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73" r:id="rId8"/>
    <p:sldId id="286" r:id="rId9"/>
    <p:sldId id="274" r:id="rId10"/>
    <p:sldId id="275" r:id="rId11"/>
    <p:sldId id="257" r:id="rId12"/>
    <p:sldId id="268" r:id="rId13"/>
    <p:sldId id="258" r:id="rId14"/>
    <p:sldId id="271" r:id="rId15"/>
    <p:sldId id="259" r:id="rId16"/>
    <p:sldId id="270" r:id="rId17"/>
    <p:sldId id="260" r:id="rId18"/>
    <p:sldId id="261" r:id="rId19"/>
    <p:sldId id="262" r:id="rId20"/>
    <p:sldId id="263" r:id="rId21"/>
    <p:sldId id="267" r:id="rId22"/>
    <p:sldId id="272" r:id="rId23"/>
    <p:sldId id="26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6422" autoAdjust="0"/>
  </p:normalViewPr>
  <p:slideViewPr>
    <p:cSldViewPr snapToGrid="0">
      <p:cViewPr varScale="1">
        <p:scale>
          <a:sx n="76" d="100"/>
          <a:sy n="76" d="100"/>
        </p:scale>
        <p:origin x="-9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3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1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4EDDD-B51E-4787-A0A0-322A119C76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B3096-9CB1-4E69-AA7F-479AB42C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 5</a:t>
            </a:r>
          </a:p>
        </p:txBody>
      </p:sp>
    </p:spTree>
    <p:extLst>
      <p:ext uri="{BB962C8B-B14F-4D97-AF65-F5344CB8AC3E}">
        <p14:creationId xmlns:p14="http://schemas.microsoft.com/office/powerpoint/2010/main" val="15607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36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[1,2,3,4] = L</a:t>
            </a:r>
          </a:p>
          <a:p>
            <a:r>
              <a:rPr lang="en-US" dirty="0"/>
              <a:t>[1,2,3,4] = [H|T]     </a:t>
            </a:r>
          </a:p>
          <a:p>
            <a:r>
              <a:rPr lang="en-US" dirty="0"/>
              <a:t>[1,2,3,4] = [X,Y,Z|L]</a:t>
            </a:r>
          </a:p>
          <a:p>
            <a:r>
              <a:rPr lang="en-US" dirty="0"/>
              <a:t>[1,2] = [X,Y|L]</a:t>
            </a:r>
          </a:p>
          <a:p>
            <a:r>
              <a:rPr lang="en-US" dirty="0"/>
              <a:t>[1,2] = [X,Y,Z]</a:t>
            </a:r>
          </a:p>
          <a:p>
            <a:r>
              <a:rPr lang="en-US" dirty="0"/>
              <a:t>[]=[X|T]</a:t>
            </a:r>
          </a:p>
          <a:p>
            <a:r>
              <a:rPr lang="en-US" dirty="0"/>
              <a:t>[1,2,3] = [X|[Y|L]]</a:t>
            </a:r>
          </a:p>
          <a:p>
            <a:r>
              <a:rPr lang="en-US" dirty="0"/>
              <a:t>[[1,2],[3,4]]=[H|T]</a:t>
            </a:r>
          </a:p>
          <a:p>
            <a:r>
              <a:rPr lang="en-US" dirty="0"/>
              <a:t>[[]]=[H|T]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86670" y="1825625"/>
            <a:ext cx="43036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 = [1,2,3,4]</a:t>
            </a:r>
          </a:p>
          <a:p>
            <a:r>
              <a:rPr lang="en-US" dirty="0"/>
              <a:t>H=1 , T=[2,3,4]     </a:t>
            </a:r>
          </a:p>
          <a:p>
            <a:r>
              <a:rPr lang="en-US" dirty="0"/>
              <a:t>X=1, Y=2, Z=3 L=[4].</a:t>
            </a:r>
          </a:p>
          <a:p>
            <a:r>
              <a:rPr lang="en-US" dirty="0"/>
              <a:t> X=1 Y=2, L=[].</a:t>
            </a:r>
          </a:p>
          <a:p>
            <a:r>
              <a:rPr lang="en-US" dirty="0"/>
              <a:t>NO MATCH!</a:t>
            </a:r>
          </a:p>
          <a:p>
            <a:r>
              <a:rPr lang="en-US" dirty="0"/>
              <a:t>NO MATCH!</a:t>
            </a:r>
          </a:p>
          <a:p>
            <a:r>
              <a:rPr lang="en-US" dirty="0"/>
              <a:t>X=1, Y=2, L=[3].</a:t>
            </a:r>
          </a:p>
          <a:p>
            <a:r>
              <a:rPr lang="en-US" dirty="0"/>
              <a:t>H=[1,2], </a:t>
            </a:r>
            <a:r>
              <a:rPr lang="en-US"/>
              <a:t>T</a:t>
            </a:r>
            <a:r>
              <a:rPr lang="en-US" smtClean="0"/>
              <a:t>=[[</a:t>
            </a:r>
            <a:r>
              <a:rPr lang="en-US"/>
              <a:t>3,4</a:t>
            </a:r>
            <a:r>
              <a:rPr lang="en-US" smtClean="0"/>
              <a:t>]].</a:t>
            </a:r>
            <a:endParaRPr lang="en-US" dirty="0"/>
          </a:p>
          <a:p>
            <a:r>
              <a:rPr lang="en-US" dirty="0"/>
              <a:t>H=[],  T=[].</a:t>
            </a:r>
          </a:p>
        </p:txBody>
      </p:sp>
    </p:spTree>
    <p:extLst>
      <p:ext uri="{BB962C8B-B14F-4D97-AF65-F5344CB8AC3E}">
        <p14:creationId xmlns:p14="http://schemas.microsoft.com/office/powerpoint/2010/main" val="39103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Length of a list non-tail</a:t>
            </a:r>
            <a:br>
              <a:rPr lang="en-US" dirty="0"/>
            </a:br>
            <a:r>
              <a:rPr lang="en-US" dirty="0" err="1"/>
              <a:t>len</a:t>
            </a:r>
            <a:r>
              <a:rPr lang="en-US" dirty="0"/>
              <a:t>([H|T]) = </a:t>
            </a:r>
            <a:r>
              <a:rPr lang="en-US" dirty="0" err="1"/>
              <a:t>len</a:t>
            </a:r>
            <a:r>
              <a:rPr lang="en-US" dirty="0"/>
              <a:t>(T) + 1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ilist</a:t>
            </a:r>
            <a:r>
              <a:rPr lang="en-US" dirty="0"/>
              <a:t>, integer)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([] , 0).</a:t>
            </a:r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([_|T] , C):-</a:t>
            </a:r>
          </a:p>
          <a:p>
            <a:pPr marL="457200" lvl="1" indent="0">
              <a:buNone/>
            </a:pPr>
            <a:r>
              <a:rPr lang="en-US" dirty="0"/>
              <a:t>Len(T, </a:t>
            </a:r>
            <a:r>
              <a:rPr lang="en-US" dirty="0" err="1"/>
              <a:t>Tc</a:t>
            </a:r>
            <a:r>
              <a:rPr lang="en-US" dirty="0"/>
              <a:t>),</a:t>
            </a:r>
          </a:p>
          <a:p>
            <a:pPr marL="457200" lvl="1" indent="0">
              <a:buNone/>
            </a:pPr>
            <a:r>
              <a:rPr lang="en-US" dirty="0"/>
              <a:t>C = </a:t>
            </a:r>
            <a:r>
              <a:rPr lang="en-US" dirty="0" err="1"/>
              <a:t>Tc</a:t>
            </a:r>
            <a:r>
              <a:rPr lang="en-US" dirty="0"/>
              <a:t> + 1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>
                <a:solidFill>
                  <a:srgbClr val="92D050"/>
                </a:solidFill>
              </a:rPr>
              <a:t>Goal </a:t>
            </a:r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([1, 2, 3], C).</a:t>
            </a:r>
          </a:p>
        </p:txBody>
      </p:sp>
    </p:spTree>
    <p:extLst>
      <p:ext uri="{BB962C8B-B14F-4D97-AF65-F5344CB8AC3E}">
        <p14:creationId xmlns:p14="http://schemas.microsoft.com/office/powerpoint/2010/main" val="23140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1" y="1219200"/>
            <a:ext cx="11064024" cy="5562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/>
              <a:t>Goal: </a:t>
            </a:r>
            <a:r>
              <a:rPr lang="en-US" sz="2400" b="1" dirty="0" err="1"/>
              <a:t>len</a:t>
            </a:r>
            <a:r>
              <a:rPr lang="en-US" sz="2400" b="1" dirty="0"/>
              <a:t>([1,2,3],C)</a:t>
            </a:r>
          </a:p>
          <a:p>
            <a:pPr marL="514350" indent="-514350">
              <a:buNone/>
            </a:pPr>
            <a:endParaRPr lang="en-US" sz="2400" b="1" dirty="0"/>
          </a:p>
        </p:txBody>
      </p:sp>
      <p:cxnSp>
        <p:nvCxnSpPr>
          <p:cNvPr id="6" name="Straight Arrow Connector 5"/>
          <p:cNvCxnSpPr>
            <a:endCxn id="9" idx="0"/>
          </p:cNvCxnSpPr>
          <p:nvPr/>
        </p:nvCxnSpPr>
        <p:spPr>
          <a:xfrm flipH="1">
            <a:off x="613532" y="2057400"/>
            <a:ext cx="11390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1" idx="0"/>
          </p:cNvCxnSpPr>
          <p:nvPr/>
        </p:nvCxnSpPr>
        <p:spPr>
          <a:xfrm>
            <a:off x="1752600" y="2057400"/>
            <a:ext cx="611269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2514600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2514600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2819400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7400" y="2819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([_|[2,3]],C):-</a:t>
            </a:r>
          </a:p>
          <a:p>
            <a:r>
              <a:rPr lang="en-US" b="1" dirty="0"/>
              <a:t>        </a:t>
            </a:r>
            <a:r>
              <a:rPr lang="en-US" b="1" dirty="0" err="1"/>
              <a:t>len</a:t>
            </a:r>
            <a:r>
              <a:rPr lang="en-US" b="1" dirty="0"/>
              <a:t>([2,3],</a:t>
            </a:r>
            <a:r>
              <a:rPr lang="en-US" b="1" dirty="0" err="1"/>
              <a:t>Tc</a:t>
            </a:r>
            <a:r>
              <a:rPr lang="en-US" b="1" dirty="0"/>
              <a:t>), C = Tc+1.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914400" y="3465731"/>
            <a:ext cx="6515100" cy="26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7429500" y="3465731"/>
            <a:ext cx="571500" cy="420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3849469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0" y="3849469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4154269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0" y="41542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([_|[3]],C):-</a:t>
            </a:r>
          </a:p>
          <a:p>
            <a:r>
              <a:rPr lang="en-US" b="1" dirty="0"/>
              <a:t>        </a:t>
            </a:r>
            <a:r>
              <a:rPr lang="en-US" b="1" dirty="0" err="1"/>
              <a:t>len</a:t>
            </a:r>
            <a:r>
              <a:rPr lang="en-US" b="1" dirty="0"/>
              <a:t>([3],</a:t>
            </a:r>
            <a:r>
              <a:rPr lang="en-US" b="1" dirty="0" err="1"/>
              <a:t>Tc</a:t>
            </a:r>
            <a:r>
              <a:rPr lang="en-US" b="1" dirty="0"/>
              <a:t>), C = Tc+1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85800" y="4876800"/>
            <a:ext cx="66294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15200" y="4876800"/>
            <a:ext cx="4572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5184338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0" y="5184338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5489138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7400" y="54496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([_|[]],C):-</a:t>
            </a:r>
          </a:p>
          <a:p>
            <a:r>
              <a:rPr lang="en-US" b="1" dirty="0"/>
              <a:t>        </a:t>
            </a:r>
            <a:r>
              <a:rPr lang="en-US" b="1" dirty="0" err="1"/>
              <a:t>len</a:t>
            </a:r>
            <a:r>
              <a:rPr lang="en-US" b="1" dirty="0"/>
              <a:t>([],</a:t>
            </a:r>
            <a:r>
              <a:rPr lang="en-US" b="1" dirty="0" err="1"/>
              <a:t>Tc</a:t>
            </a:r>
            <a:r>
              <a:rPr lang="en-US" b="1" dirty="0"/>
              <a:t>), C = Tc+1</a:t>
            </a:r>
          </a:p>
        </p:txBody>
      </p:sp>
      <p:cxnSp>
        <p:nvCxnSpPr>
          <p:cNvPr id="35" name="Straight Arrow Connector 34"/>
          <p:cNvCxnSpPr>
            <a:stCxn id="31" idx="2"/>
          </p:cNvCxnSpPr>
          <p:nvPr/>
        </p:nvCxnSpPr>
        <p:spPr>
          <a:xfrm flipH="1">
            <a:off x="3276600" y="6096000"/>
            <a:ext cx="4229100" cy="16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4200" y="6147137"/>
            <a:ext cx="4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1600" y="6412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([],0).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29000" y="648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 =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 =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53400" y="445906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C=2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83712" y="21336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 = 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96000" y="837127"/>
            <a:ext cx="3601792" cy="105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46254" y="759851"/>
            <a:ext cx="3347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([] , 0).</a:t>
            </a:r>
          </a:p>
          <a:p>
            <a:r>
              <a:rPr lang="en-US" dirty="0" err="1"/>
              <a:t>len</a:t>
            </a:r>
            <a:r>
              <a:rPr lang="en-US" dirty="0"/>
              <a:t>([_|T] , C):-</a:t>
            </a:r>
          </a:p>
          <a:p>
            <a:pPr lvl="1"/>
            <a:r>
              <a:rPr lang="en-US" dirty="0"/>
              <a:t>Len(T, </a:t>
            </a:r>
            <a:r>
              <a:rPr lang="en-US" dirty="0" err="1"/>
              <a:t>Tc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C = </a:t>
            </a:r>
            <a:r>
              <a:rPr lang="en-US" dirty="0" err="1"/>
              <a:t>Tc</a:t>
            </a:r>
            <a:r>
              <a:rPr lang="en-US" dirty="0"/>
              <a:t> + 1 .</a:t>
            </a:r>
          </a:p>
          <a:p>
            <a:endParaRPr lang="en-US" dirty="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Tracing </a:t>
            </a:r>
            <a:r>
              <a:rPr lang="en-US" b="1" u="sng" dirty="0" err="1"/>
              <a:t>len</a:t>
            </a:r>
            <a:r>
              <a:rPr lang="en-US" b="1" u="sng" dirty="0"/>
              <a:t>:</a:t>
            </a:r>
            <a:br>
              <a:rPr lang="en-US" b="1" u="sn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5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8" grpId="0"/>
      <p:bldP spid="20" grpId="0"/>
      <p:bldP spid="21" grpId="0"/>
      <p:bldP spid="22" grpId="0"/>
      <p:bldP spid="26" grpId="0"/>
      <p:bldP spid="28" grpId="0"/>
      <p:bldP spid="29" grpId="0"/>
      <p:bldP spid="31" grpId="0"/>
      <p:bldP spid="36" grpId="0"/>
      <p:bldP spid="37" grpId="0"/>
      <p:bldP spid="38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1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Length of a list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708"/>
            <a:ext cx="10515600" cy="5150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sz="2400" dirty="0" err="1"/>
              <a:t>ilist</a:t>
            </a:r>
            <a:r>
              <a:rPr lang="en-US" sz="2400" dirty="0"/>
              <a:t> = integer*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</a:rPr>
              <a:t>nondeterm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ilist</a:t>
            </a:r>
            <a:r>
              <a:rPr lang="en-US" sz="2400" dirty="0"/>
              <a:t>, integer)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</a:rPr>
              <a:t>nondeterm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/>
              <a:t>len_T</a:t>
            </a:r>
            <a:r>
              <a:rPr lang="en-US" sz="2400" dirty="0"/>
              <a:t>(</a:t>
            </a:r>
            <a:r>
              <a:rPr lang="en-US" sz="2400" dirty="0" err="1"/>
              <a:t>ilist</a:t>
            </a:r>
            <a:r>
              <a:rPr lang="en-US" sz="2400" dirty="0"/>
              <a:t>, </a:t>
            </a:r>
            <a:r>
              <a:rPr lang="en-US" sz="2400" dirty="0" err="1"/>
              <a:t>integer,integer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Clauses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Len(L , C):-</a:t>
            </a:r>
          </a:p>
          <a:p>
            <a:pPr marL="457200" lvl="1" indent="0">
              <a:buNone/>
            </a:pPr>
            <a:r>
              <a:rPr lang="en-US" sz="1800" dirty="0" err="1" smtClean="0"/>
              <a:t>len_T</a:t>
            </a:r>
            <a:r>
              <a:rPr lang="en-US" sz="1800" dirty="0" smtClean="0"/>
              <a:t>(L </a:t>
            </a:r>
            <a:r>
              <a:rPr lang="en-US" sz="1800" dirty="0"/>
              <a:t>, C , </a:t>
            </a:r>
            <a:r>
              <a:rPr lang="en-US" sz="1800" dirty="0" smtClean="0"/>
              <a:t>0).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len_T</a:t>
            </a:r>
            <a:r>
              <a:rPr lang="en-US" sz="2400" dirty="0"/>
              <a:t>( [] , </a:t>
            </a:r>
            <a:r>
              <a:rPr lang="en-US" sz="2400" dirty="0" smtClean="0"/>
              <a:t>C, C)</a:t>
            </a:r>
            <a:r>
              <a:rPr lang="en-US" sz="1800" dirty="0" smtClean="0"/>
              <a:t>.  </a:t>
            </a:r>
            <a:endParaRPr lang="en-US" sz="1800" dirty="0"/>
          </a:p>
          <a:p>
            <a:pPr marL="0" indent="0">
              <a:buNone/>
            </a:pPr>
            <a:r>
              <a:rPr lang="en-US" sz="2400" dirty="0" err="1"/>
              <a:t>len_T</a:t>
            </a:r>
            <a:r>
              <a:rPr lang="en-US" sz="2400" dirty="0"/>
              <a:t>([_|T] , C , </a:t>
            </a:r>
            <a:r>
              <a:rPr lang="en-US" sz="2400" dirty="0" err="1"/>
              <a:t>Acc</a:t>
            </a:r>
            <a:r>
              <a:rPr lang="en-US" sz="2400" dirty="0"/>
              <a:t> ):-</a:t>
            </a:r>
          </a:p>
          <a:p>
            <a:pPr marL="457200" lvl="1" indent="0">
              <a:buNone/>
            </a:pPr>
            <a:r>
              <a:rPr lang="en-US" sz="1800" dirty="0" err="1"/>
              <a:t>NAcc</a:t>
            </a:r>
            <a:r>
              <a:rPr lang="en-US" sz="1800" dirty="0"/>
              <a:t> = </a:t>
            </a:r>
            <a:r>
              <a:rPr lang="en-US" sz="1800" dirty="0" err="1"/>
              <a:t>Acc</a:t>
            </a:r>
            <a:r>
              <a:rPr lang="en-US" sz="1800" dirty="0"/>
              <a:t> + 1 , </a:t>
            </a:r>
          </a:p>
          <a:p>
            <a:pPr marL="457200" lvl="1" indent="0">
              <a:buNone/>
            </a:pPr>
            <a:r>
              <a:rPr lang="en-US" sz="1800" dirty="0" err="1"/>
              <a:t>len_T</a:t>
            </a:r>
            <a:r>
              <a:rPr lang="en-US" sz="1800" dirty="0"/>
              <a:t>(T , C , </a:t>
            </a:r>
            <a:r>
              <a:rPr lang="en-US" sz="1800" dirty="0" err="1"/>
              <a:t>NAcc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53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76201" y="1219200"/>
            <a:ext cx="11064024" cy="5562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/>
              <a:t>Goal: </a:t>
            </a:r>
            <a:r>
              <a:rPr lang="en-US" sz="2400" b="1" dirty="0" err="1"/>
              <a:t>len</a:t>
            </a:r>
            <a:r>
              <a:rPr lang="en-US" sz="2400" b="1" dirty="0"/>
              <a:t>([1,2,3],C)</a:t>
            </a:r>
          </a:p>
          <a:p>
            <a:pPr marL="514350" indent="-514350">
              <a:buNone/>
            </a:pPr>
            <a:endParaRPr lang="en-US" sz="2400" b="1" dirty="0"/>
          </a:p>
        </p:txBody>
      </p:sp>
      <p:cxnSp>
        <p:nvCxnSpPr>
          <p:cNvPr id="73" name="Straight Arrow Connector 72"/>
          <p:cNvCxnSpPr>
            <a:endCxn id="75" idx="0"/>
          </p:cNvCxnSpPr>
          <p:nvPr/>
        </p:nvCxnSpPr>
        <p:spPr>
          <a:xfrm flipH="1">
            <a:off x="613532" y="2057400"/>
            <a:ext cx="11390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6" idx="0"/>
          </p:cNvCxnSpPr>
          <p:nvPr/>
        </p:nvCxnSpPr>
        <p:spPr>
          <a:xfrm>
            <a:off x="1752600" y="2057400"/>
            <a:ext cx="611269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1000" y="2514600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20000" y="2514600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00" y="2819400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7399" y="2819400"/>
            <a:ext cx="402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len_T</a:t>
            </a:r>
            <a:r>
              <a:rPr lang="en-US" b="1" dirty="0"/>
              <a:t>([_|[2,3] , C , 0):-</a:t>
            </a:r>
          </a:p>
          <a:p>
            <a:pPr lvl="1"/>
            <a:r>
              <a:rPr lang="en-US" b="1" dirty="0" err="1"/>
              <a:t>NAcc</a:t>
            </a:r>
            <a:r>
              <a:rPr lang="en-US" b="1" dirty="0"/>
              <a:t> = </a:t>
            </a:r>
            <a:r>
              <a:rPr lang="en-US" b="1" dirty="0" err="1"/>
              <a:t>Acc</a:t>
            </a:r>
            <a:r>
              <a:rPr lang="en-US" b="1" dirty="0"/>
              <a:t> + 1 ,  </a:t>
            </a:r>
            <a:r>
              <a:rPr lang="en-US" b="1" dirty="0" err="1"/>
              <a:t>len_T</a:t>
            </a:r>
            <a:r>
              <a:rPr lang="en-US" b="1" dirty="0"/>
              <a:t>([2,3] , C , 1).</a:t>
            </a:r>
          </a:p>
        </p:txBody>
      </p:sp>
      <p:cxnSp>
        <p:nvCxnSpPr>
          <p:cNvPr id="79" name="Straight Arrow Connector 78"/>
          <p:cNvCxnSpPr>
            <a:stCxn id="78" idx="2"/>
          </p:cNvCxnSpPr>
          <p:nvPr/>
        </p:nvCxnSpPr>
        <p:spPr>
          <a:xfrm flipH="1">
            <a:off x="914401" y="3465731"/>
            <a:ext cx="6964786" cy="26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2"/>
          </p:cNvCxnSpPr>
          <p:nvPr/>
        </p:nvCxnSpPr>
        <p:spPr>
          <a:xfrm>
            <a:off x="7879187" y="3465731"/>
            <a:ext cx="121813" cy="420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1000" y="3849469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20000" y="3849469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" y="4154269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91200" y="4154269"/>
            <a:ext cx="424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len_T</a:t>
            </a:r>
            <a:r>
              <a:rPr lang="en-US" b="1" dirty="0"/>
              <a:t>([_|[3] , C , 1):-</a:t>
            </a:r>
          </a:p>
          <a:p>
            <a:pPr lvl="1"/>
            <a:r>
              <a:rPr lang="en-US" b="1" dirty="0" err="1"/>
              <a:t>NAcc</a:t>
            </a:r>
            <a:r>
              <a:rPr lang="en-US" b="1" dirty="0"/>
              <a:t> = </a:t>
            </a:r>
            <a:r>
              <a:rPr lang="en-US" b="1" dirty="0" err="1"/>
              <a:t>Acc</a:t>
            </a:r>
            <a:r>
              <a:rPr lang="en-US" b="1" dirty="0"/>
              <a:t> + 1 ,  </a:t>
            </a:r>
            <a:r>
              <a:rPr lang="en-US" b="1" dirty="0" err="1"/>
              <a:t>len_T</a:t>
            </a:r>
            <a:r>
              <a:rPr lang="en-US" b="1" dirty="0"/>
              <a:t>([3] , C , 2).</a:t>
            </a:r>
          </a:p>
          <a:p>
            <a:endParaRPr lang="en-US" b="1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685800" y="4876800"/>
            <a:ext cx="66294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315200" y="4876800"/>
            <a:ext cx="4572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1000" y="5184338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620000" y="5184338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6200" y="5489138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67400" y="5449669"/>
            <a:ext cx="402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len_T</a:t>
            </a:r>
            <a:r>
              <a:rPr lang="en-US" b="1" dirty="0"/>
              <a:t>([_|[]] , C , 2):-</a:t>
            </a:r>
          </a:p>
          <a:p>
            <a:pPr lvl="1"/>
            <a:r>
              <a:rPr lang="en-US" b="1" dirty="0" err="1"/>
              <a:t>NAcc</a:t>
            </a:r>
            <a:r>
              <a:rPr lang="en-US" b="1" dirty="0"/>
              <a:t> = </a:t>
            </a:r>
            <a:r>
              <a:rPr lang="en-US" b="1" dirty="0" err="1"/>
              <a:t>Acc</a:t>
            </a:r>
            <a:r>
              <a:rPr lang="en-US" b="1" dirty="0"/>
              <a:t> + 1 ,  </a:t>
            </a:r>
            <a:r>
              <a:rPr lang="en-US" b="1" dirty="0" err="1"/>
              <a:t>len_T</a:t>
            </a:r>
            <a:r>
              <a:rPr lang="en-US" b="1" dirty="0"/>
              <a:t>([] , C , 3).</a:t>
            </a:r>
          </a:p>
        </p:txBody>
      </p:sp>
      <p:cxnSp>
        <p:nvCxnSpPr>
          <p:cNvPr id="91" name="Straight Arrow Connector 90"/>
          <p:cNvCxnSpPr>
            <a:stCxn id="90" idx="2"/>
          </p:cNvCxnSpPr>
          <p:nvPr/>
        </p:nvCxnSpPr>
        <p:spPr>
          <a:xfrm flipH="1">
            <a:off x="3276601" y="6096000"/>
            <a:ext cx="4602586" cy="164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124200" y="6147137"/>
            <a:ext cx="4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1600" y="6412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([],C, 3):- C = </a:t>
            </a:r>
            <a:r>
              <a:rPr lang="en-US" b="1" dirty="0" err="1"/>
              <a:t>Acc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429000" y="648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 = 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096000" y="607451"/>
            <a:ext cx="3601792" cy="1285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246254" y="502271"/>
            <a:ext cx="334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len_T</a:t>
            </a:r>
            <a:r>
              <a:rPr lang="en-US" dirty="0"/>
              <a:t>( [] , C</a:t>
            </a:r>
            <a:r>
              <a:rPr lang="en-US" dirty="0" smtClean="0"/>
              <a:t> </a:t>
            </a:r>
            <a:r>
              <a:rPr lang="en-US" dirty="0"/>
              <a:t>, C</a:t>
            </a:r>
            <a:r>
              <a:rPr lang="en-US" dirty="0" smtClean="0"/>
              <a:t> ).</a:t>
            </a:r>
          </a:p>
          <a:p>
            <a:endParaRPr lang="en-US" dirty="0"/>
          </a:p>
          <a:p>
            <a:r>
              <a:rPr lang="en-US" dirty="0" err="1"/>
              <a:t>len_T</a:t>
            </a:r>
            <a:r>
              <a:rPr lang="en-US" dirty="0"/>
              <a:t>([_|T] , C , </a:t>
            </a:r>
            <a:r>
              <a:rPr lang="en-US" dirty="0" err="1"/>
              <a:t>Acc</a:t>
            </a:r>
            <a:r>
              <a:rPr lang="en-US" dirty="0"/>
              <a:t> ):-</a:t>
            </a:r>
          </a:p>
          <a:p>
            <a:pPr lvl="1"/>
            <a:r>
              <a:rPr lang="en-US" dirty="0" err="1"/>
              <a:t>NAcc</a:t>
            </a:r>
            <a:r>
              <a:rPr lang="en-US" dirty="0"/>
              <a:t> = </a:t>
            </a:r>
            <a:r>
              <a:rPr lang="en-US" dirty="0" err="1"/>
              <a:t>Acc</a:t>
            </a:r>
            <a:r>
              <a:rPr lang="en-US" dirty="0"/>
              <a:t> + 1 , </a:t>
            </a:r>
          </a:p>
          <a:p>
            <a:pPr lvl="1"/>
            <a:r>
              <a:rPr lang="en-US" dirty="0" err="1"/>
              <a:t>len_T</a:t>
            </a:r>
            <a:r>
              <a:rPr lang="en-US" dirty="0"/>
              <a:t>(T , C , </a:t>
            </a:r>
            <a:r>
              <a:rPr lang="en-US" dirty="0" err="1"/>
              <a:t>NAcc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100" name="Title 5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/>
              <a:t>Tracing </a:t>
            </a:r>
            <a:r>
              <a:rPr lang="en-US" b="1" u="sng" dirty="0" err="1"/>
              <a:t>len</a:t>
            </a:r>
            <a:r>
              <a:rPr lang="en-US" b="1" u="sng" dirty="0"/>
              <a:t>:</a:t>
            </a:r>
            <a:br>
              <a:rPr lang="en-US" b="1" u="sn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81" grpId="0"/>
      <p:bldP spid="82" grpId="0"/>
      <p:bldP spid="83" grpId="0"/>
      <p:bldP spid="84" grpId="0"/>
      <p:bldP spid="87" grpId="0"/>
      <p:bldP spid="88" grpId="0"/>
      <p:bldP spid="89" grpId="0"/>
      <p:bldP spid="90" grpId="0"/>
      <p:bldP spid="92" grpId="0"/>
      <p:bldP spid="93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Summation of list non-tail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listSum</a:t>
            </a:r>
            <a:r>
              <a:rPr lang="en-US" dirty="0"/>
              <a:t>(</a:t>
            </a:r>
            <a:r>
              <a:rPr lang="en-US" dirty="0" err="1"/>
              <a:t>ilist</a:t>
            </a:r>
            <a:r>
              <a:rPr lang="en-US" dirty="0"/>
              <a:t>, integer)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listSum([] , 0).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listSum([H|T] , S):-</a:t>
            </a:r>
          </a:p>
          <a:p>
            <a:pPr marL="457200" lvl="1" indent="0">
              <a:buNone/>
            </a:pPr>
            <a:r>
              <a:rPr lang="pt-BR" dirty="0"/>
              <a:t>listSum(T , Ts),</a:t>
            </a:r>
          </a:p>
          <a:p>
            <a:pPr marL="457200" lvl="1" indent="0">
              <a:buNone/>
            </a:pPr>
            <a:r>
              <a:rPr lang="pt-BR" dirty="0"/>
              <a:t>S = Ts +H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Tracing </a:t>
            </a:r>
            <a:r>
              <a:rPr lang="en-US" b="1" u="sng" dirty="0" err="1"/>
              <a:t>listSum</a:t>
            </a:r>
            <a:r>
              <a:rPr lang="en-US" b="1" u="sng" dirty="0"/>
              <a:t>:</a:t>
            </a:r>
            <a:br>
              <a:rPr lang="en-US" b="1" u="sng" dirty="0"/>
            </a:b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1" y="1219200"/>
            <a:ext cx="11064024" cy="5562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/>
              <a:t>Goal: </a:t>
            </a:r>
            <a:r>
              <a:rPr lang="en-US" sz="2400" b="1" dirty="0" err="1"/>
              <a:t>listSum</a:t>
            </a:r>
            <a:r>
              <a:rPr lang="en-US" sz="2400" b="1" dirty="0"/>
              <a:t>([1,2,3],S)</a:t>
            </a:r>
          </a:p>
          <a:p>
            <a:pPr marL="514350" indent="-514350">
              <a:buNone/>
            </a:pPr>
            <a:endParaRPr lang="en-US" sz="2400" b="1" dirty="0"/>
          </a:p>
        </p:txBody>
      </p:sp>
      <p:cxnSp>
        <p:nvCxnSpPr>
          <p:cNvPr id="6" name="Straight Arrow Connector 5"/>
          <p:cNvCxnSpPr>
            <a:endCxn id="9" idx="0"/>
          </p:cNvCxnSpPr>
          <p:nvPr/>
        </p:nvCxnSpPr>
        <p:spPr>
          <a:xfrm flipH="1">
            <a:off x="613532" y="2057400"/>
            <a:ext cx="11390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1" idx="0"/>
          </p:cNvCxnSpPr>
          <p:nvPr/>
        </p:nvCxnSpPr>
        <p:spPr>
          <a:xfrm>
            <a:off x="1752600" y="2057400"/>
            <a:ext cx="611269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2514600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2514600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2819400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7400" y="2819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listSum([</a:t>
            </a:r>
            <a:r>
              <a:rPr lang="en-US" b="1" dirty="0"/>
              <a:t>1|[2,3]],S):-</a:t>
            </a:r>
          </a:p>
          <a:p>
            <a:r>
              <a:rPr lang="en-US" b="1"/>
              <a:t>        listSum([</a:t>
            </a:r>
            <a:r>
              <a:rPr lang="en-US" b="1" dirty="0"/>
              <a:t>2,3],</a:t>
            </a:r>
            <a:r>
              <a:rPr lang="en-US" b="1" dirty="0" err="1"/>
              <a:t>Ts</a:t>
            </a:r>
            <a:r>
              <a:rPr lang="en-US" b="1" dirty="0"/>
              <a:t>), S = </a:t>
            </a:r>
            <a:r>
              <a:rPr lang="en-US" b="1" dirty="0" err="1"/>
              <a:t>Ts+H</a:t>
            </a:r>
            <a:r>
              <a:rPr lang="en-US" b="1" dirty="0"/>
              <a:t>.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914400" y="3465731"/>
            <a:ext cx="6515100" cy="26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7429500" y="3465731"/>
            <a:ext cx="571500" cy="420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3849469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0" y="3849469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4154269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0" y="41542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listSum([</a:t>
            </a:r>
            <a:r>
              <a:rPr lang="en-US" b="1" dirty="0"/>
              <a:t>2|[3]],S):-</a:t>
            </a:r>
          </a:p>
          <a:p>
            <a:r>
              <a:rPr lang="en-US" b="1"/>
              <a:t>        listSum([</a:t>
            </a:r>
            <a:r>
              <a:rPr lang="en-US" b="1" dirty="0"/>
              <a:t>3],</a:t>
            </a:r>
            <a:r>
              <a:rPr lang="en-US" b="1" dirty="0" err="1"/>
              <a:t>Ts</a:t>
            </a:r>
            <a:r>
              <a:rPr lang="en-US" b="1" dirty="0"/>
              <a:t>), S = </a:t>
            </a:r>
            <a:r>
              <a:rPr lang="en-US" b="1" dirty="0" err="1"/>
              <a:t>Ts+H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85800" y="4876800"/>
            <a:ext cx="66294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15200" y="4876800"/>
            <a:ext cx="4572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5184338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0" y="5184338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5489138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7400" y="54496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listSum([</a:t>
            </a:r>
            <a:r>
              <a:rPr lang="en-US" b="1" dirty="0"/>
              <a:t>3|[]],S):-</a:t>
            </a:r>
          </a:p>
          <a:p>
            <a:r>
              <a:rPr lang="en-US" b="1"/>
              <a:t>        listSum([],</a:t>
            </a:r>
            <a:r>
              <a:rPr lang="en-US" b="1" dirty="0" err="1"/>
              <a:t>Ts</a:t>
            </a:r>
            <a:r>
              <a:rPr lang="en-US" b="1" dirty="0"/>
              <a:t>), S = </a:t>
            </a:r>
            <a:r>
              <a:rPr lang="en-US" b="1" dirty="0" err="1"/>
              <a:t>Ts+H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2"/>
          </p:cNvCxnSpPr>
          <p:nvPr/>
        </p:nvCxnSpPr>
        <p:spPr>
          <a:xfrm flipH="1">
            <a:off x="3276600" y="6096000"/>
            <a:ext cx="4229100" cy="16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4200" y="6147137"/>
            <a:ext cx="4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1600" y="6412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listSum([],</a:t>
            </a:r>
            <a:r>
              <a:rPr lang="en-US" b="1" dirty="0"/>
              <a:t>0).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29000" y="648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 =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0" y="552140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 =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53400" y="41509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S=5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83712" y="21336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 = 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96000" y="837127"/>
            <a:ext cx="3601792" cy="105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46254" y="759851"/>
            <a:ext cx="3347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listSum([] </a:t>
            </a:r>
            <a:r>
              <a:rPr lang="en-US" dirty="0"/>
              <a:t>, 0).</a:t>
            </a:r>
          </a:p>
          <a:p>
            <a:r>
              <a:rPr lang="en-US"/>
              <a:t>listSum([</a:t>
            </a:r>
            <a:r>
              <a:rPr lang="en-US" dirty="0"/>
              <a:t>H|T] , S):-</a:t>
            </a:r>
          </a:p>
          <a:p>
            <a:pPr lvl="1"/>
            <a:r>
              <a:rPr lang="en-US"/>
              <a:t>listSum(T 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 = </a:t>
            </a:r>
            <a:r>
              <a:rPr lang="en-US" dirty="0" err="1"/>
              <a:t>Ts</a:t>
            </a:r>
            <a:r>
              <a:rPr lang="en-US" dirty="0"/>
              <a:t> + H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8" grpId="0"/>
      <p:bldP spid="20" grpId="0"/>
      <p:bldP spid="21" grpId="0"/>
      <p:bldP spid="22" grpId="0"/>
      <p:bldP spid="26" grpId="0"/>
      <p:bldP spid="28" grpId="0"/>
      <p:bldP spid="29" grpId="0"/>
      <p:bldP spid="31" grpId="0"/>
      <p:bldP spid="36" grpId="0"/>
      <p:bldP spid="37" grpId="0"/>
      <p:bldP spid="38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Summation of list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listSum</a:t>
            </a:r>
            <a:r>
              <a:rPr lang="en-US" dirty="0"/>
              <a:t>(</a:t>
            </a:r>
            <a:r>
              <a:rPr lang="en-US" dirty="0" err="1"/>
              <a:t>ilist</a:t>
            </a:r>
            <a:r>
              <a:rPr lang="en-US" dirty="0"/>
              <a:t>, integer)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listSum_T</a:t>
            </a:r>
            <a:r>
              <a:rPr lang="en-US" dirty="0"/>
              <a:t>(</a:t>
            </a:r>
            <a:r>
              <a:rPr lang="en-US" dirty="0" err="1"/>
              <a:t>ilist</a:t>
            </a:r>
            <a:r>
              <a:rPr lang="en-US" dirty="0"/>
              <a:t>, </a:t>
            </a:r>
            <a:r>
              <a:rPr lang="en-US" dirty="0" smtClean="0"/>
              <a:t>integer, integer)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listSum</a:t>
            </a:r>
            <a:r>
              <a:rPr lang="en-US" dirty="0"/>
              <a:t>(L , s):-</a:t>
            </a:r>
          </a:p>
          <a:p>
            <a:pPr marL="457200" lvl="1" indent="0">
              <a:buNone/>
            </a:pPr>
            <a:r>
              <a:rPr lang="en-US" dirty="0" err="1" smtClean="0"/>
              <a:t>istSum_T</a:t>
            </a:r>
            <a:r>
              <a:rPr lang="en-US" dirty="0" smtClean="0"/>
              <a:t>(L </a:t>
            </a:r>
            <a:r>
              <a:rPr lang="en-US" dirty="0"/>
              <a:t>, S </a:t>
            </a:r>
            <a:r>
              <a:rPr lang="en-US" dirty="0" smtClean="0"/>
              <a:t>,0).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listSum_T</a:t>
            </a:r>
            <a:r>
              <a:rPr lang="en-US" dirty="0"/>
              <a:t>( [] , C , </a:t>
            </a:r>
            <a:r>
              <a:rPr lang="en-US" dirty="0" smtClean="0"/>
              <a:t>C).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listSum_T</a:t>
            </a:r>
            <a:r>
              <a:rPr lang="en-US" dirty="0"/>
              <a:t>([H|T] , S , </a:t>
            </a:r>
            <a:r>
              <a:rPr lang="en-US" dirty="0" err="1"/>
              <a:t>Acc</a:t>
            </a:r>
            <a:r>
              <a:rPr lang="en-US" dirty="0"/>
              <a:t> ):-</a:t>
            </a:r>
          </a:p>
          <a:p>
            <a:pPr marL="457200" lvl="1" indent="0">
              <a:buNone/>
            </a:pPr>
            <a:r>
              <a:rPr lang="en-US" dirty="0" err="1"/>
              <a:t>NAcc</a:t>
            </a:r>
            <a:r>
              <a:rPr lang="en-US" dirty="0"/>
              <a:t> = </a:t>
            </a:r>
            <a:r>
              <a:rPr lang="en-US" dirty="0" err="1"/>
              <a:t>Acc</a:t>
            </a:r>
            <a:r>
              <a:rPr lang="en-US" dirty="0"/>
              <a:t> + H , </a:t>
            </a:r>
          </a:p>
          <a:p>
            <a:pPr marL="457200" lvl="1" indent="0">
              <a:buNone/>
            </a:pPr>
            <a:r>
              <a:rPr lang="en-US" dirty="0" err="1"/>
              <a:t>listSum_T</a:t>
            </a:r>
            <a:r>
              <a:rPr lang="en-US" dirty="0"/>
              <a:t>(T , S , </a:t>
            </a:r>
            <a:r>
              <a:rPr lang="en-US" dirty="0" err="1"/>
              <a:t>Nacc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05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of a list using </a:t>
            </a:r>
            <a:r>
              <a:rPr lang="en-US"/>
              <a:t>listLength </a:t>
            </a:r>
            <a:r>
              <a:rPr lang="en-US" dirty="0"/>
              <a:t>and summation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ilist</a:t>
            </a:r>
            <a:r>
              <a:rPr lang="en-US" dirty="0"/>
              <a:t>, </a:t>
            </a:r>
            <a:r>
              <a:rPr lang="en-US" dirty="0" smtClean="0"/>
              <a:t>real)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avg</a:t>
            </a:r>
            <a:r>
              <a:rPr lang="en-US" dirty="0"/>
              <a:t>(L, A):-</a:t>
            </a:r>
          </a:p>
          <a:p>
            <a:pPr marL="457200" lvl="1" indent="0">
              <a:buNone/>
            </a:pPr>
            <a:r>
              <a:rPr lang="en-US" dirty="0" err="1"/>
              <a:t>listLen</a:t>
            </a:r>
            <a:r>
              <a:rPr lang="en-US" dirty="0"/>
              <a:t>(L, C),</a:t>
            </a:r>
          </a:p>
          <a:p>
            <a:pPr marL="457200" lvl="1" indent="0">
              <a:buNone/>
            </a:pPr>
            <a:r>
              <a:rPr lang="en-US" dirty="0" err="1"/>
              <a:t>listSum</a:t>
            </a:r>
            <a:r>
              <a:rPr lang="en-US" dirty="0"/>
              <a:t>(L, S),</a:t>
            </a:r>
          </a:p>
          <a:p>
            <a:pPr marL="457200" lvl="1" indent="0">
              <a:buNone/>
            </a:pPr>
            <a:r>
              <a:rPr lang="en-US" dirty="0"/>
              <a:t>A = S/C.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of a list without them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11"/>
            <a:ext cx="10515600" cy="4919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sz="1800" dirty="0" err="1"/>
              <a:t>ilist</a:t>
            </a:r>
            <a:r>
              <a:rPr lang="en-US" sz="1800" dirty="0"/>
              <a:t> = integer*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92D050"/>
                </a:solidFill>
              </a:rPr>
              <a:t>nondeterm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/>
              <a:t>avg</a:t>
            </a:r>
            <a:r>
              <a:rPr lang="en-US" sz="1800" dirty="0"/>
              <a:t>(</a:t>
            </a:r>
            <a:r>
              <a:rPr lang="en-US" sz="1800" dirty="0" err="1"/>
              <a:t>ilist</a:t>
            </a:r>
            <a:r>
              <a:rPr lang="en-US" sz="1800" dirty="0"/>
              <a:t>, integer</a:t>
            </a:r>
            <a:r>
              <a:rPr lang="en-US" sz="1800" dirty="0" smtClean="0"/>
              <a:t>)</a:t>
            </a:r>
            <a:endParaRPr lang="en-US" sz="18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</a:rPr>
              <a:t>nondeterm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dirty="0" err="1" smtClean="0"/>
              <a:t>avg_T</a:t>
            </a:r>
            <a:r>
              <a:rPr lang="en-US" sz="1800" dirty="0" smtClean="0"/>
              <a:t>(</a:t>
            </a:r>
            <a:r>
              <a:rPr lang="en-US" sz="1800" dirty="0" err="1" smtClean="0"/>
              <a:t>ilist</a:t>
            </a:r>
            <a:r>
              <a:rPr lang="en-US" sz="1800" dirty="0"/>
              <a:t>, integer, integer, integer)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Clauses</a:t>
            </a:r>
            <a:endParaRPr lang="en-US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avg</a:t>
            </a:r>
            <a:r>
              <a:rPr lang="en-US" sz="2000" dirty="0"/>
              <a:t>(L, A):-</a:t>
            </a:r>
          </a:p>
          <a:p>
            <a:pPr marL="0" indent="0">
              <a:buNone/>
            </a:pPr>
            <a:r>
              <a:rPr lang="en-US" sz="2000" dirty="0" err="1"/>
              <a:t>avg_T</a:t>
            </a:r>
            <a:r>
              <a:rPr lang="en-US" sz="2000" dirty="0"/>
              <a:t>(L, 0, 0, A).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avg_T</a:t>
            </a:r>
            <a:r>
              <a:rPr lang="en-US" sz="1800" dirty="0"/>
              <a:t>([], S, C, A):- </a:t>
            </a:r>
          </a:p>
          <a:p>
            <a:pPr marL="457200" lvl="1" indent="0">
              <a:buNone/>
            </a:pPr>
            <a:r>
              <a:rPr lang="en-US" sz="1600" dirty="0"/>
              <a:t>A = S/C.</a:t>
            </a:r>
          </a:p>
          <a:p>
            <a:pPr marL="0" indent="0">
              <a:buNone/>
            </a:pPr>
            <a:r>
              <a:rPr lang="en-US" sz="1800" dirty="0" err="1"/>
              <a:t>avg_T</a:t>
            </a:r>
            <a:r>
              <a:rPr lang="en-US" sz="1800" dirty="0"/>
              <a:t>([H|T], S, C, A):-</a:t>
            </a:r>
          </a:p>
          <a:p>
            <a:pPr marL="457200" lvl="1" indent="0">
              <a:buNone/>
            </a:pPr>
            <a:r>
              <a:rPr lang="en-US" sz="1600" dirty="0"/>
              <a:t>NS = S+H,</a:t>
            </a:r>
          </a:p>
          <a:p>
            <a:pPr marL="457200" lvl="1" indent="0">
              <a:buNone/>
            </a:pPr>
            <a:r>
              <a:rPr lang="en-US" sz="1600" dirty="0"/>
              <a:t>NC = C+1,</a:t>
            </a:r>
          </a:p>
          <a:p>
            <a:pPr marL="457200" lvl="1" indent="0">
              <a:buNone/>
            </a:pPr>
            <a:r>
              <a:rPr lang="en-US" sz="1600" dirty="0" err="1"/>
              <a:t>avg_T</a:t>
            </a:r>
            <a:r>
              <a:rPr lang="en-US" sz="1600" dirty="0"/>
              <a:t>(T, NS, NC, A).</a:t>
            </a:r>
          </a:p>
        </p:txBody>
      </p:sp>
    </p:spTree>
    <p:extLst>
      <p:ext uri="{BB962C8B-B14F-4D97-AF65-F5344CB8AC3E}">
        <p14:creationId xmlns:p14="http://schemas.microsoft.com/office/powerpoint/2010/main" val="7082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assignment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Write a program to calculate the summation from X to Y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put it in recursive form as follows:</a:t>
            </a:r>
          </a:p>
          <a:p>
            <a:pPr lvl="1"/>
            <a:r>
              <a:rPr lang="en-US" dirty="0"/>
              <a:t>Either:</a:t>
            </a:r>
            <a:br>
              <a:rPr lang="en-US" dirty="0"/>
            </a:br>
            <a:r>
              <a:rPr lang="en-US" dirty="0" err="1"/>
              <a:t>sum_from</a:t>
            </a:r>
            <a:r>
              <a:rPr lang="en-US" dirty="0"/>
              <a:t>(X,Y) = </a:t>
            </a:r>
            <a:r>
              <a:rPr lang="en-US" dirty="0" err="1"/>
              <a:t>X+sum_from</a:t>
            </a:r>
            <a:r>
              <a:rPr lang="en-US" dirty="0"/>
              <a:t>(X+1,Y)</a:t>
            </a:r>
          </a:p>
          <a:p>
            <a:pPr lvl="1"/>
            <a:r>
              <a:rPr lang="en-US" dirty="0"/>
              <a:t>Or:</a:t>
            </a:r>
            <a:br>
              <a:rPr lang="en-US" dirty="0"/>
            </a:br>
            <a:r>
              <a:rPr lang="en-US" dirty="0" err="1"/>
              <a:t>sum_from</a:t>
            </a:r>
            <a:r>
              <a:rPr lang="en-US" dirty="0"/>
              <a:t>(X,Y)=</a:t>
            </a:r>
            <a:r>
              <a:rPr lang="en-US" dirty="0" err="1"/>
              <a:t>Y+sum_from</a:t>
            </a:r>
            <a:r>
              <a:rPr lang="en-US" dirty="0"/>
              <a:t>(X,Y-1)</a:t>
            </a:r>
          </a:p>
        </p:txBody>
      </p:sp>
    </p:spTree>
    <p:extLst>
      <p:ext uri="{BB962C8B-B14F-4D97-AF65-F5344CB8AC3E}">
        <p14:creationId xmlns:p14="http://schemas.microsoft.com/office/powerpoint/2010/main" val="41545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Insert an element at front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insertFirst</a:t>
            </a:r>
            <a:r>
              <a:rPr lang="en-US" dirty="0"/>
              <a:t>(</a:t>
            </a:r>
            <a:r>
              <a:rPr lang="en-US" dirty="0" err="1"/>
              <a:t>ilist</a:t>
            </a:r>
            <a:r>
              <a:rPr lang="en-US" dirty="0"/>
              <a:t>, integer, </a:t>
            </a:r>
            <a:r>
              <a:rPr lang="en-US" dirty="0" err="1"/>
              <a:t>ilist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insertFirst</a:t>
            </a:r>
            <a:r>
              <a:rPr lang="en-US" dirty="0"/>
              <a:t>(L, H, [H|L]).</a:t>
            </a:r>
          </a:p>
        </p:txBody>
      </p:sp>
    </p:spTree>
    <p:extLst>
      <p:ext uri="{BB962C8B-B14F-4D97-AF65-F5344CB8AC3E}">
        <p14:creationId xmlns:p14="http://schemas.microsoft.com/office/powerpoint/2010/main" val="26528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Insert an element at </a:t>
            </a:r>
            <a:r>
              <a:rPr lang="en-US" dirty="0" err="1" smtClean="0"/>
              <a:t>endof</a:t>
            </a:r>
            <a:r>
              <a:rPr lang="en-US" dirty="0" smtClean="0"/>
              <a:t> </a:t>
            </a:r>
            <a:r>
              <a:rPr lang="en-US" dirty="0"/>
              <a:t>a list non-tail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insertLast</a:t>
            </a:r>
            <a:r>
              <a:rPr lang="en-US" dirty="0"/>
              <a:t>(</a:t>
            </a:r>
            <a:r>
              <a:rPr lang="en-US" dirty="0" err="1"/>
              <a:t>ilist</a:t>
            </a:r>
            <a:r>
              <a:rPr lang="en-US" dirty="0"/>
              <a:t>, integer, </a:t>
            </a:r>
            <a:r>
              <a:rPr lang="en-US" dirty="0" err="1"/>
              <a:t>ilist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insertLast</a:t>
            </a:r>
            <a:r>
              <a:rPr lang="en-US" dirty="0"/>
              <a:t>([], E, [E]).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insertLast</a:t>
            </a:r>
            <a:r>
              <a:rPr lang="en-US" dirty="0"/>
              <a:t>([H|T], E, L):-</a:t>
            </a:r>
          </a:p>
          <a:p>
            <a:pPr marL="457200" lvl="1" indent="0">
              <a:buNone/>
            </a:pPr>
            <a:r>
              <a:rPr lang="en-US" dirty="0" err="1"/>
              <a:t>insertLast</a:t>
            </a:r>
            <a:r>
              <a:rPr lang="en-US" dirty="0"/>
              <a:t>(T, E, T1),</a:t>
            </a:r>
          </a:p>
          <a:p>
            <a:pPr marL="457200" lvl="1" indent="0">
              <a:buNone/>
            </a:pPr>
            <a:r>
              <a:rPr lang="en-US" dirty="0"/>
              <a:t>L = [H|T1].</a:t>
            </a:r>
          </a:p>
        </p:txBody>
      </p:sp>
    </p:spTree>
    <p:extLst>
      <p:ext uri="{BB962C8B-B14F-4D97-AF65-F5344CB8AC3E}">
        <p14:creationId xmlns:p14="http://schemas.microsoft.com/office/powerpoint/2010/main" val="27741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Tracing </a:t>
            </a:r>
            <a:r>
              <a:rPr lang="en-US" b="1" u="sng" dirty="0" err="1"/>
              <a:t>insertLast</a:t>
            </a:r>
            <a:r>
              <a:rPr lang="en-US" b="1" u="sng" dirty="0"/>
              <a:t>:</a:t>
            </a:r>
            <a:br>
              <a:rPr lang="en-US" b="1" u="sng" dirty="0"/>
            </a:b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1" y="1219200"/>
            <a:ext cx="11064024" cy="5562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/>
              <a:t>Goal: </a:t>
            </a:r>
            <a:r>
              <a:rPr lang="en-US" sz="2400" b="1" dirty="0" err="1"/>
              <a:t>insertLast</a:t>
            </a:r>
            <a:r>
              <a:rPr lang="en-US" sz="2400" b="1" dirty="0"/>
              <a:t>([1,2],3, L)</a:t>
            </a:r>
          </a:p>
          <a:p>
            <a:pPr marL="514350" indent="-514350">
              <a:buNone/>
            </a:pPr>
            <a:endParaRPr lang="en-US" sz="2400" b="1" dirty="0"/>
          </a:p>
        </p:txBody>
      </p:sp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613532" y="2057400"/>
            <a:ext cx="11390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0"/>
          </p:cNvCxnSpPr>
          <p:nvPr/>
        </p:nvCxnSpPr>
        <p:spPr>
          <a:xfrm>
            <a:off x="1752600" y="2057400"/>
            <a:ext cx="611269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514600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2514600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2819400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2819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insertLast</a:t>
            </a:r>
            <a:r>
              <a:rPr lang="en-US" dirty="0"/>
              <a:t>([1|[2]], 3, L):-</a:t>
            </a:r>
          </a:p>
          <a:p>
            <a:pPr lvl="1"/>
            <a:r>
              <a:rPr lang="en-US" dirty="0" err="1"/>
              <a:t>insertLast</a:t>
            </a:r>
            <a:r>
              <a:rPr lang="en-US" dirty="0"/>
              <a:t>([2], 3, T1),</a:t>
            </a:r>
          </a:p>
          <a:p>
            <a:pPr lvl="1"/>
            <a:r>
              <a:rPr lang="en-US" dirty="0"/>
              <a:t>L = [1|T1].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 flipV="1">
            <a:off x="914400" y="3733802"/>
            <a:ext cx="6515100" cy="8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7429500" y="3742730"/>
            <a:ext cx="571500" cy="143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" y="3849469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0" y="3849469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" y="4154269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0" y="415426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insertLast</a:t>
            </a:r>
            <a:r>
              <a:rPr lang="en-US" dirty="0"/>
              <a:t>([2|[]], 3, L):-</a:t>
            </a:r>
          </a:p>
          <a:p>
            <a:pPr lvl="1"/>
            <a:r>
              <a:rPr lang="en-US" dirty="0" err="1"/>
              <a:t>insertLast</a:t>
            </a:r>
            <a:r>
              <a:rPr lang="en-US" dirty="0"/>
              <a:t>([], 3, T1),</a:t>
            </a:r>
          </a:p>
          <a:p>
            <a:pPr lvl="1"/>
            <a:r>
              <a:rPr lang="en-US" dirty="0"/>
              <a:t>L = [2|T1].</a:t>
            </a:r>
          </a:p>
          <a:p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85800" y="5031348"/>
            <a:ext cx="66294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5274491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" y="5566412"/>
            <a:ext cx="222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insertLast</a:t>
            </a:r>
            <a:r>
              <a:rPr lang="en-US" sz="2000" dirty="0"/>
              <a:t>([], E, [E]).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71700" y="578152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 = [3]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3400" y="4150927"/>
            <a:ext cx="143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T1 = [3]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L = [2,3]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68076" y="2134616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T1 = [2,3]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L = [1,2,3]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96000" y="837127"/>
            <a:ext cx="3601792" cy="105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46254" y="759851"/>
            <a:ext cx="3347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insertLast</a:t>
            </a:r>
            <a:r>
              <a:rPr lang="en-US" dirty="0"/>
              <a:t>([], E, [E]).</a:t>
            </a:r>
          </a:p>
          <a:p>
            <a:r>
              <a:rPr lang="en-US" dirty="0" err="1"/>
              <a:t>insertLast</a:t>
            </a:r>
            <a:r>
              <a:rPr lang="en-US" dirty="0"/>
              <a:t>([H|T], E, L):-</a:t>
            </a:r>
          </a:p>
          <a:p>
            <a:pPr lvl="1"/>
            <a:r>
              <a:rPr lang="en-US" dirty="0" err="1"/>
              <a:t>insertLast</a:t>
            </a:r>
            <a:r>
              <a:rPr lang="en-US" dirty="0"/>
              <a:t>(T, E, T1),</a:t>
            </a:r>
          </a:p>
          <a:p>
            <a:pPr lvl="1"/>
            <a:r>
              <a:rPr lang="en-US" dirty="0"/>
              <a:t>L = [H|T1].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1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20" grpId="0"/>
      <p:bldP spid="22" grpId="0"/>
      <p:bldP spid="27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Last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findLast</a:t>
            </a:r>
            <a:r>
              <a:rPr lang="en-US" dirty="0"/>
              <a:t>(</a:t>
            </a:r>
            <a:r>
              <a:rPr lang="en-US" dirty="0" err="1"/>
              <a:t>ilist</a:t>
            </a:r>
            <a:r>
              <a:rPr lang="en-US" dirty="0"/>
              <a:t>, integer)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findLast</a:t>
            </a:r>
            <a:r>
              <a:rPr lang="en-US" dirty="0"/>
              <a:t>([H], H):-!.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findLast</a:t>
            </a:r>
            <a:r>
              <a:rPr lang="en-US" dirty="0"/>
              <a:t>([H|T], E):-</a:t>
            </a:r>
          </a:p>
          <a:p>
            <a:pPr marL="457200" lvl="1" indent="0">
              <a:buNone/>
            </a:pPr>
            <a:r>
              <a:rPr lang="en-US" dirty="0" err="1"/>
              <a:t>findLas</a:t>
            </a:r>
            <a:r>
              <a:rPr lang="en-US" dirty="0"/>
              <a:t>(T, 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8381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1. Write a program that Finds maximum number of a list of integers.</a:t>
            </a:r>
          </a:p>
          <a:p>
            <a:pPr>
              <a:buNone/>
            </a:pP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1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3048000"/>
            <a:ext cx="61722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max([H|T], M):-</a:t>
            </a:r>
          </a:p>
          <a:p>
            <a:r>
              <a:rPr lang="en-US" sz="2400" dirty="0" err="1"/>
              <a:t>find_max</a:t>
            </a:r>
            <a:r>
              <a:rPr lang="en-US" sz="2400" dirty="0"/>
              <a:t>(T,M, H).</a:t>
            </a:r>
          </a:p>
          <a:p>
            <a:endParaRPr lang="en-US" sz="2400" dirty="0"/>
          </a:p>
          <a:p>
            <a:r>
              <a:rPr lang="en-US" sz="2400" dirty="0" err="1"/>
              <a:t>find_max</a:t>
            </a:r>
            <a:r>
              <a:rPr lang="en-US" sz="2400" dirty="0"/>
              <a:t>([],M, M).</a:t>
            </a:r>
          </a:p>
          <a:p>
            <a:r>
              <a:rPr lang="en-US" sz="2400" dirty="0" err="1"/>
              <a:t>find_max</a:t>
            </a:r>
            <a:r>
              <a:rPr lang="en-US" sz="2400" dirty="0"/>
              <a:t>([H|T], M, Acc):-</a:t>
            </a:r>
          </a:p>
          <a:p>
            <a:r>
              <a:rPr lang="en-US" sz="2400" dirty="0"/>
              <a:t>H&gt;Acc,</a:t>
            </a:r>
          </a:p>
          <a:p>
            <a:r>
              <a:rPr lang="en-US" sz="2400" dirty="0" err="1"/>
              <a:t>find_max</a:t>
            </a:r>
            <a:r>
              <a:rPr lang="en-US" sz="2400" dirty="0"/>
              <a:t>(T, M, H).</a:t>
            </a:r>
          </a:p>
          <a:p>
            <a:r>
              <a:rPr lang="en-US" sz="2400" dirty="0" err="1"/>
              <a:t>find_max</a:t>
            </a:r>
            <a:r>
              <a:rPr lang="en-US" sz="2400" dirty="0"/>
              <a:t>([H|T], M, Acc):-</a:t>
            </a:r>
          </a:p>
          <a:p>
            <a:r>
              <a:rPr lang="en-US" sz="2400" dirty="0"/>
              <a:t>H&lt;= Acc,</a:t>
            </a:r>
          </a:p>
          <a:p>
            <a:r>
              <a:rPr lang="en-US" sz="2400" dirty="0" err="1"/>
              <a:t>find_max</a:t>
            </a:r>
            <a:r>
              <a:rPr lang="en-US" sz="2400" dirty="0"/>
              <a:t>(T, M, Acc).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1" y="2362201"/>
            <a:ext cx="3451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max( [3,1,2,1],X)</a:t>
            </a:r>
          </a:p>
          <a:p>
            <a:r>
              <a:rPr lang="en-US" sz="2400" dirty="0"/>
              <a:t>X=3</a:t>
            </a:r>
          </a:p>
        </p:txBody>
      </p:sp>
    </p:spTree>
    <p:extLst>
      <p:ext uri="{BB962C8B-B14F-4D97-AF65-F5344CB8AC3E}">
        <p14:creationId xmlns:p14="http://schemas.microsoft.com/office/powerpoint/2010/main" val="14306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/>
              <a:t>2. Divide a list of integers into two lists; the first contains positive integers and the second contains negative integers.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2209801"/>
            <a:ext cx="61722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domains</a:t>
            </a:r>
          </a:p>
          <a:p>
            <a:r>
              <a:rPr lang="en-US" sz="2400" dirty="0" err="1"/>
              <a:t>ilist</a:t>
            </a:r>
            <a:r>
              <a:rPr lang="en-US" sz="2400" dirty="0"/>
              <a:t> = integer*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predicates</a:t>
            </a:r>
          </a:p>
          <a:p>
            <a:r>
              <a:rPr lang="en-US" sz="2400" dirty="0" err="1">
                <a:solidFill>
                  <a:schemeClr val="accent3"/>
                </a:solidFill>
              </a:rPr>
              <a:t>nondeterm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divide(</a:t>
            </a:r>
            <a:r>
              <a:rPr lang="en-US" sz="2400" dirty="0" err="1"/>
              <a:t>ilist</a:t>
            </a:r>
            <a:r>
              <a:rPr lang="en-US" sz="2400" dirty="0"/>
              <a:t>, </a:t>
            </a:r>
            <a:r>
              <a:rPr lang="en-US" sz="2400" dirty="0" err="1"/>
              <a:t>ilist</a:t>
            </a:r>
            <a:r>
              <a:rPr lang="en-US" sz="2400" dirty="0"/>
              <a:t>, </a:t>
            </a:r>
            <a:r>
              <a:rPr lang="en-US" sz="2400" dirty="0" err="1"/>
              <a:t>ilist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clauses</a:t>
            </a:r>
          </a:p>
          <a:p>
            <a:r>
              <a:rPr lang="en-US" sz="2400" dirty="0"/>
              <a:t>divide([],[],[]).</a:t>
            </a:r>
          </a:p>
          <a:p>
            <a:r>
              <a:rPr lang="en-US" sz="2400" dirty="0"/>
              <a:t>divide([H|T],[H|T1], N):-</a:t>
            </a:r>
          </a:p>
          <a:p>
            <a:r>
              <a:rPr lang="en-US" sz="2400" dirty="0"/>
              <a:t> 	H&gt;=0, !,divide(T,T1,N).</a:t>
            </a:r>
          </a:p>
          <a:p>
            <a:r>
              <a:rPr lang="en-US" sz="2400" dirty="0"/>
              <a:t>divide([H|T], P, [H|T1]):-</a:t>
            </a:r>
          </a:p>
          <a:p>
            <a:r>
              <a:rPr lang="en-US" sz="2400" dirty="0"/>
              <a:t>  	divide(T,P,T1). 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 goal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divide([-1,2,-5,7], L1,L2)</a:t>
            </a:r>
          </a:p>
        </p:txBody>
      </p:sp>
    </p:spTree>
    <p:extLst>
      <p:ext uri="{BB962C8B-B14F-4D97-AF65-F5344CB8AC3E}">
        <p14:creationId xmlns:p14="http://schemas.microsoft.com/office/powerpoint/2010/main" val="18704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tailer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6"/>
                </a:solidFill>
              </a:rPr>
              <a:t>predicates </a:t>
            </a:r>
          </a:p>
          <a:p>
            <a:pPr>
              <a:buNone/>
            </a:pPr>
            <a:r>
              <a:rPr lang="en-US" dirty="0" err="1">
                <a:solidFill>
                  <a:schemeClr val="accent6"/>
                </a:solidFill>
              </a:rPr>
              <a:t>nondeterm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sum_from</a:t>
            </a:r>
            <a:r>
              <a:rPr lang="en-US" dirty="0"/>
              <a:t>(integer, integer, integer)</a:t>
            </a:r>
          </a:p>
          <a:p>
            <a:pPr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6"/>
                </a:solidFill>
              </a:rPr>
              <a:t>clauses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 err="1">
                <a:solidFill>
                  <a:srgbClr val="0070C0"/>
                </a:solidFill>
              </a:rPr>
              <a:t>sum_from</a:t>
            </a:r>
            <a:r>
              <a:rPr lang="en-US" dirty="0">
                <a:solidFill>
                  <a:srgbClr val="0070C0"/>
                </a:solidFill>
              </a:rPr>
              <a:t>(X,Y) = </a:t>
            </a:r>
            <a:r>
              <a:rPr lang="en-US" dirty="0" err="1">
                <a:solidFill>
                  <a:srgbClr val="0070C0"/>
                </a:solidFill>
              </a:rPr>
              <a:t>X+sum_from</a:t>
            </a:r>
            <a:r>
              <a:rPr lang="en-US" dirty="0">
                <a:solidFill>
                  <a:srgbClr val="0070C0"/>
                </a:solidFill>
              </a:rPr>
              <a:t>(X+1,Y)</a:t>
            </a:r>
          </a:p>
          <a:p>
            <a:pPr>
              <a:buNone/>
            </a:pPr>
            <a:r>
              <a:rPr lang="en-US" dirty="0" err="1"/>
              <a:t>sum_from</a:t>
            </a:r>
            <a:r>
              <a:rPr lang="en-US" dirty="0"/>
              <a:t>(Y,Y,Y):-!.</a:t>
            </a:r>
          </a:p>
          <a:p>
            <a:pPr>
              <a:buNone/>
            </a:pPr>
            <a:r>
              <a:rPr lang="en-US" dirty="0" err="1"/>
              <a:t>sum_from</a:t>
            </a:r>
            <a:r>
              <a:rPr lang="en-US" dirty="0"/>
              <a:t>(X,Y,R):- NX=X+1,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sum_from</a:t>
            </a:r>
            <a:r>
              <a:rPr lang="en-US" dirty="0"/>
              <a:t>(NX, Y, NR), </a:t>
            </a:r>
          </a:p>
          <a:p>
            <a:pPr>
              <a:buNone/>
            </a:pPr>
            <a:r>
              <a:rPr lang="en-US" dirty="0"/>
              <a:t>		R=X+NR.</a:t>
            </a:r>
          </a:p>
        </p:txBody>
      </p:sp>
    </p:spTree>
    <p:extLst>
      <p:ext uri="{BB962C8B-B14F-4D97-AF65-F5344CB8AC3E}">
        <p14:creationId xmlns:p14="http://schemas.microsoft.com/office/powerpoint/2010/main" val="39982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tailer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6"/>
                </a:solidFill>
              </a:rPr>
              <a:t>predicates </a:t>
            </a:r>
          </a:p>
          <a:p>
            <a:pPr>
              <a:buNone/>
            </a:pPr>
            <a:r>
              <a:rPr lang="en-US" dirty="0" err="1">
                <a:solidFill>
                  <a:schemeClr val="accent6"/>
                </a:solidFill>
              </a:rPr>
              <a:t>nondeterm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sum_from</a:t>
            </a:r>
            <a:r>
              <a:rPr lang="en-US" dirty="0"/>
              <a:t>(integer, integer, integer)</a:t>
            </a:r>
          </a:p>
          <a:p>
            <a:pPr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6"/>
                </a:solidFill>
              </a:rPr>
              <a:t>clauses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 err="1">
                <a:solidFill>
                  <a:srgbClr val="0070C0"/>
                </a:solidFill>
              </a:rPr>
              <a:t>sum_from</a:t>
            </a:r>
            <a:r>
              <a:rPr lang="en-US" dirty="0">
                <a:solidFill>
                  <a:srgbClr val="0070C0"/>
                </a:solidFill>
              </a:rPr>
              <a:t>(X,Y) = Y+ </a:t>
            </a:r>
            <a:r>
              <a:rPr lang="en-US" dirty="0" err="1">
                <a:solidFill>
                  <a:srgbClr val="0070C0"/>
                </a:solidFill>
              </a:rPr>
              <a:t>sum_from</a:t>
            </a:r>
            <a:r>
              <a:rPr lang="en-US" dirty="0">
                <a:solidFill>
                  <a:srgbClr val="0070C0"/>
                </a:solidFill>
              </a:rPr>
              <a:t>(X, Y-1)</a:t>
            </a:r>
          </a:p>
          <a:p>
            <a:pPr>
              <a:buNone/>
            </a:pPr>
            <a:r>
              <a:rPr lang="en-US" dirty="0" err="1"/>
              <a:t>sum_from</a:t>
            </a:r>
            <a:r>
              <a:rPr lang="en-US" dirty="0"/>
              <a:t>(X,X,X):-!.</a:t>
            </a:r>
          </a:p>
          <a:p>
            <a:pPr>
              <a:buNone/>
            </a:pPr>
            <a:r>
              <a:rPr lang="en-US" dirty="0" err="1"/>
              <a:t>sum_from</a:t>
            </a:r>
            <a:r>
              <a:rPr lang="en-US" dirty="0"/>
              <a:t>(X,Y,R):- NY=Y-1,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sum_from</a:t>
            </a:r>
            <a:r>
              <a:rPr lang="en-US" dirty="0"/>
              <a:t>(X, NY, NR), </a:t>
            </a:r>
          </a:p>
          <a:p>
            <a:pPr>
              <a:buNone/>
            </a:pPr>
            <a:r>
              <a:rPr lang="en-US" dirty="0"/>
              <a:t>		R=Y+NR.</a:t>
            </a:r>
          </a:p>
        </p:txBody>
      </p:sp>
    </p:spTree>
    <p:extLst>
      <p:ext uri="{BB962C8B-B14F-4D97-AF65-F5344CB8AC3E}">
        <p14:creationId xmlns:p14="http://schemas.microsoft.com/office/powerpoint/2010/main" val="2659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6"/>
                </a:solidFill>
              </a:rPr>
              <a:t>predicates </a:t>
            </a:r>
          </a:p>
          <a:p>
            <a:pPr>
              <a:buNone/>
            </a:pPr>
            <a:r>
              <a:rPr lang="en-US" dirty="0" err="1">
                <a:solidFill>
                  <a:schemeClr val="accent6"/>
                </a:solidFill>
              </a:rPr>
              <a:t>nondeterm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sum_from</a:t>
            </a:r>
            <a:r>
              <a:rPr lang="en-US" dirty="0"/>
              <a:t>(integer, integer, integer)</a:t>
            </a:r>
          </a:p>
          <a:p>
            <a:pPr>
              <a:buNone/>
            </a:pPr>
            <a:r>
              <a:rPr lang="en-US" dirty="0" err="1">
                <a:solidFill>
                  <a:schemeClr val="accent6"/>
                </a:solidFill>
              </a:rPr>
              <a:t>nondeterm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sum_from_aux</a:t>
            </a:r>
            <a:r>
              <a:rPr lang="en-US" dirty="0"/>
              <a:t>(integer, integer, integer, integer)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6"/>
                </a:solidFill>
              </a:rPr>
              <a:t>clauses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 err="1">
                <a:solidFill>
                  <a:srgbClr val="0070C0"/>
                </a:solidFill>
              </a:rPr>
              <a:t>sum_from</a:t>
            </a:r>
            <a:r>
              <a:rPr lang="en-US" dirty="0">
                <a:solidFill>
                  <a:srgbClr val="0070C0"/>
                </a:solidFill>
              </a:rPr>
              <a:t>(X,Y) = </a:t>
            </a:r>
            <a:r>
              <a:rPr lang="en-US" dirty="0" err="1">
                <a:solidFill>
                  <a:srgbClr val="0070C0"/>
                </a:solidFill>
              </a:rPr>
              <a:t>X+sum_from</a:t>
            </a:r>
            <a:r>
              <a:rPr lang="en-US" dirty="0">
                <a:solidFill>
                  <a:srgbClr val="0070C0"/>
                </a:solidFill>
              </a:rPr>
              <a:t>(X+1,Y)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err="1"/>
              <a:t>sum_from</a:t>
            </a:r>
            <a:r>
              <a:rPr lang="en-US" dirty="0"/>
              <a:t>(X,Y,R):-</a:t>
            </a:r>
            <a:r>
              <a:rPr lang="en-US" dirty="0" err="1"/>
              <a:t>sum_from_aux</a:t>
            </a:r>
            <a:r>
              <a:rPr lang="en-US" dirty="0"/>
              <a:t>(X,Y,R,Y).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sum_from_aux</a:t>
            </a:r>
            <a:r>
              <a:rPr lang="en-US" dirty="0"/>
              <a:t>(</a:t>
            </a:r>
            <a:r>
              <a:rPr lang="en-US" dirty="0" err="1"/>
              <a:t>Y,Y,Acc,Acc</a:t>
            </a:r>
            <a:r>
              <a:rPr lang="en-US" dirty="0"/>
              <a:t>):-!.</a:t>
            </a:r>
          </a:p>
          <a:p>
            <a:pPr>
              <a:buNone/>
            </a:pPr>
            <a:r>
              <a:rPr lang="en-US" dirty="0" err="1"/>
              <a:t>sum_from_aux</a:t>
            </a:r>
            <a:r>
              <a:rPr lang="en-US" dirty="0"/>
              <a:t>(</a:t>
            </a:r>
            <a:r>
              <a:rPr lang="en-US" dirty="0" err="1"/>
              <a:t>X,Y,R,Acc</a:t>
            </a:r>
            <a:r>
              <a:rPr lang="en-US" dirty="0"/>
              <a:t>):- NX=X+1, </a:t>
            </a:r>
            <a:r>
              <a:rPr lang="en-US" dirty="0" err="1"/>
              <a:t>NAcc</a:t>
            </a:r>
            <a:r>
              <a:rPr lang="en-US" dirty="0"/>
              <a:t>=</a:t>
            </a:r>
            <a:r>
              <a:rPr lang="en-US" dirty="0" err="1"/>
              <a:t>Acc+X</a:t>
            </a:r>
            <a:r>
              <a:rPr lang="en-US" dirty="0"/>
              <a:t>, </a:t>
            </a:r>
            <a:r>
              <a:rPr lang="en-US" dirty="0" err="1"/>
              <a:t>sum_from_aux</a:t>
            </a:r>
            <a:r>
              <a:rPr lang="en-US" dirty="0"/>
              <a:t>(</a:t>
            </a:r>
            <a:r>
              <a:rPr lang="en-US" dirty="0" err="1"/>
              <a:t>NX,Y,R,NAcc</a:t>
            </a:r>
            <a:r>
              <a:rPr lang="en-US" dirty="0"/>
              <a:t>).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5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6"/>
                </a:solidFill>
              </a:rPr>
              <a:t>predicates </a:t>
            </a:r>
          </a:p>
          <a:p>
            <a:pPr>
              <a:buNone/>
            </a:pPr>
            <a:r>
              <a:rPr lang="en-US" dirty="0" err="1">
                <a:solidFill>
                  <a:schemeClr val="accent6"/>
                </a:solidFill>
              </a:rPr>
              <a:t>nondeterm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sum_from</a:t>
            </a:r>
            <a:r>
              <a:rPr lang="en-US" dirty="0"/>
              <a:t>(integer, integer, integer)</a:t>
            </a:r>
          </a:p>
          <a:p>
            <a:pPr>
              <a:buNone/>
            </a:pPr>
            <a:r>
              <a:rPr lang="en-US" dirty="0" err="1">
                <a:solidFill>
                  <a:schemeClr val="accent6"/>
                </a:solidFill>
              </a:rPr>
              <a:t>nondeterm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sum_from_aux</a:t>
            </a:r>
            <a:r>
              <a:rPr lang="en-US" dirty="0"/>
              <a:t>(integer, integer, integer, integer)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6"/>
                </a:solidFill>
              </a:rPr>
              <a:t>clauses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 err="1">
                <a:solidFill>
                  <a:srgbClr val="0070C0"/>
                </a:solidFill>
              </a:rPr>
              <a:t>sum_from</a:t>
            </a:r>
            <a:r>
              <a:rPr lang="en-US" dirty="0">
                <a:solidFill>
                  <a:srgbClr val="0070C0"/>
                </a:solidFill>
              </a:rPr>
              <a:t>(X,Y) = Y+ </a:t>
            </a:r>
            <a:r>
              <a:rPr lang="en-US" dirty="0" err="1">
                <a:solidFill>
                  <a:srgbClr val="0070C0"/>
                </a:solidFill>
              </a:rPr>
              <a:t>sum_from</a:t>
            </a:r>
            <a:r>
              <a:rPr lang="en-US" dirty="0">
                <a:solidFill>
                  <a:srgbClr val="0070C0"/>
                </a:solidFill>
              </a:rPr>
              <a:t>(X, Y-1)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err="1"/>
              <a:t>sum_from</a:t>
            </a:r>
            <a:r>
              <a:rPr lang="en-US" dirty="0"/>
              <a:t>(X,Y,R):-</a:t>
            </a:r>
            <a:r>
              <a:rPr lang="en-US" dirty="0" err="1"/>
              <a:t>sum_from_aux</a:t>
            </a:r>
            <a:r>
              <a:rPr lang="en-US" dirty="0"/>
              <a:t>(X,Y,R,X).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sum_from_aux</a:t>
            </a:r>
            <a:r>
              <a:rPr lang="en-US" dirty="0"/>
              <a:t>(</a:t>
            </a:r>
            <a:r>
              <a:rPr lang="en-US" dirty="0" err="1"/>
              <a:t>X,X,Acc,Acc</a:t>
            </a:r>
            <a:r>
              <a:rPr lang="en-US" dirty="0"/>
              <a:t>):-!.</a:t>
            </a:r>
          </a:p>
          <a:p>
            <a:pPr>
              <a:buNone/>
            </a:pPr>
            <a:r>
              <a:rPr lang="en-US" dirty="0" err="1"/>
              <a:t>sum_from_aux</a:t>
            </a:r>
            <a:r>
              <a:rPr lang="en-US" dirty="0"/>
              <a:t>(</a:t>
            </a:r>
            <a:r>
              <a:rPr lang="en-US" dirty="0" err="1"/>
              <a:t>X,Y,R,Acc</a:t>
            </a:r>
            <a:r>
              <a:rPr lang="en-US" dirty="0"/>
              <a:t>):- NY=Y-1, </a:t>
            </a:r>
            <a:r>
              <a:rPr lang="en-US" dirty="0" err="1"/>
              <a:t>NAcc</a:t>
            </a:r>
            <a:r>
              <a:rPr lang="en-US" dirty="0"/>
              <a:t>=</a:t>
            </a:r>
            <a:r>
              <a:rPr lang="en-US" dirty="0" err="1"/>
              <a:t>Acc+Y</a:t>
            </a:r>
            <a:r>
              <a:rPr lang="en-US" dirty="0"/>
              <a:t>, </a:t>
            </a:r>
            <a:r>
              <a:rPr lang="en-US" dirty="0" err="1"/>
              <a:t>sum_from_aux</a:t>
            </a:r>
            <a:r>
              <a:rPr lang="en-US" dirty="0"/>
              <a:t>(</a:t>
            </a:r>
            <a:r>
              <a:rPr lang="en-US" dirty="0" err="1"/>
              <a:t>X,NY,R,NAcc</a:t>
            </a:r>
            <a:r>
              <a:rPr lang="en-US" dirty="0"/>
              <a:t>).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are simple data structure</a:t>
            </a:r>
          </a:p>
          <a:p>
            <a:r>
              <a:rPr lang="en-US" dirty="0"/>
              <a:t>A list is a sequence of any numbers of items</a:t>
            </a:r>
          </a:p>
          <a:p>
            <a:pPr marL="457200" lvl="1" indent="0">
              <a:buNone/>
            </a:pPr>
            <a:r>
              <a:rPr lang="en-US" dirty="0"/>
              <a:t>Ex: [1,2,3,4]</a:t>
            </a:r>
          </a:p>
          <a:p>
            <a:r>
              <a:rPr lang="en-US" dirty="0"/>
              <a:t>Lists have two cases: empty and non-empty</a:t>
            </a:r>
          </a:p>
          <a:p>
            <a:pPr marL="457200" lvl="1" indent="0">
              <a:buNone/>
            </a:pPr>
            <a:r>
              <a:rPr lang="en-US" dirty="0"/>
              <a:t>Ex: [] and [1,2,3]</a:t>
            </a:r>
          </a:p>
          <a:p>
            <a:r>
              <a:rPr lang="en-US" dirty="0"/>
              <a:t>An empty list is an atom in prolog</a:t>
            </a:r>
          </a:p>
          <a:p>
            <a:r>
              <a:rPr lang="en-US" dirty="0"/>
              <a:t>The first element of a non-empty list is called the head and the rest of the list is called the tail</a:t>
            </a:r>
          </a:p>
          <a:p>
            <a:pPr marL="457200" lvl="1" indent="0">
              <a:buNone/>
            </a:pPr>
            <a:r>
              <a:rPr lang="en-US" dirty="0"/>
              <a:t>Ex: [</a:t>
            </a:r>
            <a:r>
              <a:rPr lang="en-US" dirty="0" err="1"/>
              <a:t>head|tail</a:t>
            </a:r>
            <a:r>
              <a:rPr lang="en-US" dirty="0"/>
              <a:t>] = [1|2,3,4,5] </a:t>
            </a:r>
          </a:p>
        </p:txBody>
      </p:sp>
    </p:spTree>
    <p:extLst>
      <p:ext uri="{BB962C8B-B14F-4D97-AF65-F5344CB8AC3E}">
        <p14:creationId xmlns:p14="http://schemas.microsoft.com/office/powerpoint/2010/main" val="15233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language needs a way to handle collections of objects and prolog is no exception.</a:t>
            </a:r>
          </a:p>
          <a:p>
            <a:r>
              <a:rPr lang="en-US" dirty="0"/>
              <a:t>Lists themselves have the following syntax. They always start and end with square brackets [], and each of the items they contain is separated by a comma , </a:t>
            </a:r>
          </a:p>
          <a:p>
            <a:r>
              <a:rPr lang="en-US" dirty="0"/>
              <a:t>Prolog also has a special facility to split the first part of the list “head” away from the rest of the list “tail”. We can place a special symbol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 err="1"/>
              <a:t>clist</a:t>
            </a:r>
            <a:r>
              <a:rPr lang="en-US" dirty="0"/>
              <a:t> = char*</a:t>
            </a:r>
          </a:p>
          <a:p>
            <a:pPr marL="0" indent="0">
              <a:buNone/>
            </a:pPr>
            <a:r>
              <a:rPr lang="en-US" dirty="0" err="1"/>
              <a:t>slist</a:t>
            </a:r>
            <a:r>
              <a:rPr lang="en-US" dirty="0"/>
              <a:t> = symbol*</a:t>
            </a:r>
          </a:p>
          <a:p>
            <a:pPr marL="0" indent="0">
              <a:buNone/>
            </a:pPr>
            <a:r>
              <a:rPr lang="en-US" dirty="0" err="1"/>
              <a:t>iilist</a:t>
            </a:r>
            <a:r>
              <a:rPr lang="en-US" dirty="0"/>
              <a:t> = </a:t>
            </a:r>
            <a:r>
              <a:rPr lang="en-US" dirty="0" err="1"/>
              <a:t>ilist</a:t>
            </a:r>
            <a:r>
              <a:rPr lang="en-US" dirty="0"/>
              <a:t>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1466</Words>
  <Application>Microsoft Office PowerPoint</Application>
  <PresentationFormat>Custom</PresentationFormat>
  <Paragraphs>332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Prolog</vt:lpstr>
      <vt:lpstr>Last assignment solution</vt:lpstr>
      <vt:lpstr>Non-tailer </vt:lpstr>
      <vt:lpstr>Non-tailer </vt:lpstr>
      <vt:lpstr>Tailer</vt:lpstr>
      <vt:lpstr>Tailer</vt:lpstr>
      <vt:lpstr>What is a List</vt:lpstr>
      <vt:lpstr>Lists in prolog</vt:lpstr>
      <vt:lpstr>Declaration</vt:lpstr>
      <vt:lpstr>Matching</vt:lpstr>
      <vt:lpstr>Length of a list non-tail len([H|T]) = len(T) + 1</vt:lpstr>
      <vt:lpstr>Tracing len: </vt:lpstr>
      <vt:lpstr>Length of a list tail</vt:lpstr>
      <vt:lpstr>Tracing len: </vt:lpstr>
      <vt:lpstr>Summation of list non-tail</vt:lpstr>
      <vt:lpstr>Tracing listSum: </vt:lpstr>
      <vt:lpstr>Summation of list tail</vt:lpstr>
      <vt:lpstr>Average of a list using listLength and summation </vt:lpstr>
      <vt:lpstr>Average of a list without them </vt:lpstr>
      <vt:lpstr>Insert an element at front of a list</vt:lpstr>
      <vt:lpstr>Insert an element at endof a list non-tail</vt:lpstr>
      <vt:lpstr>Tracing insertLast: </vt:lpstr>
      <vt:lpstr>Find Last Element</vt:lpstr>
      <vt:lpstr>Lists</vt:lpstr>
      <vt:lpstr>Lists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Aya  Zaki</dc:creator>
  <cp:lastModifiedBy>user</cp:lastModifiedBy>
  <cp:revision>72</cp:revision>
  <dcterms:created xsi:type="dcterms:W3CDTF">2016-10-29T08:03:42Z</dcterms:created>
  <dcterms:modified xsi:type="dcterms:W3CDTF">2017-10-26T20:23:00Z</dcterms:modified>
</cp:coreProperties>
</file>