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0186" autoAdjust="0"/>
  </p:normalViewPr>
  <p:slideViewPr>
    <p:cSldViewPr snapToGrid="0">
      <p:cViewPr varScale="1">
        <p:scale>
          <a:sx n="67" d="100"/>
          <a:sy n="67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18D3EBE-A854-4706-A2F4-C585C1149EC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29F7330-E6ED-48B8-89A9-7D32C0C381A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800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F7330-E6ED-48B8-89A9-7D32C0C381AC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22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F7330-E6ED-48B8-89A9-7D32C0C381AC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274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563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8597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9429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9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25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4422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8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16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979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07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734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07C8-9703-4A61-89BC-EDC253763775}" type="datetimeFigureOut">
              <a:rPr lang="ar-EG" smtClean="0"/>
              <a:t>08/04/1439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A1B3-1F19-46AE-B07E-E9F99336F52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53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6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2384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Append two lists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append([1,2],[3,4],R).</a:t>
            </a:r>
            <a:endParaRPr lang="ar-E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07234"/>
            <a:ext cx="5374821" cy="8382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5" name="Straight Arrow Connector 4"/>
          <p:cNvCxnSpPr>
            <a:endCxn id="7" idx="0"/>
          </p:cNvCxnSpPr>
          <p:nvPr/>
        </p:nvCxnSpPr>
        <p:spPr>
          <a:xfrm flipH="1">
            <a:off x="1604132" y="2667000"/>
            <a:ext cx="722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8" idx="0"/>
          </p:cNvCxnSpPr>
          <p:nvPr/>
        </p:nvCxnSpPr>
        <p:spPr>
          <a:xfrm>
            <a:off x="1676400" y="2667000"/>
            <a:ext cx="513424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3124200"/>
            <a:ext cx="4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12420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3429000"/>
            <a:ext cx="557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append([1|[2]],[3,4],[1|T1]):-append([2],[3,4],T1).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1604132" y="4114800"/>
            <a:ext cx="4758568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6362700" y="4114800"/>
            <a:ext cx="447943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4459069"/>
            <a:ext cx="4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4590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476386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599" y="4763869"/>
            <a:ext cx="524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append([2|[]],[3,4],[2|T1]):-append([],[3,4],T1).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10200" y="5486400"/>
            <a:ext cx="6858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741" y="5772090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append([],[3,4],[3,4])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0291" y="5698628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T1=[3,4]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1148" y="4643735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[2|T1]=[2|[3,4]]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=[2,3,4]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25889" y="2721114"/>
            <a:ext cx="209384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[1|T1]=[1|[2,3,4]]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=[1,2,3,4]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4713" y="2450913"/>
            <a:ext cx="1474174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R=[1,2,3,4]</a:t>
            </a:r>
          </a:p>
        </p:txBody>
      </p:sp>
    </p:spTree>
    <p:extLst>
      <p:ext uri="{BB962C8B-B14F-4D97-AF65-F5344CB8AC3E}">
        <p14:creationId xmlns:p14="http://schemas.microsoft.com/office/powerpoint/2010/main" val="9924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Append two lists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append(L1,L2,[1,2,3]).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L1			L2</a:t>
            </a:r>
          </a:p>
          <a:p>
            <a:pPr>
              <a:buNone/>
            </a:pPr>
            <a:r>
              <a:rPr lang="en-US" dirty="0"/>
              <a:t>[]				[1,2,3]</a:t>
            </a:r>
          </a:p>
          <a:p>
            <a:pPr>
              <a:buNone/>
            </a:pPr>
            <a:r>
              <a:rPr lang="en-US" dirty="0"/>
              <a:t>[1]			[2,3]</a:t>
            </a:r>
          </a:p>
          <a:p>
            <a:pPr>
              <a:buNone/>
            </a:pPr>
            <a:r>
              <a:rPr lang="en-US" dirty="0"/>
              <a:t>[1,2]			[3]</a:t>
            </a:r>
          </a:p>
          <a:p>
            <a:pPr>
              <a:buNone/>
            </a:pPr>
            <a:r>
              <a:rPr lang="en-US" dirty="0"/>
              <a:t>[1,2,3]		[]</a:t>
            </a:r>
          </a:p>
          <a:p>
            <a:endParaRPr lang="ar-E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3277" y="623094"/>
            <a:ext cx="5374821" cy="8382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9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Append</a:t>
            </a:r>
            <a:endParaRPr lang="ar-E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Must read append code first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5589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an element at the end of a list.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518545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add_last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integer,ilist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add_last</a:t>
            </a:r>
            <a:r>
              <a:rPr lang="en-US" sz="2400" dirty="0">
                <a:solidFill>
                  <a:srgbClr val="FF0000"/>
                </a:solidFill>
              </a:rPr>
              <a:t>(L1,X,L2):-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	 append(L1,[X],L2).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add_last</a:t>
            </a:r>
            <a:r>
              <a:rPr lang="en-US" sz="2400" dirty="0">
                <a:solidFill>
                  <a:prstClr val="black"/>
                </a:solidFill>
              </a:rPr>
              <a:t>([1,5,3,6], 7, R).</a:t>
            </a:r>
          </a:p>
          <a:p>
            <a:endParaRPr lang="ar-E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60293"/>
              </p:ext>
            </p:extLst>
          </p:nvPr>
        </p:nvGraphicFramePr>
        <p:xfrm>
          <a:off x="8967018" y="2008845"/>
          <a:ext cx="1822245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2245">
                  <a:extLst>
                    <a:ext uri="{9D8B030D-6E8A-4147-A177-3AD203B41FA5}">
                      <a16:colId xmlns="" xmlns:a16="http://schemas.microsoft.com/office/drawing/2014/main" val="2519098935"/>
                    </a:ext>
                  </a:extLst>
                </a:gridCol>
              </a:tblGrid>
              <a:tr h="26356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X1,X2,X3,… , </a:t>
                      </a:r>
                      <a:r>
                        <a:rPr lang="en-US" dirty="0" err="1"/>
                        <a:t>Xn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2436879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5400000">
            <a:off x="9651998" y="915301"/>
            <a:ext cx="452283" cy="1537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9606115" y="1191037"/>
            <a:ext cx="2824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</a:t>
            </a:r>
            <a:endParaRPr lang="ar-E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80202"/>
              </p:ext>
            </p:extLst>
          </p:nvPr>
        </p:nvGraphicFramePr>
        <p:xfrm>
          <a:off x="9023898" y="3583123"/>
          <a:ext cx="2133895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33895">
                  <a:extLst>
                    <a:ext uri="{9D8B030D-6E8A-4147-A177-3AD203B41FA5}">
                      <a16:colId xmlns="" xmlns:a16="http://schemas.microsoft.com/office/drawing/2014/main" val="2519098935"/>
                    </a:ext>
                  </a:extLst>
                </a:gridCol>
              </a:tblGrid>
              <a:tr h="26356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X1,X2,X3,… , </a:t>
                      </a:r>
                      <a:r>
                        <a:rPr lang="en-US" dirty="0" err="1"/>
                        <a:t>Xn,Y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2436879"/>
                  </a:ext>
                </a:extLst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 rot="16200000">
            <a:off x="9511071" y="3480089"/>
            <a:ext cx="482946" cy="145728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9" name="Left Brace 18"/>
          <p:cNvSpPr/>
          <p:nvPr/>
        </p:nvSpPr>
        <p:spPr>
          <a:xfrm rot="16200000">
            <a:off x="10556274" y="3947078"/>
            <a:ext cx="452283" cy="4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Left Brace 19"/>
          <p:cNvSpPr/>
          <p:nvPr/>
        </p:nvSpPr>
        <p:spPr>
          <a:xfrm rot="5400000">
            <a:off x="9804398" y="2365561"/>
            <a:ext cx="452283" cy="1537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TextBox 20"/>
          <p:cNvSpPr txBox="1"/>
          <p:nvPr/>
        </p:nvSpPr>
        <p:spPr>
          <a:xfrm>
            <a:off x="9758515" y="2641297"/>
            <a:ext cx="3097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</a:t>
            </a:r>
            <a:endParaRPr lang="ar-EG" dirty="0"/>
          </a:p>
        </p:txBody>
      </p:sp>
      <p:sp>
        <p:nvSpPr>
          <p:cNvPr id="22" name="TextBox 21"/>
          <p:cNvSpPr txBox="1"/>
          <p:nvPr/>
        </p:nvSpPr>
        <p:spPr>
          <a:xfrm>
            <a:off x="9601198" y="4391441"/>
            <a:ext cx="2824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</a:t>
            </a:r>
            <a:endParaRPr lang="ar-EG" dirty="0"/>
          </a:p>
        </p:txBody>
      </p:sp>
      <p:sp>
        <p:nvSpPr>
          <p:cNvPr id="23" name="TextBox 22"/>
          <p:cNvSpPr txBox="1"/>
          <p:nvPr/>
        </p:nvSpPr>
        <p:spPr>
          <a:xfrm>
            <a:off x="10672917" y="4381609"/>
            <a:ext cx="4379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[Y]</a:t>
            </a:r>
            <a:endParaRPr lang="ar-EG" dirty="0"/>
          </a:p>
        </p:txBody>
      </p:sp>
      <p:sp>
        <p:nvSpPr>
          <p:cNvPr id="15" name="Rectangle 14"/>
          <p:cNvSpPr/>
          <p:nvPr/>
        </p:nvSpPr>
        <p:spPr>
          <a:xfrm>
            <a:off x="7668210" y="4946061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add_last</a:t>
            </a:r>
            <a:r>
              <a:rPr lang="en-US" dirty="0">
                <a:solidFill>
                  <a:prstClr val="black"/>
                </a:solidFill>
              </a:rPr>
              <a:t>([1,5,3,6], 7, R).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	R=[1,5,3,6,7]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40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  <p:bldP spid="19" grpId="0" animBg="1"/>
      <p:bldP spid="20" grpId="0" animBg="1"/>
      <p:bldP spid="21" grpId="0"/>
      <p:bldP spid="22" grpId="0"/>
      <p:bldP spid="2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last two element of a list.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97512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find_last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integer, integer)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append([H|T],L2,[H|T1]):-append(T,L2,T1</a:t>
            </a:r>
            <a:r>
              <a:rPr lang="en-US" sz="2400" dirty="0" smtClean="0">
                <a:solidFill>
                  <a:prstClr val="black"/>
                </a:solidFill>
              </a:rPr>
              <a:t>).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find_last</a:t>
            </a:r>
            <a:r>
              <a:rPr lang="en-US" sz="2400" dirty="0">
                <a:solidFill>
                  <a:srgbClr val="FF0000"/>
                </a:solidFill>
              </a:rPr>
              <a:t>(L,X1,X2):-append(L1,[X1,X2],</a:t>
            </a:r>
            <a:r>
              <a:rPr lang="en-US" sz="2400" dirty="0" smtClean="0">
                <a:solidFill>
                  <a:srgbClr val="FF0000"/>
                </a:solidFill>
              </a:rPr>
              <a:t>L).</a:t>
            </a:r>
            <a:endParaRPr lang="en-US" sz="2400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 	</a:t>
            </a:r>
            <a:r>
              <a:rPr lang="en-US" sz="2400" dirty="0" err="1">
                <a:solidFill>
                  <a:prstClr val="black"/>
                </a:solidFill>
              </a:rPr>
              <a:t>find_last</a:t>
            </a:r>
            <a:r>
              <a:rPr lang="en-US" sz="2400" dirty="0">
                <a:solidFill>
                  <a:prstClr val="black"/>
                </a:solidFill>
              </a:rPr>
              <a:t>([1,5,3,6], X1,X2).</a:t>
            </a:r>
          </a:p>
          <a:p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1406"/>
              </p:ext>
            </p:extLst>
          </p:nvPr>
        </p:nvGraphicFramePr>
        <p:xfrm>
          <a:off x="8986684" y="1182933"/>
          <a:ext cx="2205702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05702">
                  <a:extLst>
                    <a:ext uri="{9D8B030D-6E8A-4147-A177-3AD203B41FA5}">
                      <a16:colId xmlns="" xmlns:a16="http://schemas.microsoft.com/office/drawing/2014/main" val="2519098935"/>
                    </a:ext>
                  </a:extLst>
                </a:gridCol>
              </a:tblGrid>
              <a:tr h="26356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X1,X2,X3,… Xn-1, </a:t>
                      </a:r>
                      <a:r>
                        <a:rPr lang="en-US" dirty="0" err="1"/>
                        <a:t>Xn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2436879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9792166" y="-173565"/>
            <a:ext cx="452283" cy="2063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Left Brace 5"/>
          <p:cNvSpPr/>
          <p:nvPr/>
        </p:nvSpPr>
        <p:spPr>
          <a:xfrm rot="16200000">
            <a:off x="10500240" y="1482137"/>
            <a:ext cx="452283" cy="869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TextBox 6"/>
          <p:cNvSpPr txBox="1"/>
          <p:nvPr/>
        </p:nvSpPr>
        <p:spPr>
          <a:xfrm>
            <a:off x="9920748" y="349434"/>
            <a:ext cx="370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8819535" y="2241604"/>
            <a:ext cx="20010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L1=[X1,X2,X3,…Xn-2]</a:t>
            </a:r>
            <a:endParaRPr lang="ar-EG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767482" y="2210826"/>
            <a:ext cx="10562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[Xn-1,Xn]</a:t>
            </a:r>
            <a:endParaRPr lang="ar-EG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9373485" y="1358465"/>
            <a:ext cx="452283" cy="1013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 11"/>
          <p:cNvSpPr/>
          <p:nvPr/>
        </p:nvSpPr>
        <p:spPr>
          <a:xfrm>
            <a:off x="7836414" y="4833775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find_last</a:t>
            </a:r>
            <a:r>
              <a:rPr lang="en-US" dirty="0">
                <a:solidFill>
                  <a:prstClr val="black"/>
                </a:solidFill>
              </a:rPr>
              <a:t>([1,5,3,6], X1,X2).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	X1=3 X2=6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273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predecessor and successor element for a given element in a list.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preSucc</a:t>
            </a:r>
            <a:r>
              <a:rPr lang="en-US" sz="2400" dirty="0">
                <a:solidFill>
                  <a:prstClr val="black"/>
                </a:solidFill>
              </a:rPr>
              <a:t>(integer,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integer,integer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preSucc</a:t>
            </a:r>
            <a:r>
              <a:rPr lang="en-US" sz="2400" dirty="0">
                <a:solidFill>
                  <a:srgbClr val="FF0000"/>
                </a:solidFill>
              </a:rPr>
              <a:t>(X,L,X1,X2):-append(_,[X1,X,X2|_],L).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 </a:t>
            </a:r>
            <a:r>
              <a:rPr lang="en-US" sz="2400" dirty="0" err="1">
                <a:solidFill>
                  <a:prstClr val="black"/>
                </a:solidFill>
              </a:rPr>
              <a:t>preSucc</a:t>
            </a:r>
            <a:r>
              <a:rPr lang="en-US" sz="2400" dirty="0">
                <a:solidFill>
                  <a:prstClr val="black"/>
                </a:solidFill>
              </a:rPr>
              <a:t>(5,[1,5,3,6], X1, X2).</a:t>
            </a:r>
          </a:p>
          <a:p>
            <a:endParaRPr lang="ar-E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1429" t="13333" r="5238" b="20000"/>
          <a:stretch>
            <a:fillRect/>
          </a:stretch>
        </p:blipFill>
        <p:spPr bwMode="auto">
          <a:xfrm>
            <a:off x="8557846" y="1825625"/>
            <a:ext cx="3200400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87521"/>
              </p:ext>
            </p:extLst>
          </p:nvPr>
        </p:nvGraphicFramePr>
        <p:xfrm>
          <a:off x="8710246" y="3957799"/>
          <a:ext cx="30480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7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X1,X,X2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10019430" y="2056107"/>
            <a:ext cx="429631" cy="304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10107561" y="3082806"/>
            <a:ext cx="370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7836414" y="4833775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preSucc</a:t>
            </a:r>
            <a:r>
              <a:rPr lang="en-US" dirty="0">
                <a:solidFill>
                  <a:prstClr val="black"/>
                </a:solidFill>
              </a:rPr>
              <a:t>(5,[1,5,3,6], X1, X2).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	X1=1 X2=3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505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reverse of a </a:t>
            </a:r>
            <a:r>
              <a:rPr lang="en-US" dirty="0" smtClean="0"/>
              <a:t>list using</a:t>
            </a:r>
            <a:br>
              <a:rPr lang="en-US" dirty="0" smtClean="0"/>
            </a:br>
            <a:r>
              <a:rPr lang="en-US" dirty="0" smtClean="0"/>
              <a:t>append.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srgbClr val="9BBB59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srgbClr val="9BBB59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reverse(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reverse([],[]).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reverse([H|T],RL):- 	reverse(T,RT),append(RT,[H],RL).</a:t>
            </a:r>
            <a:endParaRPr lang="en-US" sz="2400" dirty="0">
              <a:solidFill>
                <a:srgbClr val="9BBB59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reverse([1,2,3,4],L).</a:t>
            </a:r>
          </a:p>
          <a:p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7708670" y="502186"/>
            <a:ext cx="3931589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Append the head to the end of the </a:t>
            </a:r>
          </a:p>
          <a:p>
            <a:r>
              <a:rPr lang="en-US" sz="2000" dirty="0"/>
              <a:t>reversed tail.</a:t>
            </a:r>
          </a:p>
          <a:p>
            <a:r>
              <a:rPr lang="en-US" sz="2000" b="1" dirty="0"/>
              <a:t>reverse([H|T])= </a:t>
            </a:r>
          </a:p>
          <a:p>
            <a:r>
              <a:rPr lang="en-US" sz="2000" b="1" dirty="0"/>
              <a:t>	append (reverse(T),[H])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36414" y="4833775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	reverse([1,2,3,4],L).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	L=[4,3,2,1]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304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if a list is a palindrome (read forward same as backward)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dirty="0"/>
              <a:t>palindrome([1,2,3,2,1]).		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palindrome( [1,2,2,1]).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Palindrome([1,2,3]) .</a:t>
            </a:r>
          </a:p>
          <a:p>
            <a:r>
              <a:rPr lang="en-US" dirty="0">
                <a:sym typeface="Wingdings" panose="05000000000000000000" pitchFamily="2" charset="2"/>
              </a:rPr>
              <a:t>Find two way to solve it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Using reverse 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Using append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251587"/>
            <a:ext cx="7865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YES</a:t>
            </a:r>
            <a:endParaRPr lang="ar-E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61586" y="2718620"/>
            <a:ext cx="7865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YES</a:t>
            </a:r>
            <a:endParaRPr lang="ar-E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27173" y="3224981"/>
            <a:ext cx="7865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No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19570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Reverse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	</a:t>
            </a:r>
            <a:r>
              <a:rPr lang="en-US" sz="2200" dirty="0" err="1">
                <a:solidFill>
                  <a:srgbClr val="9BBB59"/>
                </a:solidFill>
              </a:rPr>
              <a:t>nondeterm</a:t>
            </a:r>
            <a:r>
              <a:rPr lang="en-US" sz="2200" dirty="0">
                <a:solidFill>
                  <a:prstClr val="black"/>
                </a:solidFill>
              </a:rPr>
              <a:t> append(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	</a:t>
            </a:r>
            <a:r>
              <a:rPr lang="en-US" sz="2200" dirty="0" err="1">
                <a:solidFill>
                  <a:srgbClr val="9BBB59"/>
                </a:solidFill>
              </a:rPr>
              <a:t>nondeterm</a:t>
            </a:r>
            <a:r>
              <a:rPr lang="en-US" sz="2200" dirty="0">
                <a:solidFill>
                  <a:prstClr val="black"/>
                </a:solidFill>
              </a:rPr>
              <a:t> reverse(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	</a:t>
            </a:r>
            <a:r>
              <a:rPr lang="en-US" sz="2200" dirty="0" err="1">
                <a:solidFill>
                  <a:srgbClr val="9BBB59"/>
                </a:solidFill>
              </a:rPr>
              <a:t>nondeterm</a:t>
            </a:r>
            <a:r>
              <a:rPr lang="en-US" sz="2200" dirty="0">
                <a:solidFill>
                  <a:srgbClr val="9BBB59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palindrome(</a:t>
            </a:r>
            <a:r>
              <a:rPr lang="en-US" sz="2200" dirty="0" err="1">
                <a:solidFill>
                  <a:prstClr val="black"/>
                </a:solidFill>
              </a:rPr>
              <a:t>ilist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  <a:endParaRPr lang="en-US" sz="2200" dirty="0">
              <a:solidFill>
                <a:srgbClr val="9BBB59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reverse([],[]).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</a:rPr>
              <a:t>	reverse([H|T],RL):- 	reverse(T,RT),append(RT,[H],RL).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palindrome(L):- reverse(L,L).</a:t>
            </a:r>
            <a:endParaRPr lang="en-US" sz="2400" dirty="0">
              <a:solidFill>
                <a:prstClr val="black"/>
              </a:solidFill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5305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append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532129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domains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=integer*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prstClr val="black"/>
                </a:solidFill>
              </a:rPr>
              <a:t> append(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	</a:t>
            </a:r>
            <a:r>
              <a:rPr lang="en-US" sz="2400" dirty="0" err="1">
                <a:solidFill>
                  <a:srgbClr val="9BBB59"/>
                </a:solidFill>
              </a:rPr>
              <a:t>nondeterm</a:t>
            </a:r>
            <a:r>
              <a:rPr lang="en-US" sz="2400" dirty="0">
                <a:solidFill>
                  <a:srgbClr val="9BBB59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palindrome(</a:t>
            </a:r>
            <a:r>
              <a:rPr lang="en-US" sz="2400" dirty="0" err="1">
                <a:solidFill>
                  <a:prstClr val="black"/>
                </a:solidFill>
              </a:rPr>
              <a:t>ilist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srgbClr val="9BBB59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palindrome([]).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palindrome([_]).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palindrome (L):-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		append([</a:t>
            </a:r>
            <a:r>
              <a:rPr lang="en-US" sz="2400">
                <a:solidFill>
                  <a:srgbClr val="FF0000"/>
                </a:solidFill>
              </a:rPr>
              <a:t>H|T</a:t>
            </a:r>
            <a:r>
              <a:rPr lang="en-US" sz="2400" smtClean="0">
                <a:solidFill>
                  <a:srgbClr val="FF0000"/>
                </a:solidFill>
              </a:rPr>
              <a:t>],[X],</a:t>
            </a:r>
            <a:r>
              <a:rPr lang="en-US" sz="2400">
                <a:solidFill>
                  <a:srgbClr val="FF0000"/>
                </a:solidFill>
              </a:rPr>
              <a:t>L</a:t>
            </a:r>
            <a:r>
              <a:rPr lang="en-US" sz="2400" smtClean="0">
                <a:solidFill>
                  <a:srgbClr val="FF0000"/>
                </a:solidFill>
              </a:rPr>
              <a:t>),X=H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	palindrome(T).</a:t>
            </a:r>
            <a:endParaRPr lang="en-US" sz="2400" dirty="0">
              <a:solidFill>
                <a:prstClr val="black"/>
              </a:solidFill>
            </a:endParaRPr>
          </a:p>
          <a:p>
            <a:endParaRPr lang="ar-EG" dirty="0"/>
          </a:p>
        </p:txBody>
      </p:sp>
      <p:sp>
        <p:nvSpPr>
          <p:cNvPr id="8" name="Cloud Callout 7"/>
          <p:cNvSpPr/>
          <p:nvPr/>
        </p:nvSpPr>
        <p:spPr>
          <a:xfrm>
            <a:off x="5574994" y="2445543"/>
            <a:ext cx="2133600" cy="1447800"/>
          </a:xfrm>
          <a:prstGeom prst="cloudCallout">
            <a:avLst>
              <a:gd name="adj1" fmla="val -37410"/>
              <a:gd name="adj2" fmla="val 102471"/>
            </a:avLst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the case that L is even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641794" y="3200398"/>
            <a:ext cx="2133600" cy="1447800"/>
          </a:xfrm>
          <a:prstGeom prst="cloudCallout">
            <a:avLst>
              <a:gd name="adj1" fmla="val -39451"/>
              <a:gd name="adj2" fmla="val 78411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the case that L is odd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08594" y="365125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>
              <a:defRPr/>
            </a:pPr>
            <a:r>
              <a:rPr lang="en-US" kern="0" dirty="0">
                <a:solidFill>
                  <a:prstClr val="white"/>
                </a:solidFill>
              </a:rPr>
              <a:t>The idea is to take each head and check if it is also the last element of the list, then continue for the next head…</a:t>
            </a:r>
          </a:p>
        </p:txBody>
      </p:sp>
    </p:spTree>
    <p:extLst>
      <p:ext uri="{BB962C8B-B14F-4D97-AF65-F5344CB8AC3E}">
        <p14:creationId xmlns:p14="http://schemas.microsoft.com/office/powerpoint/2010/main" val="27384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565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Examples on lists</a:t>
            </a:r>
          </a:p>
          <a:p>
            <a:pPr lvl="2"/>
            <a:r>
              <a:rPr lang="en-US" sz="2800" dirty="0"/>
              <a:t>Delete 1</a:t>
            </a:r>
            <a:r>
              <a:rPr lang="en-US" sz="2800" baseline="30000" dirty="0"/>
              <a:t>st</a:t>
            </a:r>
            <a:r>
              <a:rPr lang="en-US" sz="2800" dirty="0"/>
              <a:t> occurrence only </a:t>
            </a:r>
          </a:p>
          <a:p>
            <a:pPr lvl="2"/>
            <a:r>
              <a:rPr lang="en-US" sz="2800" dirty="0"/>
              <a:t>Delete all occurrences.</a:t>
            </a:r>
            <a:endParaRPr lang="en-US" dirty="0"/>
          </a:p>
          <a:p>
            <a:pPr lvl="2"/>
            <a:r>
              <a:rPr lang="en-US" sz="2800" dirty="0"/>
              <a:t>Append (or concatenate) two lists. </a:t>
            </a:r>
            <a:endParaRPr lang="en-US" dirty="0"/>
          </a:p>
          <a:p>
            <a:pPr lvl="2"/>
            <a:r>
              <a:rPr lang="en-US" sz="2800" dirty="0"/>
              <a:t>Using Append:</a:t>
            </a:r>
            <a:endParaRPr lang="en-US" dirty="0"/>
          </a:p>
          <a:p>
            <a:pPr lvl="3"/>
            <a:r>
              <a:rPr lang="en-US" sz="2400" dirty="0"/>
              <a:t> Insert an element at end of a list.</a:t>
            </a:r>
            <a:endParaRPr lang="en-US" sz="2000" dirty="0"/>
          </a:p>
          <a:p>
            <a:pPr lvl="3"/>
            <a:r>
              <a:rPr lang="en-US" sz="2400" dirty="0"/>
              <a:t> Find last 2 element in a list.</a:t>
            </a:r>
            <a:endParaRPr lang="en-US" sz="2000" dirty="0"/>
          </a:p>
          <a:p>
            <a:pPr lvl="3"/>
            <a:r>
              <a:rPr lang="en-US" sz="2400" dirty="0"/>
              <a:t> Find predecessor and successor elements for a given element in a list.</a:t>
            </a:r>
            <a:endParaRPr lang="en-US" sz="2000" dirty="0"/>
          </a:p>
          <a:p>
            <a:pPr lvl="3"/>
            <a:r>
              <a:rPr lang="en-US" sz="2400" dirty="0"/>
              <a:t>Reverse</a:t>
            </a:r>
            <a:endParaRPr lang="en-US" sz="2000" dirty="0"/>
          </a:p>
          <a:p>
            <a:pPr lvl="3"/>
            <a:r>
              <a:rPr lang="en-US" sz="2400" dirty="0"/>
              <a:t>Palindrome using reverse.</a:t>
            </a:r>
            <a:endParaRPr lang="en-US" sz="2000" dirty="0"/>
          </a:p>
          <a:p>
            <a:pPr lvl="3"/>
            <a:r>
              <a:rPr lang="en-US" sz="2400" dirty="0"/>
              <a:t>Palindrome using append.</a:t>
            </a:r>
            <a:endParaRPr lang="en-US" sz="2000" dirty="0"/>
          </a:p>
          <a:p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18847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sorts a list.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7540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“Delete 1</a:t>
            </a:r>
            <a:r>
              <a:rPr lang="en-US" baseline="30000" dirty="0"/>
              <a:t>st</a:t>
            </a:r>
            <a:r>
              <a:rPr lang="en-US" dirty="0"/>
              <a:t> occurrence only  “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delete(</a:t>
            </a:r>
            <a:r>
              <a:rPr lang="en-US" dirty="0" err="1"/>
              <a:t>integer,ilist,ilist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	delete(_,[],[]).</a:t>
            </a:r>
          </a:p>
          <a:p>
            <a:pPr marL="0" indent="0">
              <a:buNone/>
            </a:pPr>
            <a:r>
              <a:rPr lang="en-US" dirty="0"/>
              <a:t>	delete(X, [X|T], T):-!.</a:t>
            </a:r>
          </a:p>
          <a:p>
            <a:pPr marL="0" indent="0">
              <a:buNone/>
            </a:pPr>
            <a:r>
              <a:rPr lang="en-US" dirty="0"/>
              <a:t>	delete(X, [H|T], [H|L]):- delete (X,T,L).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>
                <a:solidFill>
                  <a:srgbClr val="92D050"/>
                </a:solidFill>
              </a:rPr>
              <a:t>Goal </a:t>
            </a:r>
          </a:p>
          <a:p>
            <a:pPr marL="0" indent="0">
              <a:buNone/>
            </a:pPr>
            <a:r>
              <a:rPr lang="en-US" dirty="0"/>
              <a:t>	delete(1,[3,1,2,1],L).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9291" y="1924959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1" algn="just"/>
            <a:r>
              <a:rPr lang="en-US" dirty="0"/>
              <a:t>	delete(1,[3,1,2,1],L)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L=[3,2,1]</a:t>
            </a:r>
            <a:endParaRPr lang="ar-EG" dirty="0"/>
          </a:p>
          <a:p>
            <a:pPr algn="just"/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7639290" y="3839617"/>
            <a:ext cx="4168667" cy="222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/>
            <a:endParaRPr lang="en-US" dirty="0"/>
          </a:p>
          <a:p>
            <a:pPr lvl="1"/>
            <a:r>
              <a:rPr lang="en-US" dirty="0"/>
              <a:t>If(list empty)</a:t>
            </a:r>
          </a:p>
          <a:p>
            <a:pPr lvl="1"/>
            <a:r>
              <a:rPr lang="en-US" dirty="0"/>
              <a:t>	Return empty list</a:t>
            </a:r>
          </a:p>
          <a:p>
            <a:pPr lvl="1"/>
            <a:r>
              <a:rPr lang="en-US" dirty="0"/>
              <a:t>Else if x is head</a:t>
            </a:r>
          </a:p>
          <a:p>
            <a:pPr lvl="1"/>
            <a:r>
              <a:rPr lang="en-US" dirty="0"/>
              <a:t>	Return tail 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	Return [</a:t>
            </a:r>
            <a:r>
              <a:rPr lang="en-US" dirty="0" err="1"/>
              <a:t>H|delete</a:t>
            </a:r>
            <a:r>
              <a:rPr lang="en-US" dirty="0"/>
              <a:t>(X,T)]</a:t>
            </a:r>
            <a:endParaRPr lang="ar-EG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292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Delete 1</a:t>
            </a:r>
            <a:r>
              <a:rPr lang="en-US" baseline="30000" dirty="0"/>
              <a:t>st</a:t>
            </a:r>
            <a:r>
              <a:rPr lang="en-US" dirty="0"/>
              <a:t> Occurrence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/>
              <a:t>Goal delete(1,[1,2,1,3], NL).</a:t>
            </a:r>
          </a:p>
          <a:p>
            <a:pPr marL="514350" indent="-514350">
              <a:buNone/>
            </a:pPr>
            <a:endParaRPr lang="en-US" b="1" dirty="0"/>
          </a:p>
          <a:p>
            <a:endParaRPr lang="ar-E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0554"/>
          <a:stretch>
            <a:fillRect/>
          </a:stretch>
        </p:blipFill>
        <p:spPr bwMode="auto">
          <a:xfrm>
            <a:off x="7502769" y="230188"/>
            <a:ext cx="4495800" cy="11443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673969" y="4853355"/>
            <a:ext cx="1981200" cy="614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NL=[2,1,3]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2571815" y="3024555"/>
            <a:ext cx="1044754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0"/>
          </p:cNvCxnSpPr>
          <p:nvPr/>
        </p:nvCxnSpPr>
        <p:spPr>
          <a:xfrm>
            <a:off x="3616568" y="3024555"/>
            <a:ext cx="2892804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8769" y="3862755"/>
            <a:ext cx="80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4969" y="3938955"/>
            <a:ext cx="90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3969" y="4319955"/>
            <a:ext cx="187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match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4769" y="4243755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delete(1,[1|[2,1,3]], [2,1,3]):-!.</a:t>
            </a:r>
          </a:p>
        </p:txBody>
      </p:sp>
    </p:spTree>
    <p:extLst>
      <p:ext uri="{BB962C8B-B14F-4D97-AF65-F5344CB8AC3E}">
        <p14:creationId xmlns:p14="http://schemas.microsoft.com/office/powerpoint/2010/main" val="30500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Delete 1</a:t>
            </a:r>
            <a:r>
              <a:rPr lang="en-US" baseline="30000" dirty="0"/>
              <a:t>st</a:t>
            </a:r>
            <a:r>
              <a:rPr lang="en-US" dirty="0"/>
              <a:t> Occurrence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/>
              <a:t>goal delete(2,[1,2,1],NL).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0554"/>
          <a:stretch>
            <a:fillRect/>
          </a:stretch>
        </p:blipFill>
        <p:spPr bwMode="auto">
          <a:xfrm>
            <a:off x="7502769" y="230188"/>
            <a:ext cx="4495800" cy="11443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>
            <a:endCxn id="10" idx="0"/>
          </p:cNvCxnSpPr>
          <p:nvPr/>
        </p:nvCxnSpPr>
        <p:spPr>
          <a:xfrm flipH="1">
            <a:off x="2714043" y="2438400"/>
            <a:ext cx="112233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" idx="0"/>
          </p:cNvCxnSpPr>
          <p:nvPr/>
        </p:nvCxnSpPr>
        <p:spPr>
          <a:xfrm>
            <a:off x="3836376" y="2438400"/>
            <a:ext cx="279208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3912576" y="2438400"/>
            <a:ext cx="551899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64776" y="2895600"/>
            <a:ext cx="498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0976" y="297180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0376" y="2895600"/>
            <a:ext cx="522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976" y="316664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7776" y="32766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delete(2,[1|[2,1]],[1|L]):- delete(2,[2,1],L).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3150576" y="3984486"/>
            <a:ext cx="5867400" cy="816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6470248" y="3984486"/>
            <a:ext cx="2547728" cy="121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34845" y="4840068"/>
            <a:ext cx="49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8520" y="5173153"/>
            <a:ext cx="55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0045" y="5144868"/>
            <a:ext cx="118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4769" y="551534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delete(2,[2|[1]],[1]):-!.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2968" y="6005453"/>
            <a:ext cx="93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T=[1]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2376" y="32004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41776" y="434340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L=[1]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7508" y="2766536"/>
            <a:ext cx="209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[1|L]=[1|[1]]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62912" y="1710321"/>
            <a:ext cx="1981200" cy="614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NL=[1,1]</a:t>
            </a:r>
          </a:p>
        </p:txBody>
      </p:sp>
    </p:spTree>
    <p:extLst>
      <p:ext uri="{BB962C8B-B14F-4D97-AF65-F5344CB8AC3E}">
        <p14:creationId xmlns:p14="http://schemas.microsoft.com/office/powerpoint/2010/main" val="17452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2" y="25118"/>
            <a:ext cx="10515600" cy="1325563"/>
          </a:xfrm>
        </p:spPr>
        <p:txBody>
          <a:bodyPr/>
          <a:lstStyle/>
          <a:p>
            <a:r>
              <a:rPr lang="en-US"/>
              <a:t>What happened if remove  cut !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130678"/>
          </a:xfrm>
        </p:spPr>
        <p:txBody>
          <a:bodyPr/>
          <a:lstStyle/>
          <a:p>
            <a:r>
              <a:rPr lang="en-US" b="1" dirty="0"/>
              <a:t>Goal delete(1,[1,2,1], NL).</a:t>
            </a:r>
          </a:p>
          <a:p>
            <a:pPr marL="0" indent="0">
              <a:buNone/>
            </a:pP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7702062" y="110142"/>
            <a:ext cx="427013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delete(_,[],[]).</a:t>
            </a:r>
          </a:p>
          <a:p>
            <a:r>
              <a:rPr lang="en-US" sz="2000" dirty="0"/>
              <a:t>delete(X, [X|T], T).</a:t>
            </a:r>
          </a:p>
          <a:p>
            <a:r>
              <a:rPr lang="en-US" sz="2000" dirty="0"/>
              <a:t>delete(X, [H|T], [H|L]):- delete (X,T,L).</a:t>
            </a:r>
          </a:p>
        </p:txBody>
      </p:sp>
      <p:cxnSp>
        <p:nvCxnSpPr>
          <p:cNvPr id="8" name="Straight Arrow Connector 7"/>
          <p:cNvCxnSpPr>
            <a:endCxn id="11" idx="0"/>
          </p:cNvCxnSpPr>
          <p:nvPr/>
        </p:nvCxnSpPr>
        <p:spPr>
          <a:xfrm flipH="1">
            <a:off x="1483972" y="1547448"/>
            <a:ext cx="11390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2623040" y="1547448"/>
            <a:ext cx="277524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0"/>
          </p:cNvCxnSpPr>
          <p:nvPr/>
        </p:nvCxnSpPr>
        <p:spPr>
          <a:xfrm>
            <a:off x="2623040" y="1547448"/>
            <a:ext cx="611269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1440" y="2004648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7640" y="20808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90440" y="2004648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6640" y="2309448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2640" y="230944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delete(1,[1|[2,1]],[2,1])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7840" y="230944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delete(1,[1|[2,1]],[1|L]):-</a:t>
            </a:r>
          </a:p>
          <a:p>
            <a:r>
              <a:rPr lang="en-US" b="1" dirty="0"/>
              <a:t>        delete(1,[2,1],L).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1784840" y="2955779"/>
            <a:ext cx="6515100" cy="26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5137640" y="2955779"/>
            <a:ext cx="31623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8299940" y="2955779"/>
            <a:ext cx="571500" cy="420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51440" y="3339517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37640" y="341571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90440" y="3339517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6640" y="3644317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1640" y="364431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delete(1,[2|[1]],[2|L]):-</a:t>
            </a:r>
          </a:p>
          <a:p>
            <a:r>
              <a:rPr lang="en-US" b="1" dirty="0"/>
              <a:t>        delete(1,[1],L).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556240" y="4366848"/>
            <a:ext cx="66294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09040" y="4366848"/>
            <a:ext cx="32766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85640" y="4366848"/>
            <a:ext cx="4572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1440" y="4674386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7640" y="47505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90440" y="4674386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6640" y="4979186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08840" y="497918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delete(1,[1|[]],[])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37840" y="493971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delete(1,[1|[]],[1|L]):-</a:t>
            </a:r>
          </a:p>
          <a:p>
            <a:r>
              <a:rPr lang="en-US" b="1" dirty="0"/>
              <a:t>        delete(1,[],L).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85240" y="529291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L=[]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93309" y="3647294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1440" y="645768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L=[]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55285" y="37906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[2|L]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4402" y="207329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NL=[1|L]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71440" y="520504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[1|L]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2526" y="1915798"/>
            <a:ext cx="1474174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NL=T=[2,1]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58000" y="4628743"/>
            <a:ext cx="1474174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NL=T=[1,2]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063913" y="5640037"/>
            <a:ext cx="5737424" cy="31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308840" y="6318092"/>
            <a:ext cx="1900318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NL=T=[1,2,1]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08395" y="1520019"/>
            <a:ext cx="1316783" cy="14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all occurrences ( one by one )</a:t>
            </a:r>
            <a:endParaRPr lang="ar-EG" dirty="0"/>
          </a:p>
        </p:txBody>
      </p:sp>
      <p:sp>
        <p:nvSpPr>
          <p:cNvPr id="56" name="TextBox 55"/>
          <p:cNvSpPr txBox="1"/>
          <p:nvPr/>
        </p:nvSpPr>
        <p:spPr>
          <a:xfrm>
            <a:off x="938790" y="610262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delete(_,[],[]).</a:t>
            </a:r>
          </a:p>
        </p:txBody>
      </p:sp>
    </p:spTree>
    <p:extLst>
      <p:ext uri="{BB962C8B-B14F-4D97-AF65-F5344CB8AC3E}">
        <p14:creationId xmlns:p14="http://schemas.microsoft.com/office/powerpoint/2010/main" val="383289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40" grpId="0"/>
      <p:bldP spid="41" grpId="0"/>
      <p:bldP spid="42" grpId="0"/>
      <p:bldP spid="43" grpId="0"/>
      <p:bldP spid="47" grpId="0" animBg="1"/>
      <p:bldP spid="48" grpId="0" animBg="1"/>
      <p:bldP spid="59" grpId="0" animBg="1"/>
      <p:bldP spid="60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“Delete all occurrences “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92D050"/>
                </a:solidFill>
              </a:rPr>
              <a:t>nondeterm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delete(</a:t>
            </a:r>
            <a:r>
              <a:rPr lang="en-US" dirty="0" err="1"/>
              <a:t>integer,ilist,ilist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delete_all</a:t>
            </a:r>
            <a:r>
              <a:rPr lang="en-US" dirty="0"/>
              <a:t>(_,[],[]).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delete_all</a:t>
            </a:r>
            <a:r>
              <a:rPr lang="en-US" dirty="0"/>
              <a:t>(X, [X|T],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/>
              <a:t>):-!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delete_all</a:t>
            </a:r>
            <a:r>
              <a:rPr lang="en-US" dirty="0">
                <a:solidFill>
                  <a:srgbClr val="FF0000"/>
                </a:solidFill>
              </a:rPr>
              <a:t>(X, T, T1).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delete_all</a:t>
            </a:r>
            <a:r>
              <a:rPr lang="en-US" dirty="0"/>
              <a:t>(X, [H|T], [H|L]):- </a:t>
            </a:r>
            <a:r>
              <a:rPr lang="en-US" dirty="0" err="1"/>
              <a:t>delete_all</a:t>
            </a:r>
            <a:r>
              <a:rPr lang="en-US" dirty="0"/>
              <a:t> (X,T,L).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92D050"/>
                </a:solidFill>
              </a:rPr>
              <a:t>Goal </a:t>
            </a:r>
          </a:p>
          <a:p>
            <a:pPr marL="0" indent="0">
              <a:buNone/>
            </a:pPr>
            <a:r>
              <a:rPr lang="en-US" dirty="0"/>
              <a:t>	delete(1,[1,2,1],L).</a:t>
            </a:r>
          </a:p>
          <a:p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7639291" y="1924959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pPr lvl="1" algn="just"/>
            <a:r>
              <a:rPr lang="en-US" dirty="0"/>
              <a:t>	delete(1,[1,2,1],L)</a:t>
            </a:r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L=[2]</a:t>
            </a:r>
            <a:endParaRPr lang="ar-EG" dirty="0"/>
          </a:p>
          <a:p>
            <a:pPr algn="just"/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7639290" y="3839617"/>
            <a:ext cx="4168667" cy="222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/>
            <a:endParaRPr lang="en-US" dirty="0"/>
          </a:p>
          <a:p>
            <a:pPr lvl="1"/>
            <a:r>
              <a:rPr lang="en-US" dirty="0"/>
              <a:t>If(list empty)</a:t>
            </a:r>
          </a:p>
          <a:p>
            <a:pPr lvl="1"/>
            <a:r>
              <a:rPr lang="en-US" dirty="0"/>
              <a:t>	Return empty list</a:t>
            </a:r>
          </a:p>
          <a:p>
            <a:pPr lvl="1"/>
            <a:r>
              <a:rPr lang="en-US" dirty="0"/>
              <a:t>Else if x is head</a:t>
            </a:r>
          </a:p>
          <a:p>
            <a:pPr lvl="1"/>
            <a:r>
              <a:rPr lang="en-US" dirty="0"/>
              <a:t>	Return  delete(X,T) 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	Return [</a:t>
            </a:r>
            <a:r>
              <a:rPr lang="en-US" dirty="0" err="1"/>
              <a:t>H|delete</a:t>
            </a:r>
            <a:r>
              <a:rPr lang="en-US" dirty="0"/>
              <a:t>(X,T)]</a:t>
            </a:r>
            <a:endParaRPr lang="ar-EG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879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Delete all Occurrences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 </a:t>
            </a:r>
            <a:r>
              <a:rPr lang="en-US" b="1" dirty="0" err="1"/>
              <a:t>delete_all</a:t>
            </a:r>
            <a:r>
              <a:rPr lang="en-US" b="1" dirty="0"/>
              <a:t>(1,[1,2,1],NL)</a:t>
            </a:r>
          </a:p>
          <a:p>
            <a:endParaRPr lang="ar-EG" dirty="0"/>
          </a:p>
        </p:txBody>
      </p:sp>
      <p:cxnSp>
        <p:nvCxnSpPr>
          <p:cNvPr id="4" name="Straight Arrow Connector 3"/>
          <p:cNvCxnSpPr>
            <a:endCxn id="6" idx="0"/>
          </p:cNvCxnSpPr>
          <p:nvPr/>
        </p:nvCxnSpPr>
        <p:spPr>
          <a:xfrm flipH="1">
            <a:off x="2512670" y="2224451"/>
            <a:ext cx="11390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7" idx="0"/>
          </p:cNvCxnSpPr>
          <p:nvPr/>
        </p:nvCxnSpPr>
        <p:spPr>
          <a:xfrm>
            <a:off x="3651738" y="2224451"/>
            <a:ext cx="277524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138" y="2681651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6338" y="275785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5338" y="2986451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0538" y="298645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delete_all(1,[1|[2,1]],T1):-!, delete_all(1,[2,1],T1).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13538" y="3404182"/>
            <a:ext cx="6515100" cy="26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66338" y="3404182"/>
            <a:ext cx="31623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28638" y="3404182"/>
            <a:ext cx="571500" cy="420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0138" y="3787920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6338" y="386412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19138" y="378792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5338" y="4092720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0338" y="409272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delete_all(1,[2|[1]],[2|L]):-</a:t>
            </a:r>
          </a:p>
          <a:p>
            <a:r>
              <a:rPr lang="en-US" b="1" dirty="0"/>
              <a:t>        delete_all(1,[1],L).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84938" y="4815251"/>
            <a:ext cx="66294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37738" y="4815251"/>
            <a:ext cx="32766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0138" y="5122789"/>
            <a:ext cx="46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66338" y="51989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5338" y="5427589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37538" y="5427589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delete_all(1,[1|[]],T1):-!, delete_all(1,[],T1).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75938" y="260545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NL=T1=??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13938" y="574131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T1=[]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2007" y="4095697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 match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75738" y="5882051"/>
            <a:ext cx="2362200" cy="3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23338" y="6085588"/>
            <a:ext cx="4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0738" y="635091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delete(_,[],[]).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94738" y="64154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T1=[]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52538" y="4397520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[2|L]=[2|[]]=[2]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 r="5543"/>
          <a:stretch>
            <a:fillRect/>
          </a:stretch>
        </p:blipFill>
        <p:spPr bwMode="auto">
          <a:xfrm>
            <a:off x="7426995" y="335381"/>
            <a:ext cx="4674870" cy="106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7740164" y="2023652"/>
            <a:ext cx="1474174" cy="377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b="1" dirty="0">
                <a:solidFill>
                  <a:srgbClr val="FF0000"/>
                </a:solidFill>
              </a:rPr>
              <a:t>NL=T1=[2]</a:t>
            </a:r>
          </a:p>
        </p:txBody>
      </p:sp>
    </p:spTree>
    <p:extLst>
      <p:ext uri="{BB962C8B-B14F-4D97-AF65-F5344CB8AC3E}">
        <p14:creationId xmlns:p14="http://schemas.microsoft.com/office/powerpoint/2010/main" val="359326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“Append (or concatenate) two lists”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Domains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ilist</a:t>
            </a:r>
            <a:r>
              <a:rPr lang="en-US" dirty="0"/>
              <a:t> = integer*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srgbClr val="9BBB59"/>
                </a:solidFill>
              </a:rPr>
              <a:t>	</a:t>
            </a:r>
            <a:r>
              <a:rPr lang="en-US" sz="2700" dirty="0" err="1">
                <a:solidFill>
                  <a:srgbClr val="9BBB59"/>
                </a:solidFill>
              </a:rPr>
              <a:t>nondeterm</a:t>
            </a:r>
            <a:r>
              <a:rPr lang="en-US" sz="2700" dirty="0">
                <a:solidFill>
                  <a:prstClr val="black"/>
                </a:solidFill>
              </a:rPr>
              <a:t> append(</a:t>
            </a:r>
            <a:r>
              <a:rPr lang="en-US" sz="2700" dirty="0" err="1">
                <a:solidFill>
                  <a:prstClr val="black"/>
                </a:solidFill>
              </a:rPr>
              <a:t>ilist</a:t>
            </a:r>
            <a:r>
              <a:rPr lang="en-US" sz="2700" dirty="0">
                <a:solidFill>
                  <a:prstClr val="black"/>
                </a:solidFill>
              </a:rPr>
              <a:t>, </a:t>
            </a:r>
            <a:r>
              <a:rPr lang="en-US" sz="2700" dirty="0" err="1">
                <a:solidFill>
                  <a:prstClr val="black"/>
                </a:solidFill>
              </a:rPr>
              <a:t>ilist</a:t>
            </a:r>
            <a:r>
              <a:rPr lang="en-US" sz="2700" dirty="0">
                <a:solidFill>
                  <a:prstClr val="black"/>
                </a:solidFill>
              </a:rPr>
              <a:t>, </a:t>
            </a:r>
            <a:r>
              <a:rPr lang="en-US" sz="2700" dirty="0" err="1">
                <a:solidFill>
                  <a:prstClr val="black"/>
                </a:solidFill>
              </a:rPr>
              <a:t>ilist</a:t>
            </a:r>
            <a:r>
              <a:rPr lang="en-US" sz="2700" dirty="0">
                <a:solidFill>
                  <a:prstClr val="black"/>
                </a:solidFill>
              </a:rPr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srgbClr val="9BBB59"/>
                </a:solidFill>
              </a:rPr>
              <a:t>clauses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prstClr val="black"/>
                </a:solidFill>
              </a:rPr>
              <a:t>	</a:t>
            </a:r>
            <a:r>
              <a:rPr lang="en-US" sz="2700" dirty="0">
                <a:solidFill>
                  <a:srgbClr val="FF0000"/>
                </a:solidFill>
              </a:rPr>
              <a:t>append([],L2,L2).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prstClr val="black"/>
                </a:solidFill>
              </a:rPr>
              <a:t>	append([H|T],L2,[H|T1]):-append(T,L2,T1).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srgbClr val="9BBB59"/>
                </a:solidFill>
              </a:rPr>
              <a:t>goal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solidFill>
                  <a:prstClr val="black"/>
                </a:solidFill>
              </a:rPr>
              <a:t> 	append([1,2],[3,4],R).</a:t>
            </a:r>
          </a:p>
          <a:p>
            <a:endParaRPr lang="ar-EG" dirty="0"/>
          </a:p>
          <a:p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7824486" y="1469198"/>
            <a:ext cx="425948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L3=append(L1,L2)=append([H|T],L2)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L3=[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H|append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(T,L2)]</a:t>
            </a:r>
          </a:p>
        </p:txBody>
      </p:sp>
      <p:sp>
        <p:nvSpPr>
          <p:cNvPr id="5" name="Rectangle 4"/>
          <p:cNvSpPr/>
          <p:nvPr/>
        </p:nvSpPr>
        <p:spPr>
          <a:xfrm>
            <a:off x="7757277" y="2465734"/>
            <a:ext cx="4168667" cy="179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/>
            <a:r>
              <a:rPr lang="en-US" dirty="0"/>
              <a:t>Example</a:t>
            </a:r>
          </a:p>
          <a:p>
            <a:pPr lvl="1" algn="just"/>
            <a:r>
              <a:rPr lang="en-US" dirty="0"/>
              <a:t>goal</a:t>
            </a:r>
          </a:p>
          <a:p>
            <a:r>
              <a:rPr lang="en-US" dirty="0"/>
              <a:t>	append([1,2],[3,4],R).</a:t>
            </a:r>
            <a:endParaRPr lang="ar-EG" dirty="0"/>
          </a:p>
          <a:p>
            <a:pPr lvl="1" algn="just"/>
            <a:r>
              <a:rPr lang="en-US" dirty="0"/>
              <a:t>Output </a:t>
            </a:r>
          </a:p>
          <a:p>
            <a:pPr lvl="1" algn="just"/>
            <a:r>
              <a:rPr lang="en-US" dirty="0"/>
              <a:t>R=[1,2,3,4]</a:t>
            </a:r>
            <a:endParaRPr lang="ar-EG" dirty="0"/>
          </a:p>
          <a:p>
            <a:pPr algn="just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4517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706</Words>
  <Application>Microsoft Office PowerPoint</Application>
  <PresentationFormat>Widescreen</PresentationFormat>
  <Paragraphs>323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prolog</vt:lpstr>
      <vt:lpstr>Agenda</vt:lpstr>
      <vt:lpstr>“Delete 1st occurrence only  “</vt:lpstr>
      <vt:lpstr>Trace Delete 1st Occurrence</vt:lpstr>
      <vt:lpstr>Trace Delete 1st Occurrence</vt:lpstr>
      <vt:lpstr>What happened if remove  cut !</vt:lpstr>
      <vt:lpstr>“Delete all occurrences “</vt:lpstr>
      <vt:lpstr>Trace Delete all Occurrences</vt:lpstr>
      <vt:lpstr>“Append (or concatenate) two lists”</vt:lpstr>
      <vt:lpstr>Trace Append two lists</vt:lpstr>
      <vt:lpstr>Trace Append two lists</vt:lpstr>
      <vt:lpstr>Using Append</vt:lpstr>
      <vt:lpstr>Insert an element at the end of a list. </vt:lpstr>
      <vt:lpstr>Find the last two element of a list. </vt:lpstr>
      <vt:lpstr>Find predecessor and successor element for a given element in a list.</vt:lpstr>
      <vt:lpstr>Get the reverse of a list using append.</vt:lpstr>
      <vt:lpstr>Check if a list is a palindrome (read forward same as backward)</vt:lpstr>
      <vt:lpstr>Using Reverse</vt:lpstr>
      <vt:lpstr>Using append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Marwa Salah</dc:creator>
  <cp:lastModifiedBy>ahmed atef</cp:lastModifiedBy>
  <cp:revision>50</cp:revision>
  <dcterms:created xsi:type="dcterms:W3CDTF">2017-10-18T18:22:39Z</dcterms:created>
  <dcterms:modified xsi:type="dcterms:W3CDTF">2017-12-26T05:58:49Z</dcterms:modified>
</cp:coreProperties>
</file>