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4" r:id="rId10"/>
    <p:sldId id="277" r:id="rId11"/>
    <p:sldId id="279" r:id="rId12"/>
    <p:sldId id="280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05E05-AA34-4904-9060-911B109E7043}" type="datetimeFigureOut">
              <a:rPr lang="en-US" smtClean="0"/>
              <a:t>26-Dec-17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870C0-4D26-4223-97DF-895906D4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area(ellipse(</a:t>
            </a:r>
            <a:r>
              <a:rPr lang="en-US" dirty="0" err="1"/>
              <a:t>pnt</a:t>
            </a:r>
            <a:r>
              <a:rPr lang="en-US" dirty="0"/>
              <a:t>(3,4),3, 5), A). A= 27.14</a:t>
            </a:r>
          </a:p>
          <a:p>
            <a:r>
              <a:rPr lang="en-US" dirty="0"/>
              <a:t>area(cylinder(15,15),A). A=2828.5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870C0-4D26-4223-97DF-895906D4B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name is optional if not written</a:t>
            </a:r>
            <a:r>
              <a:rPr lang="en-US" baseline="0" dirty="0"/>
              <a:t> prolog will load the facts and rules in the default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7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870C0-4D26-4223-97DF-895906D4B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870C0-4D26-4223-97DF-895906D4B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9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870C0-4D26-4223-97DF-895906D4B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If the goal was only student(A,_,_,_))</a:t>
            </a:r>
            <a:r>
              <a:rPr lang="en-US" sz="1800" baseline="0" dirty="0"/>
              <a:t> while A is already input by the user so if the user for example entered the id 1 so the goal would be </a:t>
            </a:r>
            <a:r>
              <a:rPr lang="en-US" sz="1800" dirty="0"/>
              <a:t>student(1,_,_,_))</a:t>
            </a:r>
            <a:r>
              <a:rPr lang="en-US" sz="1800" baseline="0" dirty="0"/>
              <a:t> which is like a yes/no question if it found a student that matches with the id 1 (don’t care about the rest of its data), it will return true. At this point adding a new student that already exists should fail. That’s why I put not().</a:t>
            </a:r>
            <a:endParaRPr lang="en-US" sz="1800" dirty="0"/>
          </a:p>
          <a:p>
            <a:r>
              <a:rPr lang="en-US" sz="1800" dirty="0"/>
              <a:t>-----------------------------------------------------------------------------------</a:t>
            </a:r>
          </a:p>
          <a:p>
            <a:r>
              <a:rPr lang="en-US" sz="1800" dirty="0"/>
              <a:t>process:-</a:t>
            </a:r>
          </a:p>
          <a:p>
            <a:r>
              <a:rPr lang="en-US" sz="1800" dirty="0"/>
              <a:t>	write("Add(a),View(v),Delete(d), Update(u),:"),</a:t>
            </a:r>
          </a:p>
          <a:p>
            <a:r>
              <a:rPr lang="en-US" sz="1800" dirty="0"/>
              <a:t>	readchar(X),write(X),nl,</a:t>
            </a:r>
          </a:p>
          <a:p>
            <a:r>
              <a:rPr lang="en-US" sz="1800" dirty="0"/>
              <a:t>	perform(X),</a:t>
            </a:r>
          </a:p>
          <a:p>
            <a:r>
              <a:rPr lang="en-US" sz="1800" dirty="0"/>
              <a:t>	process.</a:t>
            </a:r>
          </a:p>
          <a:p>
            <a:r>
              <a:rPr lang="en-US" sz="1800" dirty="0"/>
              <a:t>process.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If </a:t>
            </a:r>
            <a:r>
              <a:rPr lang="en-US" sz="1200" dirty="0"/>
              <a:t>student(A,_,_,_)</a:t>
            </a:r>
            <a:r>
              <a:rPr lang="en-US" sz="1200" baseline="0" dirty="0"/>
              <a:t> fails (i.e. the student is not found) retract will fail thus the first rule of perform(‘d’) fails and prolog backtracks to the second rule and display the message: “</a:t>
            </a:r>
            <a:r>
              <a:rPr lang="en-US" sz="1200" dirty="0"/>
              <a:t> Student not exist”.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goal is:</a:t>
            </a:r>
          </a:p>
          <a:p>
            <a:r>
              <a:rPr lang="en-US" b="0" dirty="0"/>
              <a:t>process.</a:t>
            </a:r>
          </a:p>
          <a:p>
            <a:endParaRPr lang="en-US" b="0" dirty="0"/>
          </a:p>
          <a:p>
            <a:r>
              <a:rPr lang="en-US" b="0" dirty="0"/>
              <a:t>So it</a:t>
            </a:r>
            <a:r>
              <a:rPr lang="en-US" b="0" baseline="0" dirty="0"/>
              <a:t> is a yes/no question that:</a:t>
            </a:r>
          </a:p>
          <a:p>
            <a:pPr marL="228600" indent="-228600">
              <a:buAutoNum type="arabicPeriod"/>
            </a:pPr>
            <a:r>
              <a:rPr lang="en-US" b="0" baseline="0" dirty="0"/>
              <a:t>don’t have any variables to find solutions for nor display them. </a:t>
            </a:r>
          </a:p>
          <a:p>
            <a:pPr marL="228600" indent="-228600">
              <a:buAutoNum type="arabicPeriod"/>
            </a:pPr>
            <a:r>
              <a:rPr lang="en-US" b="0" baseline="0" dirty="0"/>
              <a:t>It also gets one solution and stops (no backtracking). </a:t>
            </a:r>
          </a:p>
          <a:p>
            <a:pPr marL="228600" indent="-228600">
              <a:buNone/>
            </a:pPr>
            <a:r>
              <a:rPr lang="en-US" b="0" baseline="0" dirty="0"/>
              <a:t>The first problem is solved through calling </a:t>
            </a:r>
            <a:r>
              <a:rPr lang="en-US" sz="1200" dirty="0"/>
              <a:t>student(A,B,C,D) in the perform(‘v’) rule</a:t>
            </a:r>
            <a:r>
              <a:rPr lang="en-US" sz="1200" baseline="0" dirty="0"/>
              <a:t> THEN calling WRITE predicate to print the variables A, B, C, and D (again they won’t be displayed by default).</a:t>
            </a:r>
          </a:p>
          <a:p>
            <a:pPr marL="228600" indent="-228600">
              <a:buNone/>
            </a:pPr>
            <a:r>
              <a:rPr lang="en-US" sz="1200" b="0" baseline="0" dirty="0"/>
              <a:t>The second problem is solved by adding the “fail” that enforces backtracking.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392D-DC51-4929-8B94-D38C8298E96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9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/>
              <a:t>Sec 8</a:t>
            </a:r>
          </a:p>
          <a:p>
            <a:r>
              <a:rPr lang="en-US" dirty="0"/>
              <a:t>Compound Objects</a:t>
            </a:r>
          </a:p>
          <a:p>
            <a:r>
              <a:rPr lang="en-US" dirty="0"/>
              <a:t>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Compound Lists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defRPr/>
            </a:pPr>
            <a:r>
              <a:rPr lang="en-US" altLang="en-US" b="1" i="1" dirty="0"/>
              <a:t>Compound lists</a:t>
            </a:r>
            <a:r>
              <a:rPr lang="en-US" altLang="en-US" b="1" dirty="0"/>
              <a:t> </a:t>
            </a:r>
            <a:r>
              <a:rPr lang="en-US" altLang="en-US" dirty="0"/>
              <a:t>are lists that contain more than one type of element. </a:t>
            </a:r>
            <a:endParaRPr lang="en-US" dirty="0"/>
          </a:p>
          <a:p>
            <a:pPr algn="just">
              <a:defRPr/>
            </a:pPr>
            <a:r>
              <a:rPr lang="en-US" dirty="0"/>
              <a:t>A list of integers can be simply declared as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ilist</a:t>
            </a:r>
            <a:r>
              <a:rPr lang="en-US" dirty="0">
                <a:solidFill>
                  <a:srgbClr val="FF0000"/>
                </a:solidFill>
              </a:rPr>
              <a:t> = integer*</a:t>
            </a:r>
          </a:p>
          <a:p>
            <a:pPr algn="just">
              <a:defRPr/>
            </a:pPr>
            <a:r>
              <a:rPr lang="en-US" dirty="0"/>
              <a:t>However, it is often valuable to store </a:t>
            </a:r>
            <a:r>
              <a:rPr lang="en-US" dirty="0">
                <a:solidFill>
                  <a:srgbClr val="FF0000"/>
                </a:solidFill>
              </a:rPr>
              <a:t>a combination of different types of elements</a:t>
            </a:r>
            <a:r>
              <a:rPr lang="en-US" dirty="0"/>
              <a:t> within a list, such as: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[2, 3, 5.5, ["food", "goo"], "new"] </a:t>
            </a:r>
            <a:endParaRPr lang="en-US" altLang="en-US" b="1" i="1" dirty="0"/>
          </a:p>
          <a:p>
            <a:pPr algn="just"/>
            <a:r>
              <a:rPr lang="en-US" altLang="en-US" dirty="0"/>
              <a:t>You need special declarations to handle lists of multiple-type elements. </a:t>
            </a:r>
          </a:p>
          <a:p>
            <a:pPr algn="just"/>
            <a:r>
              <a:rPr lang="en-US" altLang="en-US" dirty="0"/>
              <a:t>The way to create a list that stores these different types of elements is to use </a:t>
            </a:r>
            <a:r>
              <a:rPr lang="en-US" altLang="en-US" b="1" u="sng" dirty="0" err="1">
                <a:solidFill>
                  <a:srgbClr val="FF0000"/>
                </a:solidFill>
              </a:rPr>
              <a:t>functors</a:t>
            </a:r>
            <a:r>
              <a:rPr lang="en-US" altLang="en-US" dirty="0"/>
              <a:t>.</a:t>
            </a:r>
          </a:p>
          <a:p>
            <a:pPr algn="just"/>
            <a:endParaRPr lang="en-US" alt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3936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DOMAINS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/>
              <a:t>student = name(Symbol); age(Integer); grade(Char)</a:t>
            </a:r>
          </a:p>
          <a:p>
            <a:pPr marL="0" indent="0">
              <a:buNone/>
            </a:pPr>
            <a:r>
              <a:rPr lang="en-US" sz="1800" dirty="0" err="1"/>
              <a:t>slist</a:t>
            </a:r>
            <a:r>
              <a:rPr lang="en-US" sz="1800" dirty="0"/>
              <a:t> = student*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nondeterm</a:t>
            </a:r>
            <a:r>
              <a:rPr lang="en-US" sz="1800" dirty="0"/>
              <a:t> </a:t>
            </a:r>
            <a:r>
              <a:rPr lang="en-US" sz="1800" dirty="0" err="1"/>
              <a:t>allStudents</a:t>
            </a:r>
            <a:r>
              <a:rPr lang="en-US" sz="1800" dirty="0"/>
              <a:t>(</a:t>
            </a:r>
            <a:r>
              <a:rPr lang="en-US" sz="1800" dirty="0" err="1"/>
              <a:t>slist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CLAUSES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allStudents</a:t>
            </a:r>
            <a:r>
              <a:rPr lang="en-US" sz="1800" dirty="0"/>
              <a:t>([name("Ahmed"),age(18),grade('A')]).</a:t>
            </a:r>
          </a:p>
          <a:p>
            <a:pPr marL="0" indent="0">
              <a:buNone/>
            </a:pPr>
            <a:r>
              <a:rPr lang="en-US" sz="1800" dirty="0" err="1"/>
              <a:t>allStudents</a:t>
            </a:r>
            <a:r>
              <a:rPr lang="en-US" sz="1800" dirty="0"/>
              <a:t>([name("Ali"),age(18),grade('A')]).</a:t>
            </a:r>
          </a:p>
          <a:p>
            <a:pPr marL="0" indent="0">
              <a:buNone/>
            </a:pPr>
            <a:r>
              <a:rPr lang="en-US" sz="1800" dirty="0" err="1"/>
              <a:t>allStudents</a:t>
            </a:r>
            <a:r>
              <a:rPr lang="en-US" sz="1800" dirty="0"/>
              <a:t>([name("Mona"),age(19),grade('B')]).</a:t>
            </a:r>
          </a:p>
          <a:p>
            <a:pPr marL="0" indent="0">
              <a:buNone/>
            </a:pPr>
            <a:r>
              <a:rPr lang="en-US" sz="1800" dirty="0" err="1"/>
              <a:t>allStudents</a:t>
            </a:r>
            <a:r>
              <a:rPr lang="en-US" sz="1800" dirty="0"/>
              <a:t>([name("Ashraf"),age(20),grade('C')]).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sz="1800" dirty="0" err="1"/>
              <a:t>allStudents</a:t>
            </a:r>
            <a:r>
              <a:rPr lang="en-US" sz="1800" dirty="0"/>
              <a:t>([name(X),age(_),grade('A')]). </a:t>
            </a:r>
            <a:br>
              <a:rPr lang="en-US" sz="1800" dirty="0"/>
            </a:br>
            <a:endParaRPr lang="ar-EG" sz="1800" dirty="0">
              <a:solidFill>
                <a:schemeClr val="accent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562600" y="4267200"/>
            <a:ext cx="3429000" cy="2438400"/>
          </a:xfrm>
          <a:prstGeom prst="cloudCallout">
            <a:avLst>
              <a:gd name="adj1" fmla="val -83381"/>
              <a:gd name="adj2" fmla="val 3042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Ahmed</a:t>
            </a:r>
            <a:br>
              <a:rPr lang="en-US" b="1" dirty="0"/>
            </a:br>
            <a:r>
              <a:rPr lang="en-US" b="1" dirty="0"/>
              <a:t>X = Ali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displays all students with grade A </a:t>
            </a:r>
            <a:endParaRPr lang="ar-E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56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DOMAINS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v-SE" sz="1600" dirty="0"/>
              <a:t>llist = l(list); i(integer); c(char); s(string) </a:t>
            </a:r>
          </a:p>
          <a:p>
            <a:pPr marL="0" indent="0">
              <a:buNone/>
            </a:pPr>
            <a:r>
              <a:rPr lang="sv-SE" sz="1600" dirty="0"/>
              <a:t>list = llist*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3"/>
                </a:solidFill>
              </a:rPr>
              <a:t>nondeterm</a:t>
            </a:r>
            <a:r>
              <a:rPr lang="en-US" sz="1600" dirty="0"/>
              <a:t> box(list)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CLAUSES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box([</a:t>
            </a:r>
            <a:r>
              <a:rPr lang="en-US" sz="1600" dirty="0" err="1"/>
              <a:t>i</a:t>
            </a:r>
            <a:r>
              <a:rPr lang="en-US" sz="1600" dirty="0"/>
              <a:t>(0)]).  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integer only</a:t>
            </a:r>
          </a:p>
          <a:p>
            <a:pPr marL="0" indent="0">
              <a:buNone/>
            </a:pPr>
            <a:r>
              <a:rPr lang="en-US" sz="1600" dirty="0"/>
              <a:t>box([c('z')]).  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char only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box([s("</a:t>
            </a:r>
            <a:r>
              <a:rPr lang="en-US" sz="1600" dirty="0" err="1"/>
              <a:t>abc</a:t>
            </a:r>
            <a:r>
              <a:rPr lang="en-US" sz="1600" dirty="0"/>
              <a:t>")]).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symbol only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box([</a:t>
            </a:r>
            <a:r>
              <a:rPr lang="en-US" sz="1600" dirty="0" err="1"/>
              <a:t>i</a:t>
            </a:r>
            <a:r>
              <a:rPr lang="en-US" sz="1600" dirty="0"/>
              <a:t>(1), </a:t>
            </a:r>
            <a:r>
              <a:rPr lang="en-US" sz="1600" dirty="0" err="1"/>
              <a:t>i</a:t>
            </a:r>
            <a:r>
              <a:rPr lang="en-US" sz="1600" dirty="0"/>
              <a:t>(2)]).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a list of integers only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box([</a:t>
            </a:r>
            <a:r>
              <a:rPr lang="en-US" sz="1600" dirty="0" err="1"/>
              <a:t>i</a:t>
            </a:r>
            <a:r>
              <a:rPr lang="en-US" sz="1600" dirty="0"/>
              <a:t>(3), c('c')]).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a combination of any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functors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ex. integer and char</a:t>
            </a:r>
            <a:b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sz="1600" dirty="0"/>
              <a:t>box([</a:t>
            </a:r>
            <a:r>
              <a:rPr lang="en-US" sz="1600" dirty="0" err="1"/>
              <a:t>i</a:t>
            </a:r>
            <a:r>
              <a:rPr lang="en-US" sz="1600" dirty="0"/>
              <a:t>(X), Y ]).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/>
              <a:t>box([</a:t>
            </a:r>
            <a:r>
              <a:rPr lang="en-US" sz="1600" dirty="0" err="1"/>
              <a:t>i</a:t>
            </a:r>
            <a:r>
              <a:rPr lang="en-US" sz="1600" dirty="0"/>
              <a:t>(X), c(Y) ]).</a:t>
            </a:r>
            <a:endParaRPr lang="ar-EG" sz="1600" dirty="0"/>
          </a:p>
        </p:txBody>
      </p:sp>
      <p:sp>
        <p:nvSpPr>
          <p:cNvPr id="5" name="Cloud Callout 4"/>
          <p:cNvSpPr/>
          <p:nvPr/>
        </p:nvSpPr>
        <p:spPr>
          <a:xfrm>
            <a:off x="3124200" y="5103090"/>
            <a:ext cx="2362200" cy="1752601"/>
          </a:xfrm>
          <a:prstGeom prst="cloudCallout">
            <a:avLst>
              <a:gd name="adj1" fmla="val -103257"/>
              <a:gd name="adj2" fmla="val 539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X=1, Y=c</a:t>
            </a:r>
            <a:endParaRPr lang="en-US" dirty="0"/>
          </a:p>
          <a:p>
            <a:pPr algn="ctr"/>
            <a:r>
              <a:rPr lang="en-US" b="1" dirty="0"/>
              <a:t>1 solution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276600" y="3200399"/>
            <a:ext cx="2362200" cy="1752601"/>
          </a:xfrm>
          <a:prstGeom prst="cloudCallout">
            <a:avLst>
              <a:gd name="adj1" fmla="val -76669"/>
              <a:gd name="adj2" fmla="val 897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X=1, Y=</a:t>
            </a:r>
            <a:r>
              <a:rPr lang="en-US" b="1" dirty="0" err="1"/>
              <a:t>i</a:t>
            </a:r>
            <a:r>
              <a:rPr lang="en-US" b="1" dirty="0"/>
              <a:t>(2)</a:t>
            </a:r>
            <a:br>
              <a:rPr lang="en-US" b="1" dirty="0"/>
            </a:br>
            <a:r>
              <a:rPr lang="en-US" b="1" dirty="0"/>
              <a:t>  X=3, Y=</a:t>
            </a:r>
            <a:r>
              <a:rPr lang="en-US" dirty="0"/>
              <a:t>c('c')</a:t>
            </a:r>
          </a:p>
          <a:p>
            <a:pPr algn="ctr"/>
            <a:r>
              <a:rPr lang="en-US" b="1" dirty="0"/>
              <a:t>2 solutions </a:t>
            </a:r>
          </a:p>
        </p:txBody>
      </p:sp>
    </p:spTree>
    <p:extLst>
      <p:ext uri="{BB962C8B-B14F-4D97-AF65-F5344CB8AC3E}">
        <p14:creationId xmlns:p14="http://schemas.microsoft.com/office/powerpoint/2010/main" val="35922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Cont.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DOMAINS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v-SE" sz="1800" dirty="0"/>
              <a:t>llist = l(list); i(integer); c(char); s(string) </a:t>
            </a:r>
          </a:p>
          <a:p>
            <a:pPr marL="0" indent="0">
              <a:buNone/>
            </a:pPr>
            <a:r>
              <a:rPr lang="sv-SE" sz="1800" dirty="0"/>
              <a:t>list = llist*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nondeterm</a:t>
            </a:r>
            <a:r>
              <a:rPr lang="en-US" sz="1800" dirty="0"/>
              <a:t> box(list)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a combination of any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functors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ex. integer and char</a:t>
            </a:r>
          </a:p>
          <a:p>
            <a:pPr marL="0" indent="0">
              <a:buNone/>
            </a:pPr>
            <a:r>
              <a:rPr lang="nn-NO" sz="1800" dirty="0"/>
              <a:t>box([i(1), c('a')]).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%can contain a list of list and each list contains integer and char</a:t>
            </a:r>
            <a:endParaRPr lang="nn-NO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n-NO" sz="1800" dirty="0"/>
              <a:t>box([     </a:t>
            </a:r>
            <a:r>
              <a:rPr lang="nn-NO" sz="1800" dirty="0">
                <a:solidFill>
                  <a:srgbClr val="FF0000"/>
                </a:solidFill>
              </a:rPr>
              <a:t>l([i(1), c('a') ]) </a:t>
            </a:r>
            <a:r>
              <a:rPr lang="nn-NO" sz="1800" dirty="0"/>
              <a:t>,     </a:t>
            </a:r>
            <a:r>
              <a:rPr lang="nn-NO" sz="1800" dirty="0">
                <a:solidFill>
                  <a:srgbClr val="FF0000"/>
                </a:solidFill>
              </a:rPr>
              <a:t>l([i(2), c('b')])</a:t>
            </a:r>
            <a:r>
              <a:rPr lang="nn-NO" sz="1800" dirty="0"/>
              <a:t>      ]).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sz="1800" dirty="0"/>
              <a:t>box([ l([</a:t>
            </a:r>
            <a:r>
              <a:rPr lang="en-US" sz="1800" dirty="0" err="1"/>
              <a:t>i</a:t>
            </a:r>
            <a:r>
              <a:rPr lang="en-US" sz="1800" dirty="0"/>
              <a:t>(X), _]), _ ]).</a:t>
            </a:r>
            <a:br>
              <a:rPr lang="en-US" sz="1800" dirty="0"/>
            </a:br>
            <a:endParaRPr lang="ar-EG" sz="1800" dirty="0">
              <a:solidFill>
                <a:schemeClr val="accent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3695700" y="5105400"/>
            <a:ext cx="1752600" cy="1371600"/>
          </a:xfrm>
          <a:prstGeom prst="cloudCallout">
            <a:avLst>
              <a:gd name="adj1" fmla="val -83381"/>
              <a:gd name="adj2" fmla="val 3042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5957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</a:t>
            </a:r>
            <a:r>
              <a:rPr lang="en-US" dirty="0"/>
              <a:t> code: all facts and rules are written from the beginning before calling the goal.</a:t>
            </a:r>
          </a:p>
          <a:p>
            <a:r>
              <a:rPr lang="en-US" b="1" dirty="0"/>
              <a:t>Dynamic</a:t>
            </a:r>
            <a:r>
              <a:rPr lang="en-US" dirty="0"/>
              <a:t> code: adding facts and rules at runtime.</a:t>
            </a:r>
          </a:p>
          <a:p>
            <a:r>
              <a:rPr lang="en-US" dirty="0"/>
              <a:t>Prolog has the following database manipulation commands:</a:t>
            </a:r>
          </a:p>
          <a:p>
            <a:pPr lvl="1"/>
            <a:r>
              <a:rPr lang="en-US" dirty="0"/>
              <a:t>Assert</a:t>
            </a:r>
          </a:p>
          <a:p>
            <a:pPr lvl="1"/>
            <a:r>
              <a:rPr lang="en-US" dirty="0"/>
              <a:t>Asserta</a:t>
            </a:r>
          </a:p>
          <a:p>
            <a:pPr lvl="1"/>
            <a:r>
              <a:rPr lang="en-US" dirty="0"/>
              <a:t>Assertz</a:t>
            </a:r>
          </a:p>
          <a:p>
            <a:pPr lvl="1"/>
            <a:r>
              <a:rPr lang="en-US" dirty="0"/>
              <a:t>Retract</a:t>
            </a:r>
          </a:p>
          <a:p>
            <a:pPr lvl="1"/>
            <a:r>
              <a:rPr lang="en-US" dirty="0"/>
              <a:t>retractall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895600" y="4038600"/>
            <a:ext cx="6096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796135"/>
            <a:ext cx="449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Either with one or two parameters</a:t>
            </a:r>
          </a:p>
        </p:txBody>
      </p:sp>
    </p:spTree>
    <p:extLst>
      <p:ext uri="{BB962C8B-B14F-4D97-AF65-F5344CB8AC3E}">
        <p14:creationId xmlns:p14="http://schemas.microsoft.com/office/powerpoint/2010/main" val="2392863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fact in the database we need a new section called “database” that has the definition of the facts that will be put in the datbase.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581400"/>
            <a:ext cx="5438155" cy="2877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Database </a:t>
            </a:r>
            <a:r>
              <a:rPr lang="en-US" sz="2600" dirty="0"/>
              <a:t>- </a:t>
            </a:r>
            <a:r>
              <a:rPr lang="en-US" sz="2500" dirty="0"/>
              <a:t>happyPersonDB</a:t>
            </a:r>
          </a:p>
          <a:p>
            <a:r>
              <a:rPr lang="en-US" sz="2500" dirty="0"/>
              <a:t>happy(symbol)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Goal</a:t>
            </a:r>
          </a:p>
          <a:p>
            <a:r>
              <a:rPr lang="en-US" sz="2500" dirty="0"/>
              <a:t>assert(happy(ali), happyPersonDB),</a:t>
            </a:r>
          </a:p>
          <a:p>
            <a:r>
              <a:rPr lang="en-US" sz="2500" dirty="0"/>
              <a:t>asserta(happy(soha), happyPersonDB),</a:t>
            </a:r>
          </a:p>
          <a:p>
            <a:r>
              <a:rPr lang="en-US" sz="2500" dirty="0"/>
              <a:t>assertz(happy(noha), happyPersonDB),</a:t>
            </a:r>
          </a:p>
          <a:p>
            <a:r>
              <a:rPr lang="en-US" sz="2500" dirty="0"/>
              <a:t>happy(X).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747769" y="2544763"/>
            <a:ext cx="2514600" cy="1219200"/>
          </a:xfrm>
          <a:prstGeom prst="cloudCallout">
            <a:avLst>
              <a:gd name="adj1" fmla="val -51602"/>
              <a:gd name="adj2" fmla="val 6480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Database name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953000" y="3657600"/>
            <a:ext cx="2514600" cy="1219200"/>
          </a:xfrm>
          <a:prstGeom prst="cloudCallout">
            <a:avLst>
              <a:gd name="adj1" fmla="val -111462"/>
              <a:gd name="adj2" fmla="val 711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Fact(s) declaration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553200" y="3505200"/>
            <a:ext cx="2590800" cy="1828800"/>
          </a:xfrm>
          <a:prstGeom prst="cloudCallout">
            <a:avLst>
              <a:gd name="adj1" fmla="val -72777"/>
              <a:gd name="adj2" fmla="val 520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Inserts the fact at the beginning (because the facts ordering affects the final solution)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629400" y="5410200"/>
            <a:ext cx="2514600" cy="1219200"/>
          </a:xfrm>
          <a:prstGeom prst="cloudCallout">
            <a:avLst>
              <a:gd name="adj1" fmla="val -77896"/>
              <a:gd name="adj2" fmla="val -113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Inserts the fact at the 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00800"/>
            <a:ext cx="650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can also add a rule ex:</a:t>
            </a:r>
            <a:r>
              <a:rPr lang="en-US" sz="2000" b="1" baseline="0" dirty="0"/>
              <a:t> assert(like(ali,X):-like(ahmed,X)).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315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fact in the database we need a new section called “database” that has the definition of the facts that will be put in the datbase.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581400"/>
            <a:ext cx="5438155" cy="2877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Database </a:t>
            </a:r>
            <a:r>
              <a:rPr lang="en-US" sz="2600" dirty="0"/>
              <a:t>- </a:t>
            </a:r>
            <a:r>
              <a:rPr lang="en-US" sz="2500" dirty="0"/>
              <a:t>happyPersonDB</a:t>
            </a:r>
          </a:p>
          <a:p>
            <a:r>
              <a:rPr lang="en-US" sz="2500" dirty="0"/>
              <a:t>happy(symbol)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Goal</a:t>
            </a:r>
          </a:p>
          <a:p>
            <a:r>
              <a:rPr lang="en-US" sz="2500" dirty="0"/>
              <a:t>assert(happy(ali), happyPersonDB),</a:t>
            </a:r>
          </a:p>
          <a:p>
            <a:r>
              <a:rPr lang="en-US" sz="2500" dirty="0"/>
              <a:t>asserta(happy(soha), happyPersonDB),</a:t>
            </a:r>
          </a:p>
          <a:p>
            <a:r>
              <a:rPr lang="en-US" sz="2500" dirty="0"/>
              <a:t>assertz(happy(noha), happyPersonDB),</a:t>
            </a:r>
          </a:p>
          <a:p>
            <a:r>
              <a:rPr lang="en-US" sz="2500" dirty="0"/>
              <a:t>Happy(X).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553200" y="3505200"/>
            <a:ext cx="2590800" cy="1828800"/>
          </a:xfrm>
          <a:prstGeom prst="cloudCallout">
            <a:avLst>
              <a:gd name="adj1" fmla="val -72777"/>
              <a:gd name="adj2" fmla="val 520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Inserts the fact at the beginning (because the facts ordering affects the final solution)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629400" y="5410200"/>
            <a:ext cx="2514600" cy="1219200"/>
          </a:xfrm>
          <a:prstGeom prst="cloudCallout">
            <a:avLst>
              <a:gd name="adj1" fmla="val -77896"/>
              <a:gd name="adj2" fmla="val -113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Inserts the fact at the 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00800"/>
            <a:ext cx="650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can also add a rule ex:</a:t>
            </a:r>
            <a:r>
              <a:rPr lang="en-US" sz="2000" b="1" baseline="0" dirty="0"/>
              <a:t> assert(like(ali,X):-like(ahmed,X)).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19200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Database name is optional (if not entered it is </a:t>
            </a:r>
            <a:r>
              <a:rPr lang="en-US" sz="2400" baseline="0" dirty="0"/>
              <a:t>given a default name)</a:t>
            </a:r>
            <a:endParaRPr lang="en-US" sz="2400" dirty="0"/>
          </a:p>
          <a:p>
            <a:pPr marL="466725" indent="-466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You can</a:t>
            </a:r>
            <a:r>
              <a:rPr lang="en-US" sz="2400" baseline="0" dirty="0"/>
              <a:t> add more than one database</a:t>
            </a:r>
          </a:p>
          <a:p>
            <a:pPr marL="466725" indent="-466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aseline="0" dirty="0"/>
              <a:t>BUT each database must have unique facts </a:t>
            </a:r>
          </a:p>
          <a:p>
            <a:pPr marL="466725" indent="-466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aseline="0" dirty="0"/>
              <a:t>You can use the assert that takes one parameter without specifying the database name, so prolog searches for the database that</a:t>
            </a:r>
            <a:r>
              <a:rPr lang="en-US" sz="2400" dirty="0"/>
              <a:t> ha</a:t>
            </a:r>
            <a:r>
              <a:rPr lang="en-US" sz="2400" baseline="0" dirty="0"/>
              <a:t>s the given fact (that’s why each database must have unique facts)</a:t>
            </a:r>
            <a:endParaRPr lang="en-US" sz="2400" dirty="0"/>
          </a:p>
          <a:p>
            <a:pPr marL="466725" indent="-466725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20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a Prolog program for students affairs. The program has the following functionalities:</a:t>
            </a:r>
          </a:p>
          <a:p>
            <a:pPr lvl="1"/>
            <a:r>
              <a:rPr lang="en-US" dirty="0"/>
              <a:t>Add a new student</a:t>
            </a:r>
          </a:p>
          <a:p>
            <a:pPr lvl="1"/>
            <a:r>
              <a:rPr lang="en-US" dirty="0"/>
              <a:t>View all records</a:t>
            </a:r>
          </a:p>
          <a:p>
            <a:pPr lvl="1"/>
            <a:r>
              <a:rPr lang="en-US" dirty="0"/>
              <a:t>Delete a student</a:t>
            </a:r>
          </a:p>
          <a:p>
            <a:pPr lvl="1"/>
            <a:r>
              <a:rPr lang="en-US" dirty="0"/>
              <a:t>Updates a student’s data</a:t>
            </a:r>
          </a:p>
          <a:p>
            <a:pPr>
              <a:buNone/>
            </a:pPr>
            <a:r>
              <a:rPr lang="en-US" b="1" u="sng" dirty="0"/>
              <a:t>Brain storming:</a:t>
            </a:r>
          </a:p>
          <a:p>
            <a:r>
              <a:rPr lang="en-US" dirty="0"/>
              <a:t>Create the students database and define a student.</a:t>
            </a:r>
          </a:p>
          <a:p>
            <a:r>
              <a:rPr lang="en-US" dirty="0"/>
              <a:t>We will need to know for example the student’s: name, id, age, and address</a:t>
            </a:r>
          </a:p>
          <a:p>
            <a:r>
              <a:rPr lang="en-US" dirty="0"/>
              <a:t>Create a rule to perform each choice</a:t>
            </a:r>
          </a:p>
          <a:p>
            <a:r>
              <a:rPr lang="en-US" dirty="0"/>
              <a:t>Create a rule that displays the menu and takes user’s choice </a:t>
            </a:r>
          </a:p>
        </p:txBody>
      </p:sp>
    </p:spTree>
    <p:extLst>
      <p:ext uri="{BB962C8B-B14F-4D97-AF65-F5344CB8AC3E}">
        <p14:creationId xmlns:p14="http://schemas.microsoft.com/office/powerpoint/2010/main" val="41521236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143000"/>
            <a:ext cx="80772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Database </a:t>
            </a:r>
            <a:r>
              <a:rPr lang="en-US" sz="2400" dirty="0"/>
              <a:t>- students</a:t>
            </a:r>
          </a:p>
          <a:p>
            <a:r>
              <a:rPr lang="en-US" sz="2400" dirty="0"/>
              <a:t>   student(integer,symbol,integer,symbol)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predicates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accent3"/>
                </a:solidFill>
              </a:rPr>
              <a:t>nondeterm</a:t>
            </a:r>
            <a:r>
              <a:rPr lang="en-US" sz="2400" dirty="0"/>
              <a:t> process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accent3"/>
                </a:solidFill>
              </a:rPr>
              <a:t>nondeterm</a:t>
            </a:r>
            <a:r>
              <a:rPr lang="en-US" sz="2400" dirty="0"/>
              <a:t> perform(char)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Clauses</a:t>
            </a:r>
          </a:p>
          <a:p>
            <a:r>
              <a:rPr lang="en-US" sz="2400" dirty="0"/>
              <a:t>perform('a'):-</a:t>
            </a:r>
          </a:p>
          <a:p>
            <a:r>
              <a:rPr lang="en-US" sz="2400" dirty="0"/>
              <a:t>    write("enter student Id:"), readint(A),</a:t>
            </a:r>
          </a:p>
          <a:p>
            <a:r>
              <a:rPr lang="en-US" sz="2400" dirty="0"/>
              <a:t>    not(student(A,_,_,_)),</a:t>
            </a:r>
          </a:p>
          <a:p>
            <a:r>
              <a:rPr lang="en-US" sz="2400" dirty="0"/>
              <a:t>    write("enter student name :"), readln(B),</a:t>
            </a:r>
          </a:p>
          <a:p>
            <a:r>
              <a:rPr lang="en-US" sz="2400" dirty="0"/>
              <a:t>    write("enter student Age :"), readint(C),</a:t>
            </a:r>
          </a:p>
          <a:p>
            <a:r>
              <a:rPr lang="en-US" sz="2400" dirty="0"/>
              <a:t>    write("enter Address :"), readln(D),</a:t>
            </a:r>
          </a:p>
          <a:p>
            <a:r>
              <a:rPr lang="en-US" sz="2400" dirty="0"/>
              <a:t>    asserta(student(A,B,C,D)).</a:t>
            </a:r>
          </a:p>
          <a:p>
            <a:r>
              <a:rPr lang="en-US" sz="2400" dirty="0"/>
              <a:t>perform('a'):-</a:t>
            </a:r>
          </a:p>
          <a:p>
            <a:r>
              <a:rPr lang="en-US" sz="2400" dirty="0"/>
              <a:t>    write("Student already exist\n").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248400" y="2514600"/>
            <a:ext cx="2514600" cy="1600200"/>
          </a:xfrm>
          <a:prstGeom prst="cloudCallout">
            <a:avLst>
              <a:gd name="adj1" fmla="val -145792"/>
              <a:gd name="adj2" fmla="val 635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if the student not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1702612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143000"/>
            <a:ext cx="807720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perform('d'):-</a:t>
            </a:r>
          </a:p>
          <a:p>
            <a:r>
              <a:rPr lang="en-US" sz="2400" dirty="0"/>
              <a:t>    write("enter student Id :"), readint(A),</a:t>
            </a:r>
          </a:p>
          <a:p>
            <a:r>
              <a:rPr lang="en-US" sz="2400" dirty="0"/>
              <a:t>    retract(student(A,_,_,_)).</a:t>
            </a:r>
          </a:p>
          <a:p>
            <a:r>
              <a:rPr lang="en-US" sz="2400" dirty="0"/>
              <a:t>perform('d'):-</a:t>
            </a:r>
          </a:p>
          <a:p>
            <a:r>
              <a:rPr lang="en-US" sz="2400" dirty="0"/>
              <a:t>    write("Student not exist\n").</a:t>
            </a:r>
          </a:p>
          <a:p>
            <a:endParaRPr lang="en-US" sz="2400" dirty="0"/>
          </a:p>
          <a:p>
            <a:r>
              <a:rPr lang="en-US" sz="2400" dirty="0"/>
              <a:t>perform('u'):-</a:t>
            </a:r>
          </a:p>
          <a:p>
            <a:r>
              <a:rPr lang="en-US" sz="2400" dirty="0"/>
              <a:t>    write("enter student Id :"), readint(A),</a:t>
            </a:r>
          </a:p>
          <a:p>
            <a:r>
              <a:rPr lang="en-US" sz="2400" dirty="0"/>
              <a:t>    retract(student(A,B,_,_)),</a:t>
            </a:r>
          </a:p>
          <a:p>
            <a:r>
              <a:rPr lang="en-US" sz="2400" dirty="0"/>
              <a:t>    write("enter student Age :"), readint(C),</a:t>
            </a:r>
          </a:p>
          <a:p>
            <a:r>
              <a:rPr lang="en-US" sz="2400" dirty="0"/>
              <a:t>    write("enter Address :"), readln(D),</a:t>
            </a:r>
          </a:p>
          <a:p>
            <a:r>
              <a:rPr lang="en-US" sz="2400" dirty="0"/>
              <a:t>    asserta(student(A,B,C,D)).</a:t>
            </a:r>
          </a:p>
          <a:p>
            <a:r>
              <a:rPr lang="en-US" sz="2400" dirty="0"/>
              <a:t>perform('u'):-</a:t>
            </a:r>
          </a:p>
          <a:p>
            <a:r>
              <a:rPr lang="en-US" sz="2400" dirty="0"/>
              <a:t>    write("Student not exist\n").    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5562600" y="1447800"/>
            <a:ext cx="3048000" cy="2209800"/>
          </a:xfrm>
          <a:prstGeom prst="cloudCallout">
            <a:avLst>
              <a:gd name="adj1" fmla="val -151561"/>
              <a:gd name="adj2" fmla="val 4792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The update will remove the student then re-insert it again with the new data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943600" y="3657600"/>
            <a:ext cx="2819400" cy="2209800"/>
          </a:xfrm>
          <a:prstGeom prst="cloudCallout">
            <a:avLst>
              <a:gd name="adj1" fmla="val -116357"/>
              <a:gd name="adj2" fmla="val -2279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 this step it first gets the student name (in B) then deletes it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14607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Compound objects in Prolog are (in a way or another) similar to Structures in C++.</a:t>
            </a:r>
          </a:p>
          <a:p>
            <a:r>
              <a:rPr lang="en-US" dirty="0"/>
              <a:t>For example you might need to define a compound object for person’s “name” so that it is composed of two parts; first name, and last name. </a:t>
            </a:r>
          </a:p>
          <a:p>
            <a:r>
              <a:rPr lang="en-US" dirty="0"/>
              <a:t>You might also want to define “birth date” as a compound object composed of: day, month and year.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 date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2200" y="5029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2200" y="54864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4310" y="4800600"/>
            <a:ext cx="78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First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3460" y="5329535"/>
            <a:ext cx="6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Last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05600" y="5029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05600" y="54864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7710" y="4800600"/>
            <a:ext cx="65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6860" y="5329535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Month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05600" y="56388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6860" y="5862935"/>
            <a:ext cx="90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6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143001"/>
            <a:ext cx="80772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perform('v'):-</a:t>
            </a:r>
          </a:p>
          <a:p>
            <a:r>
              <a:rPr lang="en-US" sz="2400" dirty="0"/>
              <a:t>   write(“ id\t name\t Age\t address\n"),</a:t>
            </a:r>
          </a:p>
          <a:p>
            <a:r>
              <a:rPr lang="en-US" sz="2400" dirty="0"/>
              <a:t>   student(A,B,C,D),</a:t>
            </a:r>
          </a:p>
          <a:p>
            <a:r>
              <a:rPr lang="en-US" sz="2400" dirty="0"/>
              <a:t>   write(A,"\t",B,"\t",C,"\t",D),nl,</a:t>
            </a:r>
          </a:p>
          <a:p>
            <a:r>
              <a:rPr lang="en-US" sz="2400" dirty="0"/>
              <a:t>   fail.</a:t>
            </a:r>
          </a:p>
          <a:p>
            <a:r>
              <a:rPr lang="en-US" sz="2400" dirty="0"/>
              <a:t>perform('v').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process:-</a:t>
            </a:r>
          </a:p>
          <a:p>
            <a:r>
              <a:rPr lang="en-US" sz="2400" dirty="0"/>
              <a:t>	write("Add(a),View(v),Delete(d), Update(u),:"),</a:t>
            </a:r>
          </a:p>
          <a:p>
            <a:r>
              <a:rPr lang="en-US" sz="2400" dirty="0"/>
              <a:t>	readchar(X),write(X),nl,</a:t>
            </a:r>
          </a:p>
          <a:p>
            <a:r>
              <a:rPr lang="en-US" sz="2400" dirty="0"/>
              <a:t>	perform(X),</a:t>
            </a:r>
          </a:p>
          <a:p>
            <a:r>
              <a:rPr lang="en-US" sz="2400" dirty="0"/>
              <a:t>	process.</a:t>
            </a:r>
          </a:p>
          <a:p>
            <a:r>
              <a:rPr lang="en-US" sz="2400" dirty="0"/>
              <a:t>process.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Goal</a:t>
            </a:r>
          </a:p>
          <a:p>
            <a:r>
              <a:rPr lang="en-US" sz="2400" dirty="0"/>
              <a:t>process.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5562600" y="1447800"/>
            <a:ext cx="3048000" cy="2209800"/>
          </a:xfrm>
          <a:prstGeom prst="cloudCallout">
            <a:avLst>
              <a:gd name="adj1" fmla="val -176652"/>
              <a:gd name="adj2" fmla="val 14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The fail is to get another student because the goal “process” is a yes/no question</a:t>
            </a:r>
          </a:p>
        </p:txBody>
      </p:sp>
    </p:spTree>
    <p:extLst>
      <p:ext uri="{BB962C8B-B14F-4D97-AF65-F5344CB8AC3E}">
        <p14:creationId xmlns:p14="http://schemas.microsoft.com/office/powerpoint/2010/main" val="2230391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Saving and loading database:</a:t>
            </a:r>
          </a:p>
          <a:p>
            <a:r>
              <a:rPr lang="en-US" dirty="0"/>
              <a:t>After working with our program for a while we will need to save our work (the students we added, modified…)</a:t>
            </a:r>
          </a:p>
          <a:p>
            <a:r>
              <a:rPr lang="en-US" dirty="0"/>
              <a:t>We also will need to continue working on the pre-saved data when re-running our program.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789677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to the predicates:</a:t>
            </a:r>
          </a:p>
          <a:p>
            <a:r>
              <a:rPr lang="en-US" sz="2400" dirty="0"/>
              <a:t>loadStudents</a:t>
            </a:r>
          </a:p>
          <a:p>
            <a:r>
              <a:rPr lang="en-US" sz="2400" dirty="0"/>
              <a:t>saveStudents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to the clauses:</a:t>
            </a:r>
          </a:p>
          <a:p>
            <a:r>
              <a:rPr lang="en-US" sz="2400" dirty="0"/>
              <a:t>saveStudents:- save("d:\\Studs.txt", students).</a:t>
            </a:r>
          </a:p>
          <a:p>
            <a:r>
              <a:rPr lang="en-US" sz="2400" dirty="0"/>
              <a:t>loadStudents:- existfile("d:\\Studs.txt"),</a:t>
            </a:r>
          </a:p>
          <a:p>
            <a:r>
              <a:rPr lang="en-US" sz="2400" dirty="0"/>
              <a:t>   	consult("d:\\Studs.txt", students).</a:t>
            </a:r>
          </a:p>
          <a:p>
            <a:r>
              <a:rPr lang="en-US" sz="2400" dirty="0"/>
              <a:t>loadStudents. %not to quit the program if the file doesn’t exist</a:t>
            </a:r>
          </a:p>
        </p:txBody>
      </p:sp>
      <p:sp>
        <p:nvSpPr>
          <p:cNvPr id="5" name="Cloud 4"/>
          <p:cNvSpPr/>
          <p:nvPr/>
        </p:nvSpPr>
        <p:spPr>
          <a:xfrm>
            <a:off x="5867400" y="3276600"/>
            <a:ext cx="3048000" cy="21336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The goal will be:</a:t>
            </a:r>
          </a:p>
          <a:p>
            <a:pPr algn="ctr"/>
            <a:r>
              <a:rPr lang="en-US" sz="2000" b="1" dirty="0"/>
              <a:t>   </a:t>
            </a:r>
            <a:r>
              <a:rPr lang="en-US" sz="2000" b="1" dirty="0" err="1"/>
              <a:t>loadStudents</a:t>
            </a:r>
            <a:r>
              <a:rPr lang="en-US" sz="2000" b="1" dirty="0"/>
              <a:t>,</a:t>
            </a:r>
          </a:p>
          <a:p>
            <a:pPr algn="ctr"/>
            <a:r>
              <a:rPr lang="en-US" sz="2000" b="1" dirty="0"/>
              <a:t>   process,      </a:t>
            </a:r>
          </a:p>
          <a:p>
            <a:pPr algn="ctr"/>
            <a:r>
              <a:rPr lang="en-US" sz="2000" b="1" dirty="0"/>
              <a:t>   </a:t>
            </a:r>
            <a:r>
              <a:rPr lang="en-US" sz="2000" b="1" dirty="0" err="1"/>
              <a:t>saveStudents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286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Birthdate</a:t>
            </a:r>
          </a:p>
          <a:p>
            <a:endParaRPr lang="ar-EG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57410" y="3200400"/>
            <a:ext cx="1295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2779" y="3219734"/>
            <a:ext cx="609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3311" y="3219734"/>
            <a:ext cx="1905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7150" y="4191000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7579" y="4222002"/>
            <a:ext cx="87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0706" y="4037336"/>
            <a:ext cx="58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Year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5764554" y="3081226"/>
            <a:ext cx="2388845" cy="1719373"/>
          </a:xfrm>
          <a:prstGeom prst="cloudCallout">
            <a:avLst>
              <a:gd name="adj1" fmla="val -55295"/>
              <a:gd name="adj2" fmla="val 614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offspring of the root are </a:t>
            </a:r>
            <a:r>
              <a:rPr lang="en-US" altLang="zh-TW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or arguments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4466613" y="1652639"/>
            <a:ext cx="2286000" cy="1371600"/>
          </a:xfrm>
          <a:prstGeom prst="cloudCallout">
            <a:avLst>
              <a:gd name="adj1" fmla="val -55295"/>
              <a:gd name="adj2" fmla="val 614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root of the tree is the </a:t>
            </a:r>
            <a:r>
              <a:rPr lang="en-US" altLang="zh-TW" b="1" u="sng" dirty="0" err="1">
                <a:solidFill>
                  <a:schemeClr val="tx1"/>
                </a:solidFill>
              </a:rPr>
              <a:t>functor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compound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 compound object in a Prolog program in</a:t>
            </a:r>
            <a:r>
              <a:rPr lang="en-US" u="sng" dirty="0"/>
              <a:t> domains section</a:t>
            </a:r>
            <a:r>
              <a:rPr lang="en-US" dirty="0"/>
              <a:t>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465255"/>
            <a:ext cx="5958041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Domains</a:t>
            </a:r>
          </a:p>
          <a:p>
            <a:r>
              <a:rPr lang="en-US" sz="2800" dirty="0"/>
              <a:t>name=name(symbol,symbol)</a:t>
            </a:r>
          </a:p>
          <a:p>
            <a:r>
              <a:rPr lang="en-US" sz="2800" dirty="0"/>
              <a:t>bd=date(</a:t>
            </a:r>
            <a:r>
              <a:rPr lang="en-US" sz="2800" dirty="0" err="1"/>
              <a:t>integer,symbol,integer</a:t>
            </a:r>
            <a:r>
              <a:rPr lang="en-US" sz="2800" dirty="0"/>
              <a:t>)</a:t>
            </a:r>
          </a:p>
          <a:p>
            <a:r>
              <a:rPr lang="en-US" sz="2800" dirty="0"/>
              <a:t>gender=male; female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%gender datatype can have value from two 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functor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without any parts, so gender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%cannot take any value except male or female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9B34185-8C0B-417E-939C-02312D4AAD7F}"/>
              </a:ext>
            </a:extLst>
          </p:cNvPr>
          <p:cNvSpPr/>
          <p:nvPr/>
        </p:nvSpPr>
        <p:spPr>
          <a:xfrm>
            <a:off x="769644" y="3476978"/>
            <a:ext cx="151349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New data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396EA0-C6D4-40B6-A866-5E5AB13C8B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061489" y="3932263"/>
            <a:ext cx="1290622" cy="55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240A2D8-AF2C-4809-BF65-2CA10120568A}"/>
              </a:ext>
            </a:extLst>
          </p:cNvPr>
          <p:cNvSpPr/>
          <p:nvPr/>
        </p:nvSpPr>
        <p:spPr>
          <a:xfrm>
            <a:off x="61759" y="4461908"/>
            <a:ext cx="2449287" cy="8321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Functor</a:t>
            </a:r>
            <a:r>
              <a:rPr lang="en-US" sz="1600" dirty="0">
                <a:solidFill>
                  <a:schemeClr val="tx1"/>
                </a:solidFill>
              </a:rPr>
              <a:t>, way of calling compound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73910C-245E-4457-A7CC-799E5F54A41C}"/>
              </a:ext>
            </a:extLst>
          </p:cNvPr>
          <p:cNvCxnSpPr>
            <a:cxnSpLocks/>
            <a:stCxn id="9" idx="5"/>
          </p:cNvCxnSpPr>
          <p:nvPr/>
        </p:nvCxnSpPr>
        <p:spPr>
          <a:xfrm flipV="1">
            <a:off x="2152356" y="4765288"/>
            <a:ext cx="1699200" cy="40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88BE2F9-A38E-4141-914A-5085D64DF140}"/>
              </a:ext>
            </a:extLst>
          </p:cNvPr>
          <p:cNvSpPr/>
          <p:nvPr/>
        </p:nvSpPr>
        <p:spPr>
          <a:xfrm>
            <a:off x="5761781" y="2749293"/>
            <a:ext cx="151349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Functor</a:t>
            </a:r>
            <a:r>
              <a:rPr lang="en-US" sz="1600" dirty="0">
                <a:solidFill>
                  <a:schemeClr val="tx1"/>
                </a:solidFill>
              </a:rPr>
              <a:t> parts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D72F23A-DDC8-4AE8-826F-C73D6DEC25BA}"/>
              </a:ext>
            </a:extLst>
          </p:cNvPr>
          <p:cNvCxnSpPr>
            <a:cxnSpLocks/>
          </p:cNvCxnSpPr>
          <p:nvPr/>
        </p:nvCxnSpPr>
        <p:spPr>
          <a:xfrm flipH="1">
            <a:off x="5257800" y="3323768"/>
            <a:ext cx="1260726" cy="11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09FA64B-F94C-4ABE-8884-97E22833C209}"/>
              </a:ext>
            </a:extLst>
          </p:cNvPr>
          <p:cNvCxnSpPr>
            <a:cxnSpLocks/>
          </p:cNvCxnSpPr>
          <p:nvPr/>
        </p:nvCxnSpPr>
        <p:spPr>
          <a:xfrm flipH="1">
            <a:off x="6019111" y="3341939"/>
            <a:ext cx="499416" cy="111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DBD295F-4598-40B4-9D28-C0EC99A744B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6518526" y="3282693"/>
            <a:ext cx="324103" cy="119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Compound Mixed-Domain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Prolog program that calculates the area of a given </a:t>
            </a:r>
            <a:r>
              <a:rPr lang="en-US" u="sng" dirty="0"/>
              <a:t>shape</a:t>
            </a:r>
            <a:r>
              <a:rPr lang="en-US" dirty="0"/>
              <a:t> (circle or rectangle)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581400"/>
            <a:ext cx="21336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3505200"/>
            <a:ext cx="144780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6" idx="7"/>
          </p:cNvCxnSpPr>
          <p:nvPr/>
        </p:nvCxnSpPr>
        <p:spPr>
          <a:xfrm flipV="1">
            <a:off x="5791200" y="3717225"/>
            <a:ext cx="549974" cy="54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48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91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200400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(X1,Y1)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4812268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(X2,Y2)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6669" y="4267200"/>
            <a:ext cx="59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1184" y="3810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6781800" y="2895600"/>
            <a:ext cx="2286000" cy="1371600"/>
          </a:xfrm>
          <a:prstGeom prst="cloudCallout">
            <a:avLst>
              <a:gd name="adj1" fmla="val -55295"/>
              <a:gd name="adj2" fmla="val 614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is defined by a point and radius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3048000" y="2895600"/>
            <a:ext cx="2286000" cy="1371600"/>
          </a:xfrm>
          <a:prstGeom prst="cloudCallout">
            <a:avLst>
              <a:gd name="adj1" fmla="val -55295"/>
              <a:gd name="adj2" fmla="val 614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is defined by two points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410200"/>
            <a:ext cx="314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Area= |X1-X2|*|Y1-Y2|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5410200"/>
            <a:ext cx="156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Area= </a:t>
            </a:r>
            <a:r>
              <a:rPr lang="el-GR" sz="2400" dirty="0"/>
              <a:t> π </a:t>
            </a:r>
            <a:r>
              <a:rPr lang="en-US" sz="2400" dirty="0"/>
              <a:t>r</a:t>
            </a:r>
            <a:r>
              <a:rPr lang="en-US" sz="2400" baseline="30000" dirty="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/>
              <a:t>Compound Mixed-Domain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Prolog program that calculates the area of a input shape (circle or rectangle)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2430482"/>
            <a:ext cx="80772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Domains</a:t>
            </a:r>
          </a:p>
          <a:p>
            <a:r>
              <a:rPr lang="en-US" sz="2800" dirty="0"/>
              <a:t>point = pnt(integer,integer)</a:t>
            </a:r>
          </a:p>
          <a:p>
            <a:r>
              <a:rPr lang="en-US" sz="2800" dirty="0"/>
              <a:t>shape = cir(point,integer); rect(point,point)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predicates</a:t>
            </a:r>
          </a:p>
          <a:p>
            <a:r>
              <a:rPr lang="en-US" sz="2800" dirty="0"/>
              <a:t>area(shape,real)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clauses</a:t>
            </a:r>
          </a:p>
          <a:p>
            <a:r>
              <a:rPr lang="en-US" sz="2800" dirty="0"/>
              <a:t>area(rect(pnt(X1,Y1),pnt(X2,Y2)),A):- W = abs(X1-X2),</a:t>
            </a:r>
          </a:p>
          <a:p>
            <a:r>
              <a:rPr lang="en-US" sz="2800" dirty="0"/>
              <a:t>H = abs(Y1-Y2), A = W*H.</a:t>
            </a:r>
          </a:p>
          <a:p>
            <a:endParaRPr lang="en-US" sz="2400" dirty="0"/>
          </a:p>
          <a:p>
            <a:r>
              <a:rPr lang="en-US" sz="2800" dirty="0"/>
              <a:t>area(cir(pnt(_,_),R),A):- A = 22/7 * R * R. 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5257800" y="1143000"/>
            <a:ext cx="2895600" cy="1600200"/>
          </a:xfrm>
          <a:prstGeom prst="cloudCallout">
            <a:avLst>
              <a:gd name="adj1" fmla="val -75671"/>
              <a:gd name="adj2" fmla="val 909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define more than one shape we use the or (;) operator</a:t>
            </a:r>
          </a:p>
        </p:txBody>
      </p:sp>
      <p:sp>
        <p:nvSpPr>
          <p:cNvPr id="20" name="Oval 19"/>
          <p:cNvSpPr/>
          <p:nvPr/>
        </p:nvSpPr>
        <p:spPr>
          <a:xfrm>
            <a:off x="4267200" y="34290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 Prolog program that calculates the area of a input shape (circle or rectangle)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2430482"/>
            <a:ext cx="80772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Domains</a:t>
            </a:r>
          </a:p>
          <a:p>
            <a:r>
              <a:rPr lang="en-US" sz="2800" dirty="0"/>
              <a:t>point = pnt(integer,integer)</a:t>
            </a:r>
          </a:p>
          <a:p>
            <a:r>
              <a:rPr lang="en-US" sz="2800" dirty="0"/>
              <a:t>shape = cir(point,integer); rect(point,point)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predicates</a:t>
            </a:r>
          </a:p>
          <a:p>
            <a:r>
              <a:rPr lang="en-US" sz="2800" dirty="0"/>
              <a:t>area(shape,real)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clauses</a:t>
            </a:r>
          </a:p>
          <a:p>
            <a:r>
              <a:rPr lang="en-US" sz="2800" dirty="0"/>
              <a:t>area(rect(pnt(X1,Y1),pnt(X2,Y2)),A):- W = abs(X1-X2),</a:t>
            </a:r>
          </a:p>
          <a:p>
            <a:r>
              <a:rPr lang="en-US" sz="2800" dirty="0"/>
              <a:t>H = abs(Y1-Y2), A = W*H.</a:t>
            </a:r>
          </a:p>
          <a:p>
            <a:endParaRPr lang="en-US" sz="2400" dirty="0"/>
          </a:p>
          <a:p>
            <a:r>
              <a:rPr lang="en-US" sz="2800" dirty="0"/>
              <a:t>area(cir(pnt(_,_),R),A):- A = 22/7 * R * R. 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5257800" y="1143000"/>
            <a:ext cx="2895600" cy="1600200"/>
          </a:xfrm>
          <a:prstGeom prst="cloudCallout">
            <a:avLst>
              <a:gd name="adj1" fmla="val -75671"/>
              <a:gd name="adj2" fmla="val 90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define more than one shape we use the or (;) operator</a:t>
            </a:r>
          </a:p>
        </p:txBody>
      </p:sp>
      <p:sp>
        <p:nvSpPr>
          <p:cNvPr id="20" name="Oval 19"/>
          <p:cNvSpPr/>
          <p:nvPr/>
        </p:nvSpPr>
        <p:spPr>
          <a:xfrm>
            <a:off x="4267200" y="34290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1828800"/>
            <a:ext cx="508196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Goal could be:</a:t>
            </a:r>
          </a:p>
          <a:p>
            <a:endParaRPr lang="en-US" sz="2800" b="1" dirty="0"/>
          </a:p>
          <a:p>
            <a:r>
              <a:rPr lang="en-US" sz="2800" b="1" dirty="0"/>
              <a:t>area(rec(pnt(3,2), pnt(10,20)),A).</a:t>
            </a:r>
          </a:p>
          <a:p>
            <a:endParaRPr lang="en-US" sz="2800" b="1" dirty="0"/>
          </a:p>
          <a:p>
            <a:r>
              <a:rPr lang="en-US" sz="2800" b="1" dirty="0"/>
              <a:t>OR</a:t>
            </a:r>
          </a:p>
          <a:p>
            <a:endParaRPr lang="en-US" sz="2800" b="1" dirty="0"/>
          </a:p>
          <a:p>
            <a:r>
              <a:rPr lang="en-US" sz="2800" b="1" dirty="0"/>
              <a:t>area(cir(pnt(3,4), 5), A).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if I want to add to the shapes the “point”?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2430482"/>
            <a:ext cx="80772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Domains</a:t>
            </a:r>
          </a:p>
          <a:p>
            <a:r>
              <a:rPr lang="en-US" sz="2400" dirty="0"/>
              <a:t>point = pnt(integer,integer)</a:t>
            </a:r>
          </a:p>
          <a:p>
            <a:r>
              <a:rPr lang="en-US" sz="2400" dirty="0"/>
              <a:t>shape = cir(point,integer); rect(point,point);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pnt(integer,integer)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predicates</a:t>
            </a:r>
          </a:p>
          <a:p>
            <a:r>
              <a:rPr lang="en-US" sz="2400" dirty="0"/>
              <a:t>area(shape,real)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Clauses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area(pnt(_,_),0).</a:t>
            </a:r>
          </a:p>
          <a:p>
            <a:r>
              <a:rPr lang="en-US" sz="2400" dirty="0"/>
              <a:t>area(rect(pnt(X1,Y1),pnt(X2,Y2)),A):- W = abs(X1-X2),</a:t>
            </a:r>
          </a:p>
          <a:p>
            <a:r>
              <a:rPr lang="en-US" sz="2400" dirty="0"/>
              <a:t>	H = abs(Y1-Y2), A = W*H.</a:t>
            </a:r>
            <a:endParaRPr lang="en-US" sz="2000" dirty="0"/>
          </a:p>
          <a:p>
            <a:r>
              <a:rPr lang="en-US" sz="2400" dirty="0"/>
              <a:t>area(cir(pnt(_,_),R),A):- A = 22/7 * R * 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Prolog program that calculates the area of a input shape (ellipse or cylinder)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2383"/>
            <a:ext cx="3276600" cy="329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3067050" cy="23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1478</Words>
  <Application>Microsoft Office PowerPoint</Application>
  <PresentationFormat>On-screen Show (4:3)</PresentationFormat>
  <Paragraphs>292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新細明體</vt:lpstr>
      <vt:lpstr>Times New Roman</vt:lpstr>
      <vt:lpstr>Wingdings</vt:lpstr>
      <vt:lpstr>Office Theme</vt:lpstr>
      <vt:lpstr>Prolog </vt:lpstr>
      <vt:lpstr>Compound Objects</vt:lpstr>
      <vt:lpstr>PowerPoint Presentation</vt:lpstr>
      <vt:lpstr>Representation of compound Objects</vt:lpstr>
      <vt:lpstr>Compound Mixed-Domain Declarations</vt:lpstr>
      <vt:lpstr>Compound Mixed-Domain Declarations</vt:lpstr>
      <vt:lpstr>Compound Objects</vt:lpstr>
      <vt:lpstr>Compound Objects</vt:lpstr>
      <vt:lpstr>Hands-On</vt:lpstr>
      <vt:lpstr>Compound Lists</vt:lpstr>
      <vt:lpstr>Example 1</vt:lpstr>
      <vt:lpstr>Example 2</vt:lpstr>
      <vt:lpstr>Example 2 Cont.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</dc:title>
  <dc:creator>Aya Zaki</dc:creator>
  <cp:lastModifiedBy>ahmed atef</cp:lastModifiedBy>
  <cp:revision>51</cp:revision>
  <dcterms:created xsi:type="dcterms:W3CDTF">2006-08-16T00:00:00Z</dcterms:created>
  <dcterms:modified xsi:type="dcterms:W3CDTF">2017-12-26T05:02:19Z</dcterms:modified>
</cp:coreProperties>
</file>