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4"/>
  </p:sldMasterIdLst>
  <p:notesMasterIdLst>
    <p:notesMasterId r:id="rId12"/>
  </p:notesMasterIdLst>
  <p:handoutMasterIdLst>
    <p:handoutMasterId r:id="rId13"/>
  </p:handoutMasterIdLst>
  <p:sldIdLst>
    <p:sldId id="287" r:id="rId5"/>
    <p:sldId id="260" r:id="rId6"/>
    <p:sldId id="311" r:id="rId7"/>
    <p:sldId id="313" r:id="rId8"/>
    <p:sldId id="312" r:id="rId9"/>
    <p:sldId id="314" r:id="rId10"/>
    <p:sldId id="30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5794" autoAdjust="0"/>
  </p:normalViewPr>
  <p:slideViewPr>
    <p:cSldViewPr snapToGrid="0">
      <p:cViewPr varScale="1">
        <p:scale>
          <a:sx n="108" d="100"/>
          <a:sy n="108" d="100"/>
        </p:scale>
        <p:origin x="634"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8E7499-A656-47EA-8CDE-411C0AE62A3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395084E-FBC9-4F37-AB65-39A782679640}">
      <dgm:prSet custT="1"/>
      <dgm:spPr/>
      <dgm:t>
        <a:bodyPr/>
        <a:lstStyle/>
        <a:p>
          <a:pPr algn="l"/>
          <a:r>
            <a:rPr lang="en-US" sz="14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Seaborn Visualizing Distributions:</a:t>
          </a:r>
        </a:p>
        <a:p>
          <a:pPr algn="l"/>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using Seaborn in conjunction with Matplotlib, you can create a wide range of customized distribution plots that are both visually appealing and informative.</a:t>
          </a:r>
        </a:p>
        <a:p>
          <a:pPr algn="l"/>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Seaborn visualization functions :</a:t>
          </a:r>
        </a:p>
        <a:p>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1- Axes-level functions include:</a:t>
          </a:r>
        </a:p>
        <a:p>
          <a:r>
            <a:rPr lang="en-US" sz="1200" b="0" dirty="0" err="1">
              <a:solidFill>
                <a:schemeClr val="bg1"/>
              </a:solidFill>
              <a:latin typeface="Calibri" panose="020F0502020204030204" pitchFamily="34" charset="0"/>
              <a:ea typeface="Calibri" panose="020F0502020204030204" pitchFamily="34" charset="0"/>
              <a:cs typeface="Calibri" panose="020F0502020204030204" pitchFamily="34" charset="0"/>
            </a:rPr>
            <a:t>histplot</a:t>
          </a:r>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sz="1200" b="0" dirty="0" err="1">
              <a:solidFill>
                <a:schemeClr val="bg1"/>
              </a:solidFill>
              <a:latin typeface="Calibri" panose="020F0502020204030204" pitchFamily="34" charset="0"/>
              <a:ea typeface="Calibri" panose="020F0502020204030204" pitchFamily="34" charset="0"/>
              <a:cs typeface="Calibri" panose="020F0502020204030204" pitchFamily="34" charset="0"/>
            </a:rPr>
            <a:t>kdeplot</a:t>
          </a:r>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sz="1200" b="0" dirty="0" err="1">
              <a:solidFill>
                <a:schemeClr val="bg1"/>
              </a:solidFill>
              <a:latin typeface="Calibri" panose="020F0502020204030204" pitchFamily="34" charset="0"/>
              <a:ea typeface="Calibri" panose="020F0502020204030204" pitchFamily="34" charset="0"/>
              <a:cs typeface="Calibri" panose="020F0502020204030204" pitchFamily="34" charset="0"/>
            </a:rPr>
            <a:t>ecdfplot</a:t>
          </a:r>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sz="1200" b="0" dirty="0" err="1">
              <a:solidFill>
                <a:schemeClr val="bg1"/>
              </a:solidFill>
              <a:latin typeface="Calibri" panose="020F0502020204030204" pitchFamily="34" charset="0"/>
              <a:ea typeface="Calibri" panose="020F0502020204030204" pitchFamily="34" charset="0"/>
              <a:cs typeface="Calibri" panose="020F0502020204030204" pitchFamily="34" charset="0"/>
            </a:rPr>
            <a:t>rugplot</a:t>
          </a:r>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2- figure-level </a:t>
          </a:r>
          <a:r>
            <a:rPr lang="en-US" sz="1200" b="0" dirty="0" err="1">
              <a:solidFill>
                <a:schemeClr val="bg1"/>
              </a:solidFill>
              <a:latin typeface="Calibri" panose="020F0502020204030204" pitchFamily="34" charset="0"/>
              <a:ea typeface="Calibri" panose="020F0502020204030204" pitchFamily="34" charset="0"/>
              <a:cs typeface="Calibri" panose="020F0502020204030204" pitchFamily="34" charset="0"/>
            </a:rPr>
            <a:t>funcations</a:t>
          </a:r>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sz="1200" b="0" dirty="0" err="1">
              <a:solidFill>
                <a:schemeClr val="bg1"/>
              </a:solidFill>
              <a:latin typeface="Calibri" panose="020F0502020204030204" pitchFamily="34" charset="0"/>
              <a:ea typeface="Calibri" panose="020F0502020204030204" pitchFamily="34" charset="0"/>
              <a:cs typeface="Calibri" panose="020F0502020204030204" pitchFamily="34" charset="0"/>
            </a:rPr>
            <a:t>displot</a:t>
          </a:r>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sz="1200" b="0" dirty="0" err="1">
              <a:solidFill>
                <a:schemeClr val="bg1"/>
              </a:solidFill>
              <a:latin typeface="Calibri" panose="020F0502020204030204" pitchFamily="34" charset="0"/>
              <a:ea typeface="Calibri" panose="020F0502020204030204" pitchFamily="34" charset="0"/>
              <a:cs typeface="Calibri" panose="020F0502020204030204" pitchFamily="34" charset="0"/>
            </a:rPr>
            <a:t>jointplot</a:t>
          </a:r>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sz="1200" b="0" dirty="0" err="1">
              <a:solidFill>
                <a:schemeClr val="bg1"/>
              </a:solidFill>
              <a:latin typeface="Calibri" panose="020F0502020204030204" pitchFamily="34" charset="0"/>
              <a:ea typeface="Calibri" panose="020F0502020204030204" pitchFamily="34" charset="0"/>
              <a:cs typeface="Calibri" panose="020F0502020204030204" pitchFamily="34" charset="0"/>
            </a:rPr>
            <a:t>pairplot</a:t>
          </a:r>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a:t>
          </a:r>
        </a:p>
      </dgm:t>
    </dgm:pt>
    <dgm:pt modelId="{C5708459-BD7F-4184-AEBC-17A9E8320D66}" type="parTrans" cxnId="{F20FEBE5-16CB-4342-9E94-027C1236B726}">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8A4683CC-FA25-4F3A-B877-809856DA0B6C}" type="sibTrans" cxnId="{F20FEBE5-16CB-4342-9E94-027C1236B726}">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24138285-E509-4171-92AD-FDC885DCEA44}">
      <dgm:prSet custT="1"/>
      <dgm:spPr/>
      <dgm:t>
        <a:bodyPr/>
        <a:lstStyle/>
        <a:p>
          <a:pPr algn="l"/>
          <a:r>
            <a:rPr lang="en-US" sz="14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Seaborn Regression Plots </a:t>
          </a:r>
        </a:p>
        <a:p>
          <a:pPr algn="l"/>
          <a:r>
            <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rPr>
            <a:t>the regression plots in seaborn primarily intended to add a visual guide that helps to emphasize patterns in a dataset during exploratory data analyses.</a:t>
          </a:r>
        </a:p>
        <a:p>
          <a:pPr algn="l"/>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for drawing linear regression models</a:t>
          </a:r>
        </a:p>
        <a:p>
          <a:pPr algn="l"/>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regplot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function: </a:t>
          </a:r>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used for Plot data and a linear regression model fit.</a:t>
          </a:r>
        </a:p>
        <a:p>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	Produces a scatter plot complemented by a regression line.</a:t>
          </a:r>
        </a:p>
        <a:p>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lmplot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function: used for </a:t>
          </a:r>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Plot data and regression model fits across a </a:t>
          </a:r>
          <a:r>
            <a:rPr lang="en-US" sz="1200" b="0" dirty="0" err="1">
              <a:solidFill>
                <a:schemeClr val="bg1"/>
              </a:solidFill>
              <a:latin typeface="Calibri" panose="020F0502020204030204" pitchFamily="34" charset="0"/>
              <a:ea typeface="Calibri" panose="020F0502020204030204" pitchFamily="34" charset="0"/>
              <a:cs typeface="Calibri" panose="020F0502020204030204" pitchFamily="34" charset="0"/>
            </a:rPr>
            <a:t>FacetGrid</a:t>
          </a:r>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	Built upon </a:t>
          </a:r>
          <a:r>
            <a:rPr lang="en-US" sz="1200" b="0" dirty="0" err="1">
              <a:solidFill>
                <a:schemeClr val="bg1"/>
              </a:solidFill>
              <a:latin typeface="Calibri" panose="020F0502020204030204" pitchFamily="34" charset="0"/>
              <a:ea typeface="Calibri" panose="020F0502020204030204" pitchFamily="34" charset="0"/>
              <a:cs typeface="Calibri" panose="020F0502020204030204" pitchFamily="34" charset="0"/>
            </a:rPr>
            <a:t>regplot</a:t>
          </a:r>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 function, Advanced and comprehensive.</a:t>
          </a:r>
        </a:p>
        <a:p>
          <a:r>
            <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rPr>
            <a:t>	</a:t>
          </a:r>
        </a:p>
      </dgm:t>
    </dgm:pt>
    <dgm:pt modelId="{9E24E7B1-21E1-426C-B764-7BECB9BC7206}" type="parTrans" cxnId="{6BE3C8D7-6FD1-4E39-B68C-E12C51C503FF}">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5A66E9B2-8DA7-47A1-B4E9-E365252AE7CD}" type="sibTrans" cxnId="{6BE3C8D7-6FD1-4E39-B68C-E12C51C503FF}">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71C6CD1A-B0BF-4733-90C6-8002FD0B4B65}" type="pres">
      <dgm:prSet presAssocID="{888E7499-A656-47EA-8CDE-411C0AE62A31}" presName="diagram" presStyleCnt="0">
        <dgm:presLayoutVars>
          <dgm:dir/>
          <dgm:resizeHandles val="exact"/>
        </dgm:presLayoutVars>
      </dgm:prSet>
      <dgm:spPr/>
    </dgm:pt>
    <dgm:pt modelId="{CB04ECC8-F5C8-4804-98F6-B0D3CD9242D4}" type="pres">
      <dgm:prSet presAssocID="{2395084E-FBC9-4F37-AB65-39A782679640}" presName="node" presStyleLbl="node1" presStyleIdx="0" presStyleCnt="2" custScaleX="86778" custScaleY="127620" custLinFactNeighborX="6374" custLinFactNeighborY="1045">
        <dgm:presLayoutVars>
          <dgm:bulletEnabled val="1"/>
        </dgm:presLayoutVars>
      </dgm:prSet>
      <dgm:spPr/>
    </dgm:pt>
    <dgm:pt modelId="{D0CC7E52-188C-4B12-8932-F76E6B7EB959}" type="pres">
      <dgm:prSet presAssocID="{8A4683CC-FA25-4F3A-B877-809856DA0B6C}" presName="sibTrans" presStyleCnt="0"/>
      <dgm:spPr/>
    </dgm:pt>
    <dgm:pt modelId="{742E2440-5030-4ABD-BEEE-A12A8404B2E8}" type="pres">
      <dgm:prSet presAssocID="{24138285-E509-4171-92AD-FDC885DCEA44}" presName="node" presStyleLbl="node1" presStyleIdx="1" presStyleCnt="2" custScaleY="127377">
        <dgm:presLayoutVars>
          <dgm:bulletEnabled val="1"/>
        </dgm:presLayoutVars>
      </dgm:prSet>
      <dgm:spPr/>
    </dgm:pt>
  </dgm:ptLst>
  <dgm:cxnLst>
    <dgm:cxn modelId="{8FF32E59-43B8-4734-BF07-D516C2749DA2}" type="presOf" srcId="{888E7499-A656-47EA-8CDE-411C0AE62A31}" destId="{71C6CD1A-B0BF-4733-90C6-8002FD0B4B65}" srcOrd="0" destOrd="0" presId="urn:microsoft.com/office/officeart/2005/8/layout/default"/>
    <dgm:cxn modelId="{879B15C1-CE56-4CC7-89FF-4F3B94FC5CE8}" type="presOf" srcId="{24138285-E509-4171-92AD-FDC885DCEA44}" destId="{742E2440-5030-4ABD-BEEE-A12A8404B2E8}" srcOrd="0" destOrd="0" presId="urn:microsoft.com/office/officeart/2005/8/layout/default"/>
    <dgm:cxn modelId="{6BE3C8D7-6FD1-4E39-B68C-E12C51C503FF}" srcId="{888E7499-A656-47EA-8CDE-411C0AE62A31}" destId="{24138285-E509-4171-92AD-FDC885DCEA44}" srcOrd="1" destOrd="0" parTransId="{9E24E7B1-21E1-426C-B764-7BECB9BC7206}" sibTransId="{5A66E9B2-8DA7-47A1-B4E9-E365252AE7CD}"/>
    <dgm:cxn modelId="{96DC21E1-6007-4CC0-A035-DD1739E04BF9}" type="presOf" srcId="{2395084E-FBC9-4F37-AB65-39A782679640}" destId="{CB04ECC8-F5C8-4804-98F6-B0D3CD9242D4}" srcOrd="0" destOrd="0" presId="urn:microsoft.com/office/officeart/2005/8/layout/default"/>
    <dgm:cxn modelId="{F20FEBE5-16CB-4342-9E94-027C1236B726}" srcId="{888E7499-A656-47EA-8CDE-411C0AE62A31}" destId="{2395084E-FBC9-4F37-AB65-39A782679640}" srcOrd="0" destOrd="0" parTransId="{C5708459-BD7F-4184-AEBC-17A9E8320D66}" sibTransId="{8A4683CC-FA25-4F3A-B877-809856DA0B6C}"/>
    <dgm:cxn modelId="{67DB103E-D674-4F81-8A9B-D248BB9024D0}" type="presParOf" srcId="{71C6CD1A-B0BF-4733-90C6-8002FD0B4B65}" destId="{CB04ECC8-F5C8-4804-98F6-B0D3CD9242D4}" srcOrd="0" destOrd="0" presId="urn:microsoft.com/office/officeart/2005/8/layout/default"/>
    <dgm:cxn modelId="{79CF501C-04A3-484D-BA0D-8C3D45214A22}" type="presParOf" srcId="{71C6CD1A-B0BF-4733-90C6-8002FD0B4B65}" destId="{D0CC7E52-188C-4B12-8932-F76E6B7EB959}" srcOrd="1" destOrd="0" presId="urn:microsoft.com/office/officeart/2005/8/layout/default"/>
    <dgm:cxn modelId="{5391045D-DD9F-440F-9B21-E7E8DD8AE4DA}" type="presParOf" srcId="{71C6CD1A-B0BF-4733-90C6-8002FD0B4B65}" destId="{742E2440-5030-4ABD-BEEE-A12A8404B2E8}" srcOrd="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8E7499-A656-47EA-8CDE-411C0AE62A31}" type="doc">
      <dgm:prSet loTypeId="urn:microsoft.com/office/officeart/2016/7/layout/BasicProcessNew" loCatId="process" qsTypeId="urn:microsoft.com/office/officeart/2005/8/quickstyle/simple1" qsCatId="simple" csTypeId="urn:microsoft.com/office/officeart/2005/8/colors/accent1_2" csCatId="accent1" phldr="1"/>
      <dgm:spPr/>
      <dgm:t>
        <a:bodyPr/>
        <a:lstStyle/>
        <a:p>
          <a:endParaRPr lang="en-US"/>
        </a:p>
      </dgm:t>
    </dgm:pt>
    <dgm:pt modelId="{2395084E-FBC9-4F37-AB65-39A782679640}">
      <dgm:prSet custT="1"/>
      <dgm:spPr/>
      <dgm:t>
        <a:bodyPr/>
        <a:lstStyle/>
        <a:p>
          <a:pPr algn="l"/>
          <a:endParaRPr lang="en-US" sz="1200" b="1" dirty="0">
            <a:latin typeface="Calibri" panose="020F0502020204030204" pitchFamily="34" charset="0"/>
            <a:ea typeface="Calibri" panose="020F0502020204030204" pitchFamily="34" charset="0"/>
            <a:cs typeface="Calibri" panose="020F0502020204030204" pitchFamily="34" charset="0"/>
          </a:endParaRPr>
        </a:p>
        <a:p>
          <a:pPr algn="l"/>
          <a:r>
            <a:rPr lang="en-US" sz="1400" b="1" dirty="0">
              <a:latin typeface="Calibri" panose="020F0502020204030204" pitchFamily="34" charset="0"/>
              <a:ea typeface="Calibri" panose="020F0502020204030204" pitchFamily="34" charset="0"/>
              <a:cs typeface="Calibri" panose="020F0502020204030204" pitchFamily="34" charset="0"/>
            </a:rPr>
            <a:t>Style Configurations in Seaborn:</a:t>
          </a:r>
        </a:p>
        <a:p>
          <a:pPr algn="l"/>
          <a:r>
            <a:rPr lang="en-US" sz="1400" b="0" i="0" dirty="0"/>
            <a:t>- Use </a:t>
          </a:r>
          <a:r>
            <a:rPr lang="en-US" sz="1400" b="0" i="0" dirty="0" err="1"/>
            <a:t>sns.set</a:t>
          </a:r>
          <a:r>
            <a:rPr lang="en-US" sz="1400" b="0" i="0" dirty="0"/>
            <a:t>() to activate </a:t>
          </a:r>
          <a:r>
            <a:rPr lang="en-US" sz="1400" b="0" i="0" dirty="0" err="1"/>
            <a:t>Seaborn's</a:t>
          </a:r>
          <a:r>
            <a:rPr lang="en-US" sz="1400" b="0" i="0" dirty="0"/>
            <a:t> built-in style configurations</a:t>
          </a:r>
        </a:p>
        <a:p>
          <a:pPr algn="l"/>
          <a:r>
            <a:rPr lang="en-US" sz="1400" b="0" i="0" dirty="0"/>
            <a:t>- Set a specific theme using </a:t>
          </a:r>
          <a:r>
            <a:rPr lang="en-US" sz="1400" b="0" i="0" dirty="0" err="1"/>
            <a:t>sns.set_style</a:t>
          </a:r>
          <a:r>
            <a:rPr lang="en-US" sz="1400" b="0" i="0" dirty="0"/>
            <a:t>().</a:t>
          </a:r>
        </a:p>
        <a:p>
          <a:pPr algn="l"/>
          <a:r>
            <a:rPr lang="en-US" sz="1400" b="0" i="0" dirty="0"/>
            <a:t>- Sometimes plots are improved by removing elements</a:t>
          </a:r>
          <a:endParaRPr lang="en-US" sz="1200" b="0" dirty="0">
            <a:latin typeface="Calibri" panose="020F0502020204030204" pitchFamily="34" charset="0"/>
            <a:ea typeface="Calibri" panose="020F0502020204030204" pitchFamily="34" charset="0"/>
            <a:cs typeface="Calibri" panose="020F0502020204030204" pitchFamily="34" charset="0"/>
          </a:endParaRPr>
        </a:p>
        <a:p>
          <a:endParaRPr lang="en-US" sz="1200" b="0" dirty="0">
            <a:latin typeface="Calibri" panose="020F0502020204030204" pitchFamily="34" charset="0"/>
            <a:ea typeface="Calibri" panose="020F0502020204030204" pitchFamily="34" charset="0"/>
            <a:cs typeface="Calibri" panose="020F0502020204030204" pitchFamily="34" charset="0"/>
          </a:endParaRPr>
        </a:p>
      </dgm:t>
    </dgm:pt>
    <dgm:pt modelId="{C5708459-BD7F-4184-AEBC-17A9E8320D66}" type="parTrans" cxnId="{F20FEBE5-16CB-4342-9E94-027C1236B726}">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8A4683CC-FA25-4F3A-B877-809856DA0B6C}" type="sibTrans" cxnId="{F20FEBE5-16CB-4342-9E94-027C1236B726}">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24138285-E509-4171-92AD-FDC885DCEA44}">
      <dgm:prSet custT="1"/>
      <dgm:spPr/>
      <dgm:t>
        <a:bodyPr/>
        <a:lstStyle/>
        <a:p>
          <a:pPr algn="l"/>
          <a:r>
            <a:rPr lang="en-US" sz="1400" b="1" dirty="0">
              <a:latin typeface="Calibri" panose="020F0502020204030204" pitchFamily="34" charset="0"/>
              <a:ea typeface="Calibri" panose="020F0502020204030204" pitchFamily="34" charset="0"/>
              <a:cs typeface="Calibri" panose="020F0502020204030204" pitchFamily="34" charset="0"/>
            </a:rPr>
            <a:t>Color Usage in Seaborn:</a:t>
          </a:r>
        </a:p>
        <a:p>
          <a:pPr algn="l"/>
          <a:r>
            <a:rPr lang="en-US" sz="1400" b="0" dirty="0">
              <a:latin typeface="Calibri" panose="020F0502020204030204" pitchFamily="34" charset="0"/>
              <a:ea typeface="Calibri" panose="020F0502020204030204" pitchFamily="34" charset="0"/>
              <a:cs typeface="Calibri" panose="020F0502020204030204" pitchFamily="34" charset="0"/>
            </a:rPr>
            <a:t>Seaborn allows color assignment to plots using matplotlib color codes.</a:t>
          </a:r>
        </a:p>
        <a:p>
          <a:pPr algn="l"/>
          <a:r>
            <a:rPr lang="en-US" sz="1400" b="0" dirty="0">
              <a:latin typeface="Calibri" panose="020F0502020204030204" pitchFamily="34" charset="0"/>
              <a:ea typeface="Calibri" panose="020F0502020204030204" pitchFamily="34" charset="0"/>
              <a:cs typeface="Calibri" panose="020F0502020204030204" pitchFamily="34" charset="0"/>
            </a:rPr>
            <a:t>Use </a:t>
          </a:r>
          <a:r>
            <a:rPr lang="en-US" sz="1400" b="0" dirty="0" err="1">
              <a:latin typeface="Calibri" panose="020F0502020204030204" pitchFamily="34" charset="0"/>
              <a:ea typeface="Calibri" panose="020F0502020204030204" pitchFamily="34" charset="0"/>
              <a:cs typeface="Calibri" panose="020F0502020204030204" pitchFamily="34" charset="0"/>
            </a:rPr>
            <a:t>set_palette</a:t>
          </a:r>
          <a:r>
            <a:rPr lang="en-US" sz="1400" b="0" dirty="0">
              <a:latin typeface="Calibri" panose="020F0502020204030204" pitchFamily="34" charset="0"/>
              <a:ea typeface="Calibri" panose="020F0502020204030204" pitchFamily="34" charset="0"/>
              <a:cs typeface="Calibri" panose="020F0502020204030204" pitchFamily="34" charset="0"/>
            </a:rPr>
            <a:t>() to define a specific color palette in Seaborn.</a:t>
          </a:r>
        </a:p>
        <a:p>
          <a:pPr algn="l"/>
          <a:r>
            <a:rPr lang="en-US" sz="1400" b="0" dirty="0">
              <a:latin typeface="Calibri" panose="020F0502020204030204" pitchFamily="34" charset="0"/>
              <a:ea typeface="Calibri" panose="020F0502020204030204" pitchFamily="34" charset="0"/>
              <a:cs typeface="Calibri" panose="020F0502020204030204" pitchFamily="34" charset="0"/>
            </a:rPr>
            <a:t>Use </a:t>
          </a:r>
          <a:r>
            <a:rPr lang="en-US" sz="1400" b="0" dirty="0" err="1">
              <a:latin typeface="Calibri" panose="020F0502020204030204" pitchFamily="34" charset="0"/>
              <a:ea typeface="Calibri" panose="020F0502020204030204" pitchFamily="34" charset="0"/>
              <a:cs typeface="Calibri" panose="020F0502020204030204" pitchFamily="34" charset="0"/>
            </a:rPr>
            <a:t>sns.color_palette</a:t>
          </a:r>
          <a:r>
            <a:rPr lang="en-US" sz="1400" b="0" dirty="0">
              <a:latin typeface="Calibri" panose="020F0502020204030204" pitchFamily="34" charset="0"/>
              <a:ea typeface="Calibri" panose="020F0502020204030204" pitchFamily="34" charset="0"/>
              <a:cs typeface="Calibri" panose="020F0502020204030204" pitchFamily="34" charset="0"/>
            </a:rPr>
            <a:t>() retrieves the active palette.</a:t>
          </a:r>
        </a:p>
        <a:p>
          <a:r>
            <a:rPr lang="en-US" sz="1400" b="0" i="0" dirty="0"/>
            <a:t>Circular colors: Ideal for unordered data.</a:t>
          </a:r>
        </a:p>
        <a:p>
          <a:r>
            <a:rPr lang="en-US" sz="1400" b="0" i="0" dirty="0"/>
            <a:t>Diverging colors: Suited for data where both low and high values are significant.</a:t>
          </a:r>
        </a:p>
        <a:p>
          <a:r>
            <a:rPr lang="en-US" sz="1400" b="0" i="0" dirty="0"/>
            <a:t>Sequential colors: Designed for data with a consistent range, from high to </a:t>
          </a:r>
          <a:r>
            <a:rPr lang="en-US" sz="1400" b="1" i="0" dirty="0"/>
            <a:t>low values.</a:t>
          </a:r>
          <a:endParaRPr lang="en-US" sz="1200" b="1" dirty="0">
            <a:latin typeface="Calibri" panose="020F0502020204030204" pitchFamily="34" charset="0"/>
            <a:ea typeface="Calibri" panose="020F0502020204030204" pitchFamily="34" charset="0"/>
            <a:cs typeface="Calibri" panose="020F0502020204030204" pitchFamily="34" charset="0"/>
          </a:endParaRPr>
        </a:p>
      </dgm:t>
    </dgm:pt>
    <dgm:pt modelId="{9E24E7B1-21E1-426C-B764-7BECB9BC7206}" type="parTrans" cxnId="{6BE3C8D7-6FD1-4E39-B68C-E12C51C503FF}">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5A66E9B2-8DA7-47A1-B4E9-E365252AE7CD}" type="sibTrans" cxnId="{6BE3C8D7-6FD1-4E39-B68C-E12C51C503FF}">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D377F089-6421-4ADC-B769-B53204CF2D58}" type="pres">
      <dgm:prSet presAssocID="{888E7499-A656-47EA-8CDE-411C0AE62A31}" presName="Name0" presStyleCnt="0">
        <dgm:presLayoutVars>
          <dgm:dir/>
          <dgm:resizeHandles val="exact"/>
        </dgm:presLayoutVars>
      </dgm:prSet>
      <dgm:spPr/>
    </dgm:pt>
    <dgm:pt modelId="{8455A773-B721-42B1-9AEC-79BE8DB5908F}" type="pres">
      <dgm:prSet presAssocID="{2395084E-FBC9-4F37-AB65-39A782679640}" presName="node" presStyleLbl="node1" presStyleIdx="0" presStyleCnt="3" custScaleX="137564" custScaleY="123320">
        <dgm:presLayoutVars>
          <dgm:bulletEnabled val="1"/>
        </dgm:presLayoutVars>
      </dgm:prSet>
      <dgm:spPr/>
    </dgm:pt>
    <dgm:pt modelId="{272EC7FA-3A4E-4D2B-9D04-4DCC97C8E67F}" type="pres">
      <dgm:prSet presAssocID="{8A4683CC-FA25-4F3A-B877-809856DA0B6C}" presName="sibTransSpacerBeforeConnector" presStyleCnt="0"/>
      <dgm:spPr/>
    </dgm:pt>
    <dgm:pt modelId="{83DA4C5A-421D-47C1-B560-5642010729B0}" type="pres">
      <dgm:prSet presAssocID="{8A4683CC-FA25-4F3A-B877-809856DA0B6C}" presName="sibTrans" presStyleLbl="node1" presStyleIdx="1" presStyleCnt="3"/>
      <dgm:spPr/>
    </dgm:pt>
    <dgm:pt modelId="{64F9AEE9-FCCA-4759-9F91-D11F57B748C3}" type="pres">
      <dgm:prSet presAssocID="{8A4683CC-FA25-4F3A-B877-809856DA0B6C}" presName="sibTransSpacerAfterConnector" presStyleCnt="0"/>
      <dgm:spPr/>
    </dgm:pt>
    <dgm:pt modelId="{A63B2B91-EE75-4E3E-BEBF-BABDBA14A946}" type="pres">
      <dgm:prSet presAssocID="{24138285-E509-4171-92AD-FDC885DCEA44}" presName="node" presStyleLbl="node1" presStyleIdx="2" presStyleCnt="3" custScaleX="131074" custScaleY="120513" custLinFactNeighborX="98354" custLinFactNeighborY="219">
        <dgm:presLayoutVars>
          <dgm:bulletEnabled val="1"/>
        </dgm:presLayoutVars>
      </dgm:prSet>
      <dgm:spPr/>
    </dgm:pt>
  </dgm:ptLst>
  <dgm:cxnLst>
    <dgm:cxn modelId="{6887D415-88D8-44ED-BBE6-B377643A7E98}" type="presOf" srcId="{24138285-E509-4171-92AD-FDC885DCEA44}" destId="{A63B2B91-EE75-4E3E-BEBF-BABDBA14A946}" srcOrd="0" destOrd="0" presId="urn:microsoft.com/office/officeart/2016/7/layout/BasicProcessNew"/>
    <dgm:cxn modelId="{0FC6ED32-FF99-4915-9F4F-70F1BAF0CC78}" type="presOf" srcId="{2395084E-FBC9-4F37-AB65-39A782679640}" destId="{8455A773-B721-42B1-9AEC-79BE8DB5908F}" srcOrd="0" destOrd="0" presId="urn:microsoft.com/office/officeart/2016/7/layout/BasicProcessNew"/>
    <dgm:cxn modelId="{10942543-E18D-41C1-8489-8FF1BED4138E}" type="presOf" srcId="{888E7499-A656-47EA-8CDE-411C0AE62A31}" destId="{D377F089-6421-4ADC-B769-B53204CF2D58}" srcOrd="0" destOrd="0" presId="urn:microsoft.com/office/officeart/2016/7/layout/BasicProcessNew"/>
    <dgm:cxn modelId="{6BE3C8D7-6FD1-4E39-B68C-E12C51C503FF}" srcId="{888E7499-A656-47EA-8CDE-411C0AE62A31}" destId="{24138285-E509-4171-92AD-FDC885DCEA44}" srcOrd="1" destOrd="0" parTransId="{9E24E7B1-21E1-426C-B764-7BECB9BC7206}" sibTransId="{5A66E9B2-8DA7-47A1-B4E9-E365252AE7CD}"/>
    <dgm:cxn modelId="{A1C5A6E2-91F9-469D-9891-95E0E7A2698F}" type="presOf" srcId="{8A4683CC-FA25-4F3A-B877-809856DA0B6C}" destId="{83DA4C5A-421D-47C1-B560-5642010729B0}" srcOrd="0" destOrd="0" presId="urn:microsoft.com/office/officeart/2016/7/layout/BasicProcessNew"/>
    <dgm:cxn modelId="{F20FEBE5-16CB-4342-9E94-027C1236B726}" srcId="{888E7499-A656-47EA-8CDE-411C0AE62A31}" destId="{2395084E-FBC9-4F37-AB65-39A782679640}" srcOrd="0" destOrd="0" parTransId="{C5708459-BD7F-4184-AEBC-17A9E8320D66}" sibTransId="{8A4683CC-FA25-4F3A-B877-809856DA0B6C}"/>
    <dgm:cxn modelId="{F04FD6D7-CD09-477D-8179-65BE7ADD925A}" type="presParOf" srcId="{D377F089-6421-4ADC-B769-B53204CF2D58}" destId="{8455A773-B721-42B1-9AEC-79BE8DB5908F}" srcOrd="0" destOrd="0" presId="urn:microsoft.com/office/officeart/2016/7/layout/BasicProcessNew"/>
    <dgm:cxn modelId="{37584447-0AFE-4597-8535-41A6CF8948FD}" type="presParOf" srcId="{D377F089-6421-4ADC-B769-B53204CF2D58}" destId="{272EC7FA-3A4E-4D2B-9D04-4DCC97C8E67F}" srcOrd="1" destOrd="0" presId="urn:microsoft.com/office/officeart/2016/7/layout/BasicProcessNew"/>
    <dgm:cxn modelId="{BA6F3BC0-0731-4E8A-A858-2AAEBCF91E45}" type="presParOf" srcId="{D377F089-6421-4ADC-B769-B53204CF2D58}" destId="{83DA4C5A-421D-47C1-B560-5642010729B0}" srcOrd="2" destOrd="0" presId="urn:microsoft.com/office/officeart/2016/7/layout/BasicProcessNew"/>
    <dgm:cxn modelId="{95CCFD48-6628-44D7-9582-5F0917E2EAE3}" type="presParOf" srcId="{D377F089-6421-4ADC-B769-B53204CF2D58}" destId="{64F9AEE9-FCCA-4759-9F91-D11F57B748C3}" srcOrd="3" destOrd="0" presId="urn:microsoft.com/office/officeart/2016/7/layout/BasicProcessNew"/>
    <dgm:cxn modelId="{CDBA237D-AC0A-48D8-9E18-895B074AE8A0}" type="presParOf" srcId="{D377F089-6421-4ADC-B769-B53204CF2D58}" destId="{A63B2B91-EE75-4E3E-BEBF-BABDBA14A946}" srcOrd="4" destOrd="0" presId="urn:microsoft.com/office/officeart/2016/7/layout/Basic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8E7499-A656-47EA-8CDE-411C0AE62A31}" type="doc">
      <dgm:prSet loTypeId="urn:microsoft.com/office/officeart/2016/7/layout/BasicProcessNew" loCatId="process" qsTypeId="urn:microsoft.com/office/officeart/2005/8/quickstyle/simple1" qsCatId="simple" csTypeId="urn:microsoft.com/office/officeart/2005/8/colors/accent1_2" csCatId="accent1" phldr="1"/>
      <dgm:spPr/>
      <dgm:t>
        <a:bodyPr/>
        <a:lstStyle/>
        <a:p>
          <a:endParaRPr lang="en-US"/>
        </a:p>
      </dgm:t>
    </dgm:pt>
    <dgm:pt modelId="{2395084E-FBC9-4F37-AB65-39A782679640}">
      <dgm:prSet custT="1"/>
      <dgm:spPr/>
      <dgm:t>
        <a:bodyPr/>
        <a:lstStyle/>
        <a:p>
          <a:pPr algn="l"/>
          <a:r>
            <a:rPr lang="en-US" sz="1400" b="1" i="0" dirty="0">
              <a:solidFill>
                <a:schemeClr val="accent5">
                  <a:lumMod val="60000"/>
                  <a:lumOff val="40000"/>
                </a:schemeClr>
              </a:solidFill>
            </a:rPr>
            <a:t>Categorical scatterplots:</a:t>
          </a:r>
        </a:p>
        <a:p>
          <a:pPr algn="l"/>
          <a:r>
            <a:rPr lang="en-US" sz="1400" b="0" i="0" dirty="0" err="1">
              <a:solidFill>
                <a:schemeClr val="bg1"/>
              </a:solidFill>
            </a:rPr>
            <a:t>stripplot</a:t>
          </a:r>
          <a:r>
            <a:rPr lang="en-US" sz="1400" b="0" i="0" dirty="0">
              <a:solidFill>
                <a:schemeClr val="bg1"/>
              </a:solidFill>
            </a:rPr>
            <a:t>() (with kind="strip"; the default)</a:t>
          </a:r>
        </a:p>
        <a:p>
          <a:r>
            <a:rPr lang="en-US" sz="1400" b="0" i="0" dirty="0" err="1">
              <a:solidFill>
                <a:schemeClr val="bg1"/>
              </a:solidFill>
            </a:rPr>
            <a:t>swarmplot</a:t>
          </a:r>
          <a:r>
            <a:rPr lang="en-US" sz="1400" b="0" i="0" dirty="0">
              <a:solidFill>
                <a:schemeClr val="bg1"/>
              </a:solidFill>
            </a:rPr>
            <a:t>() (with kind="swarm")</a:t>
          </a:r>
        </a:p>
        <a:p>
          <a:endParaRPr lang="en-US" sz="1400" b="1"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dgm:t>
    </dgm:pt>
    <dgm:pt modelId="{C5708459-BD7F-4184-AEBC-17A9E8320D66}" type="parTrans" cxnId="{F20FEBE5-16CB-4342-9E94-027C1236B726}">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8A4683CC-FA25-4F3A-B877-809856DA0B6C}" type="sibTrans" cxnId="{F20FEBE5-16CB-4342-9E94-027C1236B726}">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24138285-E509-4171-92AD-FDC885DCEA44}">
      <dgm:prSet custT="1"/>
      <dgm:spPr/>
      <dgm:t>
        <a:bodyPr/>
        <a:lstStyle/>
        <a:p>
          <a:pPr algn="l"/>
          <a:r>
            <a:rPr lang="en-US" sz="14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Categorical distribution plots:</a:t>
          </a:r>
        </a:p>
        <a:p>
          <a:r>
            <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rPr>
            <a:t>boxplot() (with kind="box")</a:t>
          </a:r>
        </a:p>
        <a:p>
          <a:r>
            <a:rPr lang="en-US"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violinplot</a:t>
          </a:r>
          <a:r>
            <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rPr>
            <a:t>() (with kind="violin")</a:t>
          </a:r>
        </a:p>
        <a:p>
          <a:r>
            <a:rPr lang="en-US"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boxenplot</a:t>
          </a:r>
          <a:r>
            <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rPr>
            <a:t>() (with kind="boxen")</a:t>
          </a:r>
          <a:endParaRPr lang="en-US" sz="1100" b="0" i="0" dirty="0">
            <a:solidFill>
              <a:schemeClr val="bg1"/>
            </a:solidFill>
          </a:endParaRPr>
        </a:p>
      </dgm:t>
    </dgm:pt>
    <dgm:pt modelId="{9E24E7B1-21E1-426C-B764-7BECB9BC7206}" type="parTrans" cxnId="{6BE3C8D7-6FD1-4E39-B68C-E12C51C503FF}">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5A66E9B2-8DA7-47A1-B4E9-E365252AE7CD}" type="sibTrans" cxnId="{6BE3C8D7-6FD1-4E39-B68C-E12C51C503FF}">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933A8B85-A915-42DB-B6A5-92D481136798}">
      <dgm:prSet custT="1"/>
      <dgm:spPr/>
      <dgm:t>
        <a:bodyPr/>
        <a:lstStyle/>
        <a:p>
          <a:pPr algn="l">
            <a:buNone/>
          </a:pPr>
          <a:r>
            <a:rPr lang="en-US" sz="14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Categorical estimate plots:</a:t>
          </a:r>
        </a:p>
        <a:p>
          <a:r>
            <a:rPr lang="en-US"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pointplot</a:t>
          </a:r>
          <a:r>
            <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rPr>
            <a:t>() (with kind="point")</a:t>
          </a:r>
        </a:p>
        <a:p>
          <a:r>
            <a:rPr lang="en-US"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barplot</a:t>
          </a:r>
          <a:r>
            <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rPr>
            <a:t>() (with kind="bar")</a:t>
          </a:r>
        </a:p>
        <a:p>
          <a:r>
            <a:rPr lang="en-US" sz="1400" b="0" dirty="0" err="1">
              <a:solidFill>
                <a:schemeClr val="bg1"/>
              </a:solidFill>
              <a:latin typeface="Calibri" panose="020F0502020204030204" pitchFamily="34" charset="0"/>
              <a:ea typeface="Calibri" panose="020F0502020204030204" pitchFamily="34" charset="0"/>
              <a:cs typeface="Calibri" panose="020F0502020204030204" pitchFamily="34" charset="0"/>
            </a:rPr>
            <a:t>countplot</a:t>
          </a:r>
          <a:r>
            <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rPr>
            <a:t>() (with kind="count")</a:t>
          </a:r>
          <a:endParaRPr lang="en-US" sz="12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CD11E92A-45AA-433C-9F1F-8484208523B5}" type="parTrans" cxnId="{A53E9B41-17FF-4EBA-90F5-14ACA8E5E5F4}">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B8D88DAC-97B7-488B-92C2-77F01E58FA1C}" type="sibTrans" cxnId="{A53E9B41-17FF-4EBA-90F5-14ACA8E5E5F4}">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5D4D1C5F-E888-455B-AEA0-529803795144}">
      <dgm:prSet/>
      <dgm:spPr/>
      <dgm:t>
        <a:bodyPr/>
        <a:lstStyle/>
        <a:p>
          <a:pPr algn="l">
            <a:buNone/>
          </a:pPr>
          <a:endParaRPr lang="en-US" sz="1200" b="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dgm:t>
    </dgm:pt>
    <dgm:pt modelId="{10B6A964-E301-49E2-A6EF-95324E6EC9B3}" type="parTrans" cxnId="{90AE940F-7F70-454E-A78C-735C64986E96}">
      <dgm:prSet/>
      <dgm:spPr/>
      <dgm:t>
        <a:bodyPr/>
        <a:lstStyle/>
        <a:p>
          <a:endParaRPr lang="en-US"/>
        </a:p>
      </dgm:t>
    </dgm:pt>
    <dgm:pt modelId="{13CE8746-406B-4B21-935B-47F589845DDB}" type="sibTrans" cxnId="{90AE940F-7F70-454E-A78C-735C64986E96}">
      <dgm:prSet/>
      <dgm:spPr/>
      <dgm:t>
        <a:bodyPr/>
        <a:lstStyle/>
        <a:p>
          <a:endParaRPr lang="en-US"/>
        </a:p>
      </dgm:t>
    </dgm:pt>
    <dgm:pt modelId="{D377F089-6421-4ADC-B769-B53204CF2D58}" type="pres">
      <dgm:prSet presAssocID="{888E7499-A656-47EA-8CDE-411C0AE62A31}" presName="Name0" presStyleCnt="0">
        <dgm:presLayoutVars>
          <dgm:dir/>
          <dgm:resizeHandles val="exact"/>
        </dgm:presLayoutVars>
      </dgm:prSet>
      <dgm:spPr/>
    </dgm:pt>
    <dgm:pt modelId="{8455A773-B721-42B1-9AEC-79BE8DB5908F}" type="pres">
      <dgm:prSet presAssocID="{2395084E-FBC9-4F37-AB65-39A782679640}" presName="node" presStyleLbl="node1" presStyleIdx="0" presStyleCnt="5" custScaleX="137564" custScaleY="102708" custLinFactX="-767" custLinFactNeighborX="-100000" custLinFactNeighborY="217">
        <dgm:presLayoutVars>
          <dgm:bulletEnabled val="1"/>
        </dgm:presLayoutVars>
      </dgm:prSet>
      <dgm:spPr/>
    </dgm:pt>
    <dgm:pt modelId="{272EC7FA-3A4E-4D2B-9D04-4DCC97C8E67F}" type="pres">
      <dgm:prSet presAssocID="{8A4683CC-FA25-4F3A-B877-809856DA0B6C}" presName="sibTransSpacerBeforeConnector" presStyleCnt="0"/>
      <dgm:spPr/>
    </dgm:pt>
    <dgm:pt modelId="{83DA4C5A-421D-47C1-B560-5642010729B0}" type="pres">
      <dgm:prSet presAssocID="{8A4683CC-FA25-4F3A-B877-809856DA0B6C}" presName="sibTrans" presStyleLbl="node1" presStyleIdx="1" presStyleCnt="5"/>
      <dgm:spPr/>
    </dgm:pt>
    <dgm:pt modelId="{64F9AEE9-FCCA-4759-9F91-D11F57B748C3}" type="pres">
      <dgm:prSet presAssocID="{8A4683CC-FA25-4F3A-B877-809856DA0B6C}" presName="sibTransSpacerAfterConnector" presStyleCnt="0"/>
      <dgm:spPr/>
    </dgm:pt>
    <dgm:pt modelId="{A63B2B91-EE75-4E3E-BEBF-BABDBA14A946}" type="pres">
      <dgm:prSet presAssocID="{24138285-E509-4171-92AD-FDC885DCEA44}" presName="node" presStyleLbl="node1" presStyleIdx="2" presStyleCnt="5" custScaleX="131074" custScaleY="103934" custLinFactX="-930" custLinFactNeighborX="-100000" custLinFactNeighborY="1611">
        <dgm:presLayoutVars>
          <dgm:bulletEnabled val="1"/>
        </dgm:presLayoutVars>
      </dgm:prSet>
      <dgm:spPr/>
    </dgm:pt>
    <dgm:pt modelId="{7532E7B6-E588-418D-927E-1ED7E0713ECD}" type="pres">
      <dgm:prSet presAssocID="{5A66E9B2-8DA7-47A1-B4E9-E365252AE7CD}" presName="sibTransSpacerBeforeConnector" presStyleCnt="0"/>
      <dgm:spPr/>
    </dgm:pt>
    <dgm:pt modelId="{68DA51F2-7F3B-4366-B974-1BADCC7F00E2}" type="pres">
      <dgm:prSet presAssocID="{5A66E9B2-8DA7-47A1-B4E9-E365252AE7CD}" presName="sibTrans" presStyleLbl="node1" presStyleIdx="3" presStyleCnt="5"/>
      <dgm:spPr/>
    </dgm:pt>
    <dgm:pt modelId="{ECE5BAE4-007F-4B7F-BFF0-42E0E1747CE4}" type="pres">
      <dgm:prSet presAssocID="{5A66E9B2-8DA7-47A1-B4E9-E365252AE7CD}" presName="sibTransSpacerAfterConnector" presStyleCnt="0"/>
      <dgm:spPr/>
    </dgm:pt>
    <dgm:pt modelId="{9D9F1F04-63DD-4A8A-BB85-E01B268CA0AC}" type="pres">
      <dgm:prSet presAssocID="{933A8B85-A915-42DB-B6A5-92D481136798}" presName="node" presStyleLbl="node1" presStyleIdx="4" presStyleCnt="5" custScaleX="144669" custLinFactNeighborX="62892" custLinFactNeighborY="-1423">
        <dgm:presLayoutVars>
          <dgm:bulletEnabled val="1"/>
        </dgm:presLayoutVars>
      </dgm:prSet>
      <dgm:spPr/>
    </dgm:pt>
  </dgm:ptLst>
  <dgm:cxnLst>
    <dgm:cxn modelId="{90AE940F-7F70-454E-A78C-735C64986E96}" srcId="{933A8B85-A915-42DB-B6A5-92D481136798}" destId="{5D4D1C5F-E888-455B-AEA0-529803795144}" srcOrd="0" destOrd="0" parTransId="{10B6A964-E301-49E2-A6EF-95324E6EC9B3}" sibTransId="{13CE8746-406B-4B21-935B-47F589845DDB}"/>
    <dgm:cxn modelId="{6887D415-88D8-44ED-BBE6-B377643A7E98}" type="presOf" srcId="{24138285-E509-4171-92AD-FDC885DCEA44}" destId="{A63B2B91-EE75-4E3E-BEBF-BABDBA14A946}" srcOrd="0" destOrd="0" presId="urn:microsoft.com/office/officeart/2016/7/layout/BasicProcessNew"/>
    <dgm:cxn modelId="{0FC6ED32-FF99-4915-9F4F-70F1BAF0CC78}" type="presOf" srcId="{2395084E-FBC9-4F37-AB65-39A782679640}" destId="{8455A773-B721-42B1-9AEC-79BE8DB5908F}" srcOrd="0" destOrd="0" presId="urn:microsoft.com/office/officeart/2016/7/layout/BasicProcessNew"/>
    <dgm:cxn modelId="{A53E9B41-17FF-4EBA-90F5-14ACA8E5E5F4}" srcId="{888E7499-A656-47EA-8CDE-411C0AE62A31}" destId="{933A8B85-A915-42DB-B6A5-92D481136798}" srcOrd="2" destOrd="0" parTransId="{CD11E92A-45AA-433C-9F1F-8484208523B5}" sibTransId="{B8D88DAC-97B7-488B-92C2-77F01E58FA1C}"/>
    <dgm:cxn modelId="{10942543-E18D-41C1-8489-8FF1BED4138E}" type="presOf" srcId="{888E7499-A656-47EA-8CDE-411C0AE62A31}" destId="{D377F089-6421-4ADC-B769-B53204CF2D58}" srcOrd="0" destOrd="0" presId="urn:microsoft.com/office/officeart/2016/7/layout/BasicProcessNew"/>
    <dgm:cxn modelId="{521FBA48-E3EB-478A-9B92-D42C4046B314}" type="presOf" srcId="{5D4D1C5F-E888-455B-AEA0-529803795144}" destId="{9D9F1F04-63DD-4A8A-BB85-E01B268CA0AC}" srcOrd="0" destOrd="1" presId="urn:microsoft.com/office/officeart/2016/7/layout/BasicProcessNew"/>
    <dgm:cxn modelId="{4DD0E178-75C5-4626-8DF4-161EE8E12809}" type="presOf" srcId="{5A66E9B2-8DA7-47A1-B4E9-E365252AE7CD}" destId="{68DA51F2-7F3B-4366-B974-1BADCC7F00E2}" srcOrd="0" destOrd="0" presId="urn:microsoft.com/office/officeart/2016/7/layout/BasicProcessNew"/>
    <dgm:cxn modelId="{6CDDEE98-8C9A-4BC5-A0CF-82A2803A363F}" type="presOf" srcId="{933A8B85-A915-42DB-B6A5-92D481136798}" destId="{9D9F1F04-63DD-4A8A-BB85-E01B268CA0AC}" srcOrd="0" destOrd="0" presId="urn:microsoft.com/office/officeart/2016/7/layout/BasicProcessNew"/>
    <dgm:cxn modelId="{6BE3C8D7-6FD1-4E39-B68C-E12C51C503FF}" srcId="{888E7499-A656-47EA-8CDE-411C0AE62A31}" destId="{24138285-E509-4171-92AD-FDC885DCEA44}" srcOrd="1" destOrd="0" parTransId="{9E24E7B1-21E1-426C-B764-7BECB9BC7206}" sibTransId="{5A66E9B2-8DA7-47A1-B4E9-E365252AE7CD}"/>
    <dgm:cxn modelId="{A1C5A6E2-91F9-469D-9891-95E0E7A2698F}" type="presOf" srcId="{8A4683CC-FA25-4F3A-B877-809856DA0B6C}" destId="{83DA4C5A-421D-47C1-B560-5642010729B0}" srcOrd="0" destOrd="0" presId="urn:microsoft.com/office/officeart/2016/7/layout/BasicProcessNew"/>
    <dgm:cxn modelId="{F20FEBE5-16CB-4342-9E94-027C1236B726}" srcId="{888E7499-A656-47EA-8CDE-411C0AE62A31}" destId="{2395084E-FBC9-4F37-AB65-39A782679640}" srcOrd="0" destOrd="0" parTransId="{C5708459-BD7F-4184-AEBC-17A9E8320D66}" sibTransId="{8A4683CC-FA25-4F3A-B877-809856DA0B6C}"/>
    <dgm:cxn modelId="{F04FD6D7-CD09-477D-8179-65BE7ADD925A}" type="presParOf" srcId="{D377F089-6421-4ADC-B769-B53204CF2D58}" destId="{8455A773-B721-42B1-9AEC-79BE8DB5908F}" srcOrd="0" destOrd="0" presId="urn:microsoft.com/office/officeart/2016/7/layout/BasicProcessNew"/>
    <dgm:cxn modelId="{37584447-0AFE-4597-8535-41A6CF8948FD}" type="presParOf" srcId="{D377F089-6421-4ADC-B769-B53204CF2D58}" destId="{272EC7FA-3A4E-4D2B-9D04-4DCC97C8E67F}" srcOrd="1" destOrd="0" presId="urn:microsoft.com/office/officeart/2016/7/layout/BasicProcessNew"/>
    <dgm:cxn modelId="{BA6F3BC0-0731-4E8A-A858-2AAEBCF91E45}" type="presParOf" srcId="{D377F089-6421-4ADC-B769-B53204CF2D58}" destId="{83DA4C5A-421D-47C1-B560-5642010729B0}" srcOrd="2" destOrd="0" presId="urn:microsoft.com/office/officeart/2016/7/layout/BasicProcessNew"/>
    <dgm:cxn modelId="{95CCFD48-6628-44D7-9582-5F0917E2EAE3}" type="presParOf" srcId="{D377F089-6421-4ADC-B769-B53204CF2D58}" destId="{64F9AEE9-FCCA-4759-9F91-D11F57B748C3}" srcOrd="3" destOrd="0" presId="urn:microsoft.com/office/officeart/2016/7/layout/BasicProcessNew"/>
    <dgm:cxn modelId="{CDBA237D-AC0A-48D8-9E18-895B074AE8A0}" type="presParOf" srcId="{D377F089-6421-4ADC-B769-B53204CF2D58}" destId="{A63B2B91-EE75-4E3E-BEBF-BABDBA14A946}" srcOrd="4" destOrd="0" presId="urn:microsoft.com/office/officeart/2016/7/layout/BasicProcessNew"/>
    <dgm:cxn modelId="{4A7F156D-B8B6-4F78-A42E-BB0D847A6754}" type="presParOf" srcId="{D377F089-6421-4ADC-B769-B53204CF2D58}" destId="{7532E7B6-E588-418D-927E-1ED7E0713ECD}" srcOrd="5" destOrd="0" presId="urn:microsoft.com/office/officeart/2016/7/layout/BasicProcessNew"/>
    <dgm:cxn modelId="{3C578C81-F4FB-4481-B212-E24E118162F2}" type="presParOf" srcId="{D377F089-6421-4ADC-B769-B53204CF2D58}" destId="{68DA51F2-7F3B-4366-B974-1BADCC7F00E2}" srcOrd="6" destOrd="0" presId="urn:microsoft.com/office/officeart/2016/7/layout/BasicProcessNew"/>
    <dgm:cxn modelId="{F7C363DA-4002-4AA1-89CD-61FC897E61D4}" type="presParOf" srcId="{D377F089-6421-4ADC-B769-B53204CF2D58}" destId="{ECE5BAE4-007F-4B7F-BFF0-42E0E1747CE4}" srcOrd="7" destOrd="0" presId="urn:microsoft.com/office/officeart/2016/7/layout/BasicProcessNew"/>
    <dgm:cxn modelId="{3959B60D-09BF-4720-95A0-BCB1B1CE0DD3}" type="presParOf" srcId="{D377F089-6421-4ADC-B769-B53204CF2D58}" destId="{9D9F1F04-63DD-4A8A-BB85-E01B268CA0AC}" srcOrd="8" destOrd="0" presId="urn:microsoft.com/office/officeart/2016/7/layout/Basic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8E7499-A656-47EA-8CDE-411C0AE62A31}" type="doc">
      <dgm:prSet loTypeId="urn:microsoft.com/office/officeart/2016/7/layout/BasicProcessNew" loCatId="process" qsTypeId="urn:microsoft.com/office/officeart/2005/8/quickstyle/simple1" qsCatId="simple" csTypeId="urn:microsoft.com/office/officeart/2005/8/colors/accent1_2" csCatId="accent1" phldr="1"/>
      <dgm:spPr/>
      <dgm:t>
        <a:bodyPr/>
        <a:lstStyle/>
        <a:p>
          <a:endParaRPr lang="en-US"/>
        </a:p>
      </dgm:t>
    </dgm:pt>
    <dgm:pt modelId="{2395084E-FBC9-4F37-AB65-39A782679640}">
      <dgm:prSet custT="1"/>
      <dgm:spPr/>
      <dgm:t>
        <a:bodyPr/>
        <a:lstStyle/>
        <a:p>
          <a:pPr algn="l"/>
          <a:endParaRPr lang="en-US" sz="1200" b="1" dirty="0">
            <a:solidFill>
              <a:schemeClr val="accent3">
                <a:lumMod val="60000"/>
                <a:lumOff val="40000"/>
              </a:schemeClr>
            </a:solidFill>
            <a:latin typeface="Abadi" panose="020F0502020204030204" pitchFamily="34" charset="0"/>
            <a:ea typeface="Calibri" panose="020F0502020204030204" pitchFamily="34" charset="0"/>
            <a:cs typeface="Calibri" panose="020F0502020204030204" pitchFamily="34" charset="0"/>
          </a:endParaRPr>
        </a:p>
        <a:p>
          <a:pPr algn="l"/>
          <a:r>
            <a:rPr lang="en-US" sz="1200" b="1" dirty="0">
              <a:solidFill>
                <a:schemeClr val="accent3">
                  <a:lumMod val="60000"/>
                  <a:lumOff val="40000"/>
                </a:schemeClr>
              </a:solidFill>
              <a:latin typeface="Abadi" panose="020F0502020204030204" pitchFamily="34" charset="0"/>
              <a:ea typeface="Calibri" panose="020F0502020204030204" pitchFamily="34" charset="0"/>
              <a:cs typeface="Calibri" panose="020F0502020204030204" pitchFamily="34" charset="0"/>
            </a:rPr>
            <a:t>Conditional small multiples</a:t>
          </a:r>
        </a:p>
        <a:p>
          <a:pPr algn="l"/>
          <a:r>
            <a:rPr lang="en-US" sz="1200" b="1" i="0" dirty="0" err="1">
              <a:solidFill>
                <a:schemeClr val="accent3">
                  <a:lumMod val="40000"/>
                  <a:lumOff val="60000"/>
                </a:schemeClr>
              </a:solidFill>
              <a:latin typeface="Abadi" panose="020F0502020204030204" pitchFamily="34" charset="0"/>
            </a:rPr>
            <a:t>FacetGrid</a:t>
          </a:r>
          <a:r>
            <a:rPr lang="en-US" sz="1200" b="1" i="0" dirty="0">
              <a:latin typeface="Abadi" panose="020F0502020204030204" pitchFamily="34" charset="0"/>
            </a:rPr>
            <a:t> class is useful when you want to visualize the distribution of a variable or the relationship between multiple variables separately within subsets of your dataset</a:t>
          </a:r>
        </a:p>
        <a:p>
          <a:pPr algn="l"/>
          <a:r>
            <a:rPr lang="en-US" sz="1200" b="1" i="0" dirty="0" err="1">
              <a:latin typeface="Abadi" panose="020F0502020204030204" pitchFamily="34" charset="0"/>
            </a:rPr>
            <a:t>FacetGrid</a:t>
          </a:r>
          <a:r>
            <a:rPr lang="en-US" sz="1200" b="1" i="0" dirty="0">
              <a:latin typeface="Abadi" panose="020F0502020204030204" pitchFamily="34" charset="0"/>
            </a:rPr>
            <a:t>() </a:t>
          </a:r>
          <a:r>
            <a:rPr lang="en-US" sz="1200" b="0" i="0" dirty="0">
              <a:latin typeface="Abadi" panose="020F0502020204030204" pitchFamily="34" charset="0"/>
            </a:rPr>
            <a:t>it can be used for scatter and regression plots.</a:t>
          </a:r>
        </a:p>
        <a:p>
          <a:pPr algn="l"/>
          <a:endParaRPr lang="en-US" sz="1200" b="0" dirty="0">
            <a:solidFill>
              <a:schemeClr val="bg1"/>
            </a:solidFill>
            <a:latin typeface="Abad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200" b="0" i="0" dirty="0" err="1">
              <a:solidFill>
                <a:schemeClr val="accent3">
                  <a:lumMod val="40000"/>
                  <a:lumOff val="60000"/>
                </a:schemeClr>
              </a:solidFill>
              <a:latin typeface="Abadi" panose="020F0502020204030204" pitchFamily="34" charset="0"/>
            </a:rPr>
            <a:t>Lmplot</a:t>
          </a:r>
          <a:r>
            <a:rPr lang="en-US" sz="1200" b="0" i="0" dirty="0">
              <a:solidFill>
                <a:schemeClr val="accent3">
                  <a:lumMod val="40000"/>
                  <a:lumOff val="60000"/>
                </a:schemeClr>
              </a:solidFill>
              <a:latin typeface="Abadi" panose="020F0502020204030204" pitchFamily="34" charset="0"/>
            </a:rPr>
            <a:t>() </a:t>
          </a:r>
          <a:r>
            <a:rPr lang="en-US" sz="1200" b="0" i="0" dirty="0">
              <a:latin typeface="Abadi" panose="020F0502020204030204" pitchFamily="34" charset="0"/>
            </a:rPr>
            <a:t>serves as a dedicated function for generating scatter or regression plots on a </a:t>
          </a:r>
          <a:r>
            <a:rPr lang="en-US" sz="1200" b="0" i="0" dirty="0" err="1">
              <a:latin typeface="Abadi" panose="020F0502020204030204" pitchFamily="34" charset="0"/>
            </a:rPr>
            <a:t>FacetGrid</a:t>
          </a:r>
          <a:r>
            <a:rPr lang="en-US" sz="1200" b="0" i="0" dirty="0">
              <a:latin typeface="Abadi" panose="020F0502020204030204" pitchFamily="34" charset="0"/>
            </a:rPr>
            <a:t>, making regression visualization effortless</a:t>
          </a:r>
          <a:endParaRPr lang="en-US" sz="1200" b="0" dirty="0">
            <a:solidFill>
              <a:schemeClr val="bg1">
                <a:lumMod val="95000"/>
              </a:schemeClr>
            </a:solidFill>
            <a:latin typeface="Abadi" panose="020F0502020204030204" pitchFamily="34" charset="0"/>
            <a:ea typeface="Calibri" panose="020F0502020204030204" pitchFamily="34" charset="0"/>
            <a:cs typeface="Calibri" panose="020F0502020204030204" pitchFamily="34" charset="0"/>
          </a:endParaRPr>
        </a:p>
        <a:p>
          <a:endParaRPr lang="en-US" sz="1200" b="0" dirty="0">
            <a:solidFill>
              <a:schemeClr val="bg1">
                <a:lumMod val="95000"/>
              </a:schemeClr>
            </a:solidFill>
            <a:latin typeface="Abadi" panose="020F0502020204030204" pitchFamily="34" charset="0"/>
            <a:ea typeface="Calibri" panose="020F0502020204030204" pitchFamily="34" charset="0"/>
            <a:cs typeface="Calibri" panose="020F0502020204030204" pitchFamily="34" charset="0"/>
          </a:endParaRPr>
        </a:p>
      </dgm:t>
    </dgm:pt>
    <dgm:pt modelId="{C5708459-BD7F-4184-AEBC-17A9E8320D66}" type="parTrans" cxnId="{F20FEBE5-16CB-4342-9E94-027C1236B726}">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8A4683CC-FA25-4F3A-B877-809856DA0B6C}" type="sibTrans" cxnId="{F20FEBE5-16CB-4342-9E94-027C1236B726}">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24138285-E509-4171-92AD-FDC885DCEA44}">
      <dgm:prSet custT="1"/>
      <dgm:spPr/>
      <dgm:t>
        <a:bodyPr/>
        <a:lstStyle/>
        <a:p>
          <a:pPr algn="l"/>
          <a:r>
            <a:rPr lang="en-US" sz="1200" b="1" dirty="0">
              <a:solidFill>
                <a:schemeClr val="accent3">
                  <a:lumMod val="60000"/>
                  <a:lumOff val="40000"/>
                </a:schemeClr>
              </a:solidFill>
              <a:latin typeface="Abadi" panose="020B0604020104020204" pitchFamily="34" charset="0"/>
              <a:ea typeface="Calibri" panose="020F0502020204030204" pitchFamily="34" charset="0"/>
              <a:cs typeface="Calibri" panose="020F0502020204030204" pitchFamily="34" charset="0"/>
            </a:rPr>
            <a:t>Plotting pairwise data relationships</a:t>
          </a:r>
        </a:p>
        <a:p>
          <a:pPr algn="l"/>
          <a:endParaRPr lang="en-US" sz="1200" b="1" i="0" dirty="0">
            <a:solidFill>
              <a:schemeClr val="accent3">
                <a:lumMod val="60000"/>
                <a:lumOff val="40000"/>
              </a:schemeClr>
            </a:solidFill>
            <a:latin typeface="Abadi" panose="020B0604020104020204" pitchFamily="34" charset="0"/>
            <a:ea typeface="Calibri" panose="020F0502020204030204" pitchFamily="34" charset="0"/>
            <a:cs typeface="Calibri" panose="020F0502020204030204" pitchFamily="34" charset="0"/>
          </a:endParaRPr>
        </a:p>
        <a:p>
          <a:pPr algn="l"/>
          <a:r>
            <a:rPr lang="en-US" sz="1200" b="1" i="0" dirty="0" err="1">
              <a:latin typeface="Abadi" panose="020B0604020104020204" pitchFamily="34" charset="0"/>
            </a:rPr>
            <a:t>PairGrid</a:t>
          </a:r>
          <a:r>
            <a:rPr lang="en-US" sz="1200" b="1" i="0" dirty="0">
              <a:latin typeface="Abadi" panose="020B0604020104020204" pitchFamily="34" charset="0"/>
            </a:rPr>
            <a:t> </a:t>
          </a:r>
          <a:r>
            <a:rPr lang="en-US" sz="1200" b="1" i="0" dirty="0" err="1">
              <a:latin typeface="Abadi" panose="020B0604020104020204" pitchFamily="34" charset="0"/>
            </a:rPr>
            <a:t>Funcation</a:t>
          </a:r>
          <a:r>
            <a:rPr lang="en-US" sz="1200" b="1" i="0" dirty="0">
              <a:latin typeface="Abadi" panose="020B0604020104020204" pitchFamily="34" charset="0"/>
            </a:rPr>
            <a:t>:</a:t>
          </a:r>
        </a:p>
        <a:p>
          <a:pPr algn="l"/>
          <a:r>
            <a:rPr lang="en-US" sz="1200" b="0" i="0" dirty="0">
              <a:latin typeface="Abadi" panose="020B0604020104020204" pitchFamily="34" charset="0"/>
            </a:rPr>
            <a:t>allows you to quickly draw a grid of small subplots using the same plot type to visualize data in each. In a </a:t>
          </a:r>
          <a:r>
            <a:rPr lang="en-US" sz="1200" b="0" i="0" dirty="0" err="1">
              <a:latin typeface="Abadi" panose="020B0604020104020204" pitchFamily="34" charset="0"/>
            </a:rPr>
            <a:t>PairGrid</a:t>
          </a:r>
          <a:r>
            <a:rPr lang="en-US" sz="1200" b="0" i="0" dirty="0">
              <a:latin typeface="Abadi" panose="020B0604020104020204" pitchFamily="34" charset="0"/>
            </a:rPr>
            <a:t>, each row and column is assigned to a different variable, so the resulting plot shows each pairwise relationship in the dataset</a:t>
          </a:r>
        </a:p>
        <a:p>
          <a:pPr algn="l"/>
          <a:endParaRPr lang="en-US" sz="1200" b="1" i="0" dirty="0">
            <a:latin typeface="Abadi" panose="020B0604020104020204" pitchFamily="34" charset="0"/>
          </a:endParaRPr>
        </a:p>
        <a:p>
          <a:pPr algn="l"/>
          <a:r>
            <a:rPr lang="en-US" sz="1200" b="1" i="0" dirty="0" err="1">
              <a:latin typeface="Abadi" panose="020B0604020104020204" pitchFamily="34" charset="0"/>
            </a:rPr>
            <a:t>JointGrid</a:t>
          </a:r>
          <a:r>
            <a:rPr lang="en-US" sz="1200" b="0" i="0" dirty="0" err="1">
              <a:latin typeface="Abadi" panose="020B0604020104020204" pitchFamily="34" charset="0"/>
            </a:rPr>
            <a:t>:Establish</a:t>
          </a:r>
          <a:r>
            <a:rPr lang="en-US" sz="1200" b="0" i="0" dirty="0">
              <a:latin typeface="Abadi" panose="020B0604020104020204" pitchFamily="34" charset="0"/>
            </a:rPr>
            <a:t> a simple </a:t>
          </a:r>
          <a:r>
            <a:rPr lang="en-US" sz="1200" b="0" i="0" dirty="0" err="1">
              <a:latin typeface="Abadi" panose="020B0604020104020204" pitchFamily="34" charset="0"/>
            </a:rPr>
            <a:t>JointGrid</a:t>
          </a:r>
          <a:r>
            <a:rPr lang="en-US" sz="1200" b="0" i="0" dirty="0">
              <a:latin typeface="Abadi" panose="020B0604020104020204" pitchFamily="34" charset="0"/>
            </a:rPr>
            <a:t> for initial insights.</a:t>
          </a:r>
        </a:p>
        <a:p>
          <a:pPr algn="l">
            <a:buFont typeface="Arial" panose="020B0604020202020204" pitchFamily="34" charset="0"/>
            <a:buChar char="•"/>
          </a:pPr>
          <a:r>
            <a:rPr lang="en-US" sz="1200" b="1" i="0" dirty="0" err="1">
              <a:latin typeface="Abadi" panose="020B0604020104020204" pitchFamily="34" charset="0"/>
            </a:rPr>
            <a:t>jointplot</a:t>
          </a:r>
          <a:r>
            <a:rPr lang="en-US" sz="1200" b="0" i="0" dirty="0">
              <a:latin typeface="Abadi" panose="020B0604020104020204" pitchFamily="34" charset="0"/>
            </a:rPr>
            <a:t>: Offers a streamlined approach to </a:t>
          </a:r>
          <a:r>
            <a:rPr lang="en-US" sz="1200" b="0" i="0" dirty="0" err="1">
              <a:latin typeface="Abadi" panose="020B0604020104020204" pitchFamily="34" charset="0"/>
            </a:rPr>
            <a:t>JointGrid</a:t>
          </a:r>
          <a:r>
            <a:rPr lang="en-US" sz="1200" b="0" i="0" dirty="0">
              <a:latin typeface="Abadi" panose="020B0604020104020204" pitchFamily="34" charset="0"/>
            </a:rPr>
            <a:t>, allowing both creation and customization with ease.</a:t>
          </a:r>
          <a:endParaRPr lang="en-US" sz="1200" b="1" i="0" dirty="0">
            <a:latin typeface="Abadi" panose="020B0604020104020204" pitchFamily="34" charset="0"/>
          </a:endParaRPr>
        </a:p>
      </dgm:t>
    </dgm:pt>
    <dgm:pt modelId="{9E24E7B1-21E1-426C-B764-7BECB9BC7206}" type="parTrans" cxnId="{6BE3C8D7-6FD1-4E39-B68C-E12C51C503FF}">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5A66E9B2-8DA7-47A1-B4E9-E365252AE7CD}" type="sibTrans" cxnId="{6BE3C8D7-6FD1-4E39-B68C-E12C51C503FF}">
      <dgm:prSet/>
      <dgm:spPr/>
      <dgm:t>
        <a:bodyPr/>
        <a:lstStyle/>
        <a:p>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D377F089-6421-4ADC-B769-B53204CF2D58}" type="pres">
      <dgm:prSet presAssocID="{888E7499-A656-47EA-8CDE-411C0AE62A31}" presName="Name0" presStyleCnt="0">
        <dgm:presLayoutVars>
          <dgm:dir/>
          <dgm:resizeHandles val="exact"/>
        </dgm:presLayoutVars>
      </dgm:prSet>
      <dgm:spPr/>
    </dgm:pt>
    <dgm:pt modelId="{8455A773-B721-42B1-9AEC-79BE8DB5908F}" type="pres">
      <dgm:prSet presAssocID="{2395084E-FBC9-4F37-AB65-39A782679640}" presName="node" presStyleLbl="node1" presStyleIdx="0" presStyleCnt="3" custScaleX="137564" custScaleY="102708">
        <dgm:presLayoutVars>
          <dgm:bulletEnabled val="1"/>
        </dgm:presLayoutVars>
      </dgm:prSet>
      <dgm:spPr/>
    </dgm:pt>
    <dgm:pt modelId="{272EC7FA-3A4E-4D2B-9D04-4DCC97C8E67F}" type="pres">
      <dgm:prSet presAssocID="{8A4683CC-FA25-4F3A-B877-809856DA0B6C}" presName="sibTransSpacerBeforeConnector" presStyleCnt="0"/>
      <dgm:spPr/>
    </dgm:pt>
    <dgm:pt modelId="{83DA4C5A-421D-47C1-B560-5642010729B0}" type="pres">
      <dgm:prSet presAssocID="{8A4683CC-FA25-4F3A-B877-809856DA0B6C}" presName="sibTrans" presStyleLbl="node1" presStyleIdx="1" presStyleCnt="3"/>
      <dgm:spPr/>
    </dgm:pt>
    <dgm:pt modelId="{64F9AEE9-FCCA-4759-9F91-D11F57B748C3}" type="pres">
      <dgm:prSet presAssocID="{8A4683CC-FA25-4F3A-B877-809856DA0B6C}" presName="sibTransSpacerAfterConnector" presStyleCnt="0"/>
      <dgm:spPr/>
    </dgm:pt>
    <dgm:pt modelId="{A63B2B91-EE75-4E3E-BEBF-BABDBA14A946}" type="pres">
      <dgm:prSet presAssocID="{24138285-E509-4171-92AD-FDC885DCEA44}" presName="node" presStyleLbl="node1" presStyleIdx="2" presStyleCnt="3" custScaleX="131074" custScaleY="103934" custLinFactX="-930" custLinFactNeighborX="-100000" custLinFactNeighborY="1611">
        <dgm:presLayoutVars>
          <dgm:bulletEnabled val="1"/>
        </dgm:presLayoutVars>
      </dgm:prSet>
      <dgm:spPr/>
    </dgm:pt>
  </dgm:ptLst>
  <dgm:cxnLst>
    <dgm:cxn modelId="{6887D415-88D8-44ED-BBE6-B377643A7E98}" type="presOf" srcId="{24138285-E509-4171-92AD-FDC885DCEA44}" destId="{A63B2B91-EE75-4E3E-BEBF-BABDBA14A946}" srcOrd="0" destOrd="0" presId="urn:microsoft.com/office/officeart/2016/7/layout/BasicProcessNew"/>
    <dgm:cxn modelId="{0FC6ED32-FF99-4915-9F4F-70F1BAF0CC78}" type="presOf" srcId="{2395084E-FBC9-4F37-AB65-39A782679640}" destId="{8455A773-B721-42B1-9AEC-79BE8DB5908F}" srcOrd="0" destOrd="0" presId="urn:microsoft.com/office/officeart/2016/7/layout/BasicProcessNew"/>
    <dgm:cxn modelId="{10942543-E18D-41C1-8489-8FF1BED4138E}" type="presOf" srcId="{888E7499-A656-47EA-8CDE-411C0AE62A31}" destId="{D377F089-6421-4ADC-B769-B53204CF2D58}" srcOrd="0" destOrd="0" presId="urn:microsoft.com/office/officeart/2016/7/layout/BasicProcessNew"/>
    <dgm:cxn modelId="{6BE3C8D7-6FD1-4E39-B68C-E12C51C503FF}" srcId="{888E7499-A656-47EA-8CDE-411C0AE62A31}" destId="{24138285-E509-4171-92AD-FDC885DCEA44}" srcOrd="1" destOrd="0" parTransId="{9E24E7B1-21E1-426C-B764-7BECB9BC7206}" sibTransId="{5A66E9B2-8DA7-47A1-B4E9-E365252AE7CD}"/>
    <dgm:cxn modelId="{A1C5A6E2-91F9-469D-9891-95E0E7A2698F}" type="presOf" srcId="{8A4683CC-FA25-4F3A-B877-809856DA0B6C}" destId="{83DA4C5A-421D-47C1-B560-5642010729B0}" srcOrd="0" destOrd="0" presId="urn:microsoft.com/office/officeart/2016/7/layout/BasicProcessNew"/>
    <dgm:cxn modelId="{F20FEBE5-16CB-4342-9E94-027C1236B726}" srcId="{888E7499-A656-47EA-8CDE-411C0AE62A31}" destId="{2395084E-FBC9-4F37-AB65-39A782679640}" srcOrd="0" destOrd="0" parTransId="{C5708459-BD7F-4184-AEBC-17A9E8320D66}" sibTransId="{8A4683CC-FA25-4F3A-B877-809856DA0B6C}"/>
    <dgm:cxn modelId="{F04FD6D7-CD09-477D-8179-65BE7ADD925A}" type="presParOf" srcId="{D377F089-6421-4ADC-B769-B53204CF2D58}" destId="{8455A773-B721-42B1-9AEC-79BE8DB5908F}" srcOrd="0" destOrd="0" presId="urn:microsoft.com/office/officeart/2016/7/layout/BasicProcessNew"/>
    <dgm:cxn modelId="{37584447-0AFE-4597-8535-41A6CF8948FD}" type="presParOf" srcId="{D377F089-6421-4ADC-B769-B53204CF2D58}" destId="{272EC7FA-3A4E-4D2B-9D04-4DCC97C8E67F}" srcOrd="1" destOrd="0" presId="urn:microsoft.com/office/officeart/2016/7/layout/BasicProcessNew"/>
    <dgm:cxn modelId="{BA6F3BC0-0731-4E8A-A858-2AAEBCF91E45}" type="presParOf" srcId="{D377F089-6421-4ADC-B769-B53204CF2D58}" destId="{83DA4C5A-421D-47C1-B560-5642010729B0}" srcOrd="2" destOrd="0" presId="urn:microsoft.com/office/officeart/2016/7/layout/BasicProcessNew"/>
    <dgm:cxn modelId="{95CCFD48-6628-44D7-9582-5F0917E2EAE3}" type="presParOf" srcId="{D377F089-6421-4ADC-B769-B53204CF2D58}" destId="{64F9AEE9-FCCA-4759-9F91-D11F57B748C3}" srcOrd="3" destOrd="0" presId="urn:microsoft.com/office/officeart/2016/7/layout/BasicProcessNew"/>
    <dgm:cxn modelId="{CDBA237D-AC0A-48D8-9E18-895B074AE8A0}" type="presParOf" srcId="{D377F089-6421-4ADC-B769-B53204CF2D58}" destId="{A63B2B91-EE75-4E3E-BEBF-BABDBA14A946}" srcOrd="4" destOrd="0" presId="urn:microsoft.com/office/officeart/2016/7/layout/Basic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4ECC8-F5C8-4804-98F6-B0D3CD9242D4}">
      <dsp:nvSpPr>
        <dsp:cNvPr id="0" name=""/>
        <dsp:cNvSpPr/>
      </dsp:nvSpPr>
      <dsp:spPr>
        <a:xfrm>
          <a:off x="362966" y="337312"/>
          <a:ext cx="4885960" cy="431132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Seaborn Visualizing Distributions:</a:t>
          </a:r>
        </a:p>
        <a:p>
          <a:pPr marL="0" lvl="0" indent="0" algn="l" defTabSz="622300">
            <a:lnSpc>
              <a:spcPct val="90000"/>
            </a:lnSpc>
            <a:spcBef>
              <a:spcPct val="0"/>
            </a:spcBef>
            <a:spcAft>
              <a:spcPct val="35000"/>
            </a:spcAft>
            <a:buNone/>
          </a:pP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using Seaborn in conjunction with Matplotlib, you can create a wide range of customized distribution plots that are both visually appealing and informative.</a:t>
          </a:r>
        </a:p>
        <a:p>
          <a:pPr marL="0" lvl="0" indent="0" algn="l" defTabSz="622300">
            <a:lnSpc>
              <a:spcPct val="90000"/>
            </a:lnSpc>
            <a:spcBef>
              <a:spcPct val="0"/>
            </a:spcBef>
            <a:spcAft>
              <a:spcPct val="35000"/>
            </a:spcAft>
            <a:buNone/>
          </a:pP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Seaborn visualization functions :</a:t>
          </a:r>
        </a:p>
        <a:p>
          <a:pPr marL="0" lvl="0" indent="0" defTabSz="622300">
            <a:lnSpc>
              <a:spcPct val="90000"/>
            </a:lnSpc>
            <a:spcBef>
              <a:spcPct val="0"/>
            </a:spcBef>
            <a:spcAft>
              <a:spcPct val="35000"/>
            </a:spcAft>
            <a:buNone/>
          </a:pP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1- Axes-level functions include:</a:t>
          </a:r>
        </a:p>
        <a:p>
          <a:pPr marL="0" lvl="0" indent="0" defTabSz="622300">
            <a:lnSpc>
              <a:spcPct val="90000"/>
            </a:lnSpc>
            <a:spcBef>
              <a:spcPct val="0"/>
            </a:spcBef>
            <a:spcAft>
              <a:spcPct val="35000"/>
            </a:spcAft>
            <a:buNone/>
          </a:pPr>
          <a:r>
            <a:rPr lang="en-US" sz="12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histplot</a:t>
          </a: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0" lvl="0" indent="0" defTabSz="622300">
            <a:lnSpc>
              <a:spcPct val="90000"/>
            </a:lnSpc>
            <a:spcBef>
              <a:spcPct val="0"/>
            </a:spcBef>
            <a:spcAft>
              <a:spcPct val="35000"/>
            </a:spcAft>
            <a:buNone/>
          </a:pPr>
          <a:r>
            <a:rPr lang="en-US" sz="12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kdeplot</a:t>
          </a: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0" lvl="0" indent="0" defTabSz="622300">
            <a:lnSpc>
              <a:spcPct val="90000"/>
            </a:lnSpc>
            <a:spcBef>
              <a:spcPct val="0"/>
            </a:spcBef>
            <a:spcAft>
              <a:spcPct val="35000"/>
            </a:spcAft>
            <a:buNone/>
          </a:pPr>
          <a:r>
            <a:rPr lang="en-US" sz="12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ecdfplot</a:t>
          </a: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0" lvl="0" indent="0" defTabSz="622300">
            <a:lnSpc>
              <a:spcPct val="90000"/>
            </a:lnSpc>
            <a:spcBef>
              <a:spcPct val="0"/>
            </a:spcBef>
            <a:spcAft>
              <a:spcPct val="35000"/>
            </a:spcAft>
            <a:buNone/>
          </a:pPr>
          <a:r>
            <a:rPr lang="en-US" sz="12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rugplot</a:t>
          </a: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0" lvl="0" indent="0" defTabSz="622300">
            <a:lnSpc>
              <a:spcPct val="90000"/>
            </a:lnSpc>
            <a:spcBef>
              <a:spcPct val="0"/>
            </a:spcBef>
            <a:spcAft>
              <a:spcPct val="35000"/>
            </a:spcAft>
            <a:buNone/>
          </a:pPr>
          <a:endPar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defTabSz="622300">
            <a:lnSpc>
              <a:spcPct val="90000"/>
            </a:lnSpc>
            <a:spcBef>
              <a:spcPct val="0"/>
            </a:spcBef>
            <a:spcAft>
              <a:spcPct val="35000"/>
            </a:spcAft>
            <a:buNone/>
          </a:pP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2- figure-level </a:t>
          </a:r>
          <a:r>
            <a:rPr lang="en-US" sz="12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funcations</a:t>
          </a: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0" lvl="0" indent="0" defTabSz="622300">
            <a:lnSpc>
              <a:spcPct val="90000"/>
            </a:lnSpc>
            <a:spcBef>
              <a:spcPct val="0"/>
            </a:spcBef>
            <a:spcAft>
              <a:spcPct val="35000"/>
            </a:spcAft>
            <a:buNone/>
          </a:pPr>
          <a:r>
            <a:rPr lang="en-US" sz="12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displot</a:t>
          </a: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0" lvl="0" indent="0" defTabSz="622300">
            <a:lnSpc>
              <a:spcPct val="90000"/>
            </a:lnSpc>
            <a:spcBef>
              <a:spcPct val="0"/>
            </a:spcBef>
            <a:spcAft>
              <a:spcPct val="35000"/>
            </a:spcAft>
            <a:buNone/>
          </a:pPr>
          <a:r>
            <a:rPr lang="en-US" sz="12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jointplot</a:t>
          </a: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0" lvl="0" indent="0" defTabSz="622300">
            <a:lnSpc>
              <a:spcPct val="90000"/>
            </a:lnSpc>
            <a:spcBef>
              <a:spcPct val="0"/>
            </a:spcBef>
            <a:spcAft>
              <a:spcPct val="35000"/>
            </a:spcAft>
            <a:buNone/>
          </a:pPr>
          <a:r>
            <a:rPr lang="en-US" sz="12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pairplot</a:t>
          </a: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dsp:txBody>
      <dsp:txXfrm>
        <a:off x="362966" y="337312"/>
        <a:ext cx="4885960" cy="4311320"/>
      </dsp:txXfrm>
    </dsp:sp>
    <dsp:sp modelId="{742E2440-5030-4ABD-BEEE-A12A8404B2E8}">
      <dsp:nvSpPr>
        <dsp:cNvPr id="0" name=""/>
        <dsp:cNvSpPr/>
      </dsp:nvSpPr>
      <dsp:spPr>
        <a:xfrm>
          <a:off x="5453086" y="306114"/>
          <a:ext cx="5630414" cy="430311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Seaborn Regression Plots </a:t>
          </a:r>
        </a:p>
        <a:p>
          <a:pPr marL="0" lvl="0" indent="0" algn="l" defTabSz="622300">
            <a:lnSpc>
              <a:spcPct val="90000"/>
            </a:lnSpc>
            <a:spcBef>
              <a:spcPct val="0"/>
            </a:spcBef>
            <a:spcAft>
              <a:spcPct val="35000"/>
            </a:spcAft>
            <a:buNone/>
          </a:pPr>
          <a:r>
            <a:rPr lang="en-US" sz="14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the regression plots in seaborn primarily intended to add a visual guide that helps to emphasize patterns in a dataset during exploratory data analyses.</a:t>
          </a:r>
        </a:p>
        <a:p>
          <a:pPr marL="0" lvl="0" indent="0" algn="l" defTabSz="622300">
            <a:lnSpc>
              <a:spcPct val="90000"/>
            </a:lnSpc>
            <a:spcBef>
              <a:spcPct val="0"/>
            </a:spcBef>
            <a:spcAft>
              <a:spcPct val="35000"/>
            </a:spcAft>
            <a:buNone/>
          </a:pPr>
          <a:r>
            <a:rPr lang="en-US" sz="1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Functions for drawing linear regression models</a:t>
          </a:r>
        </a:p>
        <a:p>
          <a:pPr marL="0" lvl="0" indent="0" algn="l" defTabSz="622300">
            <a:lnSpc>
              <a:spcPct val="90000"/>
            </a:lnSpc>
            <a:spcBef>
              <a:spcPct val="0"/>
            </a:spcBef>
            <a:spcAft>
              <a:spcPct val="35000"/>
            </a:spcAft>
            <a:buNone/>
          </a:pPr>
          <a:r>
            <a:rPr lang="en-US" sz="12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1200" b="1"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regplot</a:t>
          </a:r>
          <a:r>
            <a:rPr lang="en-US" sz="12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function: </a:t>
          </a: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used for Plot data and a linear regression model fit.</a:t>
          </a:r>
        </a:p>
        <a:p>
          <a:pPr marL="0" lvl="0" indent="0" defTabSz="622300">
            <a:lnSpc>
              <a:spcPct val="90000"/>
            </a:lnSpc>
            <a:spcBef>
              <a:spcPct val="0"/>
            </a:spcBef>
            <a:spcAft>
              <a:spcPct val="35000"/>
            </a:spcAft>
            <a:buNone/>
          </a:pP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	Produces a scatter plot complemented by a regression line.</a:t>
          </a:r>
        </a:p>
        <a:p>
          <a:pPr marL="0" lvl="0" indent="0" defTabSz="622300">
            <a:lnSpc>
              <a:spcPct val="90000"/>
            </a:lnSpc>
            <a:spcBef>
              <a:spcPct val="0"/>
            </a:spcBef>
            <a:spcAft>
              <a:spcPct val="35000"/>
            </a:spcAft>
            <a:buNone/>
          </a:pP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sz="1200" b="1"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lmplot</a:t>
          </a:r>
          <a:r>
            <a:rPr lang="en-US" sz="12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function: used for </a:t>
          </a: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Plot data and regression model fits across a </a:t>
          </a:r>
          <a:r>
            <a:rPr lang="en-US" sz="12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FacetGrid</a:t>
          </a: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0" lvl="0" indent="0" defTabSz="622300">
            <a:lnSpc>
              <a:spcPct val="90000"/>
            </a:lnSpc>
            <a:spcBef>
              <a:spcPct val="0"/>
            </a:spcBef>
            <a:spcAft>
              <a:spcPct val="35000"/>
            </a:spcAft>
            <a:buNone/>
          </a:pP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	Built upon </a:t>
          </a:r>
          <a:r>
            <a:rPr lang="en-US" sz="12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regplot</a:t>
          </a: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 function, Advanced and comprehensive.</a:t>
          </a:r>
        </a:p>
        <a:p>
          <a:pPr marL="0" lvl="0" indent="0" defTabSz="622300">
            <a:lnSpc>
              <a:spcPct val="90000"/>
            </a:lnSpc>
            <a:spcBef>
              <a:spcPct val="0"/>
            </a:spcBef>
            <a:spcAft>
              <a:spcPct val="35000"/>
            </a:spcAft>
            <a:buNone/>
          </a:pPr>
          <a:r>
            <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dsp:txBody>
      <dsp:txXfrm>
        <a:off x="5453086" y="306114"/>
        <a:ext cx="5630414" cy="43031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5A773-B721-42B1-9AEC-79BE8DB5908F}">
      <dsp:nvSpPr>
        <dsp:cNvPr id="0" name=""/>
        <dsp:cNvSpPr/>
      </dsp:nvSpPr>
      <dsp:spPr>
        <a:xfrm>
          <a:off x="2260" y="900890"/>
          <a:ext cx="5788649" cy="311355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533400">
            <a:lnSpc>
              <a:spcPct val="90000"/>
            </a:lnSpc>
            <a:spcBef>
              <a:spcPct val="0"/>
            </a:spcBef>
            <a:spcAft>
              <a:spcPct val="35000"/>
            </a:spcAft>
            <a:buNone/>
          </a:pPr>
          <a:endParaRPr lang="en-US" sz="1200" b="1" kern="1200" dirty="0">
            <a:latin typeface="Calibri" panose="020F0502020204030204" pitchFamily="34" charset="0"/>
            <a:ea typeface="Calibri" panose="020F0502020204030204" pitchFamily="34" charset="0"/>
            <a:cs typeface="Calibri" panose="020F0502020204030204" pitchFamily="34" charset="0"/>
          </a:endParaRPr>
        </a:p>
        <a:p>
          <a:pPr marL="0" lvl="0" indent="0" algn="l" defTabSz="5334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Style Configurations in Seaborn:</a:t>
          </a:r>
        </a:p>
        <a:p>
          <a:pPr marL="0" lvl="0" indent="0" algn="l" defTabSz="533400">
            <a:lnSpc>
              <a:spcPct val="90000"/>
            </a:lnSpc>
            <a:spcBef>
              <a:spcPct val="0"/>
            </a:spcBef>
            <a:spcAft>
              <a:spcPct val="35000"/>
            </a:spcAft>
            <a:buNone/>
          </a:pPr>
          <a:r>
            <a:rPr lang="en-US" sz="1400" b="0" i="0" kern="1200" dirty="0"/>
            <a:t>- Use </a:t>
          </a:r>
          <a:r>
            <a:rPr lang="en-US" sz="1400" b="0" i="0" kern="1200" dirty="0" err="1"/>
            <a:t>sns.set</a:t>
          </a:r>
          <a:r>
            <a:rPr lang="en-US" sz="1400" b="0" i="0" kern="1200" dirty="0"/>
            <a:t>() to activate </a:t>
          </a:r>
          <a:r>
            <a:rPr lang="en-US" sz="1400" b="0" i="0" kern="1200" dirty="0" err="1"/>
            <a:t>Seaborn's</a:t>
          </a:r>
          <a:r>
            <a:rPr lang="en-US" sz="1400" b="0" i="0" kern="1200" dirty="0"/>
            <a:t> built-in style configurations</a:t>
          </a:r>
        </a:p>
        <a:p>
          <a:pPr marL="0" lvl="0" indent="0" algn="l" defTabSz="533400">
            <a:lnSpc>
              <a:spcPct val="90000"/>
            </a:lnSpc>
            <a:spcBef>
              <a:spcPct val="0"/>
            </a:spcBef>
            <a:spcAft>
              <a:spcPct val="35000"/>
            </a:spcAft>
            <a:buNone/>
          </a:pPr>
          <a:r>
            <a:rPr lang="en-US" sz="1400" b="0" i="0" kern="1200" dirty="0"/>
            <a:t>- Set a specific theme using </a:t>
          </a:r>
          <a:r>
            <a:rPr lang="en-US" sz="1400" b="0" i="0" kern="1200" dirty="0" err="1"/>
            <a:t>sns.set_style</a:t>
          </a:r>
          <a:r>
            <a:rPr lang="en-US" sz="1400" b="0" i="0" kern="1200" dirty="0"/>
            <a:t>().</a:t>
          </a:r>
        </a:p>
        <a:p>
          <a:pPr marL="0" lvl="0" indent="0" algn="l" defTabSz="533400">
            <a:lnSpc>
              <a:spcPct val="90000"/>
            </a:lnSpc>
            <a:spcBef>
              <a:spcPct val="0"/>
            </a:spcBef>
            <a:spcAft>
              <a:spcPct val="35000"/>
            </a:spcAft>
            <a:buNone/>
          </a:pPr>
          <a:r>
            <a:rPr lang="en-US" sz="1400" b="0" i="0" kern="1200" dirty="0"/>
            <a:t>- Sometimes plots are improved by removing elements</a:t>
          </a:r>
          <a:endParaRPr lang="en-US" sz="1200" b="0" kern="1200" dirty="0">
            <a:latin typeface="Calibri" panose="020F0502020204030204" pitchFamily="34" charset="0"/>
            <a:ea typeface="Calibri" panose="020F0502020204030204" pitchFamily="34" charset="0"/>
            <a:cs typeface="Calibri" panose="020F0502020204030204" pitchFamily="34" charset="0"/>
          </a:endParaRPr>
        </a:p>
        <a:p>
          <a:pPr marL="0" lvl="0" indent="0" defTabSz="533400">
            <a:lnSpc>
              <a:spcPct val="90000"/>
            </a:lnSpc>
            <a:spcBef>
              <a:spcPct val="0"/>
            </a:spcBef>
            <a:spcAft>
              <a:spcPct val="35000"/>
            </a:spcAft>
            <a:buNone/>
          </a:pPr>
          <a:endParaRPr lang="en-US" sz="1200" b="0" kern="1200" dirty="0">
            <a:latin typeface="Calibri" panose="020F0502020204030204" pitchFamily="34" charset="0"/>
            <a:ea typeface="Calibri" panose="020F0502020204030204" pitchFamily="34" charset="0"/>
            <a:cs typeface="Calibri" panose="020F0502020204030204" pitchFamily="34" charset="0"/>
          </a:endParaRPr>
        </a:p>
      </dsp:txBody>
      <dsp:txXfrm>
        <a:off x="2260" y="900890"/>
        <a:ext cx="5788649" cy="3113559"/>
      </dsp:txXfrm>
    </dsp:sp>
    <dsp:sp modelId="{83DA4C5A-421D-47C1-B560-5642010729B0}">
      <dsp:nvSpPr>
        <dsp:cNvPr id="0" name=""/>
        <dsp:cNvSpPr/>
      </dsp:nvSpPr>
      <dsp:spPr>
        <a:xfrm>
          <a:off x="5847467" y="2336170"/>
          <a:ext cx="631195"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3B2B91-EE75-4E3E-BEBF-BABDBA14A946}">
      <dsp:nvSpPr>
        <dsp:cNvPr id="0" name=""/>
        <dsp:cNvSpPr/>
      </dsp:nvSpPr>
      <dsp:spPr>
        <a:xfrm>
          <a:off x="6537481" y="941854"/>
          <a:ext cx="5515552" cy="30426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Color Usage in Seaborn:</a:t>
          </a:r>
        </a:p>
        <a:p>
          <a:pPr marL="0" lvl="0" indent="0" algn="l" defTabSz="622300">
            <a:lnSpc>
              <a:spcPct val="90000"/>
            </a:lnSpc>
            <a:spcBef>
              <a:spcPct val="0"/>
            </a:spcBef>
            <a:spcAft>
              <a:spcPct val="35000"/>
            </a:spcAft>
            <a:buNone/>
          </a:pPr>
          <a:r>
            <a:rPr lang="en-US" sz="1400" b="0" kern="1200" dirty="0">
              <a:latin typeface="Calibri" panose="020F0502020204030204" pitchFamily="34" charset="0"/>
              <a:ea typeface="Calibri" panose="020F0502020204030204" pitchFamily="34" charset="0"/>
              <a:cs typeface="Calibri" panose="020F0502020204030204" pitchFamily="34" charset="0"/>
            </a:rPr>
            <a:t>Seaborn allows color assignment to plots using matplotlib color codes.</a:t>
          </a:r>
        </a:p>
        <a:p>
          <a:pPr marL="0" lvl="0" indent="0" algn="l" defTabSz="622300">
            <a:lnSpc>
              <a:spcPct val="90000"/>
            </a:lnSpc>
            <a:spcBef>
              <a:spcPct val="0"/>
            </a:spcBef>
            <a:spcAft>
              <a:spcPct val="35000"/>
            </a:spcAft>
            <a:buNone/>
          </a:pPr>
          <a:r>
            <a:rPr lang="en-US" sz="1400" b="0" kern="1200" dirty="0">
              <a:latin typeface="Calibri" panose="020F0502020204030204" pitchFamily="34" charset="0"/>
              <a:ea typeface="Calibri" panose="020F0502020204030204" pitchFamily="34" charset="0"/>
              <a:cs typeface="Calibri" panose="020F0502020204030204" pitchFamily="34" charset="0"/>
            </a:rPr>
            <a:t>Use </a:t>
          </a:r>
          <a:r>
            <a:rPr lang="en-US" sz="1400" b="0" kern="1200" dirty="0" err="1">
              <a:latin typeface="Calibri" panose="020F0502020204030204" pitchFamily="34" charset="0"/>
              <a:ea typeface="Calibri" panose="020F0502020204030204" pitchFamily="34" charset="0"/>
              <a:cs typeface="Calibri" panose="020F0502020204030204" pitchFamily="34" charset="0"/>
            </a:rPr>
            <a:t>set_palette</a:t>
          </a:r>
          <a:r>
            <a:rPr lang="en-US" sz="1400" b="0" kern="1200" dirty="0">
              <a:latin typeface="Calibri" panose="020F0502020204030204" pitchFamily="34" charset="0"/>
              <a:ea typeface="Calibri" panose="020F0502020204030204" pitchFamily="34" charset="0"/>
              <a:cs typeface="Calibri" panose="020F0502020204030204" pitchFamily="34" charset="0"/>
            </a:rPr>
            <a:t>() to define a specific color palette in Seaborn.</a:t>
          </a:r>
        </a:p>
        <a:p>
          <a:pPr marL="0" lvl="0" indent="0" algn="l" defTabSz="622300">
            <a:lnSpc>
              <a:spcPct val="90000"/>
            </a:lnSpc>
            <a:spcBef>
              <a:spcPct val="0"/>
            </a:spcBef>
            <a:spcAft>
              <a:spcPct val="35000"/>
            </a:spcAft>
            <a:buNone/>
          </a:pPr>
          <a:r>
            <a:rPr lang="en-US" sz="1400" b="0" kern="1200" dirty="0">
              <a:latin typeface="Calibri" panose="020F0502020204030204" pitchFamily="34" charset="0"/>
              <a:ea typeface="Calibri" panose="020F0502020204030204" pitchFamily="34" charset="0"/>
              <a:cs typeface="Calibri" panose="020F0502020204030204" pitchFamily="34" charset="0"/>
            </a:rPr>
            <a:t>Use </a:t>
          </a:r>
          <a:r>
            <a:rPr lang="en-US" sz="1400" b="0" kern="1200" dirty="0" err="1">
              <a:latin typeface="Calibri" panose="020F0502020204030204" pitchFamily="34" charset="0"/>
              <a:ea typeface="Calibri" panose="020F0502020204030204" pitchFamily="34" charset="0"/>
              <a:cs typeface="Calibri" panose="020F0502020204030204" pitchFamily="34" charset="0"/>
            </a:rPr>
            <a:t>sns.color_palette</a:t>
          </a:r>
          <a:r>
            <a:rPr lang="en-US" sz="1400" b="0" kern="1200" dirty="0">
              <a:latin typeface="Calibri" panose="020F0502020204030204" pitchFamily="34" charset="0"/>
              <a:ea typeface="Calibri" panose="020F0502020204030204" pitchFamily="34" charset="0"/>
              <a:cs typeface="Calibri" panose="020F0502020204030204" pitchFamily="34" charset="0"/>
            </a:rPr>
            <a:t>() retrieves the active palette.</a:t>
          </a:r>
        </a:p>
        <a:p>
          <a:pPr marL="0" lvl="0" indent="0" defTabSz="622300">
            <a:lnSpc>
              <a:spcPct val="90000"/>
            </a:lnSpc>
            <a:spcBef>
              <a:spcPct val="0"/>
            </a:spcBef>
            <a:spcAft>
              <a:spcPct val="35000"/>
            </a:spcAft>
            <a:buNone/>
          </a:pPr>
          <a:r>
            <a:rPr lang="en-US" sz="1400" b="0" i="0" kern="1200" dirty="0"/>
            <a:t>Circular colors: Ideal for unordered data.</a:t>
          </a:r>
        </a:p>
        <a:p>
          <a:pPr marL="0" lvl="0" indent="0" defTabSz="622300">
            <a:lnSpc>
              <a:spcPct val="90000"/>
            </a:lnSpc>
            <a:spcBef>
              <a:spcPct val="0"/>
            </a:spcBef>
            <a:spcAft>
              <a:spcPct val="35000"/>
            </a:spcAft>
            <a:buNone/>
          </a:pPr>
          <a:r>
            <a:rPr lang="en-US" sz="1400" b="0" i="0" kern="1200" dirty="0"/>
            <a:t>Diverging colors: Suited for data where both low and high values are significant.</a:t>
          </a:r>
        </a:p>
        <a:p>
          <a:pPr marL="0" lvl="0" indent="0" defTabSz="622300">
            <a:lnSpc>
              <a:spcPct val="90000"/>
            </a:lnSpc>
            <a:spcBef>
              <a:spcPct val="0"/>
            </a:spcBef>
            <a:spcAft>
              <a:spcPct val="35000"/>
            </a:spcAft>
            <a:buNone/>
          </a:pPr>
          <a:r>
            <a:rPr lang="en-US" sz="1400" b="0" i="0" kern="1200" dirty="0"/>
            <a:t>Sequential colors: Designed for data with a consistent range, from high to </a:t>
          </a:r>
          <a:r>
            <a:rPr lang="en-US" sz="1400" b="1" i="0" kern="1200" dirty="0"/>
            <a:t>low values.</a:t>
          </a:r>
          <a:endParaRPr lang="en-US" sz="1200" b="1" kern="1200" dirty="0">
            <a:latin typeface="Calibri" panose="020F0502020204030204" pitchFamily="34" charset="0"/>
            <a:ea typeface="Calibri" panose="020F0502020204030204" pitchFamily="34" charset="0"/>
            <a:cs typeface="Calibri" panose="020F0502020204030204" pitchFamily="34" charset="0"/>
          </a:endParaRPr>
        </a:p>
      </dsp:txBody>
      <dsp:txXfrm>
        <a:off x="6537481" y="941854"/>
        <a:ext cx="5515552" cy="30426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5A773-B721-42B1-9AEC-79BE8DB5908F}">
      <dsp:nvSpPr>
        <dsp:cNvPr id="0" name=""/>
        <dsp:cNvSpPr/>
      </dsp:nvSpPr>
      <dsp:spPr>
        <a:xfrm>
          <a:off x="0" y="1634256"/>
          <a:ext cx="3691782" cy="165381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chemeClr val="accent5">
                  <a:lumMod val="60000"/>
                  <a:lumOff val="40000"/>
                </a:schemeClr>
              </a:solidFill>
            </a:rPr>
            <a:t>Categorical scatterplots:</a:t>
          </a:r>
        </a:p>
        <a:p>
          <a:pPr marL="0" lvl="0" indent="0" algn="l" defTabSz="622300">
            <a:lnSpc>
              <a:spcPct val="90000"/>
            </a:lnSpc>
            <a:spcBef>
              <a:spcPct val="0"/>
            </a:spcBef>
            <a:spcAft>
              <a:spcPct val="35000"/>
            </a:spcAft>
            <a:buNone/>
          </a:pPr>
          <a:r>
            <a:rPr lang="en-US" sz="1400" b="0" i="0" kern="1200" dirty="0" err="1">
              <a:solidFill>
                <a:schemeClr val="bg1"/>
              </a:solidFill>
            </a:rPr>
            <a:t>stripplot</a:t>
          </a:r>
          <a:r>
            <a:rPr lang="en-US" sz="1400" b="0" i="0" kern="1200" dirty="0">
              <a:solidFill>
                <a:schemeClr val="bg1"/>
              </a:solidFill>
            </a:rPr>
            <a:t>() (with kind="strip"; the default)</a:t>
          </a:r>
        </a:p>
        <a:p>
          <a:pPr marL="0" lvl="0" indent="0" defTabSz="622300">
            <a:lnSpc>
              <a:spcPct val="90000"/>
            </a:lnSpc>
            <a:spcBef>
              <a:spcPct val="0"/>
            </a:spcBef>
            <a:spcAft>
              <a:spcPct val="35000"/>
            </a:spcAft>
            <a:buNone/>
          </a:pPr>
          <a:r>
            <a:rPr lang="en-US" sz="1400" b="0" i="0" kern="1200" dirty="0" err="1">
              <a:solidFill>
                <a:schemeClr val="bg1"/>
              </a:solidFill>
            </a:rPr>
            <a:t>swarmplot</a:t>
          </a:r>
          <a:r>
            <a:rPr lang="en-US" sz="1400" b="0" i="0" kern="1200" dirty="0">
              <a:solidFill>
                <a:schemeClr val="bg1"/>
              </a:solidFill>
            </a:rPr>
            <a:t>() (with kind="swarm")</a:t>
          </a:r>
        </a:p>
        <a:p>
          <a:pPr marL="0" lvl="0" indent="0" defTabSz="622300">
            <a:lnSpc>
              <a:spcPct val="90000"/>
            </a:lnSpc>
            <a:spcBef>
              <a:spcPct val="0"/>
            </a:spcBef>
            <a:spcAft>
              <a:spcPct val="35000"/>
            </a:spcAft>
            <a:buNone/>
          </a:pPr>
          <a:endParaRPr lang="en-US" sz="1400" b="1" kern="1200"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dsp:txBody>
      <dsp:txXfrm>
        <a:off x="0" y="1634256"/>
        <a:ext cx="3691782" cy="1653814"/>
      </dsp:txXfrm>
    </dsp:sp>
    <dsp:sp modelId="{83DA4C5A-421D-47C1-B560-5642010729B0}">
      <dsp:nvSpPr>
        <dsp:cNvPr id="0" name=""/>
        <dsp:cNvSpPr/>
      </dsp:nvSpPr>
      <dsp:spPr>
        <a:xfrm>
          <a:off x="3733750" y="2336170"/>
          <a:ext cx="402552"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3B2B91-EE75-4E3E-BEBF-BABDBA14A946}">
      <dsp:nvSpPr>
        <dsp:cNvPr id="0" name=""/>
        <dsp:cNvSpPr/>
      </dsp:nvSpPr>
      <dsp:spPr>
        <a:xfrm>
          <a:off x="4111345" y="1646832"/>
          <a:ext cx="3517611" cy="167355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Categorical distribution plots:</a:t>
          </a:r>
        </a:p>
        <a:p>
          <a:pPr marL="0" lvl="0" indent="0" defTabSz="622300">
            <a:lnSpc>
              <a:spcPct val="90000"/>
            </a:lnSpc>
            <a:spcBef>
              <a:spcPct val="0"/>
            </a:spcBef>
            <a:spcAft>
              <a:spcPct val="35000"/>
            </a:spcAft>
            <a:buNone/>
          </a:pPr>
          <a:r>
            <a:rPr lang="en-US" sz="14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boxplot() (with kind="box")</a:t>
          </a:r>
        </a:p>
        <a:p>
          <a:pPr marL="0" lvl="0" indent="0" defTabSz="622300">
            <a:lnSpc>
              <a:spcPct val="90000"/>
            </a:lnSpc>
            <a:spcBef>
              <a:spcPct val="0"/>
            </a:spcBef>
            <a:spcAft>
              <a:spcPct val="35000"/>
            </a:spcAft>
            <a:buNone/>
          </a:pPr>
          <a:r>
            <a:rPr lang="en-US" sz="14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violinplot</a:t>
          </a:r>
          <a:r>
            <a:rPr lang="en-US" sz="14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 (with kind="violin")</a:t>
          </a:r>
        </a:p>
        <a:p>
          <a:pPr marL="0" lvl="0" indent="0" defTabSz="622300">
            <a:lnSpc>
              <a:spcPct val="90000"/>
            </a:lnSpc>
            <a:spcBef>
              <a:spcPct val="0"/>
            </a:spcBef>
            <a:spcAft>
              <a:spcPct val="35000"/>
            </a:spcAft>
            <a:buNone/>
          </a:pPr>
          <a:r>
            <a:rPr lang="en-US" sz="14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boxenplot</a:t>
          </a:r>
          <a:r>
            <a:rPr lang="en-US" sz="14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 (with kind="boxen")</a:t>
          </a:r>
          <a:endParaRPr lang="en-US" sz="1100" b="0" i="0" kern="1200" dirty="0">
            <a:solidFill>
              <a:schemeClr val="bg1"/>
            </a:solidFill>
          </a:endParaRPr>
        </a:p>
      </dsp:txBody>
      <dsp:txXfrm>
        <a:off x="4111345" y="1646832"/>
        <a:ext cx="3517611" cy="1673555"/>
      </dsp:txXfrm>
    </dsp:sp>
    <dsp:sp modelId="{68DA51F2-7F3B-4366-B974-1BADCC7F00E2}">
      <dsp:nvSpPr>
        <dsp:cNvPr id="0" name=""/>
        <dsp:cNvSpPr/>
      </dsp:nvSpPr>
      <dsp:spPr>
        <a:xfrm>
          <a:off x="7726055" y="2336170"/>
          <a:ext cx="402552"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9F1F04-63DD-4A8A-BB85-E01B268CA0AC}">
      <dsp:nvSpPr>
        <dsp:cNvPr id="0" name=""/>
        <dsp:cNvSpPr/>
      </dsp:nvSpPr>
      <dsp:spPr>
        <a:xfrm>
          <a:off x="8170576" y="1629651"/>
          <a:ext cx="3882457" cy="16102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Categorical estimate plots:</a:t>
          </a:r>
        </a:p>
        <a:p>
          <a:pPr marL="0" lvl="0" indent="0" defTabSz="622300">
            <a:lnSpc>
              <a:spcPct val="90000"/>
            </a:lnSpc>
            <a:spcBef>
              <a:spcPct val="0"/>
            </a:spcBef>
            <a:spcAft>
              <a:spcPct val="35000"/>
            </a:spcAft>
            <a:buNone/>
          </a:pPr>
          <a:r>
            <a:rPr lang="en-US" sz="14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pointplot</a:t>
          </a:r>
          <a:r>
            <a:rPr lang="en-US" sz="14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 (with kind="point")</a:t>
          </a:r>
        </a:p>
        <a:p>
          <a:pPr marL="0" lvl="0" indent="0" defTabSz="622300">
            <a:lnSpc>
              <a:spcPct val="90000"/>
            </a:lnSpc>
            <a:spcBef>
              <a:spcPct val="0"/>
            </a:spcBef>
            <a:spcAft>
              <a:spcPct val="35000"/>
            </a:spcAft>
            <a:buNone/>
          </a:pPr>
          <a:r>
            <a:rPr lang="en-US" sz="14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barplot</a:t>
          </a:r>
          <a:r>
            <a:rPr lang="en-US" sz="14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 (with kind="bar")</a:t>
          </a:r>
        </a:p>
        <a:p>
          <a:pPr marL="0" lvl="0" indent="0" defTabSz="622300">
            <a:lnSpc>
              <a:spcPct val="90000"/>
            </a:lnSpc>
            <a:spcBef>
              <a:spcPct val="0"/>
            </a:spcBef>
            <a:spcAft>
              <a:spcPct val="35000"/>
            </a:spcAft>
            <a:buNone/>
          </a:pPr>
          <a:r>
            <a:rPr lang="en-US" sz="1400" b="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countplot</a:t>
          </a:r>
          <a:r>
            <a:rPr lang="en-US" sz="1400" b="0" kern="1200" dirty="0">
              <a:solidFill>
                <a:schemeClr val="bg1"/>
              </a:solidFill>
              <a:latin typeface="Calibri" panose="020F0502020204030204" pitchFamily="34" charset="0"/>
              <a:ea typeface="Calibri" panose="020F0502020204030204" pitchFamily="34" charset="0"/>
              <a:cs typeface="Calibri" panose="020F0502020204030204" pitchFamily="34" charset="0"/>
            </a:rPr>
            <a:t>() (with kind="count")</a:t>
          </a:r>
          <a:endParaRPr lang="en-US" sz="1200" b="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lvl="1" indent="-114300" algn="l" defTabSz="533400">
            <a:lnSpc>
              <a:spcPct val="90000"/>
            </a:lnSpc>
            <a:spcBef>
              <a:spcPct val="0"/>
            </a:spcBef>
            <a:spcAft>
              <a:spcPct val="15000"/>
            </a:spcAft>
            <a:buNone/>
          </a:pPr>
          <a:endParaRPr lang="en-US" sz="1200" b="0" kern="12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dsp:txBody>
      <dsp:txXfrm>
        <a:off x="8170576" y="1629651"/>
        <a:ext cx="3882457" cy="16102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5A773-B721-42B1-9AEC-79BE8DB5908F}">
      <dsp:nvSpPr>
        <dsp:cNvPr id="0" name=""/>
        <dsp:cNvSpPr/>
      </dsp:nvSpPr>
      <dsp:spPr>
        <a:xfrm>
          <a:off x="2260" y="1161093"/>
          <a:ext cx="5788649" cy="259315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533400">
            <a:lnSpc>
              <a:spcPct val="90000"/>
            </a:lnSpc>
            <a:spcBef>
              <a:spcPct val="0"/>
            </a:spcBef>
            <a:spcAft>
              <a:spcPct val="35000"/>
            </a:spcAft>
            <a:buNone/>
          </a:pPr>
          <a:endParaRPr lang="en-US" sz="1200" b="1" kern="1200" dirty="0">
            <a:solidFill>
              <a:schemeClr val="accent3">
                <a:lumMod val="60000"/>
                <a:lumOff val="40000"/>
              </a:schemeClr>
            </a:solidFill>
            <a:latin typeface="Abadi" panose="020F0502020204030204" pitchFamily="34" charset="0"/>
            <a:ea typeface="Calibri" panose="020F0502020204030204" pitchFamily="34" charset="0"/>
            <a:cs typeface="Calibri" panose="020F0502020204030204" pitchFamily="34" charset="0"/>
          </a:endParaRPr>
        </a:p>
        <a:p>
          <a:pPr marL="0" lvl="0" indent="0" algn="l" defTabSz="533400">
            <a:lnSpc>
              <a:spcPct val="90000"/>
            </a:lnSpc>
            <a:spcBef>
              <a:spcPct val="0"/>
            </a:spcBef>
            <a:spcAft>
              <a:spcPct val="35000"/>
            </a:spcAft>
            <a:buNone/>
          </a:pPr>
          <a:r>
            <a:rPr lang="en-US" sz="1200" b="1" kern="1200" dirty="0">
              <a:solidFill>
                <a:schemeClr val="accent3">
                  <a:lumMod val="60000"/>
                  <a:lumOff val="40000"/>
                </a:schemeClr>
              </a:solidFill>
              <a:latin typeface="Abadi" panose="020F0502020204030204" pitchFamily="34" charset="0"/>
              <a:ea typeface="Calibri" panose="020F0502020204030204" pitchFamily="34" charset="0"/>
              <a:cs typeface="Calibri" panose="020F0502020204030204" pitchFamily="34" charset="0"/>
            </a:rPr>
            <a:t>Conditional small multiples</a:t>
          </a:r>
        </a:p>
        <a:p>
          <a:pPr marL="0" lvl="0" indent="0" algn="l" defTabSz="533400">
            <a:lnSpc>
              <a:spcPct val="90000"/>
            </a:lnSpc>
            <a:spcBef>
              <a:spcPct val="0"/>
            </a:spcBef>
            <a:spcAft>
              <a:spcPct val="35000"/>
            </a:spcAft>
            <a:buNone/>
          </a:pPr>
          <a:r>
            <a:rPr lang="en-US" sz="1200" b="1" i="0" kern="1200" dirty="0" err="1">
              <a:solidFill>
                <a:schemeClr val="accent3">
                  <a:lumMod val="40000"/>
                  <a:lumOff val="60000"/>
                </a:schemeClr>
              </a:solidFill>
              <a:latin typeface="Abadi" panose="020F0502020204030204" pitchFamily="34" charset="0"/>
            </a:rPr>
            <a:t>FacetGrid</a:t>
          </a:r>
          <a:r>
            <a:rPr lang="en-US" sz="1200" b="1" i="0" kern="1200" dirty="0">
              <a:latin typeface="Abadi" panose="020F0502020204030204" pitchFamily="34" charset="0"/>
            </a:rPr>
            <a:t> class is useful when you want to visualize the distribution of a variable or the relationship between multiple variables separately within subsets of your dataset</a:t>
          </a:r>
        </a:p>
        <a:p>
          <a:pPr marL="0" lvl="0" indent="0" algn="l" defTabSz="533400">
            <a:lnSpc>
              <a:spcPct val="90000"/>
            </a:lnSpc>
            <a:spcBef>
              <a:spcPct val="0"/>
            </a:spcBef>
            <a:spcAft>
              <a:spcPct val="35000"/>
            </a:spcAft>
            <a:buNone/>
          </a:pPr>
          <a:r>
            <a:rPr lang="en-US" sz="1200" b="1" i="0" kern="1200" dirty="0" err="1">
              <a:latin typeface="Abadi" panose="020F0502020204030204" pitchFamily="34" charset="0"/>
            </a:rPr>
            <a:t>FacetGrid</a:t>
          </a:r>
          <a:r>
            <a:rPr lang="en-US" sz="1200" b="1" i="0" kern="1200" dirty="0">
              <a:latin typeface="Abadi" panose="020F0502020204030204" pitchFamily="34" charset="0"/>
            </a:rPr>
            <a:t>() </a:t>
          </a:r>
          <a:r>
            <a:rPr lang="en-US" sz="1200" b="0" i="0" kern="1200" dirty="0">
              <a:latin typeface="Abadi" panose="020F0502020204030204" pitchFamily="34" charset="0"/>
            </a:rPr>
            <a:t>it can be used for scatter and regression plots.</a:t>
          </a:r>
        </a:p>
        <a:p>
          <a:pPr marL="0" lvl="0" indent="0" algn="l" defTabSz="533400">
            <a:lnSpc>
              <a:spcPct val="90000"/>
            </a:lnSpc>
            <a:spcBef>
              <a:spcPct val="0"/>
            </a:spcBef>
            <a:spcAft>
              <a:spcPct val="35000"/>
            </a:spcAft>
            <a:buNone/>
          </a:pPr>
          <a:endParaRPr lang="en-US" sz="1200" b="0" kern="1200" dirty="0">
            <a:solidFill>
              <a:schemeClr val="bg1"/>
            </a:solidFill>
            <a:latin typeface="Abadi" panose="020F0502020204030204" pitchFamily="34" charset="0"/>
            <a:ea typeface="Calibri" panose="020F0502020204030204" pitchFamily="34" charset="0"/>
            <a:cs typeface="Calibri" panose="020F0502020204030204" pitchFamily="34" charset="0"/>
          </a:endParaRPr>
        </a:p>
        <a:p>
          <a:pPr marL="0" lvl="0" indent="0" defTabSz="533400">
            <a:lnSpc>
              <a:spcPct val="90000"/>
            </a:lnSpc>
            <a:spcBef>
              <a:spcPct val="0"/>
            </a:spcBef>
            <a:spcAft>
              <a:spcPct val="35000"/>
            </a:spcAft>
            <a:buFont typeface="Arial" panose="020B0604020202020204" pitchFamily="34" charset="0"/>
            <a:buNone/>
          </a:pPr>
          <a:r>
            <a:rPr lang="en-US" sz="1200" b="0" i="0" kern="1200" dirty="0" err="1">
              <a:solidFill>
                <a:schemeClr val="accent3">
                  <a:lumMod val="40000"/>
                  <a:lumOff val="60000"/>
                </a:schemeClr>
              </a:solidFill>
              <a:latin typeface="Abadi" panose="020F0502020204030204" pitchFamily="34" charset="0"/>
            </a:rPr>
            <a:t>Lmplot</a:t>
          </a:r>
          <a:r>
            <a:rPr lang="en-US" sz="1200" b="0" i="0" kern="1200" dirty="0">
              <a:solidFill>
                <a:schemeClr val="accent3">
                  <a:lumMod val="40000"/>
                  <a:lumOff val="60000"/>
                </a:schemeClr>
              </a:solidFill>
              <a:latin typeface="Abadi" panose="020F0502020204030204" pitchFamily="34" charset="0"/>
            </a:rPr>
            <a:t>() </a:t>
          </a:r>
          <a:r>
            <a:rPr lang="en-US" sz="1200" b="0" i="0" kern="1200" dirty="0">
              <a:latin typeface="Abadi" panose="020F0502020204030204" pitchFamily="34" charset="0"/>
            </a:rPr>
            <a:t>serves as a dedicated function for generating scatter or regression plots on a </a:t>
          </a:r>
          <a:r>
            <a:rPr lang="en-US" sz="1200" b="0" i="0" kern="1200" dirty="0" err="1">
              <a:latin typeface="Abadi" panose="020F0502020204030204" pitchFamily="34" charset="0"/>
            </a:rPr>
            <a:t>FacetGrid</a:t>
          </a:r>
          <a:r>
            <a:rPr lang="en-US" sz="1200" b="0" i="0" kern="1200" dirty="0">
              <a:latin typeface="Abadi" panose="020F0502020204030204" pitchFamily="34" charset="0"/>
            </a:rPr>
            <a:t>, making regression visualization effortless</a:t>
          </a:r>
          <a:endParaRPr lang="en-US" sz="1200" b="0" kern="1200" dirty="0">
            <a:solidFill>
              <a:schemeClr val="bg1">
                <a:lumMod val="95000"/>
              </a:schemeClr>
            </a:solidFill>
            <a:latin typeface="Abadi" panose="020F0502020204030204" pitchFamily="34" charset="0"/>
            <a:ea typeface="Calibri" panose="020F0502020204030204" pitchFamily="34" charset="0"/>
            <a:cs typeface="Calibri" panose="020F0502020204030204" pitchFamily="34" charset="0"/>
          </a:endParaRPr>
        </a:p>
        <a:p>
          <a:pPr marL="0" lvl="0" indent="0" defTabSz="533400">
            <a:lnSpc>
              <a:spcPct val="90000"/>
            </a:lnSpc>
            <a:spcBef>
              <a:spcPct val="0"/>
            </a:spcBef>
            <a:spcAft>
              <a:spcPct val="35000"/>
            </a:spcAft>
            <a:buNone/>
          </a:pPr>
          <a:endParaRPr lang="en-US" sz="1200" b="0" kern="1200" dirty="0">
            <a:solidFill>
              <a:schemeClr val="bg1">
                <a:lumMod val="95000"/>
              </a:schemeClr>
            </a:solidFill>
            <a:latin typeface="Abadi" panose="020F0502020204030204" pitchFamily="34" charset="0"/>
            <a:ea typeface="Calibri" panose="020F0502020204030204" pitchFamily="34" charset="0"/>
            <a:cs typeface="Calibri" panose="020F0502020204030204" pitchFamily="34" charset="0"/>
          </a:endParaRPr>
        </a:p>
      </dsp:txBody>
      <dsp:txXfrm>
        <a:off x="2260" y="1161093"/>
        <a:ext cx="5788649" cy="2593152"/>
      </dsp:txXfrm>
    </dsp:sp>
    <dsp:sp modelId="{83DA4C5A-421D-47C1-B560-5642010729B0}">
      <dsp:nvSpPr>
        <dsp:cNvPr id="0" name=""/>
        <dsp:cNvSpPr/>
      </dsp:nvSpPr>
      <dsp:spPr>
        <a:xfrm>
          <a:off x="5847467" y="2336170"/>
          <a:ext cx="631195"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3B2B91-EE75-4E3E-BEBF-BABDBA14A946}">
      <dsp:nvSpPr>
        <dsp:cNvPr id="0" name=""/>
        <dsp:cNvSpPr/>
      </dsp:nvSpPr>
      <dsp:spPr>
        <a:xfrm>
          <a:off x="6439529" y="1186291"/>
          <a:ext cx="5515552" cy="26241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chemeClr val="accent3">
                  <a:lumMod val="60000"/>
                  <a:lumOff val="40000"/>
                </a:schemeClr>
              </a:solidFill>
              <a:latin typeface="Abadi" panose="020B0604020104020204" pitchFamily="34" charset="0"/>
              <a:ea typeface="Calibri" panose="020F0502020204030204" pitchFamily="34" charset="0"/>
              <a:cs typeface="Calibri" panose="020F0502020204030204" pitchFamily="34" charset="0"/>
            </a:rPr>
            <a:t>Plotting pairwise data relationships</a:t>
          </a:r>
        </a:p>
        <a:p>
          <a:pPr marL="0" lvl="0" indent="0" algn="l" defTabSz="533400">
            <a:lnSpc>
              <a:spcPct val="90000"/>
            </a:lnSpc>
            <a:spcBef>
              <a:spcPct val="0"/>
            </a:spcBef>
            <a:spcAft>
              <a:spcPct val="35000"/>
            </a:spcAft>
            <a:buNone/>
          </a:pPr>
          <a:endParaRPr lang="en-US" sz="1200" b="1" i="0" kern="1200" dirty="0">
            <a:solidFill>
              <a:schemeClr val="accent3">
                <a:lumMod val="60000"/>
                <a:lumOff val="40000"/>
              </a:schemeClr>
            </a:solidFill>
            <a:latin typeface="Abadi" panose="020B0604020104020204" pitchFamily="34" charset="0"/>
            <a:ea typeface="Calibri" panose="020F0502020204030204" pitchFamily="34" charset="0"/>
            <a:cs typeface="Calibri" panose="020F0502020204030204" pitchFamily="34" charset="0"/>
          </a:endParaRPr>
        </a:p>
        <a:p>
          <a:pPr marL="0" lvl="0" indent="0" algn="l" defTabSz="533400">
            <a:lnSpc>
              <a:spcPct val="90000"/>
            </a:lnSpc>
            <a:spcBef>
              <a:spcPct val="0"/>
            </a:spcBef>
            <a:spcAft>
              <a:spcPct val="35000"/>
            </a:spcAft>
            <a:buNone/>
          </a:pPr>
          <a:r>
            <a:rPr lang="en-US" sz="1200" b="1" i="0" kern="1200" dirty="0" err="1">
              <a:latin typeface="Abadi" panose="020B0604020104020204" pitchFamily="34" charset="0"/>
            </a:rPr>
            <a:t>PairGrid</a:t>
          </a:r>
          <a:r>
            <a:rPr lang="en-US" sz="1200" b="1" i="0" kern="1200" dirty="0">
              <a:latin typeface="Abadi" panose="020B0604020104020204" pitchFamily="34" charset="0"/>
            </a:rPr>
            <a:t> </a:t>
          </a:r>
          <a:r>
            <a:rPr lang="en-US" sz="1200" b="1" i="0" kern="1200" dirty="0" err="1">
              <a:latin typeface="Abadi" panose="020B0604020104020204" pitchFamily="34" charset="0"/>
            </a:rPr>
            <a:t>Funcation</a:t>
          </a:r>
          <a:r>
            <a:rPr lang="en-US" sz="1200" b="1" i="0" kern="1200" dirty="0">
              <a:latin typeface="Abadi" panose="020B0604020104020204" pitchFamily="34" charset="0"/>
            </a:rPr>
            <a:t>:</a:t>
          </a:r>
        </a:p>
        <a:p>
          <a:pPr marL="0" lvl="0" indent="0" algn="l" defTabSz="533400">
            <a:lnSpc>
              <a:spcPct val="90000"/>
            </a:lnSpc>
            <a:spcBef>
              <a:spcPct val="0"/>
            </a:spcBef>
            <a:spcAft>
              <a:spcPct val="35000"/>
            </a:spcAft>
            <a:buNone/>
          </a:pPr>
          <a:r>
            <a:rPr lang="en-US" sz="1200" b="0" i="0" kern="1200" dirty="0">
              <a:latin typeface="Abadi" panose="020B0604020104020204" pitchFamily="34" charset="0"/>
            </a:rPr>
            <a:t>allows you to quickly draw a grid of small subplots using the same plot type to visualize data in each. In a </a:t>
          </a:r>
          <a:r>
            <a:rPr lang="en-US" sz="1200" b="0" i="0" kern="1200" dirty="0" err="1">
              <a:latin typeface="Abadi" panose="020B0604020104020204" pitchFamily="34" charset="0"/>
            </a:rPr>
            <a:t>PairGrid</a:t>
          </a:r>
          <a:r>
            <a:rPr lang="en-US" sz="1200" b="0" i="0" kern="1200" dirty="0">
              <a:latin typeface="Abadi" panose="020B0604020104020204" pitchFamily="34" charset="0"/>
            </a:rPr>
            <a:t>, each row and column is assigned to a different variable, so the resulting plot shows each pairwise relationship in the dataset</a:t>
          </a:r>
        </a:p>
        <a:p>
          <a:pPr marL="0" lvl="0" indent="0" algn="l" defTabSz="533400">
            <a:lnSpc>
              <a:spcPct val="90000"/>
            </a:lnSpc>
            <a:spcBef>
              <a:spcPct val="0"/>
            </a:spcBef>
            <a:spcAft>
              <a:spcPct val="35000"/>
            </a:spcAft>
            <a:buNone/>
          </a:pPr>
          <a:endParaRPr lang="en-US" sz="1200" b="1" i="0" kern="1200" dirty="0">
            <a:latin typeface="Abadi" panose="020B0604020104020204" pitchFamily="34" charset="0"/>
          </a:endParaRPr>
        </a:p>
        <a:p>
          <a:pPr marL="0" lvl="0" indent="0" algn="l" defTabSz="533400">
            <a:lnSpc>
              <a:spcPct val="90000"/>
            </a:lnSpc>
            <a:spcBef>
              <a:spcPct val="0"/>
            </a:spcBef>
            <a:spcAft>
              <a:spcPct val="35000"/>
            </a:spcAft>
            <a:buNone/>
          </a:pPr>
          <a:r>
            <a:rPr lang="en-US" sz="1200" b="1" i="0" kern="1200" dirty="0" err="1">
              <a:latin typeface="Abadi" panose="020B0604020104020204" pitchFamily="34" charset="0"/>
            </a:rPr>
            <a:t>JointGrid</a:t>
          </a:r>
          <a:r>
            <a:rPr lang="en-US" sz="1200" b="0" i="0" kern="1200" dirty="0" err="1">
              <a:latin typeface="Abadi" panose="020B0604020104020204" pitchFamily="34" charset="0"/>
            </a:rPr>
            <a:t>:Establish</a:t>
          </a:r>
          <a:r>
            <a:rPr lang="en-US" sz="1200" b="0" i="0" kern="1200" dirty="0">
              <a:latin typeface="Abadi" panose="020B0604020104020204" pitchFamily="34" charset="0"/>
            </a:rPr>
            <a:t> a simple </a:t>
          </a:r>
          <a:r>
            <a:rPr lang="en-US" sz="1200" b="0" i="0" kern="1200" dirty="0" err="1">
              <a:latin typeface="Abadi" panose="020B0604020104020204" pitchFamily="34" charset="0"/>
            </a:rPr>
            <a:t>JointGrid</a:t>
          </a:r>
          <a:r>
            <a:rPr lang="en-US" sz="1200" b="0" i="0" kern="1200" dirty="0">
              <a:latin typeface="Abadi" panose="020B0604020104020204" pitchFamily="34" charset="0"/>
            </a:rPr>
            <a:t> for initial insights.</a:t>
          </a:r>
        </a:p>
        <a:p>
          <a:pPr marL="0" lvl="0" indent="0" algn="l" defTabSz="533400">
            <a:lnSpc>
              <a:spcPct val="90000"/>
            </a:lnSpc>
            <a:spcBef>
              <a:spcPct val="0"/>
            </a:spcBef>
            <a:spcAft>
              <a:spcPct val="35000"/>
            </a:spcAft>
            <a:buFont typeface="Arial" panose="020B0604020202020204" pitchFamily="34" charset="0"/>
            <a:buNone/>
          </a:pPr>
          <a:r>
            <a:rPr lang="en-US" sz="1200" b="1" i="0" kern="1200" dirty="0" err="1">
              <a:latin typeface="Abadi" panose="020B0604020104020204" pitchFamily="34" charset="0"/>
            </a:rPr>
            <a:t>jointplot</a:t>
          </a:r>
          <a:r>
            <a:rPr lang="en-US" sz="1200" b="0" i="0" kern="1200" dirty="0">
              <a:latin typeface="Abadi" panose="020B0604020104020204" pitchFamily="34" charset="0"/>
            </a:rPr>
            <a:t>: Offers a streamlined approach to </a:t>
          </a:r>
          <a:r>
            <a:rPr lang="en-US" sz="1200" b="0" i="0" kern="1200" dirty="0" err="1">
              <a:latin typeface="Abadi" panose="020B0604020104020204" pitchFamily="34" charset="0"/>
            </a:rPr>
            <a:t>JointGrid</a:t>
          </a:r>
          <a:r>
            <a:rPr lang="en-US" sz="1200" b="0" i="0" kern="1200" dirty="0">
              <a:latin typeface="Abadi" panose="020B0604020104020204" pitchFamily="34" charset="0"/>
            </a:rPr>
            <a:t>, allowing both creation and customization with ease.</a:t>
          </a:r>
          <a:endParaRPr lang="en-US" sz="1200" b="1" i="0" kern="1200" dirty="0">
            <a:latin typeface="Abadi" panose="020B0604020104020204" pitchFamily="34" charset="0"/>
          </a:endParaRPr>
        </a:p>
      </dsp:txBody>
      <dsp:txXfrm>
        <a:off x="6439529" y="1186291"/>
        <a:ext cx="5515552" cy="262410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9/17/2023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9/17/2023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a:p>
        </p:txBody>
      </p:sp>
    </p:spTree>
    <p:extLst>
      <p:ext uri="{BB962C8B-B14F-4D97-AF65-F5344CB8AC3E}">
        <p14:creationId xmlns:p14="http://schemas.microsoft.com/office/powerpoint/2010/main" val="2300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a:p>
        </p:txBody>
      </p:sp>
    </p:spTree>
    <p:extLst>
      <p:ext uri="{BB962C8B-B14F-4D97-AF65-F5344CB8AC3E}">
        <p14:creationId xmlns:p14="http://schemas.microsoft.com/office/powerpoint/2010/main" val="364632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a:p>
        </p:txBody>
      </p:sp>
    </p:spTree>
    <p:extLst>
      <p:ext uri="{BB962C8B-B14F-4D97-AF65-F5344CB8AC3E}">
        <p14:creationId xmlns:p14="http://schemas.microsoft.com/office/powerpoint/2010/main" val="258870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a:p>
        </p:txBody>
      </p:sp>
    </p:spTree>
    <p:extLst>
      <p:ext uri="{BB962C8B-B14F-4D97-AF65-F5344CB8AC3E}">
        <p14:creationId xmlns:p14="http://schemas.microsoft.com/office/powerpoint/2010/main" val="2247798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a:p>
        </p:txBody>
      </p:sp>
    </p:spTree>
    <p:extLst>
      <p:ext uri="{BB962C8B-B14F-4D97-AF65-F5344CB8AC3E}">
        <p14:creationId xmlns:p14="http://schemas.microsoft.com/office/powerpoint/2010/main" val="963339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a:p>
        </p:txBody>
      </p:sp>
    </p:spTree>
    <p:extLst>
      <p:ext uri="{BB962C8B-B14F-4D97-AF65-F5344CB8AC3E}">
        <p14:creationId xmlns:p14="http://schemas.microsoft.com/office/powerpoint/2010/main" val="817869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a:p>
        </p:txBody>
      </p:sp>
    </p:spTree>
    <p:extLst>
      <p:ext uri="{BB962C8B-B14F-4D97-AF65-F5344CB8AC3E}">
        <p14:creationId xmlns:p14="http://schemas.microsoft.com/office/powerpoint/2010/main" val="469771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9/17/2023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413CFE62-0EB4-B940-4BA1-41177E93421E}"/>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Tree>
    <p:extLst>
      <p:ext uri="{BB962C8B-B14F-4D97-AF65-F5344CB8AC3E}">
        <p14:creationId xmlns:p14="http://schemas.microsoft.com/office/powerpoint/2010/main" val="203815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9/17/2023</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B67B645E-C5E5-4727-B977-D372A0AA71D9}" type="slidenum">
              <a:rPr lang="en-US" noProof="0" smtClean="0"/>
              <a:pPr/>
              <a:t>‹#›</a:t>
            </a:fld>
            <a:endParaRPr lang="en-US" noProof="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51756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9/17/2023</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B67B645E-C5E5-4727-B977-D372A0AA71D9}" type="slidenum">
              <a:rPr lang="en-US" noProof="0" smtClean="0"/>
              <a:pPr/>
              <a:t>‹#›</a:t>
            </a:fld>
            <a:endParaRPr lang="en-US" noProof="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405906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a:t>Insert or Drag &amp; Drop </a:t>
            </a:r>
            <a:br>
              <a:rPr lang="en-US" noProof="0"/>
            </a:br>
            <a:r>
              <a:rPr lang="en-US" noProof="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7999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3783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US" noProof="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US" noProof="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505855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US" noProof="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a:t>Click to edit Master title style</a:t>
            </a:r>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US" noProof="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795196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US" noProof="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57150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9/17/2023</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pPr algn="ctr"/>
            <a:fld id="{B67B645E-C5E5-4727-B977-D372A0AA71D9}" type="slidenum">
              <a:rPr lang="en-US" noProof="0" smtClean="0"/>
              <a:pPr algn="ctr"/>
              <a:t>‹#›</a:t>
            </a:fld>
            <a:endParaRPr lang="en-US" noProof="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811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9/17/2023</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B67B645E-C5E5-4727-B977-D372A0AA71D9}" type="slidenum">
              <a:rPr lang="en-US" noProof="0" smtClean="0"/>
              <a:pPr/>
              <a:t>‹#›</a:t>
            </a:fld>
            <a:endParaRPr lang="en-US" noProof="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07132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9/17/2023</a:t>
            </a:fld>
            <a:endParaRPr lang="en-US" dirty="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B67B645E-C5E5-4727-B977-D372A0AA71D9}" type="slidenum">
              <a:rPr lang="en-US" noProof="0" smtClean="0"/>
              <a:pPr/>
              <a:t>‹#›</a:t>
            </a:fld>
            <a:endParaRPr lang="en-US" noProof="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57772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9/17/2023</a:t>
            </a:fld>
            <a:endParaRPr lang="en-US" dirty="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B67B645E-C5E5-4727-B977-D372A0AA71D9}" type="slidenum">
              <a:rPr lang="en-US" noProof="0" smtClean="0"/>
              <a:pPr/>
              <a:t>‹#›</a:t>
            </a:fld>
            <a:endParaRPr lang="en-US" noProof="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09052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9/17/2023</a:t>
            </a:fld>
            <a:endParaRPr lang="en-US" dirty="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pPr algn="ctr"/>
            <a:fld id="{B67B645E-C5E5-4727-B977-D372A0AA71D9}" type="slidenum">
              <a:rPr lang="en-US" noProof="0" smtClean="0"/>
              <a:pPr algn="ctr"/>
              <a:t>‹#›</a:t>
            </a:fld>
            <a:endParaRPr lang="en-US" noProof="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615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9/17/2023</a:t>
            </a:fld>
            <a:endParaRPr lang="en-US" dirty="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168429813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9/17/2023</a:t>
            </a:fld>
            <a:endParaRPr lang="en-US" dirty="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pPr algn="ctr"/>
            <a:fld id="{B67B645E-C5E5-4727-B977-D372A0AA71D9}" type="slidenum">
              <a:rPr lang="en-US" noProof="0" smtClean="0"/>
              <a:pPr algn="ctr"/>
              <a:t>‹#›</a:t>
            </a:fld>
            <a:endParaRPr lang="en-US" noProof="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7599EC02-5094-9B9E-9C22-338B7E7287E8}"/>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9" name="Freeform: Shape 8">
            <a:extLst>
              <a:ext uri="{FF2B5EF4-FFF2-40B4-BE49-F238E27FC236}">
                <a16:creationId xmlns:a16="http://schemas.microsoft.com/office/drawing/2014/main" id="{66F45F8A-725F-CF41-B062-719A4036FC2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Tree>
    <p:extLst>
      <p:ext uri="{BB962C8B-B14F-4D97-AF65-F5344CB8AC3E}">
        <p14:creationId xmlns:p14="http://schemas.microsoft.com/office/powerpoint/2010/main" val="270317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72C379-9A7C-4C87-A116-CBE9F58B04C5}" type="datetimeFigureOut">
              <a:rPr lang="en-US" smtClean="0"/>
              <a:t>9/17/2023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67B645E-C5E5-4727-B977-D372A0AA71D9}" type="slidenum">
              <a:rPr lang="en-US" noProof="0" smtClean="0"/>
              <a:pPr/>
              <a:t>‹#›</a:t>
            </a:fld>
            <a:endParaRPr lang="en-US" noProof="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565331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64C608-40B1-4030-A28D-5B74BC98ADCE}" type="datetimeFigureOut">
              <a:rPr lang="en-US" smtClean="0"/>
              <a:t>9/17/2023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7B645E-C5E5-4727-B977-D372A0AA71D9}" type="slidenum">
              <a:rPr lang="en-US" noProof="0" smtClean="0"/>
              <a:pPr/>
              <a:t>‹#›</a:t>
            </a:fld>
            <a:endParaRPr lang="en-US" noProof="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D539F5D-1174-3ED1-6946-AB1477E11EE4}"/>
              </a:ext>
            </a:extLst>
          </p:cNvPr>
          <p:cNvPicPr>
            <a:picLocks noChangeAspect="1"/>
          </p:cNvPicPr>
          <p:nvPr userDrawn="1"/>
        </p:nvPicPr>
        <p:blipFill>
          <a:blip r:embed="rId2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12" name="TextBox 11">
            <a:extLst>
              <a:ext uri="{FF2B5EF4-FFF2-40B4-BE49-F238E27FC236}">
                <a16:creationId xmlns:a16="http://schemas.microsoft.com/office/drawing/2014/main" id="{04292D6F-4E56-75FB-D6A6-F3BFF5D7ACB6}"/>
              </a:ext>
            </a:extLst>
          </p:cNvPr>
          <p:cNvSpPr txBox="1"/>
          <p:nvPr userDrawn="1">
            <p:extLst>
              <p:ext uri="{1162E1C5-73C7-4A58-AE30-91384D911F3F}">
                <p184:classification xmlns:p184="http://schemas.microsoft.com/office/powerpoint/2018/4/main" val="ftr"/>
              </p:ext>
            </p:extLst>
          </p:nvPr>
        </p:nvSpPr>
        <p:spPr>
          <a:xfrm>
            <a:off x="5330000" y="6690360"/>
            <a:ext cx="1563687" cy="167640"/>
          </a:xfrm>
          <a:prstGeom prst="rect">
            <a:avLst/>
          </a:prstGeom>
        </p:spPr>
        <p:txBody>
          <a:bodyPr horzOverflow="overflow" lIns="0" tIns="0" rIns="0" bIns="0">
            <a:spAutoFit/>
          </a:bodyPr>
          <a:lstStyle/>
          <a:p>
            <a:pPr algn="l"/>
            <a:r>
              <a:rPr lang="en-US" sz="1100">
                <a:solidFill>
                  <a:srgbClr val="00B294"/>
                </a:solidFill>
                <a:latin typeface="Calibri" panose="020F0502020204030204" pitchFamily="34" charset="0"/>
                <a:cs typeface="Calibri" panose="020F0502020204030204" pitchFamily="34" charset="0"/>
              </a:rPr>
              <a:t>Classification - Internal Use</a:t>
            </a:r>
          </a:p>
        </p:txBody>
      </p:sp>
    </p:spTree>
    <p:extLst>
      <p:ext uri="{BB962C8B-B14F-4D97-AF65-F5344CB8AC3E}">
        <p14:creationId xmlns:p14="http://schemas.microsoft.com/office/powerpoint/2010/main" val="53527701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1" r:id="rId12"/>
    <p:sldLayoutId id="2147483675" r:id="rId13"/>
    <p:sldLayoutId id="2147483650" r:id="rId14"/>
    <p:sldLayoutId id="2147483652" r:id="rId15"/>
    <p:sldLayoutId id="2147483654" r:id="rId16"/>
    <p:sldLayoutId id="2147483655" r:id="rId17"/>
    <p:sldLayoutId id="2147483677" r:id="rId18"/>
    <p:sldLayoutId id="2147483678" r:id="rId19"/>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g"/><Relationship Id="rId7" Type="http://schemas.openxmlformats.org/officeDocument/2006/relationships/diagramQuickStyle" Target="../diagrams/quickStyle3.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pn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g"/><Relationship Id="rId7" Type="http://schemas.openxmlformats.org/officeDocument/2006/relationships/diagramQuickStyle" Target="../diagrams/quickStyle4.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4.pn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a:xfrm>
            <a:off x="80581" y="168108"/>
            <a:ext cx="811019" cy="503579"/>
          </a:xfrm>
        </p:spPr>
        <p:txBody>
          <a:bodyPr vert="horz" lIns="91440" tIns="45720" rIns="91440" bIns="45720" rtlCol="0" anchor="t">
            <a:normAutofit/>
          </a:bodyPr>
          <a:lstStyle/>
          <a:p>
            <a:pPr algn="l">
              <a:lnSpc>
                <a:spcPct val="90000"/>
              </a:lnSpc>
              <a:spcAft>
                <a:spcPts val="600"/>
              </a:spcAft>
            </a:pPr>
            <a:fld id="{B67B645E-C5E5-4727-B977-D372A0AA71D9}" type="slidenum">
              <a:rPr lang="en-US" smtClean="0"/>
              <a:pPr algn="l">
                <a:lnSpc>
                  <a:spcPct val="90000"/>
                </a:lnSpc>
                <a:spcAft>
                  <a:spcPts val="600"/>
                </a:spcAft>
              </a:pPr>
              <a:t>1</a:t>
            </a:fld>
            <a:endParaRPr lang="en-US"/>
          </a:p>
        </p:txBody>
      </p:sp>
      <p:sp>
        <p:nvSpPr>
          <p:cNvPr id="42" name="Rectangle 41">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 name="Picture Placeholder 9" descr="A logo with a black background&#10;&#10;Description automatically generated">
            <a:extLst>
              <a:ext uri="{FF2B5EF4-FFF2-40B4-BE49-F238E27FC236}">
                <a16:creationId xmlns:a16="http://schemas.microsoft.com/office/drawing/2014/main" id="{8A1D0905-BD0F-3B82-D1F6-92AE7AA28FB3}"/>
              </a:ext>
            </a:extLst>
          </p:cNvPr>
          <p:cNvPicPr>
            <a:picLocks noGrp="1" noChangeAspect="1"/>
          </p:cNvPicPr>
          <p:nvPr>
            <p:ph type="pic" sz="quarter" idx="10"/>
          </p:nvPr>
        </p:nvPicPr>
        <p:blipFill rotWithShape="1">
          <a:blip r:embed="rId4"/>
          <a:srcRect l="13740" r="13857" b="-4"/>
          <a:stretch/>
        </p:blipFill>
        <p:spPr>
          <a:xfrm>
            <a:off x="1923052" y="805583"/>
            <a:ext cx="3374396" cy="4660762"/>
          </a:xfrm>
          <a:prstGeom prst="rect">
            <a:avLst/>
          </a:prstGeom>
        </p:spPr>
      </p:pic>
      <p:pic>
        <p:nvPicPr>
          <p:cNvPr id="44" name="Picture 43">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BEEA38A8-F19C-D307-43F3-3711D9665227}"/>
              </a:ext>
            </a:extLst>
          </p:cNvPr>
          <p:cNvSpPr txBox="1">
            <a:spLocks/>
          </p:cNvSpPr>
          <p:nvPr/>
        </p:nvSpPr>
        <p:spPr>
          <a:xfrm>
            <a:off x="5766604" y="74783"/>
            <a:ext cx="6873629" cy="1879684"/>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4500" b="0" i="0" kern="1200" cap="all">
                <a:solidFill>
                  <a:schemeClr val="bg1"/>
                </a:solidFill>
                <a:effectLst/>
                <a:latin typeface="+mj-lt"/>
                <a:ea typeface="+mj-ea"/>
                <a:cs typeface="+mj-cs"/>
              </a:defRPr>
            </a:lvl1pPr>
          </a:lstStyle>
          <a:p>
            <a:pPr algn="l" defTabSz="854487">
              <a:lnSpc>
                <a:spcPts val="4673"/>
              </a:lnSpc>
            </a:pPr>
            <a:r>
              <a:rPr lang="en-US" sz="9600" cap="none" dirty="0">
                <a:solidFill>
                  <a:schemeClr val="tx1"/>
                </a:solidFill>
              </a:rPr>
              <a:t>Seaborn </a:t>
            </a:r>
          </a:p>
        </p:txBody>
      </p:sp>
      <p:sp>
        <p:nvSpPr>
          <p:cNvPr id="9" name="TextBox 8">
            <a:extLst>
              <a:ext uri="{FF2B5EF4-FFF2-40B4-BE49-F238E27FC236}">
                <a16:creationId xmlns:a16="http://schemas.microsoft.com/office/drawing/2014/main" id="{CB9816F6-17B2-497E-4331-03EAA19D28B4}"/>
              </a:ext>
            </a:extLst>
          </p:cNvPr>
          <p:cNvSpPr txBox="1"/>
          <p:nvPr/>
        </p:nvSpPr>
        <p:spPr>
          <a:xfrm>
            <a:off x="5677786" y="2537408"/>
            <a:ext cx="5383632" cy="351186"/>
          </a:xfrm>
          <a:prstGeom prst="rect">
            <a:avLst/>
          </a:prstGeom>
          <a:noFill/>
        </p:spPr>
        <p:txBody>
          <a:bodyPr wrap="square">
            <a:spAutoFit/>
          </a:bodyPr>
          <a:lstStyle/>
          <a:p>
            <a:pPr defTabSz="427244">
              <a:spcAft>
                <a:spcPts val="890"/>
              </a:spcAft>
            </a:pPr>
            <a:r>
              <a:rPr lang="en-US" sz="1682" b="1" kern="1200" dirty="0">
                <a:solidFill>
                  <a:schemeClr val="tx1"/>
                </a:solidFill>
                <a:latin typeface="+mn-lt"/>
                <a:ea typeface="+mn-ea"/>
                <a:cs typeface="+mn-cs"/>
              </a:rPr>
              <a:t>Python Library for Statistical Data Visualization</a:t>
            </a:r>
            <a:endParaRPr lang="en-US" sz="1600" b="1" dirty="0"/>
          </a:p>
        </p:txBody>
      </p:sp>
      <p:sp>
        <p:nvSpPr>
          <p:cNvPr id="12" name="TextBox 11">
            <a:extLst>
              <a:ext uri="{FF2B5EF4-FFF2-40B4-BE49-F238E27FC236}">
                <a16:creationId xmlns:a16="http://schemas.microsoft.com/office/drawing/2014/main" id="{8EFC7D1E-DD4A-CB9C-D28B-6C8421158A20}"/>
              </a:ext>
            </a:extLst>
          </p:cNvPr>
          <p:cNvSpPr txBox="1"/>
          <p:nvPr/>
        </p:nvSpPr>
        <p:spPr>
          <a:xfrm>
            <a:off x="5677786" y="3048327"/>
            <a:ext cx="5383632" cy="351186"/>
          </a:xfrm>
          <a:prstGeom prst="rect">
            <a:avLst/>
          </a:prstGeom>
          <a:noFill/>
        </p:spPr>
        <p:txBody>
          <a:bodyPr wrap="square">
            <a:spAutoFit/>
          </a:bodyPr>
          <a:lstStyle/>
          <a:p>
            <a:pPr defTabSz="427244">
              <a:spcAft>
                <a:spcPts val="890"/>
              </a:spcAft>
            </a:pPr>
            <a:r>
              <a:rPr lang="en-US" sz="1682" b="1" kern="1200" dirty="0">
                <a:solidFill>
                  <a:schemeClr val="tx1"/>
                </a:solidFill>
                <a:latin typeface="+mn-lt"/>
                <a:ea typeface="+mn-ea"/>
                <a:cs typeface="+mn-cs"/>
              </a:rPr>
              <a:t>Ahmed Atteia</a:t>
            </a:r>
          </a:p>
        </p:txBody>
      </p:sp>
    </p:spTree>
    <p:extLst>
      <p:ext uri="{BB962C8B-B14F-4D97-AF65-F5344CB8AC3E}">
        <p14:creationId xmlns:p14="http://schemas.microsoft.com/office/powerpoint/2010/main" val="139700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1" name="Rectangle 13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3" name="Picture 137">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5" name="Straight Connector 139">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41">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8" name="Rectangle 143">
            <a:extLst>
              <a:ext uri="{FF2B5EF4-FFF2-40B4-BE49-F238E27FC236}">
                <a16:creationId xmlns:a16="http://schemas.microsoft.com/office/drawing/2014/main" id="{E8E51B09-2B9E-4D82-A5F8-29F85CBE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45">
            <a:extLst>
              <a:ext uri="{FF2B5EF4-FFF2-40B4-BE49-F238E27FC236}">
                <a16:creationId xmlns:a16="http://schemas.microsoft.com/office/drawing/2014/main" id="{59240118-40F3-4A1C-85DC-4E58525CB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60" name="Group 147">
            <a:extLst>
              <a:ext uri="{FF2B5EF4-FFF2-40B4-BE49-F238E27FC236}">
                <a16:creationId xmlns:a16="http://schemas.microsoft.com/office/drawing/2014/main" id="{C269951F-7B8C-4336-BC68-9BA9843CE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7463259" y="583365"/>
            <a:chExt cx="4074533" cy="5181928"/>
          </a:xfrm>
        </p:grpSpPr>
        <p:sp>
          <p:nvSpPr>
            <p:cNvPr id="149" name="Rectangle 148">
              <a:extLst>
                <a:ext uri="{FF2B5EF4-FFF2-40B4-BE49-F238E27FC236}">
                  <a16:creationId xmlns:a16="http://schemas.microsoft.com/office/drawing/2014/main" id="{CFD48101-E230-4669-8C1B-39BAAB2BB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A18FA112-D8F0-41D3-9171-B0A3110E2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52" name="Straight Connector 151">
            <a:extLst>
              <a:ext uri="{FF2B5EF4-FFF2-40B4-BE49-F238E27FC236}">
                <a16:creationId xmlns:a16="http://schemas.microsoft.com/office/drawing/2014/main" id="{A9087EE4-E285-4C8E-AC5F-CAE7D1FDE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 name="Picture Placeholder 9" descr="A logo with a black background&#10;&#10;Description automatically generated">
            <a:extLst>
              <a:ext uri="{FF2B5EF4-FFF2-40B4-BE49-F238E27FC236}">
                <a16:creationId xmlns:a16="http://schemas.microsoft.com/office/drawing/2014/main" id="{8A1D0905-BD0F-3B82-D1F6-92AE7AA28FB3}"/>
              </a:ext>
            </a:extLst>
          </p:cNvPr>
          <p:cNvPicPr>
            <a:picLocks noGrp="1" noChangeAspect="1"/>
          </p:cNvPicPr>
          <p:nvPr>
            <p:ph type="pic" sz="quarter" idx="10"/>
          </p:nvPr>
        </p:nvPicPr>
        <p:blipFill rotWithShape="1">
          <a:blip r:embed="rId4"/>
          <a:srcRect l="13740" r="13857" b="-4"/>
          <a:stretch/>
        </p:blipFill>
        <p:spPr>
          <a:xfrm>
            <a:off x="1285438" y="1116345"/>
            <a:ext cx="2799103" cy="3866172"/>
          </a:xfrm>
          <a:prstGeom prst="rect">
            <a:avLst/>
          </a:prstGeom>
        </p:spPr>
      </p:pic>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a:xfrm>
            <a:off x="1" y="0"/>
            <a:ext cx="631936" cy="482171"/>
          </a:xfrm>
        </p:spPr>
        <p:txBody>
          <a:bodyPr vert="horz" lIns="91440" tIns="45720" rIns="91440" bIns="45720" rtlCol="0" anchor="t">
            <a:normAutofit/>
          </a:bodyPr>
          <a:lstStyle/>
          <a:p>
            <a:pPr algn="l">
              <a:lnSpc>
                <a:spcPct val="90000"/>
              </a:lnSpc>
              <a:spcAft>
                <a:spcPts val="600"/>
              </a:spcAft>
            </a:pPr>
            <a:fld id="{B67B645E-C5E5-4727-B977-D372A0AA71D9}" type="slidenum">
              <a:rPr lang="en-US" smtClean="0"/>
              <a:pPr algn="l">
                <a:lnSpc>
                  <a:spcPct val="90000"/>
                </a:lnSpc>
                <a:spcAft>
                  <a:spcPts val="600"/>
                </a:spcAft>
              </a:pPr>
              <a:t>2</a:t>
            </a:fld>
            <a:endParaRPr lang="en-US"/>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5188043" y="1846032"/>
            <a:ext cx="5550355" cy="3945168"/>
          </a:xfrm>
        </p:spPr>
        <p:txBody>
          <a:bodyPr vert="horz" lIns="91440" tIns="45720" rIns="91440" bIns="45720" rtlCol="0" anchor="t">
            <a:normAutofit fontScale="92500" lnSpcReduction="10000"/>
          </a:bodyPr>
          <a:lstStyle/>
          <a:p>
            <a:pPr>
              <a:lnSpc>
                <a:spcPct val="110000"/>
              </a:lnSpc>
            </a:pPr>
            <a:r>
              <a:rPr lang="en-US" sz="1400" b="1" dirty="0">
                <a:solidFill>
                  <a:schemeClr val="tx1"/>
                </a:solidFill>
              </a:rPr>
              <a:t>Seaborn</a:t>
            </a:r>
            <a:r>
              <a:rPr lang="en-US" sz="1400" dirty="0">
                <a:solidFill>
                  <a:schemeClr val="tx1"/>
                </a:solidFill>
              </a:rPr>
              <a:t> is a Python library for making statistical graphics in Python. It builds on top of matplotlib and integrates closely with pandas data structures.</a:t>
            </a:r>
          </a:p>
          <a:p>
            <a:pPr>
              <a:lnSpc>
                <a:spcPct val="110000"/>
              </a:lnSpc>
            </a:pPr>
            <a:r>
              <a:rPr lang="en-US" sz="1400" dirty="0">
                <a:solidFill>
                  <a:schemeClr val="tx1"/>
                </a:solidFill>
              </a:rPr>
              <a:t>Seaborn helps you explore and understand your data, It has plotting functions operate on data frames and arrays containing whole datasets and internally perform the necessary semantic mapping and statistical aggregation to produce informative plots,</a:t>
            </a:r>
          </a:p>
          <a:p>
            <a:pPr>
              <a:lnSpc>
                <a:spcPct val="110000"/>
              </a:lnSpc>
            </a:pPr>
            <a:r>
              <a:rPr lang="en-US" sz="1400" b="1" dirty="0">
                <a:solidFill>
                  <a:schemeClr val="tx1"/>
                </a:solidFill>
              </a:rPr>
              <a:t>Seaborn</a:t>
            </a:r>
            <a:r>
              <a:rPr lang="en-US" sz="1400" dirty="0">
                <a:solidFill>
                  <a:schemeClr val="tx1"/>
                </a:solidFill>
              </a:rPr>
              <a:t> </a:t>
            </a:r>
            <a:r>
              <a:rPr lang="en-US" sz="1400" b="1" dirty="0">
                <a:solidFill>
                  <a:schemeClr val="tx1"/>
                </a:solidFill>
              </a:rPr>
              <a:t>Setup</a:t>
            </a:r>
          </a:p>
          <a:p>
            <a:pPr lvl="1">
              <a:lnSpc>
                <a:spcPct val="110000"/>
              </a:lnSpc>
            </a:pPr>
            <a:r>
              <a:rPr lang="en-US" sz="1200" dirty="0">
                <a:solidFill>
                  <a:schemeClr val="tx1"/>
                </a:solidFill>
              </a:rPr>
              <a:t>Installation: Supported Python versions: Python 3.7+</a:t>
            </a:r>
          </a:p>
          <a:p>
            <a:pPr lvl="1">
              <a:lnSpc>
                <a:spcPct val="110000"/>
              </a:lnSpc>
            </a:pPr>
            <a:r>
              <a:rPr lang="en-US" sz="1200" dirty="0">
                <a:solidFill>
                  <a:schemeClr val="tx1"/>
                </a:solidFill>
              </a:rPr>
              <a:t>Mandatory dependencies Python Libraries: </a:t>
            </a:r>
            <a:r>
              <a:rPr lang="en-US" sz="1200" dirty="0" err="1">
                <a:solidFill>
                  <a:schemeClr val="tx1"/>
                </a:solidFill>
              </a:rPr>
              <a:t>numpy</a:t>
            </a:r>
            <a:r>
              <a:rPr lang="en-US" sz="1200" dirty="0">
                <a:solidFill>
                  <a:schemeClr val="tx1"/>
                </a:solidFill>
              </a:rPr>
              <a:t>, pandas, </a:t>
            </a:r>
            <a:r>
              <a:rPr lang="en-US" sz="1200" dirty="0" err="1">
                <a:solidFill>
                  <a:schemeClr val="tx1"/>
                </a:solidFill>
              </a:rPr>
              <a:t>matplotlip</a:t>
            </a:r>
            <a:endParaRPr lang="en-US" sz="1200" dirty="0">
              <a:solidFill>
                <a:schemeClr val="tx1"/>
              </a:solidFill>
            </a:endParaRPr>
          </a:p>
          <a:p>
            <a:pPr lvl="1">
              <a:lnSpc>
                <a:spcPct val="110000"/>
              </a:lnSpc>
            </a:pPr>
            <a:r>
              <a:rPr lang="en-US" sz="1200" dirty="0">
                <a:solidFill>
                  <a:schemeClr val="tx1"/>
                </a:solidFill>
              </a:rPr>
              <a:t>Optional Dependencies Python Libraries: stats models, </a:t>
            </a:r>
            <a:r>
              <a:rPr lang="en-US" sz="1200" dirty="0" err="1">
                <a:solidFill>
                  <a:schemeClr val="tx1"/>
                </a:solidFill>
              </a:rPr>
              <a:t>scipy</a:t>
            </a:r>
            <a:r>
              <a:rPr lang="en-US" sz="1200" dirty="0">
                <a:solidFill>
                  <a:schemeClr val="tx1"/>
                </a:solidFill>
              </a:rPr>
              <a:t> and fast cluster</a:t>
            </a:r>
          </a:p>
          <a:p>
            <a:pPr lvl="1">
              <a:lnSpc>
                <a:spcPct val="110000"/>
              </a:lnSpc>
            </a:pPr>
            <a:r>
              <a:rPr lang="en-US" sz="1200" b="1" dirty="0"/>
              <a:t>Installation: </a:t>
            </a:r>
            <a:r>
              <a:rPr lang="en-US" sz="1200" b="1" baseline="0" dirty="0"/>
              <a:t># </a:t>
            </a:r>
            <a:r>
              <a:rPr lang="en-US" sz="1200" baseline="0" dirty="0">
                <a:solidFill>
                  <a:schemeClr val="tx1"/>
                </a:solidFill>
              </a:rPr>
              <a:t>pip install seaborn</a:t>
            </a:r>
          </a:p>
          <a:p>
            <a:pPr lvl="1">
              <a:lnSpc>
                <a:spcPct val="110000"/>
              </a:lnSpc>
            </a:pPr>
            <a:r>
              <a:rPr lang="en-US" sz="1200" b="1" dirty="0">
                <a:solidFill>
                  <a:schemeClr val="tx1"/>
                </a:solidFill>
              </a:rPr>
              <a:t>Import</a:t>
            </a:r>
            <a:r>
              <a:rPr lang="en-US" sz="1200" dirty="0">
                <a:solidFill>
                  <a:schemeClr val="tx1"/>
                </a:solidFill>
              </a:rPr>
              <a:t>:  import seaborn as </a:t>
            </a:r>
            <a:r>
              <a:rPr lang="en-US" sz="1200" dirty="0" err="1">
                <a:solidFill>
                  <a:schemeClr val="tx1"/>
                </a:solidFill>
              </a:rPr>
              <a:t>sns</a:t>
            </a:r>
            <a:endParaRPr lang="en-US" sz="1200" dirty="0">
              <a:solidFill>
                <a:schemeClr val="tx1"/>
              </a:solidFill>
            </a:endParaRPr>
          </a:p>
          <a:p>
            <a:pPr>
              <a:lnSpc>
                <a:spcPct val="110000"/>
              </a:lnSpc>
            </a:pPr>
            <a:r>
              <a:rPr lang="en-US" sz="1400" b="1" noProof="1">
                <a:solidFill>
                  <a:schemeClr val="tx1"/>
                </a:solidFill>
              </a:rPr>
              <a:t>Creator</a:t>
            </a:r>
            <a:r>
              <a:rPr lang="en-US" sz="1400" noProof="1">
                <a:solidFill>
                  <a:schemeClr val="tx1"/>
                </a:solidFill>
              </a:rPr>
              <a:t> is Michael Waskom</a:t>
            </a:r>
          </a:p>
          <a:p>
            <a:pPr>
              <a:lnSpc>
                <a:spcPct val="110000"/>
              </a:lnSpc>
            </a:pPr>
            <a:r>
              <a:rPr lang="en-US" sz="1400" noProof="1">
                <a:solidFill>
                  <a:schemeClr val="tx1"/>
                </a:solidFill>
              </a:rPr>
              <a:t>First version v0.12.0  released in September 2022</a:t>
            </a:r>
          </a:p>
        </p:txBody>
      </p:sp>
      <p:pic>
        <p:nvPicPr>
          <p:cNvPr id="154" name="Picture 153">
            <a:extLst>
              <a:ext uri="{FF2B5EF4-FFF2-40B4-BE49-F238E27FC236}">
                <a16:creationId xmlns:a16="http://schemas.microsoft.com/office/drawing/2014/main" id="{DD8AF6BD-5D32-4F8F-98B6-05F8A4390C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6" name="Straight Connector 155">
            <a:extLst>
              <a:ext uri="{FF2B5EF4-FFF2-40B4-BE49-F238E27FC236}">
                <a16:creationId xmlns:a16="http://schemas.microsoft.com/office/drawing/2014/main" id="{B47013E4-D33D-425E-B32E-DE7D5CB5F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382EEE3-C164-5058-941F-567098AC6EEA}"/>
              </a:ext>
            </a:extLst>
          </p:cNvPr>
          <p:cNvGrpSpPr/>
          <p:nvPr/>
        </p:nvGrpSpPr>
        <p:grpSpPr>
          <a:xfrm>
            <a:off x="4944034" y="701793"/>
            <a:ext cx="5717681" cy="972893"/>
            <a:chOff x="0" y="20270"/>
            <a:chExt cx="7010400" cy="304200"/>
          </a:xfrm>
        </p:grpSpPr>
        <p:sp>
          <p:nvSpPr>
            <p:cNvPr id="8" name="Rectangle: Rounded Corners 7">
              <a:extLst>
                <a:ext uri="{FF2B5EF4-FFF2-40B4-BE49-F238E27FC236}">
                  <a16:creationId xmlns:a16="http://schemas.microsoft.com/office/drawing/2014/main" id="{45941D34-A3DC-1E39-D7C3-5B7B28CED107}"/>
                </a:ext>
              </a:extLst>
            </p:cNvPr>
            <p:cNvSpPr/>
            <p:nvPr/>
          </p:nvSpPr>
          <p:spPr>
            <a:xfrm>
              <a:off x="0" y="20270"/>
              <a:ext cx="7010400" cy="304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9" name="Rectangle: Rounded Corners 4">
              <a:extLst>
                <a:ext uri="{FF2B5EF4-FFF2-40B4-BE49-F238E27FC236}">
                  <a16:creationId xmlns:a16="http://schemas.microsoft.com/office/drawing/2014/main" id="{7DC6EA1E-43E6-048C-1090-3A3BBB527B2E}"/>
                </a:ext>
              </a:extLst>
            </p:cNvPr>
            <p:cNvSpPr txBox="1"/>
            <p:nvPr/>
          </p:nvSpPr>
          <p:spPr>
            <a:xfrm>
              <a:off x="14850" y="35120"/>
              <a:ext cx="6980700" cy="2745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3200" b="1" dirty="0"/>
                <a:t>I</a:t>
              </a:r>
              <a:r>
                <a:rPr lang="en-US" sz="3200" b="1" kern="1200" dirty="0"/>
                <a:t>ntroduction to seaborn</a:t>
              </a:r>
              <a:endParaRPr lang="en-US" sz="3200" kern="1200" dirty="0"/>
            </a:p>
          </p:txBody>
        </p:sp>
      </p:grpSp>
    </p:spTree>
    <p:extLst>
      <p:ext uri="{BB962C8B-B14F-4D97-AF65-F5344CB8AC3E}">
        <p14:creationId xmlns:p14="http://schemas.microsoft.com/office/powerpoint/2010/main" val="212272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a:xfrm>
            <a:off x="235342" y="552730"/>
            <a:ext cx="811019" cy="503579"/>
          </a:xfrm>
        </p:spPr>
        <p:txBody>
          <a:bodyPr vert="horz" lIns="91440" tIns="45720" rIns="91440" bIns="45720" rtlCol="0" anchor="t">
            <a:normAutofit/>
          </a:bodyPr>
          <a:lstStyle/>
          <a:p>
            <a:pPr algn="l">
              <a:lnSpc>
                <a:spcPct val="90000"/>
              </a:lnSpc>
              <a:spcAft>
                <a:spcPts val="600"/>
              </a:spcAft>
            </a:pPr>
            <a:fld id="{B67B645E-C5E5-4727-B977-D372A0AA71D9}" type="slidenum">
              <a:rPr lang="en-US" smtClean="0"/>
              <a:pPr algn="l">
                <a:lnSpc>
                  <a:spcPct val="90000"/>
                </a:lnSpc>
                <a:spcAft>
                  <a:spcPts val="600"/>
                </a:spcAft>
              </a:pPr>
              <a:t>3</a:t>
            </a:fld>
            <a:endParaRPr lang="en-US"/>
          </a:p>
        </p:txBody>
      </p:sp>
      <p:sp>
        <p:nvSpPr>
          <p:cNvPr id="42" name="Rectangle 41">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 name="Picture Placeholder 9" descr="A logo with a black background&#10;&#10;Description automatically generated">
            <a:extLst>
              <a:ext uri="{FF2B5EF4-FFF2-40B4-BE49-F238E27FC236}">
                <a16:creationId xmlns:a16="http://schemas.microsoft.com/office/drawing/2014/main" id="{8A1D0905-BD0F-3B82-D1F6-92AE7AA28FB3}"/>
              </a:ext>
            </a:extLst>
          </p:cNvPr>
          <p:cNvPicPr>
            <a:picLocks noGrp="1" noChangeAspect="1"/>
          </p:cNvPicPr>
          <p:nvPr>
            <p:ph type="pic" sz="quarter" idx="10"/>
          </p:nvPr>
        </p:nvPicPr>
        <p:blipFill rotWithShape="1">
          <a:blip r:embed="rId4"/>
          <a:srcRect l="13740" r="13857" b="-4"/>
          <a:stretch/>
        </p:blipFill>
        <p:spPr>
          <a:xfrm>
            <a:off x="10618839" y="317182"/>
            <a:ext cx="1337819" cy="830303"/>
          </a:xfrm>
          <a:prstGeom prst="rect">
            <a:avLst/>
          </a:prstGeom>
        </p:spPr>
      </p:pic>
      <p:graphicFrame>
        <p:nvGraphicFramePr>
          <p:cNvPr id="48" name="Content Placeholder 5">
            <a:extLst>
              <a:ext uri="{FF2B5EF4-FFF2-40B4-BE49-F238E27FC236}">
                <a16:creationId xmlns:a16="http://schemas.microsoft.com/office/drawing/2014/main" id="{9A60A842-5C88-6EF2-E79F-4D9B5F420BB8}"/>
              </a:ext>
            </a:extLst>
          </p:cNvPr>
          <p:cNvGraphicFramePr>
            <a:graphicFrameLocks noGrp="1"/>
          </p:cNvGraphicFramePr>
          <p:nvPr>
            <p:ph idx="13"/>
            <p:extLst>
              <p:ext uri="{D42A27DB-BD31-4B8C-83A1-F6EECF244321}">
                <p14:modId xmlns:p14="http://schemas.microsoft.com/office/powerpoint/2010/main" val="1326776869"/>
              </p:ext>
            </p:extLst>
          </p:nvPr>
        </p:nvGraphicFramePr>
        <p:xfrm>
          <a:off x="68095" y="1199711"/>
          <a:ext cx="11087585" cy="49153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4" name="Picture 43">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13D6C3-C0B0-1CDB-E5D9-868E516AF0BC}"/>
              </a:ext>
            </a:extLst>
          </p:cNvPr>
          <p:cNvGrpSpPr/>
          <p:nvPr/>
        </p:nvGrpSpPr>
        <p:grpSpPr>
          <a:xfrm>
            <a:off x="1851692" y="462538"/>
            <a:ext cx="7393233" cy="593771"/>
            <a:chOff x="0" y="20270"/>
            <a:chExt cx="7010400" cy="304200"/>
          </a:xfrm>
        </p:grpSpPr>
        <p:sp>
          <p:nvSpPr>
            <p:cNvPr id="7" name="Rectangle: Rounded Corners 6">
              <a:extLst>
                <a:ext uri="{FF2B5EF4-FFF2-40B4-BE49-F238E27FC236}">
                  <a16:creationId xmlns:a16="http://schemas.microsoft.com/office/drawing/2014/main" id="{C8701E35-7AFB-654B-EA5B-465BDDB409D8}"/>
                </a:ext>
              </a:extLst>
            </p:cNvPr>
            <p:cNvSpPr/>
            <p:nvPr/>
          </p:nvSpPr>
          <p:spPr>
            <a:xfrm>
              <a:off x="0" y="20270"/>
              <a:ext cx="7010400" cy="304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8" name="Rectangle: Rounded Corners 4">
              <a:extLst>
                <a:ext uri="{FF2B5EF4-FFF2-40B4-BE49-F238E27FC236}">
                  <a16:creationId xmlns:a16="http://schemas.microsoft.com/office/drawing/2014/main" id="{5AEF6D07-258F-1426-A1E1-6D1CCB2ED9BC}"/>
                </a:ext>
              </a:extLst>
            </p:cNvPr>
            <p:cNvSpPr txBox="1"/>
            <p:nvPr/>
          </p:nvSpPr>
          <p:spPr>
            <a:xfrm>
              <a:off x="0" y="26680"/>
              <a:ext cx="6980700" cy="2745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2000" b="1" dirty="0"/>
                <a:t>Seaborn Distribution Plots</a:t>
              </a:r>
              <a:endParaRPr lang="en-US" sz="2000" kern="1200" dirty="0"/>
            </a:p>
          </p:txBody>
        </p:sp>
      </p:grpSp>
    </p:spTree>
    <p:extLst>
      <p:ext uri="{BB962C8B-B14F-4D97-AF65-F5344CB8AC3E}">
        <p14:creationId xmlns:p14="http://schemas.microsoft.com/office/powerpoint/2010/main" val="271255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a:xfrm>
            <a:off x="235342" y="552730"/>
            <a:ext cx="811019" cy="503579"/>
          </a:xfrm>
        </p:spPr>
        <p:txBody>
          <a:bodyPr vert="horz" lIns="91440" tIns="45720" rIns="91440" bIns="45720" rtlCol="0" anchor="t">
            <a:normAutofit/>
          </a:bodyPr>
          <a:lstStyle/>
          <a:p>
            <a:pPr algn="l">
              <a:lnSpc>
                <a:spcPct val="90000"/>
              </a:lnSpc>
              <a:spcAft>
                <a:spcPts val="600"/>
              </a:spcAft>
            </a:pPr>
            <a:fld id="{B67B645E-C5E5-4727-B977-D372A0AA71D9}" type="slidenum">
              <a:rPr lang="en-US" smtClean="0"/>
              <a:pPr algn="l">
                <a:lnSpc>
                  <a:spcPct val="90000"/>
                </a:lnSpc>
                <a:spcAft>
                  <a:spcPts val="600"/>
                </a:spcAft>
              </a:pPr>
              <a:t>4</a:t>
            </a:fld>
            <a:endParaRPr lang="en-US"/>
          </a:p>
        </p:txBody>
      </p:sp>
      <p:sp>
        <p:nvSpPr>
          <p:cNvPr id="42" name="Rectangle 41">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 name="Picture Placeholder 9" descr="A logo with a black background&#10;&#10;Description automatically generated">
            <a:extLst>
              <a:ext uri="{FF2B5EF4-FFF2-40B4-BE49-F238E27FC236}">
                <a16:creationId xmlns:a16="http://schemas.microsoft.com/office/drawing/2014/main" id="{8A1D0905-BD0F-3B82-D1F6-92AE7AA28FB3}"/>
              </a:ext>
            </a:extLst>
          </p:cNvPr>
          <p:cNvPicPr>
            <a:picLocks noGrp="1" noChangeAspect="1"/>
          </p:cNvPicPr>
          <p:nvPr>
            <p:ph type="pic" sz="quarter" idx="10"/>
          </p:nvPr>
        </p:nvPicPr>
        <p:blipFill rotWithShape="1">
          <a:blip r:embed="rId4"/>
          <a:srcRect l="13740" r="13857" b="-4"/>
          <a:stretch/>
        </p:blipFill>
        <p:spPr>
          <a:xfrm>
            <a:off x="10618839" y="317182"/>
            <a:ext cx="1337819" cy="830303"/>
          </a:xfrm>
          <a:prstGeom prst="rect">
            <a:avLst/>
          </a:prstGeom>
        </p:spPr>
      </p:pic>
      <p:graphicFrame>
        <p:nvGraphicFramePr>
          <p:cNvPr id="48" name="Content Placeholder 5">
            <a:extLst>
              <a:ext uri="{FF2B5EF4-FFF2-40B4-BE49-F238E27FC236}">
                <a16:creationId xmlns:a16="http://schemas.microsoft.com/office/drawing/2014/main" id="{9A60A842-5C88-6EF2-E79F-4D9B5F420BB8}"/>
              </a:ext>
            </a:extLst>
          </p:cNvPr>
          <p:cNvGraphicFramePr>
            <a:graphicFrameLocks noGrp="1"/>
          </p:cNvGraphicFramePr>
          <p:nvPr>
            <p:ph idx="13"/>
            <p:extLst>
              <p:ext uri="{D42A27DB-BD31-4B8C-83A1-F6EECF244321}">
                <p14:modId xmlns:p14="http://schemas.microsoft.com/office/powerpoint/2010/main" val="4277082127"/>
              </p:ext>
            </p:extLst>
          </p:nvPr>
        </p:nvGraphicFramePr>
        <p:xfrm>
          <a:off x="68095" y="1199711"/>
          <a:ext cx="12053034" cy="49153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4" name="Picture 43">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13D6C3-C0B0-1CDB-E5D9-868E516AF0BC}"/>
              </a:ext>
            </a:extLst>
          </p:cNvPr>
          <p:cNvGrpSpPr/>
          <p:nvPr/>
        </p:nvGrpSpPr>
        <p:grpSpPr>
          <a:xfrm>
            <a:off x="1851692" y="462538"/>
            <a:ext cx="7393233" cy="593771"/>
            <a:chOff x="0" y="20270"/>
            <a:chExt cx="7010400" cy="304200"/>
          </a:xfrm>
        </p:grpSpPr>
        <p:sp>
          <p:nvSpPr>
            <p:cNvPr id="7" name="Rectangle: Rounded Corners 6">
              <a:extLst>
                <a:ext uri="{FF2B5EF4-FFF2-40B4-BE49-F238E27FC236}">
                  <a16:creationId xmlns:a16="http://schemas.microsoft.com/office/drawing/2014/main" id="{C8701E35-7AFB-654B-EA5B-465BDDB409D8}"/>
                </a:ext>
              </a:extLst>
            </p:cNvPr>
            <p:cNvSpPr/>
            <p:nvPr/>
          </p:nvSpPr>
          <p:spPr>
            <a:xfrm>
              <a:off x="0" y="20270"/>
              <a:ext cx="7010400" cy="304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8" name="Rectangle: Rounded Corners 4">
              <a:extLst>
                <a:ext uri="{FF2B5EF4-FFF2-40B4-BE49-F238E27FC236}">
                  <a16:creationId xmlns:a16="http://schemas.microsoft.com/office/drawing/2014/main" id="{5AEF6D07-258F-1426-A1E1-6D1CCB2ED9BC}"/>
                </a:ext>
              </a:extLst>
            </p:cNvPr>
            <p:cNvSpPr txBox="1"/>
            <p:nvPr/>
          </p:nvSpPr>
          <p:spPr>
            <a:xfrm>
              <a:off x="0" y="26680"/>
              <a:ext cx="6980700" cy="2745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2000" b="1" dirty="0"/>
                <a:t>Using Seaborn Styles </a:t>
              </a:r>
              <a:endParaRPr lang="en-US" sz="2000" kern="1200" dirty="0"/>
            </a:p>
          </p:txBody>
        </p:sp>
      </p:grpSp>
    </p:spTree>
    <p:extLst>
      <p:ext uri="{BB962C8B-B14F-4D97-AF65-F5344CB8AC3E}">
        <p14:creationId xmlns:p14="http://schemas.microsoft.com/office/powerpoint/2010/main" val="370572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a:xfrm>
            <a:off x="235342" y="552730"/>
            <a:ext cx="811019" cy="503579"/>
          </a:xfrm>
        </p:spPr>
        <p:txBody>
          <a:bodyPr vert="horz" lIns="91440" tIns="45720" rIns="91440" bIns="45720" rtlCol="0" anchor="t">
            <a:normAutofit/>
          </a:bodyPr>
          <a:lstStyle/>
          <a:p>
            <a:pPr algn="l">
              <a:lnSpc>
                <a:spcPct val="90000"/>
              </a:lnSpc>
              <a:spcAft>
                <a:spcPts val="600"/>
              </a:spcAft>
            </a:pPr>
            <a:fld id="{B67B645E-C5E5-4727-B977-D372A0AA71D9}" type="slidenum">
              <a:rPr lang="en-US" smtClean="0"/>
              <a:pPr algn="l">
                <a:lnSpc>
                  <a:spcPct val="90000"/>
                </a:lnSpc>
                <a:spcAft>
                  <a:spcPts val="600"/>
                </a:spcAft>
              </a:pPr>
              <a:t>5</a:t>
            </a:fld>
            <a:endParaRPr lang="en-US"/>
          </a:p>
        </p:txBody>
      </p:sp>
      <p:sp>
        <p:nvSpPr>
          <p:cNvPr id="42" name="Rectangle 41">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 name="Picture Placeholder 9" descr="A logo with a black background&#10;&#10;Description automatically generated">
            <a:extLst>
              <a:ext uri="{FF2B5EF4-FFF2-40B4-BE49-F238E27FC236}">
                <a16:creationId xmlns:a16="http://schemas.microsoft.com/office/drawing/2014/main" id="{8A1D0905-BD0F-3B82-D1F6-92AE7AA28FB3}"/>
              </a:ext>
            </a:extLst>
          </p:cNvPr>
          <p:cNvPicPr>
            <a:picLocks noGrp="1" noChangeAspect="1"/>
          </p:cNvPicPr>
          <p:nvPr>
            <p:ph type="pic" sz="quarter" idx="10"/>
          </p:nvPr>
        </p:nvPicPr>
        <p:blipFill rotWithShape="1">
          <a:blip r:embed="rId4"/>
          <a:srcRect l="13740" r="13857" b="-4"/>
          <a:stretch/>
        </p:blipFill>
        <p:spPr>
          <a:xfrm>
            <a:off x="10618839" y="317182"/>
            <a:ext cx="1337819" cy="830303"/>
          </a:xfrm>
          <a:prstGeom prst="rect">
            <a:avLst/>
          </a:prstGeom>
        </p:spPr>
      </p:pic>
      <p:graphicFrame>
        <p:nvGraphicFramePr>
          <p:cNvPr id="48" name="Content Placeholder 5">
            <a:extLst>
              <a:ext uri="{FF2B5EF4-FFF2-40B4-BE49-F238E27FC236}">
                <a16:creationId xmlns:a16="http://schemas.microsoft.com/office/drawing/2014/main" id="{9A60A842-5C88-6EF2-E79F-4D9B5F420BB8}"/>
              </a:ext>
            </a:extLst>
          </p:cNvPr>
          <p:cNvGraphicFramePr>
            <a:graphicFrameLocks noGrp="1"/>
          </p:cNvGraphicFramePr>
          <p:nvPr>
            <p:ph idx="13"/>
            <p:extLst>
              <p:ext uri="{D42A27DB-BD31-4B8C-83A1-F6EECF244321}">
                <p14:modId xmlns:p14="http://schemas.microsoft.com/office/powerpoint/2010/main" val="1323544399"/>
              </p:ext>
            </p:extLst>
          </p:nvPr>
        </p:nvGraphicFramePr>
        <p:xfrm>
          <a:off x="68095" y="1199711"/>
          <a:ext cx="12053034" cy="49153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4" name="Picture 43">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13D6C3-C0B0-1CDB-E5D9-868E516AF0BC}"/>
              </a:ext>
            </a:extLst>
          </p:cNvPr>
          <p:cNvGrpSpPr/>
          <p:nvPr/>
        </p:nvGrpSpPr>
        <p:grpSpPr>
          <a:xfrm>
            <a:off x="1851692" y="462538"/>
            <a:ext cx="7393233" cy="593771"/>
            <a:chOff x="0" y="20270"/>
            <a:chExt cx="7010400" cy="304200"/>
          </a:xfrm>
        </p:grpSpPr>
        <p:sp>
          <p:nvSpPr>
            <p:cNvPr id="7" name="Rectangle: Rounded Corners 6">
              <a:extLst>
                <a:ext uri="{FF2B5EF4-FFF2-40B4-BE49-F238E27FC236}">
                  <a16:creationId xmlns:a16="http://schemas.microsoft.com/office/drawing/2014/main" id="{C8701E35-7AFB-654B-EA5B-465BDDB409D8}"/>
                </a:ext>
              </a:extLst>
            </p:cNvPr>
            <p:cNvSpPr/>
            <p:nvPr/>
          </p:nvSpPr>
          <p:spPr>
            <a:xfrm>
              <a:off x="0" y="20270"/>
              <a:ext cx="7010400" cy="304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8" name="Rectangle: Rounded Corners 4">
              <a:extLst>
                <a:ext uri="{FF2B5EF4-FFF2-40B4-BE49-F238E27FC236}">
                  <a16:creationId xmlns:a16="http://schemas.microsoft.com/office/drawing/2014/main" id="{5AEF6D07-258F-1426-A1E1-6D1CCB2ED9BC}"/>
                </a:ext>
              </a:extLst>
            </p:cNvPr>
            <p:cNvSpPr txBox="1"/>
            <p:nvPr/>
          </p:nvSpPr>
          <p:spPr>
            <a:xfrm>
              <a:off x="14850" y="35120"/>
              <a:ext cx="6980700" cy="2745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2000" b="1" dirty="0"/>
                <a:t>Seaborn Visualizing categorical data</a:t>
              </a:r>
              <a:endParaRPr lang="en-US" sz="2000" kern="1200" dirty="0"/>
            </a:p>
          </p:txBody>
        </p:sp>
      </p:grpSp>
    </p:spTree>
    <p:extLst>
      <p:ext uri="{BB962C8B-B14F-4D97-AF65-F5344CB8AC3E}">
        <p14:creationId xmlns:p14="http://schemas.microsoft.com/office/powerpoint/2010/main" val="12450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a:xfrm>
            <a:off x="235342" y="552730"/>
            <a:ext cx="811019" cy="503579"/>
          </a:xfrm>
        </p:spPr>
        <p:txBody>
          <a:bodyPr vert="horz" lIns="91440" tIns="45720" rIns="91440" bIns="45720" rtlCol="0" anchor="t">
            <a:normAutofit/>
          </a:bodyPr>
          <a:lstStyle/>
          <a:p>
            <a:pPr algn="l">
              <a:lnSpc>
                <a:spcPct val="90000"/>
              </a:lnSpc>
              <a:spcAft>
                <a:spcPts val="600"/>
              </a:spcAft>
            </a:pPr>
            <a:fld id="{B67B645E-C5E5-4727-B977-D372A0AA71D9}" type="slidenum">
              <a:rPr lang="en-US" smtClean="0"/>
              <a:pPr algn="l">
                <a:lnSpc>
                  <a:spcPct val="90000"/>
                </a:lnSpc>
                <a:spcAft>
                  <a:spcPts val="600"/>
                </a:spcAft>
              </a:pPr>
              <a:t>6</a:t>
            </a:fld>
            <a:endParaRPr lang="en-US"/>
          </a:p>
        </p:txBody>
      </p:sp>
      <p:sp>
        <p:nvSpPr>
          <p:cNvPr id="42" name="Rectangle 41">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 name="Picture Placeholder 9" descr="A logo with a black background&#10;&#10;Description automatically generated">
            <a:extLst>
              <a:ext uri="{FF2B5EF4-FFF2-40B4-BE49-F238E27FC236}">
                <a16:creationId xmlns:a16="http://schemas.microsoft.com/office/drawing/2014/main" id="{8A1D0905-BD0F-3B82-D1F6-92AE7AA28FB3}"/>
              </a:ext>
            </a:extLst>
          </p:cNvPr>
          <p:cNvPicPr>
            <a:picLocks noGrp="1" noChangeAspect="1"/>
          </p:cNvPicPr>
          <p:nvPr>
            <p:ph type="pic" sz="quarter" idx="10"/>
          </p:nvPr>
        </p:nvPicPr>
        <p:blipFill rotWithShape="1">
          <a:blip r:embed="rId4"/>
          <a:srcRect l="13740" r="13857" b="-4"/>
          <a:stretch/>
        </p:blipFill>
        <p:spPr>
          <a:xfrm>
            <a:off x="10618839" y="317182"/>
            <a:ext cx="1337819" cy="830303"/>
          </a:xfrm>
          <a:prstGeom prst="rect">
            <a:avLst/>
          </a:prstGeom>
        </p:spPr>
      </p:pic>
      <p:graphicFrame>
        <p:nvGraphicFramePr>
          <p:cNvPr id="48" name="Content Placeholder 5">
            <a:extLst>
              <a:ext uri="{FF2B5EF4-FFF2-40B4-BE49-F238E27FC236}">
                <a16:creationId xmlns:a16="http://schemas.microsoft.com/office/drawing/2014/main" id="{9A60A842-5C88-6EF2-E79F-4D9B5F420BB8}"/>
              </a:ext>
            </a:extLst>
          </p:cNvPr>
          <p:cNvGraphicFramePr>
            <a:graphicFrameLocks noGrp="1"/>
          </p:cNvGraphicFramePr>
          <p:nvPr>
            <p:ph idx="13"/>
            <p:extLst>
              <p:ext uri="{D42A27DB-BD31-4B8C-83A1-F6EECF244321}">
                <p14:modId xmlns:p14="http://schemas.microsoft.com/office/powerpoint/2010/main" val="2335565298"/>
              </p:ext>
            </p:extLst>
          </p:nvPr>
        </p:nvGraphicFramePr>
        <p:xfrm>
          <a:off x="68095" y="1199711"/>
          <a:ext cx="12053034" cy="49153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4" name="Picture 43">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13D6C3-C0B0-1CDB-E5D9-868E516AF0BC}"/>
              </a:ext>
            </a:extLst>
          </p:cNvPr>
          <p:cNvGrpSpPr/>
          <p:nvPr/>
        </p:nvGrpSpPr>
        <p:grpSpPr>
          <a:xfrm>
            <a:off x="1851692" y="462538"/>
            <a:ext cx="7393233" cy="593771"/>
            <a:chOff x="0" y="20270"/>
            <a:chExt cx="7010400" cy="304200"/>
          </a:xfrm>
        </p:grpSpPr>
        <p:sp>
          <p:nvSpPr>
            <p:cNvPr id="7" name="Rectangle: Rounded Corners 6">
              <a:extLst>
                <a:ext uri="{FF2B5EF4-FFF2-40B4-BE49-F238E27FC236}">
                  <a16:creationId xmlns:a16="http://schemas.microsoft.com/office/drawing/2014/main" id="{C8701E35-7AFB-654B-EA5B-465BDDB409D8}"/>
                </a:ext>
              </a:extLst>
            </p:cNvPr>
            <p:cNvSpPr/>
            <p:nvPr/>
          </p:nvSpPr>
          <p:spPr>
            <a:xfrm>
              <a:off x="0" y="20270"/>
              <a:ext cx="7010400" cy="304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8" name="Rectangle: Rounded Corners 4">
              <a:extLst>
                <a:ext uri="{FF2B5EF4-FFF2-40B4-BE49-F238E27FC236}">
                  <a16:creationId xmlns:a16="http://schemas.microsoft.com/office/drawing/2014/main" id="{5AEF6D07-258F-1426-A1E1-6D1CCB2ED9BC}"/>
                </a:ext>
              </a:extLst>
            </p:cNvPr>
            <p:cNvSpPr txBox="1"/>
            <p:nvPr/>
          </p:nvSpPr>
          <p:spPr>
            <a:xfrm>
              <a:off x="14850" y="35120"/>
              <a:ext cx="6980700" cy="2745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2000" b="1" dirty="0"/>
                <a:t>Seaborn Building structured multi-plot grids</a:t>
              </a:r>
              <a:endParaRPr lang="en-US" sz="2000" kern="1200" dirty="0"/>
            </a:p>
          </p:txBody>
        </p:sp>
      </p:grpSp>
    </p:spTree>
    <p:extLst>
      <p:ext uri="{BB962C8B-B14F-4D97-AF65-F5344CB8AC3E}">
        <p14:creationId xmlns:p14="http://schemas.microsoft.com/office/powerpoint/2010/main" val="227567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a:xfrm>
            <a:off x="638557" y="798973"/>
            <a:ext cx="811019" cy="503578"/>
          </a:xfrm>
        </p:spPr>
        <p:txBody>
          <a:bodyPr vert="horz" lIns="91440" tIns="45720" rIns="91440" bIns="45720" rtlCol="0" anchor="t">
            <a:normAutofit/>
          </a:bodyPr>
          <a:lstStyle/>
          <a:p>
            <a:pPr algn="r">
              <a:lnSpc>
                <a:spcPct val="90000"/>
              </a:lnSpc>
              <a:spcAft>
                <a:spcPts val="600"/>
              </a:spcAft>
            </a:pPr>
            <a:fld id="{B67B645E-C5E5-4727-B977-D372A0AA71D9}" type="slidenum">
              <a:rPr lang="en-US" kern="1200" dirty="0">
                <a:solidFill>
                  <a:schemeClr val="accent1"/>
                </a:solidFill>
                <a:latin typeface="+mn-lt"/>
                <a:ea typeface="+mn-ea"/>
                <a:cs typeface="+mn-cs"/>
              </a:rPr>
              <a:pPr algn="r">
                <a:lnSpc>
                  <a:spcPct val="90000"/>
                </a:lnSpc>
                <a:spcAft>
                  <a:spcPts val="600"/>
                </a:spcAft>
              </a:pPr>
              <a:t>7</a:t>
            </a:fld>
            <a:endParaRPr lang="en-US" kern="1200" dirty="0">
              <a:solidFill>
                <a:schemeClr val="accent1"/>
              </a:solidFill>
              <a:latin typeface="+mn-lt"/>
              <a:ea typeface="+mn-ea"/>
              <a:cs typeface="+mn-cs"/>
            </a:endParaRPr>
          </a:p>
        </p:txBody>
      </p:sp>
      <p:sp>
        <p:nvSpPr>
          <p:cNvPr id="2" name="Title 2">
            <a:extLst>
              <a:ext uri="{FF2B5EF4-FFF2-40B4-BE49-F238E27FC236}">
                <a16:creationId xmlns:a16="http://schemas.microsoft.com/office/drawing/2014/main" id="{485370B2-6B02-31F8-AB86-63498C71EEED}"/>
              </a:ext>
            </a:extLst>
          </p:cNvPr>
          <p:cNvSpPr txBox="1">
            <a:spLocks/>
          </p:cNvSpPr>
          <p:nvPr/>
        </p:nvSpPr>
        <p:spPr bwMode="gray">
          <a:xfrm>
            <a:off x="7292399" y="2583101"/>
            <a:ext cx="3863221" cy="72000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4500" b="0" i="0" kern="1200" cap="all">
                <a:solidFill>
                  <a:schemeClr val="bg1"/>
                </a:solidFill>
                <a:effectLst/>
                <a:latin typeface="+mj-lt"/>
                <a:ea typeface="+mj-ea"/>
                <a:cs typeface="+mj-cs"/>
              </a:defRPr>
            </a:lvl1pPr>
          </a:lstStyle>
          <a:p>
            <a:r>
              <a:rPr lang="en-US" cap="none" dirty="0"/>
              <a:t>Thank You</a:t>
            </a:r>
            <a:r>
              <a:rPr lang="en-US" dirty="0"/>
              <a:t>!</a:t>
            </a:r>
          </a:p>
        </p:txBody>
      </p:sp>
      <p:sp>
        <p:nvSpPr>
          <p:cNvPr id="12" name="Google Shape;301;p12">
            <a:extLst>
              <a:ext uri="{FF2B5EF4-FFF2-40B4-BE49-F238E27FC236}">
                <a16:creationId xmlns:a16="http://schemas.microsoft.com/office/drawing/2014/main" id="{11A7FD9B-E341-98B6-E418-6A0DF878FD80}"/>
              </a:ext>
            </a:extLst>
          </p:cNvPr>
          <p:cNvSpPr txBox="1">
            <a:spLocks/>
          </p:cNvSpPr>
          <p:nvPr/>
        </p:nvSpPr>
        <p:spPr>
          <a:xfrm>
            <a:off x="423671" y="1834805"/>
            <a:ext cx="5192269" cy="3767496"/>
          </a:xfrm>
          <a:prstGeom prst="rect">
            <a:avLst/>
          </a:prstGeom>
          <a:noFill/>
          <a:ln>
            <a:noFill/>
          </a:ln>
        </p:spPr>
        <p:txBody>
          <a:bodyPr spcFirstLastPara="1" vert="horz" wrap="square" lIns="109725" tIns="109725" rIns="109725" bIns="91425" rtlCol="0" anchor="t" anchorCtr="0">
            <a:normAutofit/>
          </a:bodyPr>
          <a:lstStyle>
            <a:lvl1pPr marL="0" indent="0" algn="r" defTabSz="914400" rtl="0" eaLnBrk="1" latinLnBrk="0" hangingPunct="1">
              <a:lnSpc>
                <a:spcPct val="120000"/>
              </a:lnSpc>
              <a:spcBef>
                <a:spcPts val="1000"/>
              </a:spcBef>
              <a:buClr>
                <a:schemeClr val="accent1"/>
              </a:buClr>
              <a:buSzPct val="100000"/>
              <a:buFont typeface="Arial" panose="020B0604020202020204" pitchFamily="34" charset="0"/>
              <a:buNone/>
              <a:defRPr sz="2400" kern="1200">
                <a:solidFill>
                  <a:schemeClr val="bg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20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l"/>
            <a:r>
              <a:rPr lang="en-US" b="1" i="0" dirty="0">
                <a:solidFill>
                  <a:srgbClr val="374151"/>
                </a:solidFill>
                <a:effectLst/>
                <a:latin typeface="Söhne"/>
              </a:rPr>
              <a:t>Summary</a:t>
            </a:r>
            <a:r>
              <a:rPr lang="en-US" b="0" i="0" dirty="0">
                <a:solidFill>
                  <a:srgbClr val="374151"/>
                </a:solidFill>
                <a:effectLst/>
                <a:latin typeface="Söhne"/>
              </a:rPr>
              <a:t>:</a:t>
            </a:r>
          </a:p>
          <a:p>
            <a:pPr algn="l"/>
            <a:r>
              <a:rPr lang="en-US" b="0" i="0" dirty="0">
                <a:solidFill>
                  <a:srgbClr val="374151"/>
                </a:solidFill>
                <a:effectLst/>
                <a:latin typeface="Söhne"/>
              </a:rPr>
              <a:t>Seaborn excels in delivering intricate data visualizations. While it's constructed atop the foundation of matplotlib, it seamlessly integrates with pandas data frames for optimal results.</a:t>
            </a:r>
          </a:p>
        </p:txBody>
      </p:sp>
    </p:spTree>
    <p:extLst>
      <p:ext uri="{BB962C8B-B14F-4D97-AF65-F5344CB8AC3E}">
        <p14:creationId xmlns:p14="http://schemas.microsoft.com/office/powerpoint/2010/main" val="3833581655"/>
      </p:ext>
    </p:extLst>
  </p:cSld>
  <p:clrMapOvr>
    <a:masterClrMapping/>
  </p:clrMapOvr>
</p:sld>
</file>

<file path=ppt/theme/theme1.xml><?xml version="1.0" encoding="utf-8"?>
<a:theme xmlns:a="http://schemas.openxmlformats.org/drawingml/2006/main" name="Gallery">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392B02-48CE-4E37-9DE8-753DC8DEBC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247F30-5811-40C0-99EC-CF53200590B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E72E99-0076-433E-AD3A-575A11FAB7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TM02836342[[fn=Ion]]</Template>
  <TotalTime>1557</TotalTime>
  <Words>676</Words>
  <Application>Microsoft Office PowerPoint</Application>
  <PresentationFormat>Widescreen</PresentationFormat>
  <Paragraphs>92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Abadi</vt:lpstr>
      <vt:lpstr>Arial</vt:lpstr>
      <vt:lpstr>Calibri</vt:lpstr>
      <vt:lpstr>Gill Sans MT</vt:lpstr>
      <vt:lpstr>Söhne</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Seaborn</dc:title>
  <dc:creator>احمد محمد عطيه محمد</dc:creator>
  <cp:lastModifiedBy>احمد محمد عطيه محمد</cp:lastModifiedBy>
  <cp:revision>21</cp:revision>
  <dcterms:created xsi:type="dcterms:W3CDTF">2023-08-26T05:16:47Z</dcterms:created>
  <dcterms:modified xsi:type="dcterms:W3CDTF">2023-09-17T19:26:33Z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7ffca2db-e809-4d28-b2dc-3976562a3596_Enabled">
    <vt:lpwstr>true</vt:lpwstr>
  </property>
  <property fmtid="{D5CDD505-2E9C-101B-9397-08002B2CF9AE}" pid="4" name="MSIP_Label_7ffca2db-e809-4d28-b2dc-3976562a3596_SetDate">
    <vt:lpwstr>2023-09-06T07:46:27Z</vt:lpwstr>
  </property>
  <property fmtid="{D5CDD505-2E9C-101B-9397-08002B2CF9AE}" pid="5" name="MSIP_Label_7ffca2db-e809-4d28-b2dc-3976562a3596_Method">
    <vt:lpwstr>Privileged</vt:lpwstr>
  </property>
  <property fmtid="{D5CDD505-2E9C-101B-9397-08002B2CF9AE}" pid="6" name="MSIP_Label_7ffca2db-e809-4d28-b2dc-3976562a3596_Name">
    <vt:lpwstr>Internal Use</vt:lpwstr>
  </property>
  <property fmtid="{D5CDD505-2E9C-101B-9397-08002B2CF9AE}" pid="7" name="MSIP_Label_7ffca2db-e809-4d28-b2dc-3976562a3596_SiteId">
    <vt:lpwstr>b731d114-a826-4b0a-8ac1-2dba378f77d1</vt:lpwstr>
  </property>
  <property fmtid="{D5CDD505-2E9C-101B-9397-08002B2CF9AE}" pid="8" name="MSIP_Label_7ffca2db-e809-4d28-b2dc-3976562a3596_ActionId">
    <vt:lpwstr>dd61ce01-bbf7-40b4-ab85-146c2fa06c3a</vt:lpwstr>
  </property>
  <property fmtid="{D5CDD505-2E9C-101B-9397-08002B2CF9AE}" pid="9" name="MSIP_Label_7ffca2db-e809-4d28-b2dc-3976562a3596_ContentBits">
    <vt:lpwstr>2</vt:lpwstr>
  </property>
  <property fmtid="{D5CDD505-2E9C-101B-9397-08002B2CF9AE}" pid="10" name="ClassificationContentMarkingFooterLocations">
    <vt:lpwstr>Gallery:12</vt:lpwstr>
  </property>
  <property fmtid="{D5CDD505-2E9C-101B-9397-08002B2CF9AE}" pid="11" name="ClassificationContentMarkingFooterText">
    <vt:lpwstr>Classification - Internal Use</vt:lpwstr>
  </property>
</Properties>
</file>