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Nuni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0c9dc3573e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0c9dc3573e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c9dc3573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0c9dc3573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c9dc3573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c9dc3573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c9dc3573e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c9dc3573e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c9dc3573e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c9dc3573e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0c9dc3573e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0c9dc3573e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c9dc3573e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0c9dc3573e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e8bfd9a4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0e8bfd9a4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0e8bfd9a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0e8bfd9a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0e8bfd9a4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0e8bfd9a4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b6382c37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b6382c37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0e8bfd9a4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0e8bfd9a4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0e8bfd9a4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0e8bfd9a4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0c9dc3573e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0c9dc3573e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0e69ad39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0e69ad39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0e69ad391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0e69ad391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e69ad391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e69ad391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0c9dc3573e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0c9dc3573e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0e69ad391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0e69ad391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c9dc3573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c9dc357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c9dc3573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c9dc3573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b6382c37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b6382c37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c9dc3573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c9dc357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c9dc3573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c9dc3573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c9dc3573e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c9dc3573e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c9dc3573e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0c9dc3573e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23478" y="9350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Natural Language Processing (Almost) from Scratch</a:t>
            </a:r>
            <a:endParaRPr/>
          </a:p>
        </p:txBody>
      </p:sp>
      <p:sp>
        <p:nvSpPr>
          <p:cNvPr id="129" name="Google Shape;129;p13"/>
          <p:cNvSpPr txBox="1"/>
          <p:nvPr>
            <p:ph idx="1" type="subTitle"/>
          </p:nvPr>
        </p:nvSpPr>
        <p:spPr>
          <a:xfrm>
            <a:off x="1858700" y="3413148"/>
            <a:ext cx="5361300" cy="67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CC0000"/>
                </a:solidFill>
              </a:rPr>
              <a:t>Authors: </a:t>
            </a:r>
            <a:r>
              <a:rPr lang="en" sz="1200">
                <a:solidFill>
                  <a:srgbClr val="CC0000"/>
                </a:solidFill>
                <a:latin typeface="Times"/>
                <a:ea typeface="Times"/>
                <a:cs typeface="Times"/>
                <a:sym typeface="Times"/>
              </a:rPr>
              <a:t>Ronan Collobert, Jason Weston, Leon Bottou, Michael Karlen, Koray Kavukcuoglu, Pavel Kuksa</a:t>
            </a:r>
            <a:endParaRPr sz="1200">
              <a:solidFill>
                <a:srgbClr val="CC0000"/>
              </a:solidFill>
              <a:latin typeface="Times"/>
              <a:ea typeface="Times"/>
              <a:cs typeface="Times"/>
              <a:sym typeface="Times"/>
            </a:endParaRPr>
          </a:p>
          <a:p>
            <a:pPr indent="0" lvl="0" marL="0" rtl="0" algn="l">
              <a:spcBef>
                <a:spcPts val="0"/>
              </a:spcBef>
              <a:spcAft>
                <a:spcPts val="0"/>
              </a:spcAft>
              <a:buNone/>
            </a:pPr>
            <a:r>
              <a:t/>
            </a:r>
            <a:endParaRPr b="1" sz="1100">
              <a:solidFill>
                <a:srgbClr val="000000"/>
              </a:solidFill>
              <a:latin typeface="Times"/>
              <a:ea typeface="Times"/>
              <a:cs typeface="Times"/>
              <a:sym typeface="Times"/>
            </a:endParaRPr>
          </a:p>
          <a:p>
            <a:pPr indent="0" lvl="0" marL="0" rtl="0" algn="l">
              <a:spcBef>
                <a:spcPts val="0"/>
              </a:spcBef>
              <a:spcAft>
                <a:spcPts val="0"/>
              </a:spcAft>
              <a:buNone/>
            </a:pPr>
            <a:r>
              <a:t/>
            </a:r>
            <a:endParaRPr b="1" sz="1100">
              <a:solidFill>
                <a:srgbClr val="000000"/>
              </a:solidFill>
              <a:latin typeface="Times"/>
              <a:ea typeface="Times"/>
              <a:cs typeface="Times"/>
              <a:sym typeface="Times"/>
            </a:endParaRPr>
          </a:p>
          <a:p>
            <a:pPr indent="0" lvl="0" marL="0" rtl="0" algn="l">
              <a:spcBef>
                <a:spcPts val="0"/>
              </a:spcBef>
              <a:spcAft>
                <a:spcPts val="0"/>
              </a:spcAft>
              <a:buNone/>
            </a:pPr>
            <a:r>
              <a:t/>
            </a:r>
            <a:endParaRPr b="1" sz="1000">
              <a:solidFill>
                <a:srgbClr val="000000"/>
              </a:solidFill>
              <a:latin typeface="Times"/>
              <a:ea typeface="Times"/>
              <a:cs typeface="Times"/>
              <a:sym typeface="Times"/>
            </a:endParaRPr>
          </a:p>
          <a:p>
            <a:pPr indent="0" lvl="0" marL="0" rtl="0" algn="ctr">
              <a:spcBef>
                <a:spcPts val="0"/>
              </a:spcBef>
              <a:spcAft>
                <a:spcPts val="0"/>
              </a:spcAft>
              <a:buNone/>
            </a:pPr>
            <a:r>
              <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idx="2" type="body"/>
          </p:nvPr>
        </p:nvSpPr>
        <p:spPr>
          <a:xfrm>
            <a:off x="4677350" y="531400"/>
            <a:ext cx="4280400" cy="39453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last task is Semantic Role Labeling. SRL aims to assign roles to words in a sentence based on their meaning.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It uses the PropBank format, where the verb is considered the central element in the sentence.  Words connected to this verb are tagged with labels such as ARG0, ARG1, ARG2, etc.  Additionally, there are supplementary tags like ARGM-LOC for locational expressions and ARGM-TMP for temporal expressions.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SRL systems consist of three main stages: producing a parse tree that represents the grammatical structure of a sentence, identifying which nodes in the tree correspond to the arguments of a specific verb, and classifying these nodes with tags. These systems use various feature categories to analyze sentences for example the positions of nodes in relation to the verb. These features are essential for the analysis and accurate labeling of sentences.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sz="1100">
              <a:latin typeface="Arial"/>
              <a:ea typeface="Arial"/>
              <a:cs typeface="Arial"/>
              <a:sym typeface="Arial"/>
            </a:endParaRPr>
          </a:p>
        </p:txBody>
      </p:sp>
      <p:pic>
        <p:nvPicPr>
          <p:cNvPr id="184" name="Google Shape;184;p22"/>
          <p:cNvPicPr preferRelativeResize="0"/>
          <p:nvPr/>
        </p:nvPicPr>
        <p:blipFill rotWithShape="1">
          <a:blip r:embed="rId3">
            <a:alphaModFix/>
          </a:blip>
          <a:srcRect b="0" l="0" r="0" t="-8802"/>
          <a:stretch/>
        </p:blipFill>
        <p:spPr>
          <a:xfrm>
            <a:off x="381025" y="1125775"/>
            <a:ext cx="4418250" cy="246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general approach?</a:t>
            </a:r>
            <a:endParaRPr/>
          </a:p>
        </p:txBody>
      </p:sp>
      <p:sp>
        <p:nvSpPr>
          <p:cNvPr id="190" name="Google Shape;190;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NLP tasks in this paper can be seen as tasks assigning labels to words.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traditional NLP approach involves extracting complex features from sentences that are designed by humans to enhance a model's performance.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These features are then fed into a standard classification algorithm, such as a Support Vector Machine (SVM).</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selection of features is a process based on linguistic instinct and trial and error, making it task-dependent and requiring further research for each new NLP task. </a:t>
            </a:r>
            <a:endParaRPr sz="12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did the authors do?</a:t>
            </a:r>
            <a:endParaRPr/>
          </a:p>
        </p:txBody>
      </p:sp>
      <p:sp>
        <p:nvSpPr>
          <p:cNvPr id="196" name="Google Shape;196;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Instead, they aimed to do less pre-processing of features and used a multilayer neural network (NN) architecture that learns directly from the raw input data to produce the final output.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Their architecture processes input sentences through multiple layers to extract features.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first layer focuses on individual words considering their grammatical properties (like nouns or verbs) and their positions in context , while the second looks at a group of words to understand context better.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 The deeper layers are trained to ensure they fit the task using backpropagation. This flexible design works well for various NLP tasks and can adapt to new ones.</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 Window Approach and Sentence Approach</a:t>
            </a:r>
            <a:endParaRPr/>
          </a:p>
          <a:p>
            <a:pPr indent="0" lvl="0" marL="0" rtl="0" algn="l">
              <a:lnSpc>
                <a:spcPct val="115000"/>
              </a:lnSpc>
              <a:spcBef>
                <a:spcPts val="0"/>
              </a:spcBef>
              <a:spcAft>
                <a:spcPts val="0"/>
              </a:spcAft>
              <a:buNone/>
            </a:pPr>
            <a:r>
              <a:t/>
            </a:r>
            <a:endParaRPr/>
          </a:p>
        </p:txBody>
      </p:sp>
      <p:sp>
        <p:nvSpPr>
          <p:cNvPr id="202" name="Google Shape;202;p25"/>
          <p:cNvSpPr txBox="1"/>
          <p:nvPr>
            <p:ph idx="1" type="body"/>
          </p:nvPr>
        </p:nvSpPr>
        <p:spPr>
          <a:xfrm>
            <a:off x="819150" y="1842075"/>
            <a:ext cx="7505700" cy="27339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Window approach assumes the tag of a word depends mainly on its neighboring words.This means that to understand the meaning of a word, the model looks at the words around it.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When tagging a target word, the model uses a fixed window size, which specifies the number of neighboring words considered on either side.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But the window approach struggles with Semantic Role Labeling (SRL) because it requires tagging words based on a verb that may be outside the window. When using neural networks, the natural choice to tackle this problem becomes a convolutional approach. That is why we should use sentence approach.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 the sentence approach,  the model captures the overall meaning.</a:t>
            </a:r>
            <a:endParaRPr sz="11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6"/>
          <p:cNvPicPr preferRelativeResize="0"/>
          <p:nvPr/>
        </p:nvPicPr>
        <p:blipFill>
          <a:blip r:embed="rId3">
            <a:alphaModFix/>
          </a:blip>
          <a:stretch>
            <a:fillRect/>
          </a:stretch>
        </p:blipFill>
        <p:spPr>
          <a:xfrm>
            <a:off x="426700" y="283350"/>
            <a:ext cx="3648701" cy="4389249"/>
          </a:xfrm>
          <a:prstGeom prst="rect">
            <a:avLst/>
          </a:prstGeom>
          <a:noFill/>
          <a:ln>
            <a:noFill/>
          </a:ln>
        </p:spPr>
      </p:pic>
      <p:sp>
        <p:nvSpPr>
          <p:cNvPr id="208" name="Google Shape;208;p26"/>
          <p:cNvSpPr txBox="1"/>
          <p:nvPr/>
        </p:nvSpPr>
        <p:spPr>
          <a:xfrm>
            <a:off x="4250650" y="538900"/>
            <a:ext cx="4610100" cy="4133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100"/>
              <a:t> Figure 1 corresponds to the first part of the architecture, where they focus on extracting features from words in a localized context. It emphasizes how the network looks at a specific window of words, capturing both the target word and its neighbors. </a:t>
            </a:r>
            <a:endParaRPr sz="1100"/>
          </a:p>
          <a:p>
            <a:pPr indent="-298450" lvl="0" marL="457200" rtl="0" algn="l">
              <a:lnSpc>
                <a:spcPct val="115000"/>
              </a:lnSpc>
              <a:spcBef>
                <a:spcPts val="0"/>
              </a:spcBef>
              <a:spcAft>
                <a:spcPts val="0"/>
              </a:spcAft>
              <a:buSzPts val="1100"/>
              <a:buChar char="●"/>
            </a:pPr>
            <a:r>
              <a:rPr lang="en" sz="1100"/>
              <a:t>By doing so, it effectively captures the local structure of sentences, which is crucial for tasks like part-of-speech tagging or named entity recognition.</a:t>
            </a:r>
            <a:endParaRPr sz="1100"/>
          </a:p>
          <a:p>
            <a:pPr indent="-298450" lvl="0" marL="457200" rtl="0" algn="l">
              <a:lnSpc>
                <a:spcPct val="115000"/>
              </a:lnSpc>
              <a:spcBef>
                <a:spcPts val="0"/>
              </a:spcBef>
              <a:spcAft>
                <a:spcPts val="0"/>
              </a:spcAft>
              <a:buSzPts val="1100"/>
              <a:buChar char="●"/>
            </a:pPr>
            <a:r>
              <a:rPr lang="en" sz="1100"/>
              <a:t>Also, the architecture is flexible, allowing it to use either Figure 1 or Figure 2 for feature extraction, depending on the task.</a:t>
            </a:r>
            <a:endParaRPr sz="1100"/>
          </a:p>
          <a:p>
            <a:pPr indent="0" lvl="0" marL="0" rtl="0" algn="l">
              <a:lnSpc>
                <a:spcPct val="115000"/>
              </a:lnSpc>
              <a:spcBef>
                <a:spcPts val="1200"/>
              </a:spcBef>
              <a:spcAft>
                <a:spcPts val="0"/>
              </a:spcAft>
              <a:buNone/>
            </a:pPr>
            <a:r>
              <a:rPr lang="en" sz="1100"/>
              <a:t>For instance:</a:t>
            </a:r>
            <a:endParaRPr sz="1100"/>
          </a:p>
          <a:p>
            <a:pPr indent="-298450" lvl="0" marL="457200" rtl="0" algn="l">
              <a:lnSpc>
                <a:spcPct val="115000"/>
              </a:lnSpc>
              <a:spcBef>
                <a:spcPts val="1200"/>
              </a:spcBef>
              <a:spcAft>
                <a:spcPts val="0"/>
              </a:spcAft>
              <a:buSzPts val="1100"/>
              <a:buChar char="●"/>
            </a:pPr>
            <a:r>
              <a:rPr lang="en" sz="1100"/>
              <a:t>For tasks requiring focus on local word patterns, the window approach (Figure 1) is appropriate.</a:t>
            </a:r>
            <a:endParaRPr sz="1100"/>
          </a:p>
          <a:p>
            <a:pPr indent="-298450" lvl="0" marL="457200" rtl="0" algn="l">
              <a:lnSpc>
                <a:spcPct val="115000"/>
              </a:lnSpc>
              <a:spcBef>
                <a:spcPts val="0"/>
              </a:spcBef>
              <a:spcAft>
                <a:spcPts val="0"/>
              </a:spcAft>
              <a:buSzPts val="1100"/>
              <a:buChar char="●"/>
            </a:pPr>
            <a:r>
              <a:rPr lang="en" sz="1100"/>
              <a:t>For tasks needing sentence-level understanding and context, the sentence approach (Figure 2) is more suitable.</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7"/>
          <p:cNvPicPr preferRelativeResize="0"/>
          <p:nvPr/>
        </p:nvPicPr>
        <p:blipFill>
          <a:blip r:embed="rId3">
            <a:alphaModFix/>
          </a:blip>
          <a:stretch>
            <a:fillRect/>
          </a:stretch>
        </p:blipFill>
        <p:spPr>
          <a:xfrm>
            <a:off x="208275" y="323850"/>
            <a:ext cx="3648701" cy="4389249"/>
          </a:xfrm>
          <a:prstGeom prst="rect">
            <a:avLst/>
          </a:prstGeom>
          <a:noFill/>
          <a:ln>
            <a:noFill/>
          </a:ln>
        </p:spPr>
      </p:pic>
      <p:sp>
        <p:nvSpPr>
          <p:cNvPr id="214" name="Google Shape;214;p27"/>
          <p:cNvSpPr txBox="1"/>
          <p:nvPr/>
        </p:nvSpPr>
        <p:spPr>
          <a:xfrm>
            <a:off x="3514750" y="237750"/>
            <a:ext cx="5338500" cy="469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The architecture processes the input by 5 steps:</a:t>
            </a:r>
            <a:endParaRPr sz="1100"/>
          </a:p>
          <a:p>
            <a:pPr indent="-298450" lvl="0" marL="457200" rtl="0" algn="l">
              <a:lnSpc>
                <a:spcPct val="115000"/>
              </a:lnSpc>
              <a:spcBef>
                <a:spcPts val="1200"/>
              </a:spcBef>
              <a:spcAft>
                <a:spcPts val="0"/>
              </a:spcAft>
              <a:buSzPts val="1100"/>
              <a:buAutoNum type="arabicPeriod"/>
            </a:pPr>
            <a:r>
              <a:rPr b="1" lang="en" sz="1100"/>
              <a:t>Input Window</a:t>
            </a:r>
            <a:r>
              <a:rPr lang="en" sz="1100"/>
              <a:t>: It starts with a window of words surrounding the target word, including additional features if available.</a:t>
            </a:r>
            <a:endParaRPr sz="1100"/>
          </a:p>
          <a:p>
            <a:pPr indent="-298450" lvl="0" marL="457200" rtl="0" algn="l">
              <a:lnSpc>
                <a:spcPct val="115000"/>
              </a:lnSpc>
              <a:spcBef>
                <a:spcPts val="0"/>
              </a:spcBef>
              <a:spcAft>
                <a:spcPts val="0"/>
              </a:spcAft>
              <a:buSzPts val="1100"/>
              <a:buAutoNum type="arabicPeriod"/>
            </a:pPr>
            <a:r>
              <a:rPr b="1" lang="en" sz="1100"/>
              <a:t>Lookup Table</a:t>
            </a:r>
            <a:r>
              <a:rPr lang="en" sz="1100"/>
              <a:t>:  It is essentially a matrix where each word in the vocabulary is assigned a vector, which the model uses for various NLP tasks. (also called a word embedding). The word embeddings are usually learned during training and capture syntactic and semantic properties of words. </a:t>
            </a:r>
            <a:r>
              <a:rPr b="1" lang="en" sz="1100"/>
              <a:t> </a:t>
            </a:r>
            <a:r>
              <a:rPr lang="en" sz="1100"/>
              <a:t>These vectors are concatenated to form a single vector. </a:t>
            </a:r>
            <a:endParaRPr b="1" sz="1100"/>
          </a:p>
          <a:p>
            <a:pPr indent="-298450" lvl="0" marL="457200" rtl="0" algn="l">
              <a:lnSpc>
                <a:spcPct val="115000"/>
              </a:lnSpc>
              <a:spcBef>
                <a:spcPts val="0"/>
              </a:spcBef>
              <a:spcAft>
                <a:spcPts val="0"/>
              </a:spcAft>
              <a:buSzPts val="1100"/>
              <a:buAutoNum type="arabicPeriod"/>
            </a:pPr>
            <a:r>
              <a:rPr b="1" lang="en" sz="1100"/>
              <a:t>Linear Layer</a:t>
            </a:r>
            <a:r>
              <a:rPr lang="en" sz="1100"/>
              <a:t>: The concatenated vector is passed through a linear layer to transform it into a new feature space.The model learns to extract relevant features from the input data through backpropagation, adjusting the weights in these layers to improve performance. These layers apply transformations to change the representation of the input data using the weight matrix and bias vector. </a:t>
            </a:r>
            <a:endParaRPr sz="1100"/>
          </a:p>
          <a:p>
            <a:pPr indent="-298450" lvl="0" marL="457200" rtl="0" algn="l">
              <a:lnSpc>
                <a:spcPct val="115000"/>
              </a:lnSpc>
              <a:spcBef>
                <a:spcPts val="0"/>
              </a:spcBef>
              <a:spcAft>
                <a:spcPts val="0"/>
              </a:spcAft>
              <a:buSzPts val="1100"/>
              <a:buAutoNum type="arabicPeriod"/>
            </a:pPr>
            <a:r>
              <a:rPr b="1" lang="en" sz="1100"/>
              <a:t>HardTanh Activation</a:t>
            </a:r>
            <a:r>
              <a:rPr lang="en" sz="1100"/>
              <a:t>: A non-linear transformation (HardTanh) is applied, to add non-linearity to the network.This allows the model to learn more complex patterns in the data. </a:t>
            </a:r>
            <a:endParaRPr sz="1100"/>
          </a:p>
          <a:p>
            <a:pPr indent="-298450" lvl="0" marL="457200" rtl="0" algn="l">
              <a:lnSpc>
                <a:spcPct val="115000"/>
              </a:lnSpc>
              <a:spcBef>
                <a:spcPts val="0"/>
              </a:spcBef>
              <a:spcAft>
                <a:spcPts val="0"/>
              </a:spcAft>
              <a:buSzPts val="1100"/>
              <a:buAutoNum type="arabicPeriod"/>
            </a:pPr>
            <a:r>
              <a:rPr b="1" lang="en" sz="1100"/>
              <a:t>Final Linear Layer</a:t>
            </a:r>
            <a:r>
              <a:rPr lang="en" sz="1100"/>
              <a:t>: The processed feature vector is passed through another linear layer to produce output values representing predictions or class scores. Each output is a score for its tag, based on the input given to the network. This scoring uses a specific cost function to measure how well the model predicts the correct tags.</a:t>
            </a:r>
            <a:endParaRPr sz="1100"/>
          </a:p>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8" name="Shape 218"/>
        <p:cNvGrpSpPr/>
        <p:nvPr/>
      </p:nvGrpSpPr>
      <p:grpSpPr>
        <a:xfrm>
          <a:off x="0" y="0"/>
          <a:ext cx="0" cy="0"/>
          <a:chOff x="0" y="0"/>
          <a:chExt cx="0" cy="0"/>
        </a:xfrm>
      </p:grpSpPr>
      <p:sp>
        <p:nvSpPr>
          <p:cNvPr id="219" name="Google Shape;219;p28"/>
          <p:cNvSpPr txBox="1"/>
          <p:nvPr/>
        </p:nvSpPr>
        <p:spPr>
          <a:xfrm>
            <a:off x="3961100" y="317900"/>
            <a:ext cx="4869300" cy="444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The second approach processes the entire sentence as a sequence, applying convolutional layers to capture both local and global dependencies throughout the whole sentence. Here's how the architecture works: </a:t>
            </a:r>
            <a:endParaRPr sz="1100"/>
          </a:p>
          <a:p>
            <a:pPr indent="-298450" lvl="0" marL="457200" rtl="0" algn="l">
              <a:lnSpc>
                <a:spcPct val="115000"/>
              </a:lnSpc>
              <a:spcBef>
                <a:spcPts val="1200"/>
              </a:spcBef>
              <a:spcAft>
                <a:spcPts val="0"/>
              </a:spcAft>
              <a:buSzPts val="1100"/>
              <a:buAutoNum type="arabicPeriod"/>
            </a:pPr>
            <a:r>
              <a:rPr b="1" lang="en" sz="1100"/>
              <a:t>Input Sentence:</a:t>
            </a:r>
            <a:r>
              <a:rPr lang="en" sz="1100"/>
              <a:t> The model takes the entire sentence as input.</a:t>
            </a:r>
            <a:endParaRPr sz="1100"/>
          </a:p>
          <a:p>
            <a:pPr indent="-298450" lvl="0" marL="457200" rtl="0" algn="l">
              <a:lnSpc>
                <a:spcPct val="115000"/>
              </a:lnSpc>
              <a:spcBef>
                <a:spcPts val="0"/>
              </a:spcBef>
              <a:spcAft>
                <a:spcPts val="0"/>
              </a:spcAft>
              <a:buSzPts val="1100"/>
              <a:buAutoNum type="arabicPeriod"/>
            </a:pPr>
            <a:r>
              <a:rPr b="1" lang="en" sz="1100"/>
              <a:t>Lookup Table:</a:t>
            </a:r>
            <a:r>
              <a:rPr lang="en" sz="1100"/>
              <a:t> Each word in the sentence is mapped to a vector using embeddings. If multiple features (like part-of-speech tags) are used, they are also embedded and combined. </a:t>
            </a:r>
            <a:endParaRPr sz="1100"/>
          </a:p>
          <a:p>
            <a:pPr indent="-298450" lvl="0" marL="457200" rtl="0" algn="l">
              <a:lnSpc>
                <a:spcPct val="115000"/>
              </a:lnSpc>
              <a:spcBef>
                <a:spcPts val="0"/>
              </a:spcBef>
              <a:spcAft>
                <a:spcPts val="0"/>
              </a:spcAft>
              <a:buSzPts val="1100"/>
              <a:buAutoNum type="arabicPeriod"/>
            </a:pPr>
            <a:r>
              <a:rPr b="1" lang="en" sz="1100"/>
              <a:t>Convolutional Layer:</a:t>
            </a:r>
            <a:r>
              <a:rPr lang="en" sz="1100"/>
              <a:t> The embedded vectors are passed through a convolutional layer to extract local features. The convolution applies a filter that slides over the sentence, detecting important patterns and dependencies between words.</a:t>
            </a:r>
            <a:endParaRPr sz="1100"/>
          </a:p>
          <a:p>
            <a:pPr indent="-298450" lvl="0" marL="457200" rtl="0" algn="l">
              <a:lnSpc>
                <a:spcPct val="115000"/>
              </a:lnSpc>
              <a:spcBef>
                <a:spcPts val="0"/>
              </a:spcBef>
              <a:spcAft>
                <a:spcPts val="0"/>
              </a:spcAft>
              <a:buSzPts val="1100"/>
              <a:buAutoNum type="arabicPeriod"/>
            </a:pPr>
            <a:r>
              <a:rPr b="1" lang="en" sz="1100"/>
              <a:t>Max Over Time Pooling:</a:t>
            </a:r>
            <a:r>
              <a:rPr lang="en" sz="1100"/>
              <a:t> This operation selects the most significant feature detected by each filter, summarizing the sentence's most relevant information in a fixed-size vector. For example, given a set of word vectors representing a sentence, it takes the maximum value for each feature.</a:t>
            </a:r>
            <a:endParaRPr sz="1100"/>
          </a:p>
          <a:p>
            <a:pPr indent="-298450" lvl="0" marL="457200" rtl="0" algn="l">
              <a:lnSpc>
                <a:spcPct val="115000"/>
              </a:lnSpc>
              <a:spcBef>
                <a:spcPts val="0"/>
              </a:spcBef>
              <a:spcAft>
                <a:spcPts val="0"/>
              </a:spcAft>
              <a:buSzPts val="1100"/>
              <a:buAutoNum type="arabicPeriod"/>
            </a:pPr>
            <a:r>
              <a:rPr b="1" lang="en" sz="1100"/>
              <a:t>Fully Connected Layers: </a:t>
            </a:r>
            <a:r>
              <a:rPr lang="en" sz="1100"/>
              <a:t>The resulting vector is passed through multiple linear layers, transforming it further while applying activation functions like HardTanh to introduce non-linearity.</a:t>
            </a:r>
            <a:endParaRPr sz="1100"/>
          </a:p>
          <a:p>
            <a:pPr indent="-298450" lvl="0" marL="457200" rtl="0" algn="l">
              <a:lnSpc>
                <a:spcPct val="115000"/>
              </a:lnSpc>
              <a:spcBef>
                <a:spcPts val="0"/>
              </a:spcBef>
              <a:spcAft>
                <a:spcPts val="0"/>
              </a:spcAft>
              <a:buSzPts val="1100"/>
              <a:buAutoNum type="arabicPeriod"/>
            </a:pPr>
            <a:r>
              <a:rPr b="1" lang="en" sz="1100"/>
              <a:t>Final Linear Layer: </a:t>
            </a:r>
            <a:r>
              <a:rPr lang="en" sz="1100"/>
              <a:t>The output is computed in the final linear layer, producing a fixed-dimensional output suitable for various NLP tasks. </a:t>
            </a:r>
            <a:endParaRPr sz="1100"/>
          </a:p>
          <a:p>
            <a:pPr indent="0" lvl="0" marL="0" rtl="0" algn="l">
              <a:lnSpc>
                <a:spcPct val="115000"/>
              </a:lnSpc>
              <a:spcBef>
                <a:spcPts val="1200"/>
              </a:spcBef>
              <a:spcAft>
                <a:spcPts val="0"/>
              </a:spcAft>
              <a:buNone/>
            </a:pPr>
            <a:r>
              <a:t/>
            </a:r>
            <a:endParaRPr sz="1100"/>
          </a:p>
        </p:txBody>
      </p:sp>
      <p:pic>
        <p:nvPicPr>
          <p:cNvPr id="220" name="Google Shape;220;p28"/>
          <p:cNvPicPr preferRelativeResize="0"/>
          <p:nvPr/>
        </p:nvPicPr>
        <p:blipFill>
          <a:blip r:embed="rId3">
            <a:alphaModFix/>
          </a:blip>
          <a:stretch>
            <a:fillRect/>
          </a:stretch>
        </p:blipFill>
        <p:spPr>
          <a:xfrm>
            <a:off x="501600" y="224800"/>
            <a:ext cx="3101350" cy="46938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29"/>
          <p:cNvPicPr preferRelativeResize="0"/>
          <p:nvPr/>
        </p:nvPicPr>
        <p:blipFill rotWithShape="1">
          <a:blip r:embed="rId3">
            <a:alphaModFix/>
          </a:blip>
          <a:srcRect b="7500" l="0" r="0" t="-7500"/>
          <a:stretch/>
        </p:blipFill>
        <p:spPr>
          <a:xfrm>
            <a:off x="339825" y="481325"/>
            <a:ext cx="8713927" cy="6106201"/>
          </a:xfrm>
          <a:prstGeom prst="rect">
            <a:avLst/>
          </a:prstGeom>
          <a:noFill/>
          <a:ln>
            <a:noFill/>
          </a:ln>
        </p:spPr>
      </p:pic>
      <p:sp>
        <p:nvSpPr>
          <p:cNvPr id="226" name="Google Shape;226;p29"/>
          <p:cNvSpPr txBox="1"/>
          <p:nvPr/>
        </p:nvSpPr>
        <p:spPr>
          <a:xfrm>
            <a:off x="2904050" y="563850"/>
            <a:ext cx="5844900" cy="60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The second approach processes the entire sentence as a sequence, applying convolutional layers to capture both local and global dependencies throughout the whole sentence. Here's how the architecture works: </a:t>
            </a:r>
            <a:endParaRPr sz="1300">
              <a:solidFill>
                <a:schemeClr val="dk2"/>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1800">
                <a:solidFill>
                  <a:srgbClr val="000000"/>
                </a:solidFill>
                <a:latin typeface="Arial"/>
                <a:ea typeface="Arial"/>
                <a:cs typeface="Arial"/>
                <a:sym typeface="Arial"/>
              </a:rPr>
              <a:t>Transforming Words into Feature Vectors:</a:t>
            </a:r>
            <a:endParaRPr b="1"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One of the key points of our architecture is its ability to perform well with the use of (almost ) raw words.</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32" name="Google Shape;232;p30"/>
          <p:cNvSpPr txBox="1"/>
          <p:nvPr>
            <p:ph idx="1" type="body"/>
          </p:nvPr>
        </p:nvSpPr>
        <p:spPr>
          <a:xfrm>
            <a:off x="819150" y="2337950"/>
            <a:ext cx="7505700" cy="210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•words from a finite dictionary fed to the architecture</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•the first layer of our network maps each of these word indices into a feature vector, by a lookup table operation.</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•a relevant representation of each word is given by the corresponding lookup table feature vector, which is trained by backpropagation, starting from a random initialization.</a:t>
            </a:r>
            <a:endParaRPr sz="16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33" name="Google Shape;233;p30"/>
          <p:cNvPicPr preferRelativeResize="0"/>
          <p:nvPr/>
        </p:nvPicPr>
        <p:blipFill>
          <a:blip r:embed="rId3">
            <a:alphaModFix/>
          </a:blip>
          <a:stretch>
            <a:fillRect/>
          </a:stretch>
        </p:blipFill>
        <p:spPr>
          <a:xfrm>
            <a:off x="887925" y="1855225"/>
            <a:ext cx="4534901" cy="540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1800">
                <a:solidFill>
                  <a:srgbClr val="000000"/>
                </a:solidFill>
                <a:latin typeface="Arial"/>
                <a:ea typeface="Arial"/>
                <a:cs typeface="Arial"/>
                <a:sym typeface="Arial"/>
              </a:rPr>
              <a:t>Extracting Higher Level Features from Word Feature Vectors</a:t>
            </a:r>
            <a:endParaRPr b="1" sz="1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Using window approach</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Using sentence approach</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Tagging schemes</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39" name="Google Shape;239;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00000"/>
                </a:solidFill>
                <a:latin typeface="Arial"/>
                <a:ea typeface="Arial"/>
                <a:cs typeface="Arial"/>
                <a:sym typeface="Arial"/>
              </a:rPr>
              <a:t>Training:</a:t>
            </a:r>
            <a:endParaRPr b="1" sz="18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neural networks are trained by maximizing a likelihood over the training data, using stochastic gradient ascent</a:t>
            </a:r>
            <a:endParaRPr sz="16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40" name="Google Shape;240;p31"/>
          <p:cNvPicPr preferRelativeResize="0"/>
          <p:nvPr/>
        </p:nvPicPr>
        <p:blipFill>
          <a:blip r:embed="rId3">
            <a:alphaModFix/>
          </a:blip>
          <a:stretch>
            <a:fillRect/>
          </a:stretch>
        </p:blipFill>
        <p:spPr>
          <a:xfrm>
            <a:off x="998950" y="3136450"/>
            <a:ext cx="3848100" cy="118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paper about?</a:t>
            </a:r>
            <a:endParaRPr/>
          </a:p>
        </p:txBody>
      </p:sp>
      <p:sp>
        <p:nvSpPr>
          <p:cNvPr id="135" name="Google Shape;135;p14"/>
          <p:cNvSpPr txBox="1"/>
          <p:nvPr>
            <p:ph idx="1" type="body"/>
          </p:nvPr>
        </p:nvSpPr>
        <p:spPr>
          <a:xfrm>
            <a:off x="819150" y="1548275"/>
            <a:ext cx="7505700" cy="2890500"/>
          </a:xfrm>
          <a:prstGeom prst="rect">
            <a:avLst/>
          </a:prstGeom>
        </p:spPr>
        <p:txBody>
          <a:bodyPr anchorCtr="0" anchor="t" bIns="91425" lIns="91425" spcFirstLastPara="1" rIns="91425" wrap="square" tIns="91425">
            <a:normAutofit fontScale="92500" lnSpcReduction="10000"/>
          </a:bodyPr>
          <a:lstStyle/>
          <a:p>
            <a:pPr indent="-299085" lvl="0" marL="457200" rtl="0" algn="l">
              <a:spcBef>
                <a:spcPts val="0"/>
              </a:spcBef>
              <a:spcAft>
                <a:spcPts val="0"/>
              </a:spcAft>
              <a:buClr>
                <a:srgbClr val="000000"/>
              </a:buClr>
              <a:buSzPct val="100000"/>
              <a:buFont typeface="Arial"/>
              <a:buChar char="●"/>
            </a:pPr>
            <a:r>
              <a:rPr lang="en" sz="1200">
                <a:solidFill>
                  <a:srgbClr val="000000"/>
                </a:solidFill>
                <a:latin typeface="Arial"/>
                <a:ea typeface="Arial"/>
                <a:cs typeface="Arial"/>
                <a:sym typeface="Arial"/>
              </a:rPr>
              <a:t>The paper addresses the challenge of developing effective natural language processing (NLP) models without relying on manually engineered features for each task. </a:t>
            </a:r>
            <a:endParaRPr sz="1200">
              <a:solidFill>
                <a:srgbClr val="000000"/>
              </a:solidFill>
              <a:latin typeface="Arial"/>
              <a:ea typeface="Arial"/>
              <a:cs typeface="Arial"/>
              <a:sym typeface="Arial"/>
            </a:endParaRPr>
          </a:p>
          <a:p>
            <a:pPr indent="-299085" lvl="0" marL="457200" rtl="0" algn="l">
              <a:spcBef>
                <a:spcPts val="0"/>
              </a:spcBef>
              <a:spcAft>
                <a:spcPts val="0"/>
              </a:spcAft>
              <a:buClr>
                <a:srgbClr val="000000"/>
              </a:buClr>
              <a:buSzPct val="100000"/>
              <a:buFont typeface="Arial"/>
              <a:buChar char="●"/>
            </a:pPr>
            <a:r>
              <a:rPr lang="en" sz="1200">
                <a:solidFill>
                  <a:srgbClr val="000000"/>
                </a:solidFill>
                <a:latin typeface="Arial"/>
                <a:ea typeface="Arial"/>
                <a:cs typeface="Arial"/>
                <a:sym typeface="Arial"/>
              </a:rPr>
              <a:t>The challenge was that traditional methods needed a lot of task-specific engineering. The authors developed a multilayer neural network that can handle multiple NLP tasks (like part-of-speech tagging and named entity recognition) by learning from large amounts of mostly unlabeled data. M</a:t>
            </a:r>
            <a:r>
              <a:rPr lang="en" sz="1200">
                <a:solidFill>
                  <a:srgbClr val="000000"/>
                </a:solidFill>
                <a:latin typeface="Arial"/>
                <a:ea typeface="Arial"/>
                <a:cs typeface="Arial"/>
                <a:sym typeface="Arial"/>
              </a:rPr>
              <a:t>ultilayer neural network has an</a:t>
            </a:r>
            <a:r>
              <a:rPr lang="en" sz="1200">
                <a:solidFill>
                  <a:srgbClr val="000000"/>
                </a:solidFill>
                <a:latin typeface="Arial"/>
                <a:ea typeface="Arial"/>
                <a:cs typeface="Arial"/>
                <a:sym typeface="Arial"/>
              </a:rPr>
              <a:t> ability to discover hidden representations using a stochastic learning algorithm that scales linearly with the number of examples. </a:t>
            </a:r>
            <a:endParaRPr sz="1200">
              <a:solidFill>
                <a:srgbClr val="000000"/>
              </a:solidFill>
              <a:latin typeface="Arial"/>
              <a:ea typeface="Arial"/>
              <a:cs typeface="Arial"/>
              <a:sym typeface="Arial"/>
            </a:endParaRPr>
          </a:p>
          <a:p>
            <a:pPr indent="-299085" lvl="0" marL="457200" rtl="0" algn="l">
              <a:spcBef>
                <a:spcPts val="0"/>
              </a:spcBef>
              <a:spcAft>
                <a:spcPts val="0"/>
              </a:spcAft>
              <a:buClr>
                <a:srgbClr val="000000"/>
              </a:buClr>
              <a:buSzPct val="100000"/>
              <a:buFont typeface="Arial"/>
              <a:buChar char="●"/>
            </a:pPr>
            <a:r>
              <a:rPr lang="en" sz="1200">
                <a:solidFill>
                  <a:srgbClr val="000000"/>
                </a:solidFill>
                <a:latin typeface="Arial"/>
                <a:ea typeface="Arial"/>
                <a:cs typeface="Arial"/>
                <a:sym typeface="Arial"/>
              </a:rPr>
              <a:t>This approach led to a flexible and efficient tagging system that doesn’t require much computational power.</a:t>
            </a:r>
            <a:endParaRPr sz="1200">
              <a:solidFill>
                <a:srgbClr val="000000"/>
              </a:solidFill>
              <a:latin typeface="Arial"/>
              <a:ea typeface="Arial"/>
              <a:cs typeface="Arial"/>
              <a:sym typeface="Arial"/>
            </a:endParaRPr>
          </a:p>
          <a:p>
            <a:pPr indent="-299085" lvl="0" marL="457200" rtl="0" algn="l">
              <a:spcBef>
                <a:spcPts val="0"/>
              </a:spcBef>
              <a:spcAft>
                <a:spcPts val="0"/>
              </a:spcAft>
              <a:buClr>
                <a:srgbClr val="000000"/>
              </a:buClr>
              <a:buSzPct val="100000"/>
              <a:buFont typeface="Arial"/>
              <a:buChar char="●"/>
            </a:pPr>
            <a:r>
              <a:rPr lang="en" sz="1200">
                <a:solidFill>
                  <a:srgbClr val="000000"/>
                </a:solidFill>
                <a:latin typeface="Arial"/>
                <a:ea typeface="Arial"/>
                <a:cs typeface="Arial"/>
                <a:sym typeface="Arial"/>
              </a:rPr>
              <a:t>In the paper, first the authors discussed benchmark tasks for natural language processing. Then, they described their unified model and reported results from supervised training. Next, they used large unlabeled datasets to improve the model's performance with unsupervised internal representations. After that, they explored multitask supervised training and evaluate how adding specific NLP engineering can enhance their system. Finally, they aimed to create an efficient and accurate tagging system.</a:t>
            </a:r>
            <a:endParaRPr sz="1200">
              <a:solidFill>
                <a:srgbClr val="000000"/>
              </a:solidFill>
              <a:latin typeface="Arial"/>
              <a:ea typeface="Arial"/>
              <a:cs typeface="Arial"/>
              <a:sym typeface="Arial"/>
            </a:endParaRPr>
          </a:p>
          <a:p>
            <a:pPr indent="0" lvl="0" marL="45720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1600">
                <a:solidFill>
                  <a:srgbClr val="000000"/>
                </a:solidFill>
                <a:latin typeface="Arial"/>
                <a:ea typeface="Arial"/>
                <a:cs typeface="Arial"/>
                <a:sym typeface="Arial"/>
              </a:rPr>
              <a:t>WORD-LEVEL LOG-LIKELIHOOD</a:t>
            </a:r>
            <a:endParaRPr b="1"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In this approach, each word in a sentence is considered independently</a:t>
            </a:r>
            <a:r>
              <a:rPr lang="en"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46" name="Google Shape;246;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000000"/>
                </a:solidFill>
                <a:latin typeface="Arial"/>
                <a:ea typeface="Arial"/>
                <a:cs typeface="Arial"/>
                <a:sym typeface="Arial"/>
              </a:rPr>
              <a:t>SENTENCE-LEVEL LOG-LIKELIHOOD</a:t>
            </a:r>
            <a:endParaRPr b="1"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In tasks like chunking, NER or SRL we know that there are dependencies between word tags in a sentence: not only are tags organized in chunks, but some tags cannot follow other tags. Training using a word-level approach discards this kind of labeling information.</a:t>
            </a:r>
            <a:endParaRPr sz="16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47" name="Google Shape;247;p32"/>
          <p:cNvPicPr preferRelativeResize="0"/>
          <p:nvPr/>
        </p:nvPicPr>
        <p:blipFill>
          <a:blip r:embed="rId3">
            <a:alphaModFix/>
          </a:blip>
          <a:stretch>
            <a:fillRect/>
          </a:stretch>
        </p:blipFill>
        <p:spPr>
          <a:xfrm>
            <a:off x="819150" y="1571625"/>
            <a:ext cx="4283100" cy="442575"/>
          </a:xfrm>
          <a:prstGeom prst="rect">
            <a:avLst/>
          </a:prstGeom>
          <a:noFill/>
          <a:ln>
            <a:noFill/>
          </a:ln>
        </p:spPr>
      </p:pic>
      <p:pic>
        <p:nvPicPr>
          <p:cNvPr id="248" name="Google Shape;248;p32"/>
          <p:cNvPicPr preferRelativeResize="0"/>
          <p:nvPr/>
        </p:nvPicPr>
        <p:blipFill>
          <a:blip r:embed="rId4">
            <a:alphaModFix/>
          </a:blip>
          <a:stretch>
            <a:fillRect/>
          </a:stretch>
        </p:blipFill>
        <p:spPr>
          <a:xfrm>
            <a:off x="647500" y="3810625"/>
            <a:ext cx="8220158" cy="540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254" name="Google Shape;254;p33"/>
          <p:cNvSpPr txBox="1"/>
          <p:nvPr>
            <p:ph idx="1" type="body"/>
          </p:nvPr>
        </p:nvSpPr>
        <p:spPr>
          <a:xfrm>
            <a:off x="819150" y="660125"/>
            <a:ext cx="7505700" cy="37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00000"/>
                </a:solidFill>
                <a:latin typeface="Arial"/>
                <a:ea typeface="Arial"/>
                <a:cs typeface="Arial"/>
                <a:sym typeface="Arial"/>
              </a:rPr>
              <a:t>Training Language Models</a:t>
            </a:r>
            <a:endParaRPr b="1" sz="1800">
              <a:solidFill>
                <a:srgbClr val="000000"/>
              </a:solidFill>
              <a:latin typeface="Arial"/>
              <a:ea typeface="Arial"/>
              <a:cs typeface="Arial"/>
              <a:sym typeface="Arial"/>
            </a:endParaRPr>
          </a:p>
          <a:p>
            <a:pPr indent="0" lvl="0" marL="0" rtl="0" algn="l">
              <a:spcBef>
                <a:spcPts val="0"/>
              </a:spcBef>
              <a:spcAft>
                <a:spcPts val="0"/>
              </a:spcAft>
              <a:buNone/>
            </a:pPr>
            <a:r>
              <a:rPr lang="en" sz="1800">
                <a:solidFill>
                  <a:srgbClr val="000000"/>
                </a:solidFill>
                <a:latin typeface="Arial"/>
                <a:ea typeface="Arial"/>
                <a:cs typeface="Arial"/>
                <a:sym typeface="Arial"/>
              </a:rPr>
              <a:t>The language model network was trained by stochastic gradient minimization of the ranking criterion, sampling a sentence-word pair (s, w) at each iteration.</a:t>
            </a:r>
            <a:endParaRPr sz="1800">
              <a:solidFill>
                <a:srgbClr val="000000"/>
              </a:solidFill>
              <a:latin typeface="Arial"/>
              <a:ea typeface="Arial"/>
              <a:cs typeface="Arial"/>
              <a:sym typeface="Arial"/>
            </a:endParaRPr>
          </a:p>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0"/>
              </a:spcBef>
              <a:spcAft>
                <a:spcPts val="0"/>
              </a:spcAft>
              <a:buNone/>
            </a:pPr>
            <a:r>
              <a:rPr b="1" lang="en" sz="1800">
                <a:solidFill>
                  <a:srgbClr val="000000"/>
                </a:solidFill>
                <a:latin typeface="Arial"/>
                <a:ea typeface="Arial"/>
                <a:cs typeface="Arial"/>
                <a:sym typeface="Arial"/>
              </a:rPr>
              <a:t>Model selection:</a:t>
            </a:r>
            <a:endParaRPr b="1" sz="1800">
              <a:solidFill>
                <a:srgbClr val="000000"/>
              </a:solidFill>
              <a:latin typeface="Arial"/>
              <a:ea typeface="Arial"/>
              <a:cs typeface="Arial"/>
              <a:sym typeface="Arial"/>
            </a:endParaRPr>
          </a:p>
          <a:p>
            <a:pPr indent="0" lvl="0" marL="0" rtl="0" algn="l">
              <a:spcBef>
                <a:spcPts val="0"/>
              </a:spcBef>
              <a:spcAft>
                <a:spcPts val="0"/>
              </a:spcAft>
              <a:buNone/>
            </a:pPr>
            <a:r>
              <a:rPr b="1" lang="en" sz="1800">
                <a:solidFill>
                  <a:srgbClr val="000000"/>
                </a:solidFill>
                <a:latin typeface="Arial"/>
                <a:ea typeface="Arial"/>
                <a:cs typeface="Arial"/>
                <a:sym typeface="Arial"/>
              </a:rPr>
              <a:t>Using the process of breeding: </a:t>
            </a:r>
            <a:r>
              <a:rPr lang="en" sz="1800">
                <a:solidFill>
                  <a:srgbClr val="000000"/>
                </a:solidFill>
                <a:latin typeface="Arial"/>
                <a:ea typeface="Arial"/>
                <a:cs typeface="Arial"/>
                <a:sym typeface="Arial"/>
              </a:rPr>
              <a:t>Within each line, child networks are initialized with the embeddings of their parents and trained on increasingly rich data sets with sometimes different parameters. </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idx="1" type="body"/>
          </p:nvPr>
        </p:nvSpPr>
        <p:spPr>
          <a:xfrm>
            <a:off x="510050" y="575250"/>
            <a:ext cx="8222400" cy="390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Progress in NLP over the years</a:t>
            </a:r>
            <a:endParaRPr sz="1700"/>
          </a:p>
          <a:p>
            <a:pPr indent="0" lvl="0" marL="0" rtl="0" algn="l">
              <a:spcBef>
                <a:spcPts val="1200"/>
              </a:spcBef>
              <a:spcAft>
                <a:spcPts val="0"/>
              </a:spcAft>
              <a:buNone/>
            </a:pPr>
            <a:r>
              <a:rPr lang="en">
                <a:solidFill>
                  <a:schemeClr val="accent5"/>
                </a:solidFill>
              </a:rPr>
              <a:t>Just to put things in perspective in order to understand impact of this paper</a:t>
            </a:r>
            <a:endParaRPr>
              <a:solidFill>
                <a:schemeClr val="accent5"/>
              </a:solidFill>
            </a:endParaRPr>
          </a:p>
          <a:p>
            <a:pPr indent="0" lvl="0" marL="0" rtl="0" algn="l">
              <a:spcBef>
                <a:spcPts val="1200"/>
              </a:spcBef>
              <a:spcAft>
                <a:spcPts val="0"/>
              </a:spcAft>
              <a:buNone/>
            </a:pPr>
            <a:r>
              <a:rPr i="1" lang="en"/>
              <a:t>1: Traditional Feature Engineering in NLP (Pre-2011)</a:t>
            </a:r>
            <a:endParaRPr i="1"/>
          </a:p>
          <a:p>
            <a:pPr indent="0" lvl="0" marL="0" rtl="0" algn="l">
              <a:spcBef>
                <a:spcPts val="1200"/>
              </a:spcBef>
              <a:spcAft>
                <a:spcPts val="0"/>
              </a:spcAft>
              <a:buNone/>
            </a:pPr>
            <a:r>
              <a:rPr i="1" lang="en"/>
              <a:t>2: NLP from Scratch – Collobert et al. (2011)  ← THIS PAPER</a:t>
            </a:r>
            <a:endParaRPr i="1"/>
          </a:p>
          <a:p>
            <a:pPr indent="0" lvl="0" marL="0" rtl="0" algn="l">
              <a:spcBef>
                <a:spcPts val="1200"/>
              </a:spcBef>
              <a:spcAft>
                <a:spcPts val="0"/>
              </a:spcAft>
              <a:buNone/>
            </a:pPr>
            <a:r>
              <a:rPr i="1" lang="en"/>
              <a:t>3: Word2Vec &amp; GloVe (2013-2014)</a:t>
            </a:r>
            <a:endParaRPr i="1"/>
          </a:p>
          <a:p>
            <a:pPr indent="0" lvl="0" marL="0" rtl="0" algn="l">
              <a:spcBef>
                <a:spcPts val="1200"/>
              </a:spcBef>
              <a:spcAft>
                <a:spcPts val="0"/>
              </a:spcAft>
              <a:buNone/>
            </a:pPr>
            <a:r>
              <a:rPr i="1" lang="en"/>
              <a:t>4: Sequence-to-Sequence Models &amp; Attention (2014-2017)</a:t>
            </a:r>
            <a:endParaRPr i="1"/>
          </a:p>
          <a:p>
            <a:pPr indent="0" lvl="0" marL="0" rtl="0" algn="l">
              <a:spcBef>
                <a:spcPts val="1200"/>
              </a:spcBef>
              <a:spcAft>
                <a:spcPts val="0"/>
              </a:spcAft>
              <a:buNone/>
            </a:pPr>
            <a:r>
              <a:rPr i="1" lang="en"/>
              <a:t>5: Attention Is All You Need – The Transformer (2017)</a:t>
            </a:r>
            <a:endParaRPr i="1"/>
          </a:p>
          <a:p>
            <a:pPr indent="0" lvl="0" marL="0" rtl="0" algn="l">
              <a:spcBef>
                <a:spcPts val="1200"/>
              </a:spcBef>
              <a:spcAft>
                <a:spcPts val="0"/>
              </a:spcAft>
              <a:buNone/>
            </a:pPr>
            <a:r>
              <a:rPr i="1" lang="en"/>
              <a:t>6: Pretrained Language Models – BERT &amp; GPT (2018-2019)</a:t>
            </a:r>
            <a:endParaRPr i="1"/>
          </a:p>
          <a:p>
            <a:pPr indent="0" lvl="0" marL="0" rtl="0" algn="l">
              <a:spcBef>
                <a:spcPts val="1200"/>
              </a:spcBef>
              <a:spcAft>
                <a:spcPts val="1200"/>
              </a:spcAft>
              <a:buNone/>
            </a:pPr>
            <a:r>
              <a:rPr i="1" lang="en"/>
              <a:t>7: Large Language Models &amp; GPT-3 (2020)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idx="1" type="body"/>
          </p:nvPr>
        </p:nvSpPr>
        <p:spPr>
          <a:xfrm>
            <a:off x="819150" y="559425"/>
            <a:ext cx="7505700" cy="387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Key Mathematical Ideas (1)</a:t>
            </a:r>
            <a:endParaRPr sz="1800"/>
          </a:p>
          <a:p>
            <a:pPr indent="0" lvl="0" marL="0" rtl="0" algn="l">
              <a:spcBef>
                <a:spcPts val="1200"/>
              </a:spcBef>
              <a:spcAft>
                <a:spcPts val="0"/>
              </a:spcAft>
              <a:buNone/>
            </a:pPr>
            <a:r>
              <a:rPr lang="en" sz="1100"/>
              <a:t>neural networks are trained by maximizing a likelihood over the training data, using stochastic  gradient ascent.where x corresponds to either a training word window or a sentence and its associated features, and y represents the corresponding tag.</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lang="en" sz="1100"/>
              <a:t>Word Level </a:t>
            </a:r>
            <a:r>
              <a:rPr lang="en" sz="1100"/>
              <a:t>Likelihood (WLL) </a:t>
            </a:r>
            <a:endParaRPr sz="1100"/>
          </a:p>
          <a:p>
            <a:pPr indent="0" lvl="0" marL="0" rtl="0" algn="l">
              <a:spcBef>
                <a:spcPts val="1200"/>
              </a:spcBef>
              <a:spcAft>
                <a:spcPts val="1200"/>
              </a:spcAft>
              <a:buNone/>
            </a:pPr>
            <a:r>
              <a:t/>
            </a:r>
            <a:endParaRPr/>
          </a:p>
        </p:txBody>
      </p:sp>
      <p:pic>
        <p:nvPicPr>
          <p:cNvPr id="265" name="Google Shape;265;p35"/>
          <p:cNvPicPr preferRelativeResize="0"/>
          <p:nvPr/>
        </p:nvPicPr>
        <p:blipFill>
          <a:blip r:embed="rId3">
            <a:alphaModFix/>
          </a:blip>
          <a:stretch>
            <a:fillRect/>
          </a:stretch>
        </p:blipFill>
        <p:spPr>
          <a:xfrm>
            <a:off x="3215700" y="1463875"/>
            <a:ext cx="2036450" cy="622000"/>
          </a:xfrm>
          <a:prstGeom prst="rect">
            <a:avLst/>
          </a:prstGeom>
          <a:noFill/>
          <a:ln>
            <a:noFill/>
          </a:ln>
        </p:spPr>
      </p:pic>
      <p:pic>
        <p:nvPicPr>
          <p:cNvPr id="266" name="Google Shape;266;p35"/>
          <p:cNvPicPr preferRelativeResize="0"/>
          <p:nvPr/>
        </p:nvPicPr>
        <p:blipFill>
          <a:blip r:embed="rId4">
            <a:alphaModFix/>
          </a:blip>
          <a:stretch>
            <a:fillRect/>
          </a:stretch>
        </p:blipFill>
        <p:spPr>
          <a:xfrm>
            <a:off x="819150" y="2354427"/>
            <a:ext cx="7098624" cy="2189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idx="1" type="body"/>
          </p:nvPr>
        </p:nvSpPr>
        <p:spPr>
          <a:xfrm>
            <a:off x="819150" y="559425"/>
            <a:ext cx="7505700" cy="387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Key Mathematical Ideas (2)</a:t>
            </a:r>
            <a:endParaRPr sz="1800"/>
          </a:p>
          <a:p>
            <a:pPr indent="0" lvl="0" marL="0" rtl="0" algn="l">
              <a:spcBef>
                <a:spcPts val="1200"/>
              </a:spcBef>
              <a:spcAft>
                <a:spcPts val="0"/>
              </a:spcAft>
              <a:buNone/>
            </a:pPr>
            <a:r>
              <a:rPr lang="en" sz="1100"/>
              <a:t>neural networks are trained by maximizing a likelihood over the training data, using stochastic  gradient ascent.where x corresponds to either a training word window or a sentence and its associated features, and y represents the corresponding tag.</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lang="en" sz="1100"/>
              <a:t>Sentence Level Log Likelihood (</a:t>
            </a:r>
            <a:r>
              <a:rPr lang="en" sz="1100">
                <a:solidFill>
                  <a:srgbClr val="FF0000"/>
                </a:solidFill>
              </a:rPr>
              <a:t>Better for task like SRL</a:t>
            </a:r>
            <a:r>
              <a:rPr lang="en" sz="1100"/>
              <a:t> )</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a:p>
        </p:txBody>
      </p:sp>
      <p:pic>
        <p:nvPicPr>
          <p:cNvPr id="272" name="Google Shape;272;p36"/>
          <p:cNvPicPr preferRelativeResize="0"/>
          <p:nvPr/>
        </p:nvPicPr>
        <p:blipFill>
          <a:blip r:embed="rId3">
            <a:alphaModFix/>
          </a:blip>
          <a:stretch>
            <a:fillRect/>
          </a:stretch>
        </p:blipFill>
        <p:spPr>
          <a:xfrm>
            <a:off x="3215700" y="1463875"/>
            <a:ext cx="2036450" cy="622000"/>
          </a:xfrm>
          <a:prstGeom prst="rect">
            <a:avLst/>
          </a:prstGeom>
          <a:noFill/>
          <a:ln>
            <a:noFill/>
          </a:ln>
        </p:spPr>
      </p:pic>
      <p:pic>
        <p:nvPicPr>
          <p:cNvPr id="273" name="Google Shape;273;p36"/>
          <p:cNvPicPr preferRelativeResize="0"/>
          <p:nvPr/>
        </p:nvPicPr>
        <p:blipFill>
          <a:blip r:embed="rId4">
            <a:alphaModFix/>
          </a:blip>
          <a:stretch>
            <a:fillRect/>
          </a:stretch>
        </p:blipFill>
        <p:spPr>
          <a:xfrm>
            <a:off x="1045125" y="2863850"/>
            <a:ext cx="6884700" cy="714174"/>
          </a:xfrm>
          <a:prstGeom prst="rect">
            <a:avLst/>
          </a:prstGeom>
          <a:noFill/>
          <a:ln>
            <a:noFill/>
          </a:ln>
        </p:spPr>
      </p:pic>
      <p:pic>
        <p:nvPicPr>
          <p:cNvPr id="274" name="Google Shape;274;p36"/>
          <p:cNvPicPr preferRelativeResize="0"/>
          <p:nvPr/>
        </p:nvPicPr>
        <p:blipFill>
          <a:blip r:embed="rId5">
            <a:alphaModFix/>
          </a:blip>
          <a:stretch>
            <a:fillRect/>
          </a:stretch>
        </p:blipFill>
        <p:spPr>
          <a:xfrm>
            <a:off x="1283946" y="3816725"/>
            <a:ext cx="6407058" cy="622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1400">
                <a:latin typeface="Calibri"/>
                <a:ea typeface="Calibri"/>
                <a:cs typeface="Calibri"/>
                <a:sym typeface="Calibri"/>
              </a:rPr>
              <a:t>Traditional Approach</a:t>
            </a:r>
            <a:endParaRPr b="1" sz="1400"/>
          </a:p>
        </p:txBody>
      </p:sp>
      <p:sp>
        <p:nvSpPr>
          <p:cNvPr id="280" name="Google Shape;280;p3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NLP tasks can be seen as tasks assigning labels to words.</a:t>
            </a:r>
            <a:endParaRPr/>
          </a:p>
          <a:p>
            <a:pPr indent="0" lvl="0" marL="0" rtl="0" algn="l">
              <a:spcBef>
                <a:spcPts val="1200"/>
              </a:spcBef>
              <a:spcAft>
                <a:spcPts val="1200"/>
              </a:spcAft>
              <a:buNone/>
            </a:pPr>
            <a:r>
              <a:rPr lang="en"/>
              <a:t>From sentences extract a rich set of handcrafted features and use a standard classification algorithm (SVM) to classify words. Feature engineering requires specific domain knowledge.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1300">
                <a:latin typeface="Calibri"/>
                <a:ea typeface="Calibri"/>
                <a:cs typeface="Calibri"/>
                <a:sym typeface="Calibri"/>
              </a:rPr>
              <a:t>Proposed Approach</a:t>
            </a:r>
            <a:endParaRPr b="1"/>
          </a:p>
        </p:txBody>
      </p:sp>
      <p:sp>
        <p:nvSpPr>
          <p:cNvPr id="286" name="Google Shape;286;p38"/>
          <p:cNvSpPr txBox="1"/>
          <p:nvPr>
            <p:ph idx="1" type="body"/>
          </p:nvPr>
        </p:nvSpPr>
        <p:spPr>
          <a:xfrm>
            <a:off x="819150" y="130727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Non preprocessed sentences are taken into multi layer NN and several layers of features learned </a:t>
            </a:r>
            <a:r>
              <a:rPr lang="en"/>
              <a:t>automatically</a:t>
            </a:r>
            <a:r>
              <a:rPr lang="en"/>
              <a:t> by NN by performing back propagation.</a:t>
            </a:r>
            <a:endParaRPr/>
          </a:p>
          <a:p>
            <a:pPr indent="0" lvl="0" marL="0" rtl="0" algn="l">
              <a:spcBef>
                <a:spcPts val="1200"/>
              </a:spcBef>
              <a:spcAft>
                <a:spcPts val="0"/>
              </a:spcAft>
              <a:buNone/>
            </a:pPr>
            <a:r>
              <a:rPr lang="en"/>
              <a:t>First layer creates features for each word</a:t>
            </a:r>
            <a:endParaRPr/>
          </a:p>
          <a:p>
            <a:pPr indent="0" lvl="0" marL="0" rtl="0" algn="l">
              <a:spcBef>
                <a:spcPts val="1200"/>
              </a:spcBef>
              <a:spcAft>
                <a:spcPts val="0"/>
              </a:spcAft>
              <a:buNone/>
            </a:pPr>
            <a:r>
              <a:rPr lang="en"/>
              <a:t>Second layer creates more global features by using window of words</a:t>
            </a:r>
            <a:endParaRPr/>
          </a:p>
          <a:p>
            <a:pPr indent="0" lvl="0" marL="0" rtl="0" algn="l">
              <a:spcBef>
                <a:spcPts val="1200"/>
              </a:spcBef>
              <a:spcAft>
                <a:spcPts val="0"/>
              </a:spcAft>
              <a:buNone/>
            </a:pPr>
            <a:r>
              <a:rPr lang="en"/>
              <a:t>Rest of the network is standard NN layers</a:t>
            </a:r>
            <a:endParaRPr/>
          </a:p>
          <a:p>
            <a:pPr indent="0" lvl="0" marL="0" rtl="0" algn="l">
              <a:spcBef>
                <a:spcPts val="1200"/>
              </a:spcBef>
              <a:spcAft>
                <a:spcPts val="0"/>
              </a:spcAft>
              <a:buNone/>
            </a:pPr>
            <a:r>
              <a:rPr lang="en"/>
              <a:t>We are </a:t>
            </a:r>
            <a:r>
              <a:rPr lang="en"/>
              <a:t>training</a:t>
            </a:r>
            <a:r>
              <a:rPr lang="en"/>
              <a:t> two parts, LUT (Vector Embeddings) and NN.</a:t>
            </a:r>
            <a:endParaRPr/>
          </a:p>
          <a:p>
            <a:pPr indent="0" lvl="0" marL="0" rtl="0" algn="l">
              <a:spcBef>
                <a:spcPts val="1200"/>
              </a:spcBef>
              <a:spcAft>
                <a:spcPts val="1200"/>
              </a:spcAft>
              <a:buNone/>
            </a:pPr>
            <a:r>
              <a:rPr lang="en"/>
              <a:t>HardTanH is used to approximate tanh in more performant way.</a:t>
            </a:r>
            <a:endParaRPr/>
          </a:p>
        </p:txBody>
      </p:sp>
      <p:sp>
        <p:nvSpPr>
          <p:cNvPr id="287" name="Google Shape;287;p38"/>
          <p:cNvSpPr txBox="1"/>
          <p:nvPr/>
        </p:nvSpPr>
        <p:spPr>
          <a:xfrm>
            <a:off x="819150" y="3684300"/>
            <a:ext cx="7909500" cy="99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lt1"/>
                </a:solidFill>
                <a:latin typeface="Calibri"/>
                <a:ea typeface="Calibri"/>
                <a:cs typeface="Calibri"/>
                <a:sym typeface="Calibri"/>
              </a:rPr>
              <a:t>Windows vs Convolution</a:t>
            </a:r>
            <a:endParaRPr b="1" sz="1300">
              <a:solidFill>
                <a:schemeClr val="lt1"/>
              </a:solidFill>
              <a:latin typeface="Calibri"/>
              <a:ea typeface="Calibri"/>
              <a:cs typeface="Calibri"/>
              <a:sym typeface="Calibri"/>
            </a:endParaRPr>
          </a:p>
          <a:p>
            <a:pPr indent="0" lvl="0" marL="0" rtl="0" algn="l">
              <a:lnSpc>
                <a:spcPct val="115000"/>
              </a:lnSpc>
              <a:spcBef>
                <a:spcPts val="1200"/>
              </a:spcBef>
              <a:spcAft>
                <a:spcPts val="1200"/>
              </a:spcAft>
              <a:buNone/>
            </a:pPr>
            <a:r>
              <a:rPr lang="en" sz="1300">
                <a:solidFill>
                  <a:schemeClr val="dk2"/>
                </a:solidFill>
                <a:latin typeface="Calibri"/>
                <a:ea typeface="Calibri"/>
                <a:cs typeface="Calibri"/>
                <a:sym typeface="Calibri"/>
              </a:rPr>
              <a:t>Windows approach fails for SLR tasks because, windows might miss the verb. Better is to use convolution to summarize features into more global features.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9"/>
          <p:cNvPicPr preferRelativeResize="0"/>
          <p:nvPr/>
        </p:nvPicPr>
        <p:blipFill>
          <a:blip r:embed="rId3">
            <a:alphaModFix/>
          </a:blip>
          <a:stretch>
            <a:fillRect/>
          </a:stretch>
        </p:blipFill>
        <p:spPr>
          <a:xfrm>
            <a:off x="196125" y="216600"/>
            <a:ext cx="6356949" cy="4692575"/>
          </a:xfrm>
          <a:prstGeom prst="rect">
            <a:avLst/>
          </a:prstGeom>
          <a:noFill/>
          <a:ln>
            <a:noFill/>
          </a:ln>
        </p:spPr>
      </p:pic>
      <p:sp>
        <p:nvSpPr>
          <p:cNvPr id="293" name="Google Shape;293;p39"/>
          <p:cNvSpPr txBox="1"/>
          <p:nvPr/>
        </p:nvSpPr>
        <p:spPr>
          <a:xfrm>
            <a:off x="6524475" y="1458500"/>
            <a:ext cx="3000000" cy="115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300">
                <a:solidFill>
                  <a:schemeClr val="dk2"/>
                </a:solidFill>
                <a:latin typeface="Calibri"/>
                <a:ea typeface="Calibri"/>
                <a:cs typeface="Calibri"/>
                <a:sym typeface="Calibri"/>
              </a:rPr>
              <a:t>Laçin Boz</a:t>
            </a:r>
            <a:endParaRPr i="1" sz="1300">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rPr i="1" lang="en" sz="1300">
                <a:solidFill>
                  <a:schemeClr val="dk2"/>
                </a:solidFill>
                <a:latin typeface="Calibri"/>
                <a:ea typeface="Calibri"/>
                <a:cs typeface="Calibri"/>
                <a:sym typeface="Calibri"/>
              </a:rPr>
              <a:t>Parisa Ahmadlu</a:t>
            </a:r>
            <a:endParaRPr i="1" sz="1300">
              <a:solidFill>
                <a:schemeClr val="dk2"/>
              </a:solidFill>
              <a:latin typeface="Calibri"/>
              <a:ea typeface="Calibri"/>
              <a:cs typeface="Calibri"/>
              <a:sym typeface="Calibri"/>
            </a:endParaRPr>
          </a:p>
          <a:p>
            <a:pPr indent="0" lvl="0" marL="0" rtl="0" algn="l">
              <a:lnSpc>
                <a:spcPct val="115000"/>
              </a:lnSpc>
              <a:spcBef>
                <a:spcPts val="1200"/>
              </a:spcBef>
              <a:spcAft>
                <a:spcPts val="1200"/>
              </a:spcAft>
              <a:buNone/>
            </a:pPr>
            <a:r>
              <a:rPr i="1" lang="en" sz="1300">
                <a:solidFill>
                  <a:schemeClr val="dk2"/>
                </a:solidFill>
                <a:latin typeface="Calibri"/>
                <a:ea typeface="Calibri"/>
                <a:cs typeface="Calibri"/>
                <a:sym typeface="Calibri"/>
              </a:rPr>
              <a:t>David </a:t>
            </a:r>
            <a:endParaRPr i="1" sz="1300">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9731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simplified text representation and benchmarks have improved NLP? </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Since it is currently not possible for computers to fully understand natural language, researchers are trying to represent texts in simpler forms. These simpler representations focus on obtaining two different types of information: </a:t>
            </a:r>
            <a:r>
              <a:rPr b="1" lang="en" sz="1200">
                <a:solidFill>
                  <a:srgbClr val="000000"/>
                </a:solidFill>
                <a:latin typeface="Arial"/>
                <a:ea typeface="Arial"/>
                <a:cs typeface="Arial"/>
                <a:sym typeface="Arial"/>
              </a:rPr>
              <a:t>syntactic information</a:t>
            </a:r>
            <a:r>
              <a:rPr lang="en" sz="1200">
                <a:solidFill>
                  <a:srgbClr val="000000"/>
                </a:solidFill>
                <a:latin typeface="Arial"/>
                <a:ea typeface="Arial"/>
                <a:cs typeface="Arial"/>
                <a:sym typeface="Arial"/>
              </a:rPr>
              <a:t> (like word types) and </a:t>
            </a:r>
            <a:r>
              <a:rPr b="1" lang="en" sz="1200">
                <a:solidFill>
                  <a:srgbClr val="000000"/>
                </a:solidFill>
                <a:latin typeface="Arial"/>
                <a:ea typeface="Arial"/>
                <a:cs typeface="Arial"/>
                <a:sym typeface="Arial"/>
              </a:rPr>
              <a:t>semantic information</a:t>
            </a:r>
            <a:r>
              <a:rPr lang="en" sz="1200">
                <a:solidFill>
                  <a:srgbClr val="000000"/>
                </a:solidFill>
                <a:latin typeface="Arial"/>
                <a:ea typeface="Arial"/>
                <a:cs typeface="Arial"/>
                <a:sym typeface="Arial"/>
              </a:rPr>
              <a:t> (like meanings of words)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Researchers label texts by tagging words to show their roles, like whether they are nouns or verbs. This labeling helps compare different systems.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Also, the availability of standard benchmarks has encouraged research in  NLP.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As a result, effective systems have been developed for various NLP tasks.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 w</a:t>
            </a:r>
            <a:r>
              <a:rPr lang="en"/>
              <a:t>hat was the problem and the solution? </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The problem is that most cutting-edge systems solve specific tasks by using statistical models and features created specifically for those tasks. These methods improve performance on particular tests but often lack insights into general language understanding.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authors recommended a single learning system that identifies useful internal representations, which can, for example, define the grammatical roles of words, while treating benchmarks as indicators of how well these representations apply to different tasks.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By minimizing reliance on linguistic knowledge and utilizing intermediate representations from large unlabeled datasets, they achieve good results, referring to their method as almost from scratch.</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 NLP Tasks Addressed in the Paper</a:t>
            </a:r>
            <a:endParaRPr b="1" sz="2100"/>
          </a:p>
          <a:p>
            <a:pPr indent="0" lvl="0" marL="0" rtl="0" algn="l">
              <a:spcBef>
                <a:spcPts val="0"/>
              </a:spcBef>
              <a:spcAft>
                <a:spcPts val="0"/>
              </a:spcAft>
              <a:buNone/>
            </a:pPr>
            <a:r>
              <a:t/>
            </a:r>
            <a:endParaRPr b="1"/>
          </a:p>
        </p:txBody>
      </p:sp>
      <p:sp>
        <p:nvSpPr>
          <p:cNvPr id="153" name="Google Shape;153;p17"/>
          <p:cNvSpPr txBox="1"/>
          <p:nvPr>
            <p:ph idx="1" type="body"/>
          </p:nvPr>
        </p:nvSpPr>
        <p:spPr>
          <a:xfrm>
            <a:off x="819150" y="1752625"/>
            <a:ext cx="7505700" cy="2686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The</a:t>
            </a:r>
            <a:r>
              <a:rPr lang="en" sz="1400">
                <a:solidFill>
                  <a:srgbClr val="000000"/>
                </a:solidFill>
                <a:latin typeface="Arial"/>
                <a:ea typeface="Arial"/>
                <a:cs typeface="Arial"/>
                <a:sym typeface="Arial"/>
              </a:rPr>
              <a:t> paper addresses four main tasks:</a:t>
            </a:r>
            <a:endParaRPr sz="14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Part-of-Speech Tagging</a:t>
            </a:r>
            <a:r>
              <a:rPr lang="en" sz="1100">
                <a:solidFill>
                  <a:srgbClr val="000000"/>
                </a:solidFill>
                <a:latin typeface="Arial"/>
                <a:ea typeface="Arial"/>
                <a:cs typeface="Arial"/>
                <a:sym typeface="Arial"/>
              </a:rPr>
              <a:t>: It  identifies the grammatical role of each word in a sentence (noun, verb).</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i="1" lang="en">
                <a:solidFill>
                  <a:srgbClr val="000000"/>
                </a:solidFill>
                <a:latin typeface="Arial"/>
                <a:ea typeface="Arial"/>
                <a:cs typeface="Arial"/>
                <a:sym typeface="Arial"/>
              </a:rPr>
              <a:t>Example:</a:t>
            </a:r>
            <a:r>
              <a:rPr lang="en">
                <a:solidFill>
                  <a:srgbClr val="000000"/>
                </a:solidFill>
                <a:latin typeface="Arial"/>
                <a:ea typeface="Arial"/>
                <a:cs typeface="Arial"/>
                <a:sym typeface="Arial"/>
              </a:rPr>
              <a:t> In "The cat sleeps," "cat" is a noun, and "sleeps" is a verb.</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Chunking</a:t>
            </a:r>
            <a:r>
              <a:rPr lang="en" sz="1100">
                <a:solidFill>
                  <a:srgbClr val="000000"/>
                </a:solidFill>
                <a:latin typeface="Arial"/>
                <a:ea typeface="Arial"/>
                <a:cs typeface="Arial"/>
                <a:sym typeface="Arial"/>
              </a:rPr>
              <a:t>: It groups words into meaningful phrases, like noun or verb groups.</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i="1" lang="en">
                <a:solidFill>
                  <a:srgbClr val="000000"/>
                </a:solidFill>
                <a:latin typeface="Arial"/>
                <a:ea typeface="Arial"/>
                <a:cs typeface="Arial"/>
                <a:sym typeface="Arial"/>
              </a:rPr>
              <a:t>Example:</a:t>
            </a:r>
            <a:r>
              <a:rPr lang="en">
                <a:solidFill>
                  <a:srgbClr val="000000"/>
                </a:solidFill>
                <a:latin typeface="Arial"/>
                <a:ea typeface="Arial"/>
                <a:cs typeface="Arial"/>
                <a:sym typeface="Arial"/>
              </a:rPr>
              <a:t> "The quick fox" forms a noun phrase.</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Named Entity Recognition (NER)</a:t>
            </a:r>
            <a:r>
              <a:rPr lang="en" sz="1100">
                <a:solidFill>
                  <a:srgbClr val="000000"/>
                </a:solidFill>
                <a:latin typeface="Arial"/>
                <a:ea typeface="Arial"/>
                <a:cs typeface="Arial"/>
                <a:sym typeface="Arial"/>
              </a:rPr>
              <a:t>: It detects entities like people, locations, or organizations.</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i="1" lang="en">
                <a:solidFill>
                  <a:srgbClr val="000000"/>
                </a:solidFill>
                <a:latin typeface="Arial"/>
                <a:ea typeface="Arial"/>
                <a:cs typeface="Arial"/>
                <a:sym typeface="Arial"/>
              </a:rPr>
              <a:t>Example:</a:t>
            </a:r>
            <a:r>
              <a:rPr lang="en">
                <a:solidFill>
                  <a:srgbClr val="000000"/>
                </a:solidFill>
                <a:latin typeface="Arial"/>
                <a:ea typeface="Arial"/>
                <a:cs typeface="Arial"/>
                <a:sym typeface="Arial"/>
              </a:rPr>
              <a:t> In "Alice lives in London," "Alice" and "London" are entities.</a:t>
            </a: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Semantic Role Labeling (SRL)</a:t>
            </a:r>
            <a:r>
              <a:rPr lang="en" sz="1100">
                <a:solidFill>
                  <a:srgbClr val="000000"/>
                </a:solidFill>
                <a:latin typeface="Arial"/>
                <a:ea typeface="Arial"/>
                <a:cs typeface="Arial"/>
                <a:sym typeface="Arial"/>
              </a:rPr>
              <a:t>: It assigns roles to sentence parts to understand who does what.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i="1" lang="en">
                <a:solidFill>
                  <a:srgbClr val="000000"/>
                </a:solidFill>
                <a:latin typeface="Arial"/>
                <a:ea typeface="Arial"/>
                <a:cs typeface="Arial"/>
                <a:sym typeface="Arial"/>
              </a:rPr>
              <a:t>Example:</a:t>
            </a:r>
            <a:r>
              <a:rPr lang="en">
                <a:solidFill>
                  <a:srgbClr val="000000"/>
                </a:solidFill>
                <a:latin typeface="Arial"/>
                <a:ea typeface="Arial"/>
                <a:cs typeface="Arial"/>
                <a:sym typeface="Arial"/>
              </a:rPr>
              <a:t> In "John gave Mary a book," "John" is the giver, "Mary" is the receiver.</a:t>
            </a:r>
            <a:endParaRPr>
              <a:solidFill>
                <a:srgbClr val="000000"/>
              </a:solidFill>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100"/>
              <a:t>The benchmark t</a:t>
            </a:r>
            <a:r>
              <a:rPr b="1" lang="en" sz="2100"/>
              <a:t>asks</a:t>
            </a:r>
            <a:r>
              <a:rPr b="1" lang="en" sz="2100">
                <a:solidFill>
                  <a:srgbClr val="000000"/>
                </a:solidFill>
                <a:latin typeface="Times"/>
                <a:ea typeface="Times"/>
                <a:cs typeface="Times"/>
                <a:sym typeface="Times"/>
              </a:rPr>
              <a:t> </a:t>
            </a:r>
            <a:endParaRPr b="1" sz="2100">
              <a:solidFill>
                <a:srgbClr val="000000"/>
              </a:solidFill>
              <a:latin typeface="Times"/>
              <a:ea typeface="Times"/>
              <a:cs typeface="Times"/>
              <a:sym typeface="Times"/>
            </a:endParaRPr>
          </a:p>
          <a:p>
            <a:pPr indent="0" lvl="0" marL="0" rtl="0" algn="l">
              <a:spcBef>
                <a:spcPts val="1200"/>
              </a:spcBef>
              <a:spcAft>
                <a:spcPts val="0"/>
              </a:spcAft>
              <a:buNone/>
            </a:pPr>
            <a:r>
              <a:t/>
            </a:r>
            <a:endParaRPr/>
          </a:p>
        </p:txBody>
      </p:sp>
      <p:pic>
        <p:nvPicPr>
          <p:cNvPr id="159" name="Google Shape;159;p18"/>
          <p:cNvPicPr preferRelativeResize="0"/>
          <p:nvPr/>
        </p:nvPicPr>
        <p:blipFill>
          <a:blip r:embed="rId3">
            <a:alphaModFix/>
          </a:blip>
          <a:stretch>
            <a:fillRect/>
          </a:stretch>
        </p:blipFill>
        <p:spPr>
          <a:xfrm>
            <a:off x="524100" y="1938800"/>
            <a:ext cx="5067675" cy="2466975"/>
          </a:xfrm>
          <a:prstGeom prst="rect">
            <a:avLst/>
          </a:prstGeom>
          <a:noFill/>
          <a:ln>
            <a:noFill/>
          </a:ln>
        </p:spPr>
      </p:pic>
      <p:sp>
        <p:nvSpPr>
          <p:cNvPr id="160" name="Google Shape;160;p18"/>
          <p:cNvSpPr txBox="1"/>
          <p:nvPr/>
        </p:nvSpPr>
        <p:spPr>
          <a:xfrm>
            <a:off x="5591775" y="2200175"/>
            <a:ext cx="2691600" cy="11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t>The table shows benchmarks and which sections of the dataset are used for training and testing. </a:t>
            </a:r>
            <a:endParaRPr sz="1100"/>
          </a:p>
          <a:p>
            <a:pPr indent="0" lvl="0" marL="914400" rtl="0" algn="l">
              <a:lnSpc>
                <a:spcPct val="115000"/>
              </a:lnSpc>
              <a:spcBef>
                <a:spcPts val="0"/>
              </a:spcBef>
              <a:spcAft>
                <a:spcPts val="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idx="2" type="body"/>
          </p:nvPr>
        </p:nvSpPr>
        <p:spPr>
          <a:xfrm>
            <a:off x="5027900" y="540575"/>
            <a:ext cx="3876600" cy="4361400"/>
          </a:xfrm>
          <a:prstGeom prst="rect">
            <a:avLst/>
          </a:prstGeom>
        </p:spPr>
        <p:txBody>
          <a:bodyPr anchorCtr="0" anchor="t" bIns="91425" lIns="91425" spcFirstLastPara="1" rIns="91425" wrap="square" tIns="91425">
            <a:normAutofit lnSpcReduction="20000"/>
          </a:bodyPr>
          <a:lstStyle/>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This table shows the accuracies of the 4 tasks performed by different people.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We will now look these 4 tasks.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best Part of Speech classifiers are based on classifiers trained on windows of text which means segments of text that provide context and apply a bidirectional decoding algorithm, which processes the text from both directions (left-to-right and right-to-left).</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Features include context from surrounding tags, and bigrams (two consecutive words)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Researchers like Toutanova. achieved the best accuracy using maximum entropy classifiers, while Gimenez and Márquez achieved also high accuracy with SVM and Viterbi decoders. Shen improved accuracy using guided learning. </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Viterbi decoders use probabilities to make the best prediction by considering the previous word's tag. Guided learning allows the model to improve its predictions by using examples it has previously categorized correctly.</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66" name="Google Shape;166;p19"/>
          <p:cNvPicPr preferRelativeResize="0"/>
          <p:nvPr/>
        </p:nvPicPr>
        <p:blipFill>
          <a:blip r:embed="rId3">
            <a:alphaModFix/>
          </a:blip>
          <a:stretch>
            <a:fillRect/>
          </a:stretch>
        </p:blipFill>
        <p:spPr>
          <a:xfrm>
            <a:off x="388650" y="1393750"/>
            <a:ext cx="4639251" cy="2264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idx="2" type="body"/>
          </p:nvPr>
        </p:nvSpPr>
        <p:spPr>
          <a:xfrm>
            <a:off x="5073600" y="1146850"/>
            <a:ext cx="3876600" cy="38787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second task is : Chunking, or shallow parsing.  It labels sentence segments like noun or verb phrases.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Each word gets a tag, marked as either a begin-chunk (e.g. B-NP) or inside-chunk tag (e.g. I-NP).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best accuracy came from, Shen and Sarkar, they  improved accuracy using a voting classifier scheme with different tag representations. They also used POS features from an external tagger and created additional features.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authors took those in black color as a benchmark for their models. These benchmark systems will serve as baseline references in their experiments, providing a standard for comparison. </a:t>
            </a:r>
            <a:endParaRPr sz="1100">
              <a:solidFill>
                <a:srgbClr val="000000"/>
              </a:solidFill>
              <a:latin typeface="Arial"/>
              <a:ea typeface="Arial"/>
              <a:cs typeface="Arial"/>
              <a:sym typeface="Arial"/>
            </a:endParaRPr>
          </a:p>
        </p:txBody>
      </p:sp>
      <p:pic>
        <p:nvPicPr>
          <p:cNvPr id="172" name="Google Shape;172;p20"/>
          <p:cNvPicPr preferRelativeResize="0"/>
          <p:nvPr/>
        </p:nvPicPr>
        <p:blipFill>
          <a:blip r:embed="rId3">
            <a:alphaModFix/>
          </a:blip>
          <a:stretch>
            <a:fillRect/>
          </a:stretch>
        </p:blipFill>
        <p:spPr>
          <a:xfrm>
            <a:off x="388650" y="1393750"/>
            <a:ext cx="4639251" cy="2264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idx="2" type="body"/>
          </p:nvPr>
        </p:nvSpPr>
        <p:spPr>
          <a:xfrm>
            <a:off x="5081225" y="994425"/>
            <a:ext cx="3876600" cy="34137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The third task is Named Entity Recognition, it assigns categories like "PERSON" or "LOCATION" to elements in a sentence, using tags similar to chunking, indicating whether an entity is at the beginning or inside.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Florian used a combination of various machine-learning classifiers and they used different features included words, POS tags, CHUNK tags, prefixes and suffixes.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Ando and Zhang used semi-supervised approach.</a:t>
            </a:r>
            <a:endParaRPr sz="1100">
              <a:solidFill>
                <a:srgbClr val="000000"/>
              </a:solidFill>
              <a:latin typeface="Arial"/>
              <a:ea typeface="Arial"/>
              <a:cs typeface="Arial"/>
              <a:sym typeface="Arial"/>
            </a:endParaRPr>
          </a:p>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78" name="Google Shape;178;p21"/>
          <p:cNvPicPr preferRelativeResize="0"/>
          <p:nvPr/>
        </p:nvPicPr>
        <p:blipFill>
          <a:blip r:embed="rId3">
            <a:alphaModFix/>
          </a:blip>
          <a:stretch>
            <a:fillRect/>
          </a:stretch>
        </p:blipFill>
        <p:spPr>
          <a:xfrm>
            <a:off x="388650" y="1393750"/>
            <a:ext cx="4639251" cy="22645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