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" initials="B" lastIdx="1" clrIdx="0">
    <p:extLst>
      <p:ext uri="{19B8F6BF-5375-455C-9EA6-DF929625EA0E}">
        <p15:presenceInfo xmlns:p15="http://schemas.microsoft.com/office/powerpoint/2012/main" userId="BO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4472C4"/>
    <a:srgbClr val="0066FF"/>
    <a:srgbClr val="46A734"/>
    <a:srgbClr val="FF0000"/>
    <a:srgbClr val="FFFF00"/>
    <a:srgbClr val="0000FF"/>
    <a:srgbClr val="FF006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3544" autoAdjust="0"/>
  </p:normalViewPr>
  <p:slideViewPr>
    <p:cSldViewPr snapToGrid="0">
      <p:cViewPr varScale="1">
        <p:scale>
          <a:sx n="83" d="100"/>
          <a:sy n="83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082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570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25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00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51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573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816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07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33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98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90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9DE-4ACE-4553-88F5-F99598C9D468}" type="datetimeFigureOut">
              <a:rPr lang="ar-EG" smtClean="0"/>
              <a:t>24/02/1444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BBB5-203C-4AE1-A80B-FD42208B0E9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489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2348346"/>
            <a:ext cx="6234544" cy="769441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Data Analysis Project</a:t>
            </a:r>
            <a:endParaRPr lang="ar-EG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Presented to you by: Ahmed Bahr</a:t>
            </a:r>
            <a:endParaRPr lang="ar-EG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50" endPos="85000" dist="6000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9826" y="5115624"/>
            <a:ext cx="3293919" cy="1323439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1"/>
                  </a:solidFill>
                </a:ln>
                <a:solidFill>
                  <a:srgbClr val="FFCC99"/>
                </a:solidFill>
                <a:latin typeface="Vladimir Script" panose="03050402040407070305" pitchFamily="66" charset="0"/>
              </a:rPr>
              <a:t>Welcome</a:t>
            </a:r>
            <a:endParaRPr lang="ar-EG" sz="8000" b="1" dirty="0">
              <a:ln w="12700">
                <a:solidFill>
                  <a:schemeClr val="tx1"/>
                </a:solidFill>
              </a:ln>
              <a:solidFill>
                <a:srgbClr val="FFCC99"/>
              </a:solidFill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4472C4"/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4797"/>
            <a:ext cx="12192000" cy="5253203"/>
          </a:xfrm>
          <a:prstGeom prst="rect">
            <a:avLst/>
          </a:prstGeom>
          <a:gradFill flip="none" rotWithShape="1">
            <a:gsLst>
              <a:gs pos="0">
                <a:srgbClr val="4472C4"/>
              </a:gs>
              <a:gs pos="81000">
                <a:schemeClr val="bg1"/>
              </a:gs>
            </a:gsLst>
            <a:lin ang="2700000" scaled="1"/>
            <a:tileRect/>
          </a:gra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8484" y="832027"/>
            <a:ext cx="12152251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Assessing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4472C4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474574">
            <a:off x="9047992" y="1362338"/>
            <a:ext cx="2970323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9600" b="1" spc="-400" dirty="0" smtClean="0">
                <a:ln w="28575">
                  <a:solidFill>
                    <a:srgbClr val="4472C4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4</a:t>
            </a:r>
            <a:endParaRPr lang="en-US" sz="9600" b="1" spc="-400" dirty="0">
              <a:ln w="28575">
                <a:solidFill>
                  <a:srgbClr val="4472C4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4199" y="1875261"/>
            <a:ext cx="778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b="1" i="1" u="sng" dirty="0" smtClean="0">
                <a:ea typeface="Arial" charset="0"/>
                <a:cs typeface="Arial" charset="0"/>
              </a:rPr>
              <a:t>- As we mentioned earlier that, </a:t>
            </a:r>
            <a:r>
              <a:rPr lang="en-US" b="1" dirty="0" smtClean="0">
                <a:ea typeface="Arial" charset="0"/>
                <a:cs typeface="Arial" charset="0"/>
              </a:rPr>
              <a:t>the data assessing process/step is: </a:t>
            </a:r>
            <a:r>
              <a:rPr lang="en-US" b="1" dirty="0" smtClean="0"/>
              <a:t>measuring </a:t>
            </a:r>
            <a:r>
              <a:rPr lang="en-US" b="1" dirty="0"/>
              <a:t>particular features of the data to see if they meet defined </a:t>
            </a:r>
            <a:r>
              <a:rPr lang="en-US" b="1" dirty="0" smtClean="0"/>
              <a:t>standards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. </a:t>
            </a:r>
            <a:r>
              <a:rPr lang="en-US" b="1" dirty="0" smtClean="0">
                <a:ea typeface="Arial" charset="0"/>
                <a:cs typeface="Arial" charset="0"/>
              </a:rPr>
              <a:t>But, how could we measure the data by </a:t>
            </a:r>
            <a:r>
              <a:rPr lang="en-US" b="1" i="1" u="sng" dirty="0" smtClean="0">
                <a:ea typeface="Arial" charset="0"/>
                <a:cs typeface="Arial" charset="0"/>
              </a:rPr>
              <a:t>python?!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5927" y="2634945"/>
            <a:ext cx="3434715" cy="1754326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i="1" u="sng" dirty="0">
                <a:ln w="12700">
                  <a:solidFill>
                    <a:srgbClr val="0000FF"/>
                  </a:solidFill>
                </a:ln>
                <a:solidFill>
                  <a:srgbClr val="FF0000"/>
                </a:solidFill>
              </a:rPr>
              <a:t>The </a:t>
            </a:r>
            <a:r>
              <a:rPr lang="en-US" b="1" i="1" u="sng" dirty="0" err="1">
                <a:ln w="12700">
                  <a:solidFill>
                    <a:srgbClr val="0000FF"/>
                  </a:solidFill>
                </a:ln>
                <a:solidFill>
                  <a:srgbClr val="FF0000"/>
                </a:solidFill>
              </a:rPr>
              <a:t>Jupyter</a:t>
            </a:r>
            <a:r>
              <a:rPr lang="en-US" b="1" i="1" u="sng" dirty="0">
                <a:ln w="12700">
                  <a:solidFill>
                    <a:srgbClr val="0000FF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i="1" u="sng" dirty="0" smtClean="0">
                <a:ln w="12700">
                  <a:solidFill>
                    <a:srgbClr val="0000FF"/>
                  </a:solidFill>
                </a:ln>
                <a:solidFill>
                  <a:srgbClr val="FF0000"/>
                </a:solidFill>
              </a:rPr>
              <a:t>Notebook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  <a:solidFill>
                  <a:srgbClr val="FF0000"/>
                </a:solidFill>
              </a:rPr>
              <a:t>: </a:t>
            </a:r>
            <a:r>
              <a:rPr lang="en-US" b="1" dirty="0" smtClean="0"/>
              <a:t>is </a:t>
            </a:r>
            <a:r>
              <a:rPr lang="en-US" b="1" dirty="0"/>
              <a:t>an open source web application that you can use to create and share documents that contain live code, equations, visualizations, and </a:t>
            </a:r>
            <a:r>
              <a:rPr lang="en-US" b="1" dirty="0" smtClean="0"/>
              <a:t>text.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8199" y="4469473"/>
            <a:ext cx="3645884" cy="2308324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/>
            <a:r>
              <a:rPr lang="en-US" b="1" i="1" u="sng" dirty="0" smtClean="0">
                <a:ln w="127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4"/>
                </a:solidFill>
              </a:rPr>
              <a:t>A Dataset :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b="1" dirty="0"/>
              <a:t>a set or collection of data</a:t>
            </a:r>
            <a:r>
              <a:rPr lang="en-US" dirty="0"/>
              <a:t>. </a:t>
            </a:r>
            <a:r>
              <a:rPr lang="en-US" b="1" dirty="0"/>
              <a:t>This set is normally presented in a tabular pattern. Every column describes a particular variable. And each row corresponds to a given member of the data set, as per the given question. This is a part of data management.</a:t>
            </a:r>
            <a:endParaRPr lang="ar-EG" b="1" i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083">
            <a:off x="11553015" y="2460982"/>
            <a:ext cx="524476" cy="59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379" y="2786935"/>
            <a:ext cx="76954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 smtClean="0"/>
              <a:t>- By using multiple commands in “</a:t>
            </a:r>
            <a:r>
              <a:rPr lang="en-US" b="1" i="1" u="sng" dirty="0" smtClean="0"/>
              <a:t>Python” </a:t>
            </a:r>
            <a:r>
              <a:rPr lang="en-US" u="sng" dirty="0" smtClean="0"/>
              <a:t>including usage of pandas library too.</a:t>
            </a:r>
            <a:endParaRPr lang="ar-EG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16424" y="3695454"/>
            <a:ext cx="2609055" cy="2308324"/>
          </a:xfrm>
          <a:prstGeom prst="rect">
            <a:avLst/>
          </a:prstGeom>
          <a:pattFill prst="pct40">
            <a:fgClr>
              <a:srgbClr val="4472C4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>
                <a:ln w="3175">
                  <a:noFill/>
                </a:ln>
              </a:rPr>
              <a:t>- As been shown above, </a:t>
            </a:r>
            <a:r>
              <a:rPr lang="en-US" b="1" dirty="0" smtClean="0">
                <a:ln w="3175">
                  <a:noFill/>
                </a:ln>
              </a:rPr>
              <a:t>we are going to use “</a:t>
            </a:r>
            <a:r>
              <a:rPr lang="en-US" b="1" dirty="0" err="1" smtClean="0">
                <a:ln w="3175">
                  <a:noFill/>
                </a:ln>
              </a:rPr>
              <a:t>value_counts</a:t>
            </a:r>
            <a:r>
              <a:rPr lang="en-US" b="1" dirty="0" smtClean="0">
                <a:ln w="3175">
                  <a:noFill/>
                </a:ln>
              </a:rPr>
              <a:t>( )” command to count all the values in column: ‘</a:t>
            </a:r>
            <a:r>
              <a:rPr lang="en-US" b="1" dirty="0" err="1" smtClean="0">
                <a:ln w="3175">
                  <a:noFill/>
                </a:ln>
              </a:rPr>
              <a:t>job_id</a:t>
            </a:r>
            <a:r>
              <a:rPr lang="en-US" b="1" dirty="0" smtClean="0">
                <a:ln w="3175">
                  <a:noFill/>
                </a:ln>
              </a:rPr>
              <a:t>’. “ which is located within ‘app’ variable</a:t>
            </a:r>
            <a:r>
              <a:rPr lang="en-US" b="1" dirty="0" smtClean="0">
                <a:ln w="317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lang="ar-EG" b="1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5" b="24203"/>
          <a:stretch/>
        </p:blipFill>
        <p:spPr>
          <a:xfrm>
            <a:off x="6145094" y="3299616"/>
            <a:ext cx="1790950" cy="2743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52" y="3275267"/>
            <a:ext cx="1219370" cy="3334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2" b="16530"/>
          <a:stretch/>
        </p:blipFill>
        <p:spPr>
          <a:xfrm>
            <a:off x="516424" y="3305331"/>
            <a:ext cx="2829320" cy="2628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195720" y="3687221"/>
            <a:ext cx="2543801" cy="2308324"/>
          </a:xfrm>
          <a:prstGeom prst="rect">
            <a:avLst/>
          </a:prstGeom>
          <a:pattFill prst="pct40">
            <a:fgClr>
              <a:srgbClr val="4472C4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On this Example, </a:t>
            </a:r>
            <a:r>
              <a:rPr lang="en-US" b="1" dirty="0" smtClean="0"/>
              <a:t>we are going to use “info( )” command to get a full report of </a:t>
            </a:r>
            <a:r>
              <a:rPr lang="en-US" b="1" u="sng" dirty="0" smtClean="0"/>
              <a:t>– what the app variable includes?- </a:t>
            </a:r>
            <a:r>
              <a:rPr lang="en-US" b="1" dirty="0" smtClean="0"/>
              <a:t>No. of  Columns, Columns’ names and data-types for each.</a:t>
            </a:r>
            <a:endParaRPr lang="ar-E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1989" y="3699018"/>
            <a:ext cx="2609055" cy="1477328"/>
          </a:xfrm>
          <a:prstGeom prst="rect">
            <a:avLst/>
          </a:prstGeom>
          <a:pattFill prst="pct40">
            <a:fgClr>
              <a:srgbClr val="4472C4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Here, </a:t>
            </a:r>
            <a:r>
              <a:rPr lang="en-US" b="1" dirty="0" smtClean="0"/>
              <a:t>we are going to use “sample” command to randomize and show some rows from the ‘app’ variable.</a:t>
            </a:r>
            <a:endParaRPr lang="ar-EG" b="1" dirty="0"/>
          </a:p>
        </p:txBody>
      </p:sp>
      <p:sp>
        <p:nvSpPr>
          <p:cNvPr id="20" name="Rectangle 19"/>
          <p:cNvSpPr/>
          <p:nvPr/>
        </p:nvSpPr>
        <p:spPr>
          <a:xfrm>
            <a:off x="516425" y="6122778"/>
            <a:ext cx="4912826" cy="3385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i="1" u="sng" dirty="0" smtClean="0">
                <a:solidFill>
                  <a:srgbClr val="CC00CC"/>
                </a:solidFill>
                <a:latin typeface="Georgia" pitchFamily="18" charset="0"/>
                <a:cs typeface="Arial" pitchFamily="34" charset="0"/>
              </a:rPr>
              <a:t>Note: </a:t>
            </a:r>
            <a:r>
              <a:rPr lang="en-US" sz="1600" u="sng" dirty="0" smtClean="0">
                <a:solidFill>
                  <a:srgbClr val="CC00CC"/>
                </a:solidFill>
                <a:latin typeface="Georgia" pitchFamily="18" charset="0"/>
                <a:cs typeface="Arial" pitchFamily="34" charset="0"/>
              </a:rPr>
              <a:t>These codes are only some examples of code.</a:t>
            </a:r>
            <a:endParaRPr lang="en-US" sz="1600" u="sng" dirty="0">
              <a:solidFill>
                <a:srgbClr val="CC00CC"/>
              </a:solidFill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1931670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five, Data Cleaning: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This slide will review some examples of code related to data cleaning’s step/process.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5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70AD4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4797"/>
            <a:ext cx="12192000" cy="5253203"/>
          </a:xfrm>
          <a:prstGeom prst="rect">
            <a:avLst/>
          </a:prstGeom>
          <a:gradFill flip="none" rotWithShape="1">
            <a:gsLst>
              <a:gs pos="0">
                <a:srgbClr val="70AD47"/>
              </a:gs>
              <a:gs pos="81000">
                <a:schemeClr val="bg1"/>
              </a:gs>
            </a:gsLst>
            <a:lin ang="2700000" scaled="1"/>
            <a:tileRect/>
          </a:gradFill>
          <a:ln w="190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8484" y="832027"/>
            <a:ext cx="12152251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AD47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Cleaning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AD47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471499">
            <a:off x="9346578" y="765349"/>
            <a:ext cx="2652761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9600" b="1" spc="-400" dirty="0" smtClean="0">
                <a:ln w="28575">
                  <a:solidFill>
                    <a:srgbClr val="70AD47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5</a:t>
            </a:r>
            <a:endParaRPr lang="en-US" sz="9600" b="1" spc="-400" dirty="0">
              <a:ln w="28575">
                <a:solidFill>
                  <a:srgbClr val="70AD47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8484" y="1751986"/>
            <a:ext cx="778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b="1" i="1" u="sng" dirty="0" smtClean="0">
                <a:ea typeface="Arial" charset="0"/>
                <a:cs typeface="Arial" charset="0"/>
              </a:rPr>
              <a:t>- As we mentioned earlier that, </a:t>
            </a:r>
            <a:r>
              <a:rPr lang="en-US" b="1" dirty="0" smtClean="0">
                <a:ea typeface="Arial" charset="0"/>
                <a:cs typeface="Arial" charset="0"/>
              </a:rPr>
              <a:t>the data cleaning process/step is: </a:t>
            </a:r>
            <a:r>
              <a:rPr lang="en-US" b="1" u="sng" dirty="0"/>
              <a:t>: </a:t>
            </a:r>
            <a:r>
              <a:rPr lang="en-US" b="1" dirty="0" smtClean="0"/>
              <a:t>the </a:t>
            </a:r>
            <a:r>
              <a:rPr lang="en-US" b="1" dirty="0"/>
              <a:t>process of fixing or removing incorrect, corrupted, incorrectly formatted, duplicate, or incomplete data within a </a:t>
            </a:r>
            <a:r>
              <a:rPr lang="en-US" b="1" dirty="0" smtClean="0"/>
              <a:t>dataset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. </a:t>
            </a:r>
            <a:r>
              <a:rPr lang="en-US" b="1" dirty="0" smtClean="0">
                <a:ea typeface="Arial" charset="0"/>
                <a:cs typeface="Arial" charset="0"/>
              </a:rPr>
              <a:t>But, how could we clean the data by </a:t>
            </a:r>
            <a:r>
              <a:rPr lang="en-US" b="1" i="1" u="sng" dirty="0" smtClean="0">
                <a:ea typeface="Arial" charset="0"/>
                <a:cs typeface="Arial" charset="0"/>
              </a:rPr>
              <a:t>python?!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69368" y="2154175"/>
            <a:ext cx="3434715" cy="2585323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i="1" u="sng" dirty="0">
                <a:ln w="12700">
                  <a:solidFill>
                    <a:srgbClr val="FFFF00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b="1" i="1" u="sng" dirty="0" err="1" smtClean="0">
                <a:ln w="12700">
                  <a:solidFill>
                    <a:srgbClr val="FFFF00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NumPy</a:t>
            </a:r>
            <a:r>
              <a:rPr lang="en-US" b="1" i="1" u="sng" dirty="0" smtClean="0">
                <a:ln w="12700">
                  <a:solidFill>
                    <a:srgbClr val="FFFF00"/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b="1" dirty="0" smtClean="0"/>
              <a:t>which </a:t>
            </a:r>
            <a:r>
              <a:rPr lang="en-US" b="1" dirty="0"/>
              <a:t>stands for Numerical Python, is a library consisting of multidimensional array objects and a collection of routines for processing those arrays. Using </a:t>
            </a:r>
            <a:r>
              <a:rPr lang="en-US" b="1" dirty="0" err="1"/>
              <a:t>NumPy</a:t>
            </a:r>
            <a:r>
              <a:rPr lang="en-US" b="1" dirty="0"/>
              <a:t>, mathematical and logical operations on arrays can be performed.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69368" y="4921586"/>
            <a:ext cx="3434715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/>
            <a:r>
              <a:rPr lang="en-US" b="1" i="1" u="sng" dirty="0" smtClean="0">
                <a:ln w="12700">
                  <a:solidFill>
                    <a:srgbClr val="00B0F0"/>
                  </a:solidFill>
                </a:ln>
                <a:solidFill>
                  <a:srgbClr val="0000FF"/>
                </a:solidFill>
              </a:rPr>
              <a:t>An Array: </a:t>
            </a:r>
            <a:r>
              <a:rPr lang="en-US" b="1" dirty="0" smtClean="0"/>
              <a:t>is </a:t>
            </a:r>
            <a:r>
              <a:rPr lang="en-US" b="1" dirty="0"/>
              <a:t>a fundamental data structure, and an important part of most programming </a:t>
            </a:r>
            <a:r>
              <a:rPr lang="en-US" b="1" dirty="0" smtClean="0"/>
              <a:t>languages. Which, </a:t>
            </a:r>
            <a:r>
              <a:rPr lang="en-US" b="1" dirty="0"/>
              <a:t>they are </a:t>
            </a:r>
            <a:r>
              <a:rPr lang="en-US" b="1" dirty="0" smtClean="0"/>
              <a:t>containers and are </a:t>
            </a:r>
            <a:r>
              <a:rPr lang="en-US" b="1" dirty="0"/>
              <a:t>able to store more than one item at the same time</a:t>
            </a:r>
            <a:endParaRPr lang="ar-EG" b="1" i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083">
            <a:off x="11396061" y="3177693"/>
            <a:ext cx="524476" cy="59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484" y="2676448"/>
            <a:ext cx="76954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 smtClean="0"/>
              <a:t>- By using multiple commands in “</a:t>
            </a:r>
            <a:r>
              <a:rPr lang="en-US" b="1" i="1" u="sng" dirty="0" smtClean="0"/>
              <a:t>Python” </a:t>
            </a:r>
            <a:r>
              <a:rPr lang="en-US" u="sng" dirty="0" smtClean="0"/>
              <a:t>including usage of pandas library and </a:t>
            </a:r>
            <a:r>
              <a:rPr lang="en-US" u="sng" dirty="0" err="1" smtClean="0"/>
              <a:t>Numpy</a:t>
            </a:r>
            <a:r>
              <a:rPr lang="en-US" u="sng" dirty="0" smtClean="0"/>
              <a:t> library.</a:t>
            </a:r>
            <a:endParaRPr lang="ar-EG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34420" y="4699079"/>
            <a:ext cx="2609055" cy="1477328"/>
          </a:xfrm>
          <a:prstGeom prst="rect">
            <a:avLst/>
          </a:prstGeom>
          <a:pattFill prst="pct40">
            <a:fgClr>
              <a:srgbClr val="70AD47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>
                <a:ln w="3175">
                  <a:noFill/>
                </a:ln>
              </a:rPr>
              <a:t>- As been shown above, </a:t>
            </a:r>
            <a:r>
              <a:rPr lang="en-US" b="1" dirty="0" smtClean="0">
                <a:ln w="3175">
                  <a:noFill/>
                </a:ln>
              </a:rPr>
              <a:t>we are going to use an array. Then, a ‘For-Loop’ to replace each ‘Select’ value into ‘</a:t>
            </a:r>
            <a:r>
              <a:rPr lang="en-US" b="1" dirty="0" err="1" smtClean="0">
                <a:ln w="3175">
                  <a:noFill/>
                </a:ln>
              </a:rPr>
              <a:t>NaN</a:t>
            </a:r>
            <a:r>
              <a:rPr lang="en-US" b="1" dirty="0" smtClean="0">
                <a:ln w="3175">
                  <a:noFill/>
                </a:ln>
              </a:rPr>
              <a:t>’ value.</a:t>
            </a:r>
            <a:endParaRPr lang="ar-EG" b="1" dirty="0">
              <a:ln w="3175"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4302" y="4701383"/>
            <a:ext cx="4287604" cy="1477328"/>
          </a:xfrm>
          <a:prstGeom prst="rect">
            <a:avLst/>
          </a:prstGeom>
          <a:pattFill prst="pct40">
            <a:fgClr>
              <a:srgbClr val="70AD47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As been shown below, </a:t>
            </a:r>
            <a:r>
              <a:rPr lang="en-US" b="1" dirty="0" smtClean="0"/>
              <a:t>we are going to use “</a:t>
            </a:r>
            <a:r>
              <a:rPr lang="en-US" b="1" dirty="0" err="1" smtClean="0"/>
              <a:t>to_datetime</a:t>
            </a:r>
            <a:r>
              <a:rPr lang="en-US" b="1" dirty="0" smtClean="0"/>
              <a:t>” built-in function to convert the ‘</a:t>
            </a:r>
            <a:r>
              <a:rPr lang="en-US" b="1" dirty="0" err="1" smtClean="0"/>
              <a:t>post_date</a:t>
            </a:r>
            <a:r>
              <a:rPr lang="en-US" b="1" dirty="0" smtClean="0"/>
              <a:t>’ column’s data-type to </a:t>
            </a:r>
            <a:r>
              <a:rPr lang="en-US" b="1" dirty="0" err="1" smtClean="0"/>
              <a:t>Datetime</a:t>
            </a:r>
            <a:r>
              <a:rPr lang="en-US" b="1" dirty="0" smtClean="0"/>
              <a:t> data-type.</a:t>
            </a:r>
            <a:br>
              <a:rPr lang="en-US" b="1" dirty="0" smtClean="0"/>
            </a:br>
            <a:r>
              <a:rPr lang="en-US" b="1" i="1" dirty="0" smtClean="0"/>
              <a:t>- In Co-operation with Pandas library-</a:t>
            </a:r>
            <a:endParaRPr lang="ar-EG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" y="3367871"/>
            <a:ext cx="7535327" cy="12193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" y="6254077"/>
            <a:ext cx="7373379" cy="5239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6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1931670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Six, Visualizations and Dashboard: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This slide will review some examples of code and graph related to Visualizations’  step. Also, Hint on the Dashboard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6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5B9BD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4797"/>
            <a:ext cx="12192000" cy="5253203"/>
          </a:xfrm>
          <a:prstGeom prst="rect">
            <a:avLst/>
          </a:prstGeom>
          <a:gradFill flip="none" rotWithShape="1">
            <a:gsLst>
              <a:gs pos="0">
                <a:srgbClr val="5B9BD5"/>
              </a:gs>
              <a:gs pos="81000">
                <a:schemeClr val="bg1"/>
              </a:gs>
            </a:gsLst>
            <a:lin ang="2700000" scaled="1"/>
            <a:tileRect/>
          </a:gra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749" y="45715"/>
            <a:ext cx="12152251" cy="211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Visualizations and Dashboard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296" y="939331"/>
            <a:ext cx="1827231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6600" b="1" spc="-400" dirty="0" smtClean="0">
                <a:ln w="28575">
                  <a:solidFill>
                    <a:srgbClr val="5B9BD5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6</a:t>
            </a:r>
            <a:endParaRPr lang="en-US" sz="6600" b="1" spc="-400" dirty="0">
              <a:ln w="28575">
                <a:solidFill>
                  <a:srgbClr val="5B9BD5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4199" y="1875261"/>
            <a:ext cx="7786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b="1" i="1" u="sng" dirty="0" smtClean="0">
                <a:ea typeface="Arial" charset="0"/>
                <a:cs typeface="Arial" charset="0"/>
              </a:rPr>
              <a:t>- As we mentioned earlier that, </a:t>
            </a:r>
            <a:r>
              <a:rPr lang="en-US" b="1" dirty="0" smtClean="0">
                <a:ea typeface="Arial" charset="0"/>
                <a:cs typeface="Arial" charset="0"/>
              </a:rPr>
              <a:t>the visualization process/step is: </a:t>
            </a:r>
            <a:r>
              <a:rPr lang="en-US" b="1" u="sng" dirty="0"/>
              <a:t>: </a:t>
            </a:r>
            <a:r>
              <a:rPr lang="en-US" b="1" dirty="0" smtClean="0"/>
              <a:t>the </a:t>
            </a:r>
            <a:r>
              <a:rPr lang="en-US" b="1" dirty="0"/>
              <a:t>graphical representation of information and </a:t>
            </a:r>
            <a:r>
              <a:rPr lang="en-US" b="1" dirty="0" smtClean="0"/>
              <a:t>data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. </a:t>
            </a:r>
            <a:r>
              <a:rPr lang="en-US" b="1" dirty="0" smtClean="0">
                <a:cs typeface="Arial" pitchFamily="34" charset="0"/>
              </a:rPr>
              <a:t>Also</a:t>
            </a:r>
            <a:r>
              <a:rPr lang="en-US" b="1" dirty="0">
                <a:latin typeface="Georgia" pitchFamily="18" charset="0"/>
                <a:cs typeface="Arial" pitchFamily="34" charset="0"/>
              </a:rPr>
              <a:t> </a:t>
            </a:r>
            <a:r>
              <a:rPr lang="en-US" b="1" dirty="0" err="1" smtClean="0">
                <a:cs typeface="Arial" pitchFamily="34" charset="0"/>
              </a:rPr>
              <a:t>Dashboad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Is a tool many businesses use to track, analyze, and display </a:t>
            </a:r>
            <a:r>
              <a:rPr lang="en-US" b="1" dirty="0" smtClean="0"/>
              <a:t>data.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But, how could we visualize the data by </a:t>
            </a:r>
            <a:r>
              <a:rPr lang="en-US" b="1" i="1" u="sng" dirty="0" smtClean="0">
                <a:ea typeface="Arial" charset="0"/>
                <a:cs typeface="Arial" charset="0"/>
              </a:rPr>
              <a:t>python?!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40461" y="2733705"/>
            <a:ext cx="3434715" cy="2031325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i="1" u="sng" dirty="0" err="1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Matplotlib</a:t>
            </a:r>
            <a:r>
              <a:rPr lang="en-US" b="1" i="1" u="sng" dirty="0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: </a:t>
            </a:r>
            <a:r>
              <a:rPr lang="en-US" b="1" dirty="0" smtClean="0"/>
              <a:t>is</a:t>
            </a:r>
            <a:r>
              <a:rPr lang="en-US" b="1" dirty="0"/>
              <a:t> a cross-platform, data visualization and graphical plotting library for Python and its numerical extension </a:t>
            </a:r>
            <a:r>
              <a:rPr lang="en-US" b="1" dirty="0" err="1"/>
              <a:t>NumPy</a:t>
            </a:r>
            <a:r>
              <a:rPr lang="en-US" b="1" dirty="0"/>
              <a:t>. As such, it offers a viable open source alternative to </a:t>
            </a:r>
            <a:r>
              <a:rPr lang="en-US" b="1" i="1" u="sng" dirty="0" smtClean="0"/>
              <a:t>‘MATLAB’,</a:t>
            </a:r>
            <a:endParaRPr lang="en-US" b="1" i="1" u="sng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40461" y="4879522"/>
            <a:ext cx="3434715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err="1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Seaborn</a:t>
            </a:r>
            <a:r>
              <a:rPr lang="en-US" b="1" i="1" u="sng" dirty="0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: </a:t>
            </a:r>
            <a:r>
              <a:rPr lang="en-US" b="1" dirty="0" smtClean="0"/>
              <a:t>is</a:t>
            </a:r>
            <a:r>
              <a:rPr lang="en-US" b="1" dirty="0"/>
              <a:t> a Python data visualization library based on </a:t>
            </a:r>
            <a:r>
              <a:rPr lang="en-US" b="1" dirty="0" err="1" smtClean="0"/>
              <a:t>matplotlib</a:t>
            </a:r>
            <a:r>
              <a:rPr lang="en-US" b="1" dirty="0" smtClean="0"/>
              <a:t>. It provides </a:t>
            </a:r>
            <a:r>
              <a:rPr lang="en-US" b="1" dirty="0"/>
              <a:t>a high-level interface for drawing attractive and informative statistical graphics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111">
            <a:off x="11480073" y="524014"/>
            <a:ext cx="524476" cy="59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771" y="3070457"/>
            <a:ext cx="76954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 smtClean="0"/>
              <a:t>- By using multiple commands in “</a:t>
            </a:r>
            <a:r>
              <a:rPr lang="en-US" b="1" i="1" u="sng" dirty="0" smtClean="0"/>
              <a:t>Python” </a:t>
            </a:r>
            <a:r>
              <a:rPr lang="en-US" u="sng" dirty="0" smtClean="0"/>
              <a:t>including usage of </a:t>
            </a:r>
            <a:r>
              <a:rPr lang="en-US" u="sng" dirty="0" err="1" smtClean="0"/>
              <a:t>matplotlib</a:t>
            </a:r>
            <a:r>
              <a:rPr lang="en-US" u="sng" dirty="0" smtClean="0"/>
              <a:t> library and </a:t>
            </a:r>
            <a:r>
              <a:rPr lang="en-US" u="sng" dirty="0" err="1" smtClean="0"/>
              <a:t>seaborn</a:t>
            </a:r>
            <a:r>
              <a:rPr lang="en-US" u="sng" dirty="0" smtClean="0"/>
              <a:t> library.</a:t>
            </a:r>
            <a:endParaRPr lang="ar-EG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169441" y="5221651"/>
            <a:ext cx="4287604" cy="1477328"/>
          </a:xfrm>
          <a:prstGeom prst="rect">
            <a:avLst/>
          </a:prstGeom>
          <a:pattFill prst="pct40">
            <a:fgClr>
              <a:srgbClr val="5B9BD5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As been shown, </a:t>
            </a:r>
            <a:r>
              <a:rPr lang="en-US" b="1" dirty="0" smtClean="0"/>
              <a:t>we are going to use “</a:t>
            </a:r>
            <a:r>
              <a:rPr lang="en-US" b="1" dirty="0" err="1" smtClean="0"/>
              <a:t>matplotlib</a:t>
            </a:r>
            <a:r>
              <a:rPr lang="en-US" b="1" dirty="0" smtClean="0"/>
              <a:t>” library to represent the relationship between ‘</a:t>
            </a:r>
            <a:r>
              <a:rPr lang="en-US" b="1" dirty="0" err="1" smtClean="0"/>
              <a:t>salary_minimum</a:t>
            </a:r>
            <a:r>
              <a:rPr lang="en-US" b="1" dirty="0" smtClean="0"/>
              <a:t>’ and ‘</a:t>
            </a:r>
            <a:r>
              <a:rPr lang="en-US" b="1" dirty="0" err="1" smtClean="0"/>
              <a:t>salary_maximum</a:t>
            </a:r>
            <a:r>
              <a:rPr lang="en-US" b="1" dirty="0" smtClean="0"/>
              <a:t>’ columns. Via, A Scatter Diagram.</a:t>
            </a:r>
            <a:endParaRPr lang="ar-EG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97" y="1729898"/>
            <a:ext cx="3791479" cy="8668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1" y="3757524"/>
            <a:ext cx="7735380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1" y="4402404"/>
            <a:ext cx="3528726" cy="2455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6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4797"/>
            <a:ext cx="12192000" cy="5253203"/>
          </a:xfrm>
          <a:prstGeom prst="rect">
            <a:avLst/>
          </a:prstGeom>
          <a:gradFill flip="none" rotWithShape="1">
            <a:gsLst>
              <a:gs pos="0">
                <a:srgbClr val="5B9BD5"/>
              </a:gs>
              <a:gs pos="81000">
                <a:schemeClr val="bg1"/>
              </a:gs>
            </a:gsLst>
            <a:lin ang="2700000" scaled="1"/>
            <a:tileRect/>
          </a:gra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45715"/>
            <a:ext cx="12192000" cy="2117631"/>
          </a:xfrm>
          <a:prstGeom prst="rect">
            <a:avLst/>
          </a:prstGeom>
          <a:pattFill prst="dotGrid">
            <a:fgClr>
              <a:srgbClr val="5B9BD5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Visualizations and Dashboard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3296" y="939331"/>
            <a:ext cx="1827231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6600" b="1" spc="-400" dirty="0" smtClean="0">
                <a:ln w="28575">
                  <a:solidFill>
                    <a:srgbClr val="5B9BD5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6</a:t>
            </a:r>
            <a:endParaRPr lang="en-US" sz="6600" b="1" spc="-400" dirty="0">
              <a:ln w="28575">
                <a:solidFill>
                  <a:srgbClr val="5B9BD5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749" y="5807236"/>
            <a:ext cx="5721778" cy="923330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i="1" u="sng" dirty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A </a:t>
            </a:r>
            <a:r>
              <a:rPr lang="en-US" b="1" i="1" u="sng" dirty="0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rPr>
              <a:t>Bar Chart: </a:t>
            </a:r>
            <a:r>
              <a:rPr lang="en-US" b="1" dirty="0" smtClean="0"/>
              <a:t>can </a:t>
            </a:r>
            <a:r>
              <a:rPr lang="en-US" b="1" dirty="0"/>
              <a:t>be defined as a chart or a graphical representation of data, quantities or numbers using bars or strips</a:t>
            </a:r>
            <a:endParaRPr lang="en-US" b="1" i="1" u="sng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4639" y="3846342"/>
            <a:ext cx="2093025" cy="1754326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>
                <a:ln w="127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A scatter diagram: </a:t>
            </a:r>
            <a:r>
              <a:rPr lang="en-US" b="1" dirty="0" smtClean="0"/>
              <a:t>is</a:t>
            </a:r>
            <a:r>
              <a:rPr lang="en-US" b="1" dirty="0"/>
              <a:t> a two-dimensional graphical representation of a set of </a:t>
            </a:r>
            <a:r>
              <a:rPr lang="en-US" b="1" dirty="0" smtClean="0"/>
              <a:t>data.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0111">
            <a:off x="4978193" y="5300722"/>
            <a:ext cx="524476" cy="5998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8011" y="3846342"/>
            <a:ext cx="3396719" cy="1754326"/>
          </a:xfrm>
          <a:prstGeom prst="rect">
            <a:avLst/>
          </a:prstGeom>
          <a:pattFill prst="pct40">
            <a:fgClr>
              <a:srgbClr val="5B9BD5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As been shown, </a:t>
            </a:r>
            <a:r>
              <a:rPr lang="en-US" b="1" dirty="0" smtClean="0"/>
              <a:t>we are going to use “</a:t>
            </a:r>
            <a:r>
              <a:rPr lang="en-US" b="1" dirty="0" err="1" smtClean="0"/>
              <a:t>seaborn</a:t>
            </a:r>
            <a:r>
              <a:rPr lang="en-US" b="1" dirty="0" smtClean="0"/>
              <a:t>” library to represent the relationship between ‘job_category2’ and ‘views’ columns. Via, Group </a:t>
            </a:r>
            <a:r>
              <a:rPr lang="en-US" b="1" dirty="0"/>
              <a:t>B</a:t>
            </a:r>
            <a:r>
              <a:rPr lang="en-US" b="1" dirty="0" smtClean="0"/>
              <a:t>y </a:t>
            </a:r>
            <a:r>
              <a:rPr lang="en-US" b="1" dirty="0"/>
              <a:t>B</a:t>
            </a:r>
            <a:r>
              <a:rPr lang="en-US" b="1" dirty="0" smtClean="0"/>
              <a:t>ar </a:t>
            </a:r>
            <a:r>
              <a:rPr lang="en-US" b="1" dirty="0"/>
              <a:t>C</a:t>
            </a:r>
            <a:r>
              <a:rPr lang="en-US" b="1" dirty="0" smtClean="0"/>
              <a:t>hart/ Horizontal Bar Chart .</a:t>
            </a:r>
            <a:endParaRPr lang="ar-EG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1" y="1966620"/>
            <a:ext cx="9888330" cy="1771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51" y="3187709"/>
            <a:ext cx="6196825" cy="35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612" y="1658273"/>
            <a:ext cx="3791479" cy="8668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51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04797"/>
            <a:ext cx="12192000" cy="5253203"/>
          </a:xfrm>
          <a:prstGeom prst="rect">
            <a:avLst/>
          </a:prstGeom>
          <a:gradFill flip="none" rotWithShape="1">
            <a:gsLst>
              <a:gs pos="0">
                <a:srgbClr val="5B9BD5"/>
              </a:gs>
              <a:gs pos="81000">
                <a:schemeClr val="bg1"/>
              </a:gs>
            </a:gsLst>
            <a:lin ang="2700000" scaled="1"/>
            <a:tileRect/>
          </a:gra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45715"/>
            <a:ext cx="12192000" cy="2117631"/>
          </a:xfrm>
          <a:prstGeom prst="rect">
            <a:avLst/>
          </a:prstGeom>
          <a:pattFill prst="dotGrid">
            <a:fgClr>
              <a:srgbClr val="5B9BD5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B9BD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Visualizations and Dashboard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5B9BD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0806" y="1083563"/>
            <a:ext cx="1827231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6600" b="1" spc="-400" dirty="0" smtClean="0">
                <a:ln w="28575">
                  <a:solidFill>
                    <a:srgbClr val="5B9BD5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6</a:t>
            </a:r>
            <a:endParaRPr lang="en-US" sz="6600" b="1" spc="-400" dirty="0">
              <a:ln w="28575">
                <a:solidFill>
                  <a:srgbClr val="5B9BD5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005" y="2110884"/>
            <a:ext cx="7786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b="1" i="1" u="sng" dirty="0" smtClean="0">
                <a:ea typeface="Arial" charset="0"/>
                <a:cs typeface="Arial" charset="0"/>
              </a:rPr>
              <a:t>- As we mentioned earlier that, </a:t>
            </a:r>
            <a:r>
              <a:rPr lang="en-US" b="1" dirty="0" smtClean="0">
                <a:ea typeface="Arial" charset="0"/>
                <a:cs typeface="Arial" charset="0"/>
              </a:rPr>
              <a:t>the </a:t>
            </a:r>
            <a:r>
              <a:rPr lang="en-US" b="1" dirty="0" err="1" smtClean="0">
                <a:cs typeface="Arial" pitchFamily="34" charset="0"/>
              </a:rPr>
              <a:t>Dashboad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,</a:t>
            </a:r>
            <a:r>
              <a:rPr lang="en-US" b="1" dirty="0" smtClean="0"/>
              <a:t> </a:t>
            </a:r>
            <a:r>
              <a:rPr lang="en-US" b="1" dirty="0"/>
              <a:t>Is a tool many businesses use to track, analyze, and display </a:t>
            </a:r>
            <a:r>
              <a:rPr lang="en-US" b="1" dirty="0" smtClean="0"/>
              <a:t>data.</a:t>
            </a:r>
            <a:r>
              <a:rPr lang="en-US" b="1" dirty="0" smtClean="0">
                <a:latin typeface="Georgia" pitchFamily="18" charset="0"/>
                <a:cs typeface="Arial" pitchFamily="34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But, how could we visualize the data by </a:t>
            </a:r>
            <a:r>
              <a:rPr lang="en-US" b="1" i="1" u="sng" dirty="0" smtClean="0">
                <a:ea typeface="Arial" charset="0"/>
                <a:cs typeface="Arial" charset="0"/>
              </a:rPr>
              <a:t>python?!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770">
            <a:off x="11490949" y="4264984"/>
            <a:ext cx="524476" cy="59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005" y="3056962"/>
            <a:ext cx="51012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 smtClean="0"/>
              <a:t>- By using a dashboard in “</a:t>
            </a:r>
            <a:r>
              <a:rPr lang="en-US" b="1" i="1" u="sng" dirty="0" smtClean="0"/>
              <a:t>Anaconda” Called “Voilà.</a:t>
            </a:r>
            <a:endParaRPr lang="ar-EG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465705" y="5338333"/>
            <a:ext cx="4287604" cy="1200329"/>
          </a:xfrm>
          <a:prstGeom prst="rect">
            <a:avLst/>
          </a:prstGeom>
          <a:pattFill prst="pct40">
            <a:fgClr>
              <a:schemeClr val="bg1"/>
            </a:fgClr>
            <a:bgClr>
              <a:srgbClr val="5B9BD5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As been mentioned, </a:t>
            </a:r>
            <a:r>
              <a:rPr lang="en-US" b="1" dirty="0" smtClean="0"/>
              <a:t>we are going to use “</a:t>
            </a:r>
            <a:r>
              <a:rPr lang="en-US" b="1" i="1" u="sng" dirty="0" smtClean="0"/>
              <a:t>Voilà</a:t>
            </a:r>
            <a:r>
              <a:rPr lang="en-US" b="1" dirty="0" smtClean="0"/>
              <a:t>” Dashboard to represent all the graphs. </a:t>
            </a:r>
            <a:r>
              <a:rPr lang="en-US" b="1" dirty="0"/>
              <a:t>W</a:t>
            </a:r>
            <a:r>
              <a:rPr lang="en-US" b="1" dirty="0" smtClean="0"/>
              <a:t>hich, has been generated by python. </a:t>
            </a:r>
            <a:endParaRPr lang="ar-EG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96" y="2893093"/>
            <a:ext cx="1702064" cy="61363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62" y="4231398"/>
            <a:ext cx="1019317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25" y="2846664"/>
            <a:ext cx="4104762" cy="84761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4438" y="3559503"/>
            <a:ext cx="3270312" cy="1477328"/>
          </a:xfrm>
          <a:prstGeom prst="rect">
            <a:avLst/>
          </a:prstGeom>
          <a:pattFill prst="pct5">
            <a:fgClr>
              <a:schemeClr val="bg1"/>
            </a:fgClr>
            <a:bgClr>
              <a:srgbClr val="5B9BD5"/>
            </a:bgClr>
          </a:pattFill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Starting </a:t>
            </a:r>
            <a:r>
              <a:rPr lang="en-US" b="1" i="1" u="sng" dirty="0" smtClean="0"/>
              <a:t>Voilà Dashboard by: </a:t>
            </a:r>
            <a:r>
              <a:rPr lang="en-US" b="1" dirty="0" smtClean="0"/>
              <a:t>pressing the button on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 directly-OR-using command in Anaco</a:t>
            </a:r>
            <a:r>
              <a:rPr lang="en-US" b="1" dirty="0" smtClean="0"/>
              <a:t>nda </a:t>
            </a:r>
            <a:r>
              <a:rPr lang="en-US" b="1" dirty="0"/>
              <a:t>P</a:t>
            </a:r>
            <a:r>
              <a:rPr lang="en-US" b="1" dirty="0" smtClean="0"/>
              <a:t>rompt. </a:t>
            </a:r>
            <a:r>
              <a:rPr lang="en-US" dirty="0" smtClean="0"/>
              <a:t>‘v</a:t>
            </a:r>
            <a:r>
              <a:rPr lang="en-US" dirty="0" smtClean="0"/>
              <a:t>oila’</a:t>
            </a:r>
            <a:endParaRPr lang="ar-E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1" y="4999098"/>
            <a:ext cx="2219635" cy="20005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9700806" y="3806462"/>
            <a:ext cx="2399914" cy="2585323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l" rtl="0"/>
            <a:r>
              <a:rPr lang="en-US" i="1" u="sng" dirty="0" smtClean="0">
                <a:ln w="3175">
                  <a:solidFill>
                    <a:srgbClr val="0066FF"/>
                  </a:solidFill>
                </a:ln>
                <a:solidFill>
                  <a:srgbClr val="46A734"/>
                </a:solidFill>
              </a:rPr>
              <a:t>Anaconda: </a:t>
            </a:r>
            <a:r>
              <a:rPr lang="en-US" b="1" dirty="0" smtClean="0"/>
              <a:t>is an open-source distribution of the Python and R programming languages for data science that aims to simplify package management and deployment.</a:t>
            </a:r>
            <a:endParaRPr lang="ar-EG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95240" y="4119581"/>
            <a:ext cx="4287604" cy="646331"/>
          </a:xfrm>
          <a:prstGeom prst="rect">
            <a:avLst/>
          </a:prstGeom>
          <a:pattFill prst="pct40">
            <a:fgClr>
              <a:schemeClr val="bg1"/>
            </a:fgClr>
            <a:bgClr>
              <a:srgbClr val="5B9BD5"/>
            </a:bgClr>
          </a:patt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We can install Voil</a:t>
            </a:r>
            <a:r>
              <a:rPr lang="en-US" b="1" i="1" u="sng" dirty="0" smtClean="0"/>
              <a:t>à by using command ‘</a:t>
            </a:r>
            <a:r>
              <a:rPr lang="en-US" b="1" i="1" u="sng" dirty="0" err="1" smtClean="0"/>
              <a:t>conda</a:t>
            </a:r>
            <a:r>
              <a:rPr lang="en-US" b="1" i="1" u="sng" dirty="0" smtClean="0"/>
              <a:t> install voila’ in Anaconda Prompt.</a:t>
            </a:r>
            <a:endParaRPr lang="ar-EG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04087" y="5310516"/>
            <a:ext cx="413360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8800" b="1" dirty="0" smtClean="0">
                <a:latin typeface="Kunstler Script" panose="030304020206070D0D06" pitchFamily="66" charset="0"/>
              </a:rPr>
              <a:t>Fin…</a:t>
            </a:r>
            <a:endParaRPr lang="ar-EG" sz="8800" b="1" dirty="0"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19824">
            <a:off x="4000847" y="2653061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059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441D430-C6FB-403D-B80F-5A561BB1792C}"/>
              </a:ext>
            </a:extLst>
          </p:cNvPr>
          <p:cNvSpPr/>
          <p:nvPr/>
        </p:nvSpPr>
        <p:spPr>
          <a:xfrm>
            <a:off x="5509426" y="462265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 smtClean="0">
                <a:latin typeface="Impact" panose="020B0806030902050204" pitchFamily="34" charset="0"/>
                <a:ea typeface="Cambria" panose="02040503050406030204" pitchFamily="18" charset="0"/>
              </a:rPr>
              <a:t>Index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  <a:ea typeface="Cambria" panose="020405030504060302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F60BFC3-AE9B-406B-B829-48E5A915BB13}"/>
              </a:ext>
            </a:extLst>
          </p:cNvPr>
          <p:cNvCxnSpPr/>
          <p:nvPr/>
        </p:nvCxnSpPr>
        <p:spPr>
          <a:xfrm>
            <a:off x="1672544" y="1108596"/>
            <a:ext cx="89100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6">
            <a:extLst>
              <a:ext uri="{FF2B5EF4-FFF2-40B4-BE49-F238E27FC236}">
                <a16:creationId xmlns:a16="http://schemas.microsoft.com/office/drawing/2014/main" xmlns="" id="{1D024DF1-F879-4508-873B-EE3D12B39F32}"/>
              </a:ext>
            </a:extLst>
          </p:cNvPr>
          <p:cNvSpPr>
            <a:spLocks/>
          </p:cNvSpPr>
          <p:nvPr/>
        </p:nvSpPr>
        <p:spPr bwMode="auto">
          <a:xfrm>
            <a:off x="2370091" y="2072040"/>
            <a:ext cx="2885598" cy="1442800"/>
          </a:xfrm>
          <a:custGeom>
            <a:avLst/>
            <a:gdLst>
              <a:gd name="T0" fmla="*/ 2106 w 2106"/>
              <a:gd name="T1" fmla="*/ 1053 h 1053"/>
              <a:gd name="T2" fmla="*/ 2082 w 2106"/>
              <a:gd name="T3" fmla="*/ 1053 h 1053"/>
              <a:gd name="T4" fmla="*/ 1053 w 2106"/>
              <a:gd name="T5" fmla="*/ 24 h 1053"/>
              <a:gd name="T6" fmla="*/ 24 w 2106"/>
              <a:gd name="T7" fmla="*/ 1053 h 1053"/>
              <a:gd name="T8" fmla="*/ 0 w 2106"/>
              <a:gd name="T9" fmla="*/ 1053 h 1053"/>
              <a:gd name="T10" fmla="*/ 309 w 2106"/>
              <a:gd name="T11" fmla="*/ 308 h 1053"/>
              <a:gd name="T12" fmla="*/ 1053 w 2106"/>
              <a:gd name="T13" fmla="*/ 0 h 1053"/>
              <a:gd name="T14" fmla="*/ 1798 w 2106"/>
              <a:gd name="T15" fmla="*/ 308 h 1053"/>
              <a:gd name="T16" fmla="*/ 2106 w 2106"/>
              <a:gd name="T17" fmla="*/ 1053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6" h="1053">
                <a:moveTo>
                  <a:pt x="2106" y="1053"/>
                </a:moveTo>
                <a:cubicBezTo>
                  <a:pt x="2082" y="1053"/>
                  <a:pt x="2082" y="1053"/>
                  <a:pt x="2082" y="1053"/>
                </a:cubicBezTo>
                <a:cubicBezTo>
                  <a:pt x="2082" y="486"/>
                  <a:pt x="1621" y="24"/>
                  <a:pt x="1053" y="24"/>
                </a:cubicBezTo>
                <a:cubicBezTo>
                  <a:pt x="486" y="24"/>
                  <a:pt x="24" y="486"/>
                  <a:pt x="24" y="1053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772"/>
                  <a:pt x="110" y="507"/>
                  <a:pt x="309" y="308"/>
                </a:cubicBezTo>
                <a:cubicBezTo>
                  <a:pt x="508" y="110"/>
                  <a:pt x="772" y="0"/>
                  <a:pt x="1053" y="0"/>
                </a:cubicBezTo>
                <a:cubicBezTo>
                  <a:pt x="1335" y="0"/>
                  <a:pt x="1599" y="110"/>
                  <a:pt x="1798" y="308"/>
                </a:cubicBezTo>
                <a:cubicBezTo>
                  <a:pt x="1997" y="507"/>
                  <a:pt x="2106" y="772"/>
                  <a:pt x="2106" y="10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DB20F389-082E-4F52-B68C-691EF66E2813}"/>
              </a:ext>
            </a:extLst>
          </p:cNvPr>
          <p:cNvGrpSpPr/>
          <p:nvPr/>
        </p:nvGrpSpPr>
        <p:grpSpPr>
          <a:xfrm>
            <a:off x="3412056" y="1766691"/>
            <a:ext cx="821609" cy="822658"/>
            <a:chOff x="2517406" y="1212588"/>
            <a:chExt cx="1095479" cy="1096877"/>
          </a:xfrm>
        </p:grpSpPr>
        <p:sp>
          <p:nvSpPr>
            <p:cNvPr id="6" name="Oval 44">
              <a:extLst>
                <a:ext uri="{FF2B5EF4-FFF2-40B4-BE49-F238E27FC236}">
                  <a16:creationId xmlns:a16="http://schemas.microsoft.com/office/drawing/2014/main" xmlns="" id="{283E94AB-7315-47F6-944D-1AB9A686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594" y="1230776"/>
              <a:ext cx="1059103" cy="10591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xmlns="" id="{0BA7A7BE-4DF0-4DCD-AAE6-A8F3124F9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7406" y="1212588"/>
              <a:ext cx="1095479" cy="1096877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0 w 600"/>
                <a:gd name="T13" fmla="*/ 300 h 600"/>
                <a:gd name="T14" fmla="*/ 300 w 600"/>
                <a:gd name="T15" fmla="*/ 600 h 600"/>
                <a:gd name="T16" fmla="*/ 600 w 600"/>
                <a:gd name="T17" fmla="*/ 300 h 600"/>
                <a:gd name="T18" fmla="*/ 300 w 600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C25E659-C241-4E79-8B85-995390F08DC8}"/>
              </a:ext>
            </a:extLst>
          </p:cNvPr>
          <p:cNvGrpSpPr/>
          <p:nvPr/>
        </p:nvGrpSpPr>
        <p:grpSpPr>
          <a:xfrm>
            <a:off x="4366925" y="2165430"/>
            <a:ext cx="901356" cy="821609"/>
            <a:chOff x="3790567" y="1744238"/>
            <a:chExt cx="1201808" cy="1095478"/>
          </a:xfrm>
        </p:grpSpPr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xmlns="" id="{3E41D99E-0EB4-4F04-A3E5-F6933AE58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154" y="1762426"/>
              <a:ext cx="1161234" cy="1059102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0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0" y="0"/>
                    <a:pt x="318" y="0"/>
                  </a:cubicBezTo>
                  <a:cubicBezTo>
                    <a:pt x="395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5" y="580"/>
                    <a:pt x="318" y="5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xmlns="" id="{AEBC2956-34FD-4542-B8DB-1B49D5B2B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567" y="1744238"/>
              <a:ext cx="1201808" cy="1095478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0" y="20"/>
                    <a:pt x="472" y="48"/>
                    <a:pt x="527" y="102"/>
                  </a:cubicBezTo>
                  <a:cubicBezTo>
                    <a:pt x="636" y="212"/>
                    <a:pt x="636" y="389"/>
                    <a:pt x="527" y="498"/>
                  </a:cubicBezTo>
                  <a:cubicBezTo>
                    <a:pt x="472" y="553"/>
                    <a:pt x="400" y="580"/>
                    <a:pt x="329" y="580"/>
                  </a:cubicBezTo>
                  <a:cubicBezTo>
                    <a:pt x="257" y="580"/>
                    <a:pt x="185" y="553"/>
                    <a:pt x="131" y="498"/>
                  </a:cubicBezTo>
                  <a:cubicBezTo>
                    <a:pt x="21" y="389"/>
                    <a:pt x="21" y="212"/>
                    <a:pt x="131" y="102"/>
                  </a:cubicBezTo>
                  <a:cubicBezTo>
                    <a:pt x="185" y="48"/>
                    <a:pt x="257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3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3" y="569"/>
                    <a:pt x="249" y="600"/>
                    <a:pt x="329" y="600"/>
                  </a:cubicBezTo>
                  <a:cubicBezTo>
                    <a:pt x="409" y="600"/>
                    <a:pt x="484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4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8EC5D46-E6F4-4CB5-9378-3CB6806F73D0}"/>
              </a:ext>
            </a:extLst>
          </p:cNvPr>
          <p:cNvGrpSpPr/>
          <p:nvPr/>
        </p:nvGrpSpPr>
        <p:grpSpPr>
          <a:xfrm>
            <a:off x="4828623" y="3152829"/>
            <a:ext cx="821609" cy="821609"/>
            <a:chOff x="4406162" y="3060769"/>
            <a:chExt cx="1095478" cy="1095478"/>
          </a:xfrm>
        </p:grpSpPr>
        <p:sp>
          <p:nvSpPr>
            <p:cNvPr id="12" name="Oval 48">
              <a:extLst>
                <a:ext uri="{FF2B5EF4-FFF2-40B4-BE49-F238E27FC236}">
                  <a16:creationId xmlns:a16="http://schemas.microsoft.com/office/drawing/2014/main" xmlns="" id="{40CAFCEF-BD14-4F5B-BC45-25CED8BD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350" y="3078957"/>
              <a:ext cx="1059102" cy="105910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xmlns="" id="{882F5B5C-6DB1-4E06-85A6-260C8C594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6162" y="3060769"/>
              <a:ext cx="1095478" cy="1095478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6" y="580"/>
                    <a:pt x="20" y="455"/>
                    <a:pt x="20" y="300"/>
                  </a:cubicBezTo>
                  <a:cubicBezTo>
                    <a:pt x="20" y="145"/>
                    <a:pt x="146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6" y="600"/>
                    <a:pt x="600" y="465"/>
                    <a:pt x="600" y="300"/>
                  </a:cubicBezTo>
                  <a:cubicBezTo>
                    <a:pt x="600" y="135"/>
                    <a:pt x="466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0A47A1F-4D55-46DF-B180-EB57CBD81FF5}"/>
              </a:ext>
            </a:extLst>
          </p:cNvPr>
          <p:cNvGrpSpPr/>
          <p:nvPr/>
        </p:nvGrpSpPr>
        <p:grpSpPr>
          <a:xfrm>
            <a:off x="2377436" y="2165430"/>
            <a:ext cx="901356" cy="821609"/>
            <a:chOff x="1137915" y="1744238"/>
            <a:chExt cx="1201808" cy="1095478"/>
          </a:xfrm>
        </p:grpSpPr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xmlns="" id="{59E221DF-F218-4E2F-B14C-ED4BA11A3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502" y="1762426"/>
              <a:ext cx="1162634" cy="1059102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1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1" y="0"/>
                    <a:pt x="318" y="0"/>
                  </a:cubicBezTo>
                  <a:cubicBezTo>
                    <a:pt x="396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6" y="580"/>
                    <a:pt x="318" y="5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16" name="Freeform 51">
              <a:extLst>
                <a:ext uri="{FF2B5EF4-FFF2-40B4-BE49-F238E27FC236}">
                  <a16:creationId xmlns:a16="http://schemas.microsoft.com/office/drawing/2014/main" xmlns="" id="{B60F6A8D-B53F-4D76-92B6-C0412134F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7915" y="1744238"/>
              <a:ext cx="1201808" cy="1095478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1" y="20"/>
                    <a:pt x="473" y="48"/>
                    <a:pt x="527" y="102"/>
                  </a:cubicBezTo>
                  <a:cubicBezTo>
                    <a:pt x="637" y="212"/>
                    <a:pt x="637" y="389"/>
                    <a:pt x="527" y="498"/>
                  </a:cubicBezTo>
                  <a:cubicBezTo>
                    <a:pt x="473" y="553"/>
                    <a:pt x="401" y="580"/>
                    <a:pt x="329" y="580"/>
                  </a:cubicBezTo>
                  <a:cubicBezTo>
                    <a:pt x="258" y="580"/>
                    <a:pt x="186" y="553"/>
                    <a:pt x="131" y="498"/>
                  </a:cubicBezTo>
                  <a:cubicBezTo>
                    <a:pt x="22" y="389"/>
                    <a:pt x="22" y="212"/>
                    <a:pt x="131" y="102"/>
                  </a:cubicBezTo>
                  <a:cubicBezTo>
                    <a:pt x="186" y="48"/>
                    <a:pt x="258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4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4" y="569"/>
                    <a:pt x="249" y="600"/>
                    <a:pt x="329" y="600"/>
                  </a:cubicBezTo>
                  <a:cubicBezTo>
                    <a:pt x="409" y="600"/>
                    <a:pt x="485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5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6FB626D-5EE3-477E-BF47-C4F985E87F8F}"/>
              </a:ext>
            </a:extLst>
          </p:cNvPr>
          <p:cNvGrpSpPr/>
          <p:nvPr/>
        </p:nvGrpSpPr>
        <p:grpSpPr>
          <a:xfrm>
            <a:off x="1995490" y="3152829"/>
            <a:ext cx="821609" cy="821609"/>
            <a:chOff x="628651" y="3060769"/>
            <a:chExt cx="1095478" cy="1095478"/>
          </a:xfrm>
        </p:grpSpPr>
        <p:sp>
          <p:nvSpPr>
            <p:cNvPr id="18" name="Oval 52">
              <a:extLst>
                <a:ext uri="{FF2B5EF4-FFF2-40B4-BE49-F238E27FC236}">
                  <a16:creationId xmlns:a16="http://schemas.microsoft.com/office/drawing/2014/main" xmlns="" id="{957677BC-4727-49AD-BC1C-C5CE2A5A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39" y="3078957"/>
              <a:ext cx="1059102" cy="1059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xmlns="" id="{D56E6FF9-8D7C-4320-A0E3-C8EA16819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1" y="3060769"/>
              <a:ext cx="1095478" cy="1095478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4" y="20"/>
                    <a:pt x="580" y="145"/>
                    <a:pt x="580" y="300"/>
                  </a:cubicBezTo>
                  <a:cubicBezTo>
                    <a:pt x="580" y="455"/>
                    <a:pt x="454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4" y="0"/>
                    <a:pt x="0" y="135"/>
                    <a:pt x="0" y="300"/>
                  </a:cubicBezTo>
                  <a:cubicBezTo>
                    <a:pt x="0" y="465"/>
                    <a:pt x="134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E649825C-37C7-49F2-8062-74993DBD7AEB}"/>
              </a:ext>
            </a:extLst>
          </p:cNvPr>
          <p:cNvGrpSpPr/>
          <p:nvPr/>
        </p:nvGrpSpPr>
        <p:grpSpPr>
          <a:xfrm>
            <a:off x="3272497" y="2898897"/>
            <a:ext cx="1136403" cy="3136383"/>
            <a:chOff x="2331328" y="2722194"/>
            <a:chExt cx="1515204" cy="41818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6B453CBB-7BE4-4310-AEB5-08377017F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461" y="2834120"/>
              <a:ext cx="1263369" cy="1266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xmlns="" id="{286597FB-23A2-4BF8-BBCD-FA41AC114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1328" y="2722194"/>
              <a:ext cx="1467634" cy="1642517"/>
            </a:xfrm>
            <a:custGeom>
              <a:avLst/>
              <a:gdLst>
                <a:gd name="T0" fmla="*/ 804 w 804"/>
                <a:gd name="T1" fmla="*/ 402 h 900"/>
                <a:gd name="T2" fmla="*/ 402 w 804"/>
                <a:gd name="T3" fmla="*/ 0 h 900"/>
                <a:gd name="T4" fmla="*/ 0 w 804"/>
                <a:gd name="T5" fmla="*/ 402 h 900"/>
                <a:gd name="T6" fmla="*/ 333 w 804"/>
                <a:gd name="T7" fmla="*/ 798 h 900"/>
                <a:gd name="T8" fmla="*/ 333 w 804"/>
                <a:gd name="T9" fmla="*/ 900 h 900"/>
                <a:gd name="T10" fmla="*/ 471 w 804"/>
                <a:gd name="T11" fmla="*/ 900 h 900"/>
                <a:gd name="T12" fmla="*/ 471 w 804"/>
                <a:gd name="T13" fmla="*/ 798 h 900"/>
                <a:gd name="T14" fmla="*/ 804 w 804"/>
                <a:gd name="T15" fmla="*/ 402 h 900"/>
                <a:gd name="T16" fmla="*/ 402 w 804"/>
                <a:gd name="T17" fmla="*/ 704 h 900"/>
                <a:gd name="T18" fmla="*/ 100 w 804"/>
                <a:gd name="T19" fmla="*/ 402 h 900"/>
                <a:gd name="T20" fmla="*/ 402 w 804"/>
                <a:gd name="T21" fmla="*/ 100 h 900"/>
                <a:gd name="T22" fmla="*/ 704 w 804"/>
                <a:gd name="T23" fmla="*/ 402 h 900"/>
                <a:gd name="T24" fmla="*/ 402 w 804"/>
                <a:gd name="T25" fmla="*/ 7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4" h="900">
                  <a:moveTo>
                    <a:pt x="804" y="402"/>
                  </a:moveTo>
                  <a:cubicBezTo>
                    <a:pt x="804" y="180"/>
                    <a:pt x="624" y="0"/>
                    <a:pt x="402" y="0"/>
                  </a:cubicBezTo>
                  <a:cubicBezTo>
                    <a:pt x="180" y="0"/>
                    <a:pt x="0" y="180"/>
                    <a:pt x="0" y="402"/>
                  </a:cubicBezTo>
                  <a:cubicBezTo>
                    <a:pt x="0" y="600"/>
                    <a:pt x="144" y="765"/>
                    <a:pt x="333" y="798"/>
                  </a:cubicBezTo>
                  <a:cubicBezTo>
                    <a:pt x="333" y="900"/>
                    <a:pt x="333" y="900"/>
                    <a:pt x="333" y="900"/>
                  </a:cubicBezTo>
                  <a:cubicBezTo>
                    <a:pt x="471" y="900"/>
                    <a:pt x="471" y="900"/>
                    <a:pt x="471" y="900"/>
                  </a:cubicBezTo>
                  <a:cubicBezTo>
                    <a:pt x="471" y="798"/>
                    <a:pt x="471" y="798"/>
                    <a:pt x="471" y="798"/>
                  </a:cubicBezTo>
                  <a:cubicBezTo>
                    <a:pt x="660" y="765"/>
                    <a:pt x="804" y="600"/>
                    <a:pt x="804" y="402"/>
                  </a:cubicBezTo>
                  <a:close/>
                  <a:moveTo>
                    <a:pt x="402" y="704"/>
                  </a:moveTo>
                  <a:cubicBezTo>
                    <a:pt x="235" y="704"/>
                    <a:pt x="100" y="569"/>
                    <a:pt x="100" y="402"/>
                  </a:cubicBezTo>
                  <a:cubicBezTo>
                    <a:pt x="100" y="235"/>
                    <a:pt x="235" y="100"/>
                    <a:pt x="402" y="100"/>
                  </a:cubicBezTo>
                  <a:cubicBezTo>
                    <a:pt x="569" y="100"/>
                    <a:pt x="704" y="235"/>
                    <a:pt x="704" y="402"/>
                  </a:cubicBezTo>
                  <a:cubicBezTo>
                    <a:pt x="704" y="569"/>
                    <a:pt x="569" y="704"/>
                    <a:pt x="402" y="70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xmlns="" id="{3BE0CC2C-225F-4434-9C73-878AFB4E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749" y="5047461"/>
              <a:ext cx="677154" cy="1011534"/>
            </a:xfrm>
            <a:prstGeom prst="rect">
              <a:avLst/>
            </a:pr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xmlns="" id="{447ECF78-9CF5-4035-9C3A-32B031FA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749" y="5047461"/>
              <a:ext cx="677154" cy="101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xmlns="" id="{A99162AD-9C83-46DF-BE99-A5ECDC43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355" y="5601496"/>
              <a:ext cx="983553" cy="681351"/>
            </a:xfrm>
            <a:prstGeom prst="rect">
              <a:avLst/>
            </a:prstGeom>
            <a:solidFill>
              <a:srgbClr val="F4C9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xmlns="" id="{58B11B43-9EDF-4B64-8BF3-DA5378C7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355" y="5601496"/>
              <a:ext cx="983553" cy="68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xmlns="" id="{3BC5A596-A3A5-43B1-8011-0F47437C4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123" y="4514414"/>
              <a:ext cx="1243782" cy="1183620"/>
            </a:xfrm>
            <a:custGeom>
              <a:avLst/>
              <a:gdLst>
                <a:gd name="T0" fmla="*/ 0 w 681"/>
                <a:gd name="T1" fmla="*/ 110 h 648"/>
                <a:gd name="T2" fmla="*/ 109 w 681"/>
                <a:gd name="T3" fmla="*/ 0 h 648"/>
                <a:gd name="T4" fmla="*/ 571 w 681"/>
                <a:gd name="T5" fmla="*/ 0 h 648"/>
                <a:gd name="T6" fmla="*/ 681 w 681"/>
                <a:gd name="T7" fmla="*/ 110 h 648"/>
                <a:gd name="T8" fmla="*/ 681 w 681"/>
                <a:gd name="T9" fmla="*/ 538 h 648"/>
                <a:gd name="T10" fmla="*/ 571 w 681"/>
                <a:gd name="T11" fmla="*/ 648 h 648"/>
                <a:gd name="T12" fmla="*/ 109 w 681"/>
                <a:gd name="T13" fmla="*/ 648 h 648"/>
                <a:gd name="T14" fmla="*/ 0 w 681"/>
                <a:gd name="T15" fmla="*/ 538 h 648"/>
                <a:gd name="T16" fmla="*/ 0 w 681"/>
                <a:gd name="T17" fmla="*/ 11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648">
                  <a:moveTo>
                    <a:pt x="0" y="110"/>
                  </a:moveTo>
                  <a:cubicBezTo>
                    <a:pt x="0" y="49"/>
                    <a:pt x="49" y="0"/>
                    <a:pt x="109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632" y="0"/>
                    <a:pt x="681" y="49"/>
                    <a:pt x="681" y="110"/>
                  </a:cubicBezTo>
                  <a:cubicBezTo>
                    <a:pt x="681" y="538"/>
                    <a:pt x="681" y="538"/>
                    <a:pt x="681" y="538"/>
                  </a:cubicBezTo>
                  <a:cubicBezTo>
                    <a:pt x="681" y="598"/>
                    <a:pt x="632" y="648"/>
                    <a:pt x="571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49" y="648"/>
                    <a:pt x="0" y="598"/>
                    <a:pt x="0" y="538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xmlns="" id="{591C4189-C7BD-4E49-8BD6-F89AF2CEB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562" y="4364711"/>
              <a:ext cx="376353" cy="106609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xmlns="" id="{3392F586-694B-4CF4-9107-47FB32727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562" y="4364711"/>
              <a:ext cx="376353" cy="1066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xmlns="" id="{998A3C55-C3AC-4CE9-81A7-CA53A53B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00" y="4266776"/>
              <a:ext cx="803071" cy="498072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xmlns="" id="{CA0300DE-AEC4-4059-9253-B7DD56282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973" y="5089434"/>
              <a:ext cx="366559" cy="650572"/>
            </a:xfrm>
            <a:custGeom>
              <a:avLst/>
              <a:gdLst>
                <a:gd name="T0" fmla="*/ 57 w 201"/>
                <a:gd name="T1" fmla="*/ 356 h 356"/>
                <a:gd name="T2" fmla="*/ 163 w 201"/>
                <a:gd name="T3" fmla="*/ 119 h 356"/>
                <a:gd name="T4" fmla="*/ 0 w 201"/>
                <a:gd name="T5" fmla="*/ 164 h 356"/>
                <a:gd name="T6" fmla="*/ 57 w 20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356">
                  <a:moveTo>
                    <a:pt x="57" y="356"/>
                  </a:moveTo>
                  <a:cubicBezTo>
                    <a:pt x="57" y="356"/>
                    <a:pt x="201" y="219"/>
                    <a:pt x="163" y="119"/>
                  </a:cubicBezTo>
                  <a:cubicBezTo>
                    <a:pt x="118" y="0"/>
                    <a:pt x="0" y="164"/>
                    <a:pt x="0" y="164"/>
                  </a:cubicBezTo>
                  <a:cubicBezTo>
                    <a:pt x="57" y="356"/>
                    <a:pt x="57" y="356"/>
                    <a:pt x="57" y="356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xmlns="" id="{3A0FBBE9-7832-4731-A7DD-914F9834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910" y="4514414"/>
              <a:ext cx="53165" cy="0"/>
            </a:xfrm>
            <a:custGeom>
              <a:avLst/>
              <a:gdLst>
                <a:gd name="T0" fmla="*/ 29 w 29"/>
                <a:gd name="T1" fmla="*/ 0 w 29"/>
                <a:gd name="T2" fmla="*/ 0 w 29"/>
                <a:gd name="T3" fmla="*/ 29 w 29"/>
                <a:gd name="T4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xmlns="" id="{BA114C76-FB39-44FA-BD4E-4EC43DC6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909" y="6058995"/>
              <a:ext cx="6996" cy="223852"/>
            </a:xfrm>
            <a:prstGeom prst="rect">
              <a:avLst/>
            </a:pr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xmlns="" id="{E2BD1E2F-CD69-4DF3-84FA-4E6556C0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909" y="6058995"/>
              <a:ext cx="6996" cy="22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xmlns="" id="{02261E08-0F37-4D61-A23B-0565B4A5D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909" y="5717620"/>
              <a:ext cx="6996" cy="341375"/>
            </a:xfrm>
            <a:custGeom>
              <a:avLst/>
              <a:gdLst>
                <a:gd name="T0" fmla="*/ 0 w 4"/>
                <a:gd name="T1" fmla="*/ 0 h 187"/>
                <a:gd name="T2" fmla="*/ 0 w 4"/>
                <a:gd name="T3" fmla="*/ 187 h 187"/>
                <a:gd name="T4" fmla="*/ 4 w 4"/>
                <a:gd name="T5" fmla="*/ 187 h 187"/>
                <a:gd name="T6" fmla="*/ 4 w 4"/>
                <a:gd name="T7" fmla="*/ 12 h 187"/>
                <a:gd name="T8" fmla="*/ 3 w 4"/>
                <a:gd name="T9" fmla="*/ 12 h 187"/>
                <a:gd name="T10" fmla="*/ 0 w 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7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xmlns="" id="{3E185708-4236-4954-9A51-AF9729AF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433" y="5615487"/>
              <a:ext cx="492476" cy="667361"/>
            </a:xfrm>
            <a:custGeom>
              <a:avLst/>
              <a:gdLst>
                <a:gd name="T0" fmla="*/ 253 w 270"/>
                <a:gd name="T1" fmla="*/ 0 h 365"/>
                <a:gd name="T2" fmla="*/ 164 w 270"/>
                <a:gd name="T3" fmla="*/ 45 h 365"/>
                <a:gd name="T4" fmla="*/ 0 w 270"/>
                <a:gd name="T5" fmla="*/ 45 h 365"/>
                <a:gd name="T6" fmla="*/ 0 w 270"/>
                <a:gd name="T7" fmla="*/ 365 h 365"/>
                <a:gd name="T8" fmla="*/ 270 w 270"/>
                <a:gd name="T9" fmla="*/ 365 h 365"/>
                <a:gd name="T10" fmla="*/ 270 w 270"/>
                <a:gd name="T11" fmla="*/ 243 h 365"/>
                <a:gd name="T12" fmla="*/ 270 w 270"/>
                <a:gd name="T13" fmla="*/ 56 h 365"/>
                <a:gd name="T14" fmla="*/ 253 w 270"/>
                <a:gd name="T1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65">
                  <a:moveTo>
                    <a:pt x="253" y="0"/>
                  </a:moveTo>
                  <a:cubicBezTo>
                    <a:pt x="233" y="27"/>
                    <a:pt x="201" y="45"/>
                    <a:pt x="16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xmlns="" id="{73E8F265-84CC-4D87-B3D6-166B675EB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433" y="5552529"/>
              <a:ext cx="461696" cy="145504"/>
            </a:xfrm>
            <a:custGeom>
              <a:avLst/>
              <a:gdLst>
                <a:gd name="T0" fmla="*/ 243 w 253"/>
                <a:gd name="T1" fmla="*/ 0 h 80"/>
                <a:gd name="T2" fmla="*/ 75 w 253"/>
                <a:gd name="T3" fmla="*/ 57 h 80"/>
                <a:gd name="T4" fmla="*/ 48 w 253"/>
                <a:gd name="T5" fmla="*/ 61 h 80"/>
                <a:gd name="T6" fmla="*/ 0 w 253"/>
                <a:gd name="T7" fmla="*/ 46 h 80"/>
                <a:gd name="T8" fmla="*/ 0 w 253"/>
                <a:gd name="T9" fmla="*/ 80 h 80"/>
                <a:gd name="T10" fmla="*/ 164 w 253"/>
                <a:gd name="T11" fmla="*/ 80 h 80"/>
                <a:gd name="T12" fmla="*/ 253 w 253"/>
                <a:gd name="T13" fmla="*/ 35 h 80"/>
                <a:gd name="T14" fmla="*/ 243 w 25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80">
                  <a:moveTo>
                    <a:pt x="243" y="0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66" y="59"/>
                    <a:pt x="57" y="61"/>
                    <a:pt x="48" y="61"/>
                  </a:cubicBezTo>
                  <a:cubicBezTo>
                    <a:pt x="31" y="61"/>
                    <a:pt x="14" y="55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201" y="80"/>
                    <a:pt x="233" y="62"/>
                    <a:pt x="253" y="35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xmlns="" id="{CF727170-1D4D-4B13-84B2-0318BE7818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7977" y="5307690"/>
              <a:ext cx="1400" cy="140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xmlns="" id="{3276BA92-FC2A-40F7-99E4-4C5717F1D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8941" y="5255924"/>
              <a:ext cx="314793" cy="484081"/>
            </a:xfrm>
            <a:custGeom>
              <a:avLst/>
              <a:gdLst>
                <a:gd name="T0" fmla="*/ 136 w 172"/>
                <a:gd name="T1" fmla="*/ 28 h 265"/>
                <a:gd name="T2" fmla="*/ 141 w 172"/>
                <a:gd name="T3" fmla="*/ 55 h 265"/>
                <a:gd name="T4" fmla="*/ 83 w 172"/>
                <a:gd name="T5" fmla="*/ 135 h 265"/>
                <a:gd name="T6" fmla="*/ 0 w 172"/>
                <a:gd name="T7" fmla="*/ 162 h 265"/>
                <a:gd name="T8" fmla="*/ 10 w 172"/>
                <a:gd name="T9" fmla="*/ 197 h 265"/>
                <a:gd name="T10" fmla="*/ 27 w 172"/>
                <a:gd name="T11" fmla="*/ 253 h 265"/>
                <a:gd name="T12" fmla="*/ 30 w 172"/>
                <a:gd name="T13" fmla="*/ 265 h 265"/>
                <a:gd name="T14" fmla="*/ 31 w 172"/>
                <a:gd name="T15" fmla="*/ 265 h 265"/>
                <a:gd name="T16" fmla="*/ 31 w 172"/>
                <a:gd name="T17" fmla="*/ 265 h 265"/>
                <a:gd name="T18" fmla="*/ 137 w 172"/>
                <a:gd name="T19" fmla="*/ 29 h 265"/>
                <a:gd name="T20" fmla="*/ 137 w 172"/>
                <a:gd name="T21" fmla="*/ 29 h 265"/>
                <a:gd name="T22" fmla="*/ 137 w 172"/>
                <a:gd name="T23" fmla="*/ 29 h 265"/>
                <a:gd name="T24" fmla="*/ 137 w 172"/>
                <a:gd name="T25" fmla="*/ 29 h 265"/>
                <a:gd name="T26" fmla="*/ 137 w 172"/>
                <a:gd name="T27" fmla="*/ 29 h 265"/>
                <a:gd name="T28" fmla="*/ 137 w 172"/>
                <a:gd name="T29" fmla="*/ 29 h 265"/>
                <a:gd name="T30" fmla="*/ 136 w 172"/>
                <a:gd name="T31" fmla="*/ 29 h 265"/>
                <a:gd name="T32" fmla="*/ 136 w 172"/>
                <a:gd name="T33" fmla="*/ 29 h 265"/>
                <a:gd name="T34" fmla="*/ 136 w 172"/>
                <a:gd name="T35" fmla="*/ 29 h 265"/>
                <a:gd name="T36" fmla="*/ 136 w 172"/>
                <a:gd name="T37" fmla="*/ 29 h 265"/>
                <a:gd name="T38" fmla="*/ 136 w 172"/>
                <a:gd name="T39" fmla="*/ 28 h 265"/>
                <a:gd name="T40" fmla="*/ 136 w 172"/>
                <a:gd name="T41" fmla="*/ 28 h 265"/>
                <a:gd name="T42" fmla="*/ 136 w 172"/>
                <a:gd name="T43" fmla="*/ 28 h 265"/>
                <a:gd name="T44" fmla="*/ 136 w 172"/>
                <a:gd name="T45" fmla="*/ 28 h 265"/>
                <a:gd name="T46" fmla="*/ 136 w 172"/>
                <a:gd name="T47" fmla="*/ 28 h 265"/>
                <a:gd name="T48" fmla="*/ 136 w 172"/>
                <a:gd name="T49" fmla="*/ 28 h 265"/>
                <a:gd name="T50" fmla="*/ 136 w 172"/>
                <a:gd name="T51" fmla="*/ 28 h 265"/>
                <a:gd name="T52" fmla="*/ 136 w 172"/>
                <a:gd name="T53" fmla="*/ 28 h 265"/>
                <a:gd name="T54" fmla="*/ 121 w 172"/>
                <a:gd name="T55" fmla="*/ 0 h 265"/>
                <a:gd name="T56" fmla="*/ 124 w 172"/>
                <a:gd name="T57" fmla="*/ 4 h 265"/>
                <a:gd name="T58" fmla="*/ 121 w 172"/>
                <a:gd name="T5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" h="265">
                  <a:moveTo>
                    <a:pt x="136" y="28"/>
                  </a:moveTo>
                  <a:cubicBezTo>
                    <a:pt x="139" y="37"/>
                    <a:pt x="141" y="46"/>
                    <a:pt x="141" y="55"/>
                  </a:cubicBezTo>
                  <a:cubicBezTo>
                    <a:pt x="141" y="90"/>
                    <a:pt x="118" y="123"/>
                    <a:pt x="83" y="13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30" y="265"/>
                    <a:pt x="31" y="265"/>
                    <a:pt x="31" y="265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9" y="256"/>
                    <a:pt x="172" y="126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moveTo>
                    <a:pt x="121" y="0"/>
                  </a:moveTo>
                  <a:cubicBezTo>
                    <a:pt x="122" y="2"/>
                    <a:pt x="123" y="3"/>
                    <a:pt x="124" y="4"/>
                  </a:cubicBezTo>
                  <a:cubicBezTo>
                    <a:pt x="123" y="3"/>
                    <a:pt x="122" y="2"/>
                    <a:pt x="121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xmlns="" id="{39EA681C-191A-4855-B3A8-01252E00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00" y="4266775"/>
              <a:ext cx="803071" cy="498072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xmlns="" id="{6359CEC6-3A6C-469D-8B5F-E7507AA12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00" y="4573173"/>
              <a:ext cx="803071" cy="498072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xmlns="" id="{3BFC0324-010D-4222-B5A7-9C5CB9A0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89" y="5183171"/>
              <a:ext cx="803071" cy="498072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5 h 273"/>
                <a:gd name="T4" fmla="*/ 121 w 440"/>
                <a:gd name="T5" fmla="*/ 259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xmlns="" id="{A2328F9B-8D9B-44AC-B879-D05ABD6CD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01" y="4878173"/>
              <a:ext cx="803071" cy="500870"/>
            </a:xfrm>
            <a:custGeom>
              <a:avLst/>
              <a:gdLst>
                <a:gd name="T0" fmla="*/ 425 w 440"/>
                <a:gd name="T1" fmla="*/ 68 h 274"/>
                <a:gd name="T2" fmla="*/ 372 w 440"/>
                <a:gd name="T3" fmla="*/ 175 h 274"/>
                <a:gd name="T4" fmla="*/ 121 w 440"/>
                <a:gd name="T5" fmla="*/ 259 h 274"/>
                <a:gd name="T6" fmla="*/ 15 w 440"/>
                <a:gd name="T7" fmla="*/ 206 h 274"/>
                <a:gd name="T8" fmla="*/ 68 w 440"/>
                <a:gd name="T9" fmla="*/ 99 h 274"/>
                <a:gd name="T10" fmla="*/ 319 w 440"/>
                <a:gd name="T11" fmla="*/ 15 h 274"/>
                <a:gd name="T12" fmla="*/ 425 w 440"/>
                <a:gd name="T13" fmla="*/ 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4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4"/>
                    <a:pt x="29" y="250"/>
                    <a:pt x="15" y="206"/>
                  </a:cubicBezTo>
                  <a:cubicBezTo>
                    <a:pt x="0" y="162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xmlns="" id="{1515617D-4013-434F-AADE-A236E4000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89" y="4284965"/>
              <a:ext cx="766695" cy="460297"/>
            </a:xfrm>
            <a:custGeom>
              <a:avLst/>
              <a:gdLst>
                <a:gd name="T0" fmla="*/ 335 w 420"/>
                <a:gd name="T1" fmla="*/ 0 h 252"/>
                <a:gd name="T2" fmla="*/ 309 w 420"/>
                <a:gd name="T3" fmla="*/ 4 h 252"/>
                <a:gd name="T4" fmla="*/ 145 w 420"/>
                <a:gd name="T5" fmla="*/ 59 h 252"/>
                <a:gd name="T6" fmla="*/ 58 w 420"/>
                <a:gd name="T7" fmla="*/ 88 h 252"/>
                <a:gd name="T8" fmla="*/ 11 w 420"/>
                <a:gd name="T9" fmla="*/ 126 h 252"/>
                <a:gd name="T10" fmla="*/ 0 w 420"/>
                <a:gd name="T11" fmla="*/ 168 h 252"/>
                <a:gd name="T12" fmla="*/ 5 w 420"/>
                <a:gd name="T13" fmla="*/ 195 h 252"/>
                <a:gd name="T14" fmla="*/ 73 w 420"/>
                <a:gd name="T15" fmla="*/ 252 h 252"/>
                <a:gd name="T16" fmla="*/ 309 w 420"/>
                <a:gd name="T17" fmla="*/ 173 h 252"/>
                <a:gd name="T18" fmla="*/ 335 w 420"/>
                <a:gd name="T19" fmla="*/ 168 h 252"/>
                <a:gd name="T20" fmla="*/ 347 w 420"/>
                <a:gd name="T21" fmla="*/ 169 h 252"/>
                <a:gd name="T22" fmla="*/ 362 w 420"/>
                <a:gd name="T23" fmla="*/ 164 h 252"/>
                <a:gd name="T24" fmla="*/ 420 w 420"/>
                <a:gd name="T25" fmla="*/ 84 h 252"/>
                <a:gd name="T26" fmla="*/ 415 w 420"/>
                <a:gd name="T27" fmla="*/ 57 h 252"/>
                <a:gd name="T28" fmla="*/ 335 w 42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2">
                  <a:moveTo>
                    <a:pt x="335" y="0"/>
                  </a:moveTo>
                  <a:cubicBezTo>
                    <a:pt x="326" y="0"/>
                    <a:pt x="317" y="1"/>
                    <a:pt x="309" y="4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37" y="95"/>
                    <a:pt x="21" y="109"/>
                    <a:pt x="11" y="126"/>
                  </a:cubicBezTo>
                  <a:cubicBezTo>
                    <a:pt x="4" y="139"/>
                    <a:pt x="0" y="153"/>
                    <a:pt x="0" y="168"/>
                  </a:cubicBezTo>
                  <a:cubicBezTo>
                    <a:pt x="0" y="177"/>
                    <a:pt x="2" y="186"/>
                    <a:pt x="5" y="195"/>
                  </a:cubicBezTo>
                  <a:cubicBezTo>
                    <a:pt x="15" y="226"/>
                    <a:pt x="42" y="247"/>
                    <a:pt x="73" y="252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17" y="170"/>
                    <a:pt x="326" y="168"/>
                    <a:pt x="335" y="168"/>
                  </a:cubicBezTo>
                  <a:cubicBezTo>
                    <a:pt x="339" y="168"/>
                    <a:pt x="343" y="169"/>
                    <a:pt x="347" y="169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3" y="22"/>
                    <a:pt x="371" y="0"/>
                    <a:pt x="335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xmlns="" id="{755766CE-B478-4519-B318-226A7A74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89" y="4592761"/>
              <a:ext cx="766695" cy="458898"/>
            </a:xfrm>
            <a:custGeom>
              <a:avLst/>
              <a:gdLst>
                <a:gd name="T0" fmla="*/ 347 w 420"/>
                <a:gd name="T1" fmla="*/ 0 h 251"/>
                <a:gd name="T2" fmla="*/ 111 w 420"/>
                <a:gd name="T3" fmla="*/ 79 h 251"/>
                <a:gd name="T4" fmla="*/ 84 w 420"/>
                <a:gd name="T5" fmla="*/ 83 h 251"/>
                <a:gd name="T6" fmla="*/ 73 w 420"/>
                <a:gd name="T7" fmla="*/ 83 h 251"/>
                <a:gd name="T8" fmla="*/ 58 w 420"/>
                <a:gd name="T9" fmla="*/ 88 h 251"/>
                <a:gd name="T10" fmla="*/ 0 w 420"/>
                <a:gd name="T11" fmla="*/ 168 h 251"/>
                <a:gd name="T12" fmla="*/ 5 w 420"/>
                <a:gd name="T13" fmla="*/ 194 h 251"/>
                <a:gd name="T14" fmla="*/ 71 w 420"/>
                <a:gd name="T15" fmla="*/ 251 h 251"/>
                <a:gd name="T16" fmla="*/ 309 w 420"/>
                <a:gd name="T17" fmla="*/ 171 h 251"/>
                <a:gd name="T18" fmla="*/ 335 w 420"/>
                <a:gd name="T19" fmla="*/ 167 h 251"/>
                <a:gd name="T20" fmla="*/ 349 w 420"/>
                <a:gd name="T21" fmla="*/ 168 h 251"/>
                <a:gd name="T22" fmla="*/ 362 w 420"/>
                <a:gd name="T23" fmla="*/ 163 h 251"/>
                <a:gd name="T24" fmla="*/ 420 w 420"/>
                <a:gd name="T25" fmla="*/ 84 h 251"/>
                <a:gd name="T26" fmla="*/ 415 w 420"/>
                <a:gd name="T27" fmla="*/ 57 h 251"/>
                <a:gd name="T28" fmla="*/ 347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7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3"/>
                    <a:pt x="84" y="83"/>
                  </a:cubicBezTo>
                  <a:cubicBezTo>
                    <a:pt x="81" y="83"/>
                    <a:pt x="77" y="83"/>
                    <a:pt x="73" y="83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3" y="100"/>
                    <a:pt x="0" y="132"/>
                    <a:pt x="0" y="168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5" y="225"/>
                    <a:pt x="41" y="246"/>
                    <a:pt x="71" y="25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7" y="168"/>
                    <a:pt x="326" y="167"/>
                    <a:pt x="335" y="167"/>
                  </a:cubicBezTo>
                  <a:cubicBezTo>
                    <a:pt x="340" y="167"/>
                    <a:pt x="344" y="167"/>
                    <a:pt x="349" y="168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5" y="25"/>
                    <a:pt x="377" y="4"/>
                    <a:pt x="347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xmlns="" id="{0FD6508F-FFEA-443A-96B3-FE19F7B5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4401" y="4591363"/>
              <a:ext cx="500870" cy="153899"/>
            </a:xfrm>
            <a:custGeom>
              <a:avLst/>
              <a:gdLst>
                <a:gd name="T0" fmla="*/ 262 w 274"/>
                <a:gd name="T1" fmla="*/ 0 h 84"/>
                <a:gd name="T2" fmla="*/ 236 w 274"/>
                <a:gd name="T3" fmla="*/ 5 h 84"/>
                <a:gd name="T4" fmla="*/ 0 w 274"/>
                <a:gd name="T5" fmla="*/ 84 h 84"/>
                <a:gd name="T6" fmla="*/ 11 w 274"/>
                <a:gd name="T7" fmla="*/ 84 h 84"/>
                <a:gd name="T8" fmla="*/ 38 w 274"/>
                <a:gd name="T9" fmla="*/ 80 h 84"/>
                <a:gd name="T10" fmla="*/ 274 w 274"/>
                <a:gd name="T11" fmla="*/ 1 h 84"/>
                <a:gd name="T12" fmla="*/ 262 w 27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84">
                  <a:moveTo>
                    <a:pt x="262" y="0"/>
                  </a:moveTo>
                  <a:cubicBezTo>
                    <a:pt x="253" y="0"/>
                    <a:pt x="244" y="2"/>
                    <a:pt x="236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8" y="84"/>
                    <a:pt x="11" y="84"/>
                  </a:cubicBezTo>
                  <a:cubicBezTo>
                    <a:pt x="20" y="84"/>
                    <a:pt x="29" y="83"/>
                    <a:pt x="38" y="8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0" y="1"/>
                    <a:pt x="266" y="0"/>
                    <a:pt x="262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xmlns="" id="{25F779FF-5D8F-4756-AAA2-B6477A310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678" y="5202759"/>
              <a:ext cx="766695" cy="460297"/>
            </a:xfrm>
            <a:custGeom>
              <a:avLst/>
              <a:gdLst>
                <a:gd name="T0" fmla="*/ 343 w 420"/>
                <a:gd name="T1" fmla="*/ 0 h 252"/>
                <a:gd name="T2" fmla="*/ 101 w 420"/>
                <a:gd name="T3" fmla="*/ 81 h 252"/>
                <a:gd name="T4" fmla="*/ 74 w 420"/>
                <a:gd name="T5" fmla="*/ 85 h 252"/>
                <a:gd name="T6" fmla="*/ 67 w 420"/>
                <a:gd name="T7" fmla="*/ 85 h 252"/>
                <a:gd name="T8" fmla="*/ 58 w 420"/>
                <a:gd name="T9" fmla="*/ 88 h 252"/>
                <a:gd name="T10" fmla="*/ 0 w 420"/>
                <a:gd name="T11" fmla="*/ 168 h 252"/>
                <a:gd name="T12" fmla="*/ 5 w 420"/>
                <a:gd name="T13" fmla="*/ 194 h 252"/>
                <a:gd name="T14" fmla="*/ 84 w 420"/>
                <a:gd name="T15" fmla="*/ 252 h 252"/>
                <a:gd name="T16" fmla="*/ 111 w 420"/>
                <a:gd name="T17" fmla="*/ 248 h 252"/>
                <a:gd name="T18" fmla="*/ 362 w 420"/>
                <a:gd name="T19" fmla="*/ 164 h 252"/>
                <a:gd name="T20" fmla="*/ 420 w 420"/>
                <a:gd name="T21" fmla="*/ 84 h 252"/>
                <a:gd name="T22" fmla="*/ 415 w 420"/>
                <a:gd name="T23" fmla="*/ 57 h 252"/>
                <a:gd name="T24" fmla="*/ 343 w 420"/>
                <a:gd name="T2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252">
                  <a:moveTo>
                    <a:pt x="343" y="0"/>
                  </a:moveTo>
                  <a:cubicBezTo>
                    <a:pt x="101" y="81"/>
                    <a:pt x="101" y="81"/>
                    <a:pt x="101" y="81"/>
                  </a:cubicBezTo>
                  <a:cubicBezTo>
                    <a:pt x="92" y="84"/>
                    <a:pt x="83" y="85"/>
                    <a:pt x="74" y="85"/>
                  </a:cubicBezTo>
                  <a:cubicBezTo>
                    <a:pt x="72" y="85"/>
                    <a:pt x="69" y="85"/>
                    <a:pt x="67" y="85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2" y="100"/>
                    <a:pt x="0" y="132"/>
                    <a:pt x="0" y="168"/>
                  </a:cubicBezTo>
                  <a:cubicBezTo>
                    <a:pt x="0" y="177"/>
                    <a:pt x="2" y="186"/>
                    <a:pt x="5" y="194"/>
                  </a:cubicBezTo>
                  <a:cubicBezTo>
                    <a:pt x="16" y="230"/>
                    <a:pt x="49" y="252"/>
                    <a:pt x="84" y="252"/>
                  </a:cubicBezTo>
                  <a:cubicBezTo>
                    <a:pt x="93" y="252"/>
                    <a:pt x="102" y="250"/>
                    <a:pt x="111" y="248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4" y="24"/>
                    <a:pt x="375" y="3"/>
                    <a:pt x="34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xmlns="" id="{6483C4DB-C054-483A-A36B-3226F0A81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90" y="4900560"/>
              <a:ext cx="766695" cy="457499"/>
            </a:xfrm>
            <a:custGeom>
              <a:avLst/>
              <a:gdLst>
                <a:gd name="T0" fmla="*/ 349 w 420"/>
                <a:gd name="T1" fmla="*/ 0 h 251"/>
                <a:gd name="T2" fmla="*/ 111 w 420"/>
                <a:gd name="T3" fmla="*/ 79 h 251"/>
                <a:gd name="T4" fmla="*/ 84 w 420"/>
                <a:gd name="T5" fmla="*/ 84 h 251"/>
                <a:gd name="T6" fmla="*/ 71 w 420"/>
                <a:gd name="T7" fmla="*/ 83 h 251"/>
                <a:gd name="T8" fmla="*/ 58 w 420"/>
                <a:gd name="T9" fmla="*/ 87 h 251"/>
                <a:gd name="T10" fmla="*/ 0 w 420"/>
                <a:gd name="T11" fmla="*/ 167 h 251"/>
                <a:gd name="T12" fmla="*/ 5 w 420"/>
                <a:gd name="T13" fmla="*/ 194 h 251"/>
                <a:gd name="T14" fmla="*/ 77 w 420"/>
                <a:gd name="T15" fmla="*/ 251 h 251"/>
                <a:gd name="T16" fmla="*/ 319 w 420"/>
                <a:gd name="T17" fmla="*/ 170 h 251"/>
                <a:gd name="T18" fmla="*/ 345 w 420"/>
                <a:gd name="T19" fmla="*/ 165 h 251"/>
                <a:gd name="T20" fmla="*/ 353 w 420"/>
                <a:gd name="T21" fmla="*/ 166 h 251"/>
                <a:gd name="T22" fmla="*/ 362 w 420"/>
                <a:gd name="T23" fmla="*/ 163 h 251"/>
                <a:gd name="T24" fmla="*/ 420 w 420"/>
                <a:gd name="T25" fmla="*/ 83 h 251"/>
                <a:gd name="T26" fmla="*/ 415 w 420"/>
                <a:gd name="T27" fmla="*/ 56 h 251"/>
                <a:gd name="T28" fmla="*/ 349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9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4"/>
                    <a:pt x="84" y="84"/>
                  </a:cubicBezTo>
                  <a:cubicBezTo>
                    <a:pt x="80" y="84"/>
                    <a:pt x="75" y="83"/>
                    <a:pt x="71" y="8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23" y="99"/>
                    <a:pt x="0" y="132"/>
                    <a:pt x="0" y="167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6" y="226"/>
                    <a:pt x="44" y="248"/>
                    <a:pt x="77" y="251"/>
                  </a:cubicBezTo>
                  <a:cubicBezTo>
                    <a:pt x="319" y="170"/>
                    <a:pt x="319" y="170"/>
                    <a:pt x="319" y="170"/>
                  </a:cubicBezTo>
                  <a:cubicBezTo>
                    <a:pt x="327" y="167"/>
                    <a:pt x="336" y="165"/>
                    <a:pt x="345" y="165"/>
                  </a:cubicBezTo>
                  <a:cubicBezTo>
                    <a:pt x="348" y="165"/>
                    <a:pt x="351" y="166"/>
                    <a:pt x="353" y="166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1"/>
                    <a:pt x="420" y="118"/>
                    <a:pt x="420" y="83"/>
                  </a:cubicBezTo>
                  <a:cubicBezTo>
                    <a:pt x="420" y="74"/>
                    <a:pt x="418" y="65"/>
                    <a:pt x="415" y="56"/>
                  </a:cubicBezTo>
                  <a:cubicBezTo>
                    <a:pt x="405" y="26"/>
                    <a:pt x="379" y="5"/>
                    <a:pt x="349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xmlns="" id="{FE5A1B59-3354-4AB7-BB0C-3E101CFFD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206" y="4897761"/>
              <a:ext cx="507866" cy="155298"/>
            </a:xfrm>
            <a:custGeom>
              <a:avLst/>
              <a:gdLst>
                <a:gd name="T0" fmla="*/ 264 w 278"/>
                <a:gd name="T1" fmla="*/ 0 h 85"/>
                <a:gd name="T2" fmla="*/ 238 w 278"/>
                <a:gd name="T3" fmla="*/ 4 h 85"/>
                <a:gd name="T4" fmla="*/ 0 w 278"/>
                <a:gd name="T5" fmla="*/ 84 h 85"/>
                <a:gd name="T6" fmla="*/ 13 w 278"/>
                <a:gd name="T7" fmla="*/ 85 h 85"/>
                <a:gd name="T8" fmla="*/ 40 w 278"/>
                <a:gd name="T9" fmla="*/ 80 h 85"/>
                <a:gd name="T10" fmla="*/ 278 w 278"/>
                <a:gd name="T11" fmla="*/ 1 h 85"/>
                <a:gd name="T12" fmla="*/ 264 w 27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85">
                  <a:moveTo>
                    <a:pt x="264" y="0"/>
                  </a:moveTo>
                  <a:cubicBezTo>
                    <a:pt x="255" y="0"/>
                    <a:pt x="246" y="1"/>
                    <a:pt x="238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9" y="85"/>
                    <a:pt x="13" y="85"/>
                  </a:cubicBezTo>
                  <a:cubicBezTo>
                    <a:pt x="22" y="85"/>
                    <a:pt x="31" y="83"/>
                    <a:pt x="40" y="80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3" y="0"/>
                    <a:pt x="269" y="0"/>
                    <a:pt x="264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xmlns="" id="{55585676-7B4E-415A-9D3D-48F322B2B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398" y="5201360"/>
              <a:ext cx="505068" cy="156697"/>
            </a:xfrm>
            <a:custGeom>
              <a:avLst/>
              <a:gdLst>
                <a:gd name="T0" fmla="*/ 268 w 276"/>
                <a:gd name="T1" fmla="*/ 0 h 86"/>
                <a:gd name="T2" fmla="*/ 242 w 276"/>
                <a:gd name="T3" fmla="*/ 5 h 86"/>
                <a:gd name="T4" fmla="*/ 0 w 276"/>
                <a:gd name="T5" fmla="*/ 86 h 86"/>
                <a:gd name="T6" fmla="*/ 7 w 276"/>
                <a:gd name="T7" fmla="*/ 86 h 86"/>
                <a:gd name="T8" fmla="*/ 34 w 276"/>
                <a:gd name="T9" fmla="*/ 82 h 86"/>
                <a:gd name="T10" fmla="*/ 276 w 276"/>
                <a:gd name="T11" fmla="*/ 1 h 86"/>
                <a:gd name="T12" fmla="*/ 268 w 27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86">
                  <a:moveTo>
                    <a:pt x="268" y="0"/>
                  </a:moveTo>
                  <a:cubicBezTo>
                    <a:pt x="259" y="0"/>
                    <a:pt x="250" y="2"/>
                    <a:pt x="242" y="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86"/>
                    <a:pt x="5" y="86"/>
                    <a:pt x="7" y="86"/>
                  </a:cubicBezTo>
                  <a:cubicBezTo>
                    <a:pt x="16" y="86"/>
                    <a:pt x="25" y="85"/>
                    <a:pt x="34" y="82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4" y="1"/>
                    <a:pt x="271" y="0"/>
                    <a:pt x="268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6" name="Rectangle 37">
              <a:extLst>
                <a:ext uri="{FF2B5EF4-FFF2-40B4-BE49-F238E27FC236}">
                  <a16:creationId xmlns:a16="http://schemas.microsoft.com/office/drawing/2014/main" xmlns="" id="{BD37FABF-A5E8-42F0-A484-4DB91FE2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408" y="5942871"/>
              <a:ext cx="1123461" cy="9611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xmlns="" id="{46DDCED8-443E-4A42-BF13-9C3700843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481" y="5088035"/>
              <a:ext cx="156697" cy="23924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8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8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xmlns="" id="{AADF4DF1-F29C-4B2D-ADFB-A82BD859E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261" y="5398631"/>
              <a:ext cx="158096" cy="23924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xmlns="" id="{8FC15040-0BAB-42BE-A349-D578B43B2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668" y="4478039"/>
              <a:ext cx="156697" cy="23924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xmlns="" id="{A8910D01-0073-4EA0-901A-0A33BDD5C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125" y="4514415"/>
              <a:ext cx="789081" cy="309197"/>
            </a:xfrm>
            <a:custGeom>
              <a:avLst/>
              <a:gdLst>
                <a:gd name="T0" fmla="*/ 432 w 432"/>
                <a:gd name="T1" fmla="*/ 84 h 169"/>
                <a:gd name="T2" fmla="*/ 348 w 432"/>
                <a:gd name="T3" fmla="*/ 169 h 169"/>
                <a:gd name="T4" fmla="*/ 84 w 432"/>
                <a:gd name="T5" fmla="*/ 169 h 169"/>
                <a:gd name="T6" fmla="*/ 0 w 432"/>
                <a:gd name="T7" fmla="*/ 84 h 169"/>
                <a:gd name="T8" fmla="*/ 84 w 432"/>
                <a:gd name="T9" fmla="*/ 0 h 169"/>
                <a:gd name="T10" fmla="*/ 348 w 432"/>
                <a:gd name="T11" fmla="*/ 0 h 169"/>
                <a:gd name="T12" fmla="*/ 432 w 432"/>
                <a:gd name="T13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169">
                  <a:moveTo>
                    <a:pt x="432" y="84"/>
                  </a:moveTo>
                  <a:cubicBezTo>
                    <a:pt x="432" y="131"/>
                    <a:pt x="395" y="169"/>
                    <a:pt x="348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5" y="0"/>
                    <a:pt x="432" y="38"/>
                    <a:pt x="432" y="84"/>
                  </a:cubicBezTo>
                  <a:close/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xmlns="" id="{E7B1470D-48C7-4E33-B276-8F6AC186E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803" y="4499024"/>
              <a:ext cx="538646" cy="572223"/>
            </a:xfrm>
            <a:custGeom>
              <a:avLst/>
              <a:gdLst>
                <a:gd name="T0" fmla="*/ 258 w 295"/>
                <a:gd name="T1" fmla="*/ 283 h 314"/>
                <a:gd name="T2" fmla="*/ 139 w 295"/>
                <a:gd name="T3" fmla="*/ 277 h 314"/>
                <a:gd name="T4" fmla="*/ 31 w 295"/>
                <a:gd name="T5" fmla="*/ 150 h 314"/>
                <a:gd name="T6" fmla="*/ 37 w 295"/>
                <a:gd name="T7" fmla="*/ 31 h 314"/>
                <a:gd name="T8" fmla="*/ 156 w 295"/>
                <a:gd name="T9" fmla="*/ 37 h 314"/>
                <a:gd name="T10" fmla="*/ 264 w 295"/>
                <a:gd name="T11" fmla="*/ 164 h 314"/>
                <a:gd name="T12" fmla="*/ 258 w 295"/>
                <a:gd name="T13" fmla="*/ 28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14">
                  <a:moveTo>
                    <a:pt x="258" y="283"/>
                  </a:moveTo>
                  <a:cubicBezTo>
                    <a:pt x="223" y="314"/>
                    <a:pt x="170" y="311"/>
                    <a:pt x="139" y="277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0" y="115"/>
                    <a:pt x="3" y="62"/>
                    <a:pt x="37" y="31"/>
                  </a:cubicBezTo>
                  <a:cubicBezTo>
                    <a:pt x="72" y="0"/>
                    <a:pt x="125" y="2"/>
                    <a:pt x="156" y="37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95" y="199"/>
                    <a:pt x="292" y="252"/>
                    <a:pt x="258" y="283"/>
                  </a:cubicBezTo>
                  <a:close/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  <p:sp>
          <p:nvSpPr>
            <p:cNvPr id="62" name="Freeform 43">
              <a:extLst>
                <a:ext uri="{FF2B5EF4-FFF2-40B4-BE49-F238E27FC236}">
                  <a16:creationId xmlns:a16="http://schemas.microsoft.com/office/drawing/2014/main" xmlns="" id="{A180281C-85B3-4924-A1ED-459BDDD09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022" y="4823615"/>
              <a:ext cx="228050" cy="193073"/>
            </a:xfrm>
            <a:custGeom>
              <a:avLst/>
              <a:gdLst>
                <a:gd name="T0" fmla="*/ 0 w 125"/>
                <a:gd name="T1" fmla="*/ 68 h 106"/>
                <a:gd name="T2" fmla="*/ 87 w 125"/>
                <a:gd name="T3" fmla="*/ 87 h 106"/>
                <a:gd name="T4" fmla="*/ 106 w 125"/>
                <a:gd name="T5" fmla="*/ 0 h 106"/>
                <a:gd name="T6" fmla="*/ 0 w 125"/>
                <a:gd name="T7" fmla="*/ 6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68"/>
                  </a:moveTo>
                  <a:cubicBezTo>
                    <a:pt x="19" y="97"/>
                    <a:pt x="58" y="106"/>
                    <a:pt x="87" y="87"/>
                  </a:cubicBezTo>
                  <a:cubicBezTo>
                    <a:pt x="117" y="68"/>
                    <a:pt x="125" y="29"/>
                    <a:pt x="106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+mn-lt"/>
              </a:endParaRPr>
            </a:p>
          </p:txBody>
        </p:sp>
      </p:grpSp>
      <p:pic>
        <p:nvPicPr>
          <p:cNvPr id="87" name="Graphic 86" descr="Lightbulb">
            <a:extLst>
              <a:ext uri="{FF2B5EF4-FFF2-40B4-BE49-F238E27FC236}">
                <a16:creationId xmlns:a16="http://schemas.microsoft.com/office/drawing/2014/main" xmlns="" id="{0A99AAE4-9C6D-48C5-8B60-D9CA83466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79959" y="3114752"/>
            <a:ext cx="685800" cy="685800"/>
          </a:xfrm>
          <a:prstGeom prst="rect">
            <a:avLst/>
          </a:prstGeom>
        </p:spPr>
      </p:pic>
      <p:pic>
        <p:nvPicPr>
          <p:cNvPr id="89" name="Graphic 88" descr="Upward trend">
            <a:extLst>
              <a:ext uri="{FF2B5EF4-FFF2-40B4-BE49-F238E27FC236}">
                <a16:creationId xmlns:a16="http://schemas.microsoft.com/office/drawing/2014/main" xmlns="" id="{95627C0E-81E6-4BB0-A78E-E3A4BBCF88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58114" y="2306233"/>
            <a:ext cx="540000" cy="540000"/>
          </a:xfrm>
          <a:prstGeom prst="rect">
            <a:avLst/>
          </a:prstGeom>
        </p:spPr>
      </p:pic>
      <p:pic>
        <p:nvPicPr>
          <p:cNvPr id="91" name="Graphic 90" descr="Hourglass">
            <a:extLst>
              <a:ext uri="{FF2B5EF4-FFF2-40B4-BE49-F238E27FC236}">
                <a16:creationId xmlns:a16="http://schemas.microsoft.com/office/drawing/2014/main" xmlns="" id="{4C97F9F7-D602-451A-BF8D-13ECEA5FB8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36293" y="3293632"/>
            <a:ext cx="540000" cy="540000"/>
          </a:xfrm>
          <a:prstGeom prst="rect">
            <a:avLst/>
          </a:prstGeom>
        </p:spPr>
      </p:pic>
      <p:pic>
        <p:nvPicPr>
          <p:cNvPr id="93" name="Graphic 92" descr="Bullseye">
            <a:extLst>
              <a:ext uri="{FF2B5EF4-FFF2-40B4-BE49-F238E27FC236}">
                <a16:creationId xmlns:a16="http://schemas.microsoft.com/office/drawing/2014/main" xmlns="" id="{CB61C9BD-60B5-4B99-99D0-B9854C70AE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547603" y="2306233"/>
            <a:ext cx="540000" cy="54000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xmlns="" id="{A50DBB9D-116D-4C77-BF3A-4A1B8E7A68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969426" y="3293632"/>
            <a:ext cx="540000" cy="540000"/>
          </a:xfrm>
          <a:prstGeom prst="rect">
            <a:avLst/>
          </a:prstGeom>
        </p:spPr>
      </p:pic>
      <p:pic>
        <p:nvPicPr>
          <p:cNvPr id="97" name="Graphic 96" descr="Presentation with bar chart">
            <a:extLst>
              <a:ext uri="{FF2B5EF4-FFF2-40B4-BE49-F238E27FC236}">
                <a16:creationId xmlns:a16="http://schemas.microsoft.com/office/drawing/2014/main" xmlns="" id="{20CD83D7-1BAC-494F-BD6C-B8BC01EEC69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552859" y="1908020"/>
            <a:ext cx="540000" cy="540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74D3614B-086D-4928-9BBC-535B52096A36}"/>
              </a:ext>
            </a:extLst>
          </p:cNvPr>
          <p:cNvSpPr/>
          <p:nvPr/>
        </p:nvSpPr>
        <p:spPr>
          <a:xfrm>
            <a:off x="6923721" y="1264690"/>
            <a:ext cx="27803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 One, Introduction:</a:t>
            </a:r>
            <a:endParaRPr lang="en-US" sz="15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rdo" panose="02020600000000000000" pitchFamily="18" charset="-79"/>
              </a:rPr>
              <a:t>Data and Data Analysis definition and their Importance to our lives. </a:t>
            </a:r>
            <a:endParaRPr lang="en-IN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085542AA-5C09-4FA5-A293-5C813BD03C5C}"/>
              </a:ext>
            </a:extLst>
          </p:cNvPr>
          <p:cNvSpPr/>
          <p:nvPr/>
        </p:nvSpPr>
        <p:spPr>
          <a:xfrm>
            <a:off x="6319011" y="1263400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AB4BCD23-B14E-49F3-993F-018A394882B1}"/>
              </a:ext>
            </a:extLst>
          </p:cNvPr>
          <p:cNvSpPr/>
          <p:nvPr/>
        </p:nvSpPr>
        <p:spPr>
          <a:xfrm>
            <a:off x="6368437" y="1347340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01</a:t>
            </a:r>
            <a:endParaRPr lang="en-I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D51D0AA5-2070-4DC3-85DF-B67B03BD16BD}"/>
              </a:ext>
            </a:extLst>
          </p:cNvPr>
          <p:cNvSpPr/>
          <p:nvPr/>
        </p:nvSpPr>
        <p:spPr>
          <a:xfrm>
            <a:off x="6319010" y="1986508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8F3198B-1B2C-4B1B-B89F-BE1FC98DD12B}"/>
              </a:ext>
            </a:extLst>
          </p:cNvPr>
          <p:cNvSpPr/>
          <p:nvPr/>
        </p:nvSpPr>
        <p:spPr>
          <a:xfrm>
            <a:off x="6368437" y="2072167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02</a:t>
            </a:r>
            <a:endParaRPr lang="en-IN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92864B8E-A253-4AE5-B567-515C60A796B5}"/>
              </a:ext>
            </a:extLst>
          </p:cNvPr>
          <p:cNvSpPr/>
          <p:nvPr/>
        </p:nvSpPr>
        <p:spPr>
          <a:xfrm>
            <a:off x="6988430" y="1953492"/>
            <a:ext cx="278034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Part Two, Spot on the main steps: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Data Gatherings, Data Assessing, Data Cleaning and Visualizations        Hint on the Dashboard.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" panose="02040503050406030204" pitchFamily="18" charset="0"/>
                <a:cs typeface="Cardo" panose="02020600000000000000" pitchFamily="18" charset="-79"/>
              </a:rPr>
              <a:t>  </a:t>
            </a:r>
            <a:endParaRPr lang="en-IN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C5AA2E11-A1B6-4FEF-BF79-DEB105272F29}"/>
              </a:ext>
            </a:extLst>
          </p:cNvPr>
          <p:cNvSpPr/>
          <p:nvPr/>
        </p:nvSpPr>
        <p:spPr>
          <a:xfrm>
            <a:off x="6330716" y="2712842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1C9B120-04E7-45BD-8381-D2BC457CDB5C}"/>
              </a:ext>
            </a:extLst>
          </p:cNvPr>
          <p:cNvSpPr/>
          <p:nvPr/>
        </p:nvSpPr>
        <p:spPr>
          <a:xfrm>
            <a:off x="6380142" y="2798176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03</a:t>
            </a:r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4A99B90C-DF0F-4CD1-94D0-5EBE694B70BC}"/>
              </a:ext>
            </a:extLst>
          </p:cNvPr>
          <p:cNvSpPr/>
          <p:nvPr/>
        </p:nvSpPr>
        <p:spPr>
          <a:xfrm>
            <a:off x="6920142" y="2822343"/>
            <a:ext cx="27803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Part Three, Data Gathering:</a:t>
            </a:r>
            <a:endParaRPr lang="en-US" sz="1500" u="sng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mbria" panose="02040503050406030204" pitchFamily="18" charset="0"/>
                <a:cs typeface="Cardo" panose="02020600000000000000" pitchFamily="18" charset="-79"/>
              </a:rPr>
              <a:t>This slide will review some examples of codes related to data gathering’s step.</a:t>
            </a:r>
            <a:endParaRPr lang="en-IN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3CE25A2D-5342-4CAB-962C-DEFD276965BD}"/>
              </a:ext>
            </a:extLst>
          </p:cNvPr>
          <p:cNvSpPr/>
          <p:nvPr/>
        </p:nvSpPr>
        <p:spPr>
          <a:xfrm>
            <a:off x="6330715" y="3496068"/>
            <a:ext cx="540000" cy="540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3DEBF9C1-36BF-46D3-A160-A09ED099A381}"/>
              </a:ext>
            </a:extLst>
          </p:cNvPr>
          <p:cNvSpPr/>
          <p:nvPr/>
        </p:nvSpPr>
        <p:spPr>
          <a:xfrm>
            <a:off x="6381424" y="3572079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04</a:t>
            </a:r>
            <a:endParaRPr lang="en-I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B259F06-8129-45B6-B034-CC5C3FFDA1AD}"/>
              </a:ext>
            </a:extLst>
          </p:cNvPr>
          <p:cNvSpPr/>
          <p:nvPr/>
        </p:nvSpPr>
        <p:spPr>
          <a:xfrm>
            <a:off x="6920142" y="3578627"/>
            <a:ext cx="27803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</a:t>
            </a:r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Four, Data Assessing:</a:t>
            </a:r>
            <a:endParaRPr lang="en-US" sz="1500" u="sng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This slide will review some examples of codes related to data assessing’s step.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9716BE2C-5715-4CF1-AF94-73B0B0BDA2A6}"/>
              </a:ext>
            </a:extLst>
          </p:cNvPr>
          <p:cNvSpPr/>
          <p:nvPr/>
        </p:nvSpPr>
        <p:spPr>
          <a:xfrm>
            <a:off x="6345516" y="4266728"/>
            <a:ext cx="540000" cy="5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B97E0F59-4CA0-4048-8D0B-26772A488A60}"/>
              </a:ext>
            </a:extLst>
          </p:cNvPr>
          <p:cNvSpPr/>
          <p:nvPr/>
        </p:nvSpPr>
        <p:spPr>
          <a:xfrm>
            <a:off x="6390636" y="4334375"/>
            <a:ext cx="441147" cy="369332"/>
          </a:xfrm>
          <a:prstGeom prst="rect">
            <a:avLst/>
          </a:prstGeom>
          <a:solidFill>
            <a:srgbClr val="70AD4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05</a:t>
            </a:r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2EAD73C7-6D62-4BB4-AAE2-FEC3C883E884}"/>
              </a:ext>
            </a:extLst>
          </p:cNvPr>
          <p:cNvSpPr/>
          <p:nvPr/>
        </p:nvSpPr>
        <p:spPr>
          <a:xfrm>
            <a:off x="6933960" y="5099312"/>
            <a:ext cx="278034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Part Six, Visualizations and Dashboard: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This slide will review some examples of codes and graphs related to Visualizations’  step. Also, Hint on the  Dashboard.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rdo" panose="02020600000000000000" pitchFamily="18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65" y="2392073"/>
            <a:ext cx="194311" cy="194311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xmlns="" id="{085542AA-5C09-4FA5-A293-5C813BD03C5C}"/>
              </a:ext>
            </a:extLst>
          </p:cNvPr>
          <p:cNvSpPr/>
          <p:nvPr/>
        </p:nvSpPr>
        <p:spPr>
          <a:xfrm>
            <a:off x="6330715" y="510699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+mn-ea"/>
              <a:sym typeface="+mn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B97E0F59-4CA0-4048-8D0B-26772A488A60}"/>
              </a:ext>
            </a:extLst>
          </p:cNvPr>
          <p:cNvSpPr/>
          <p:nvPr/>
        </p:nvSpPr>
        <p:spPr>
          <a:xfrm>
            <a:off x="6390637" y="5192328"/>
            <a:ext cx="441146" cy="369332"/>
          </a:xfrm>
          <a:prstGeom prst="rect">
            <a:avLst/>
          </a:prstGeom>
          <a:solidFill>
            <a:srgbClr val="5B9BD5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06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EAD73C7-6D62-4BB4-AAE2-FEC3C883E884}"/>
              </a:ext>
            </a:extLst>
          </p:cNvPr>
          <p:cNvSpPr/>
          <p:nvPr/>
        </p:nvSpPr>
        <p:spPr>
          <a:xfrm>
            <a:off x="6897058" y="4266728"/>
            <a:ext cx="278034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Part Five, Data Cleaning: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This slide will review some examples of codes related to data cleaning’s step.</a:t>
            </a:r>
          </a:p>
        </p:txBody>
      </p:sp>
    </p:spTree>
    <p:extLst>
      <p:ext uri="{BB962C8B-B14F-4D97-AF65-F5344CB8AC3E}">
        <p14:creationId xmlns:p14="http://schemas.microsoft.com/office/powerpoint/2010/main" val="8398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2348346"/>
            <a:ext cx="6234544" cy="769441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one, Introduction: </a:t>
            </a:r>
            <a:endParaRPr lang="ar-EG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Data and Data Analysis definition and their Importance to our lives. 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1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+mn-lt"/>
              </a:rPr>
              <a:t>What are the definitions of “Data” and “Data Analysis”?</a:t>
            </a:r>
            <a:endParaRPr lang="ar-EG" u="sng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62588"/>
              </p:ext>
            </p:extLst>
          </p:nvPr>
        </p:nvGraphicFramePr>
        <p:xfrm>
          <a:off x="838200" y="1825623"/>
          <a:ext cx="10515600" cy="4392297"/>
        </p:xfrm>
        <a:graphic>
          <a:graphicData uri="http://schemas.openxmlformats.org/drawingml/2006/table">
            <a:tbl>
              <a:tblPr rtl="1" firstRow="1" bandRow="1">
                <a:tableStyleId>{5DA37D80-6434-44D0-A028-1B22A696006F}</a:tableStyleId>
              </a:tblPr>
              <a:tblGrid>
                <a:gridCol w="5257800"/>
                <a:gridCol w="5257800"/>
              </a:tblGrid>
              <a:tr h="62568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b="0" u="sng" dirty="0" smtClean="0">
                          <a:latin typeface="Stencil" panose="040409050D0802020404" pitchFamily="82" charset="0"/>
                        </a:rPr>
                        <a:t>Data Analysis</a:t>
                      </a:r>
                      <a:endParaRPr lang="ar-EG" b="0" u="sng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en-US" b="0" u="sng" dirty="0" smtClean="0">
                          <a:latin typeface="Stencil" panose="040409050D0802020404" pitchFamily="82" charset="0"/>
                        </a:rPr>
                        <a:t>Data</a:t>
                      </a:r>
                      <a:endParaRPr lang="ar-EG" b="0" u="sng" dirty="0">
                        <a:latin typeface="Stencil" panose="040409050D0802020404" pitchFamily="82" charset="0"/>
                      </a:endParaRPr>
                    </a:p>
                  </a:txBody>
                  <a:tcPr/>
                </a:tc>
              </a:tr>
              <a:tr h="3766611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1" kern="1200" dirty="0" smtClean="0">
                          <a:effectLst/>
                        </a:rPr>
                        <a:t>&gt; Is defined as a process of </a:t>
                      </a:r>
                      <a:r>
                        <a:rPr lang="en-US" sz="1800" b="1" u="sng" kern="1200" dirty="0" smtClean="0">
                          <a:effectLst/>
                        </a:rPr>
                        <a:t>cleaning, transforming, and modeling data.</a:t>
                      </a:r>
                      <a:br>
                        <a:rPr lang="en-US" sz="1800" b="1" u="sng" kern="1200" dirty="0" smtClean="0">
                          <a:effectLst/>
                        </a:rPr>
                      </a:br>
                      <a:r>
                        <a:rPr lang="en-US" sz="1800" b="1" kern="1200" dirty="0" smtClean="0">
                          <a:effectLst/>
                        </a:rPr>
                        <a:t/>
                      </a:r>
                      <a:br>
                        <a:rPr lang="en-US" sz="1800" b="1" kern="1200" dirty="0" smtClean="0">
                          <a:effectLst/>
                        </a:rPr>
                      </a:br>
                      <a:r>
                        <a:rPr lang="en-US" sz="1800" b="1" u="sng" kern="1200" dirty="0" smtClean="0">
                          <a:effectLst/>
                        </a:rPr>
                        <a:t>Purpose:</a:t>
                      </a:r>
                      <a:r>
                        <a:rPr lang="en-US" sz="1800" b="1" u="sng" kern="1200" baseline="0" dirty="0" smtClean="0">
                          <a:effectLst/>
                        </a:rPr>
                        <a:t> </a:t>
                      </a:r>
                      <a:br>
                        <a:rPr lang="en-US" sz="1800" b="1" u="sng" kern="1200" baseline="0" dirty="0" smtClean="0">
                          <a:effectLst/>
                        </a:rPr>
                      </a:br>
                      <a:r>
                        <a:rPr lang="en-US" sz="1800" b="1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to extract useful information from data and taking the decision based upon the data analysis.</a:t>
                      </a:r>
                      <a:r>
                        <a:rPr lang="en-US" sz="1800" b="1" u="sng" kern="1200" baseline="0" dirty="0" smtClean="0">
                          <a:effectLst/>
                        </a:rPr>
                        <a:t/>
                      </a:r>
                      <a:br>
                        <a:rPr lang="en-US" sz="1800" b="1" u="sng" kern="1200" baseline="0" dirty="0" smtClean="0">
                          <a:effectLst/>
                        </a:rPr>
                      </a:br>
                      <a:r>
                        <a:rPr lang="en-US" sz="1800" b="1" u="sng" kern="1200" baseline="0" dirty="0" smtClean="0">
                          <a:effectLst/>
                        </a:rPr>
                        <a:t/>
                      </a:r>
                      <a:br>
                        <a:rPr lang="en-US" sz="1800" b="1" u="sng" kern="1200" baseline="0" dirty="0" smtClean="0">
                          <a:effectLst/>
                        </a:rPr>
                      </a:br>
                      <a:r>
                        <a:rPr lang="en-US" sz="18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mportance:</a:t>
                      </a:r>
                      <a:r>
                        <a:rPr lang="en-US" sz="1800" b="1" i="0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helps businesses to optimize their performances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ar-EG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&gt; Facts and statistics collected together </a:t>
                      </a:r>
                      <a:r>
                        <a:rPr lang="en-US" b="1" u="sng" dirty="0" smtClean="0"/>
                        <a:t>for reference or analysis.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u="sng" dirty="0" smtClean="0"/>
                        <a:t>– OR- </a:t>
                      </a:r>
                      <a:r>
                        <a:rPr lang="en-US" b="1" dirty="0" smtClean="0"/>
                        <a:t>is defined as facts or figures, that's </a:t>
                      </a:r>
                      <a:r>
                        <a:rPr lang="en-US" b="1" u="sng" dirty="0" smtClean="0"/>
                        <a:t>stored in or used by a computer.</a:t>
                      </a:r>
                      <a:br>
                        <a:rPr lang="en-US" b="1" u="sng" dirty="0" smtClean="0"/>
                      </a:br>
                      <a:r>
                        <a:rPr lang="en-US" b="1" u="sng" dirty="0" smtClean="0"/>
                        <a:t/>
                      </a:r>
                      <a:br>
                        <a:rPr lang="en-US" b="1" u="sng" dirty="0" smtClean="0"/>
                      </a:br>
                      <a:r>
                        <a:rPr lang="en-US" b="1" u="sng" dirty="0" smtClean="0"/>
                        <a:t>Examples:</a:t>
                      </a:r>
                      <a:r>
                        <a:rPr lang="en-US" b="1" u="sng" baseline="0" dirty="0" smtClean="0"/>
                        <a:t> </a:t>
                      </a:r>
                      <a:r>
                        <a:rPr lang="en-US" b="1" i="1" u="none" baseline="0" dirty="0" smtClean="0"/>
                        <a:t>text, observations, figures, images, numbers, graphs, or symbols.</a:t>
                      </a:r>
                      <a:endParaRPr lang="ar-EG" b="1" i="1" u="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Graphic 94" descr="Gears">
            <a:extLst>
              <a:ext uri="{FF2B5EF4-FFF2-40B4-BE49-F238E27FC236}">
                <a16:creationId xmlns:a16="http://schemas.microsoft.com/office/drawing/2014/main" xmlns="" id="{A50DBB9D-116D-4C77-BF3A-4A1B8E7A6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1636261">
            <a:off x="7290097" y="1803582"/>
            <a:ext cx="540000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2996">
            <a:off x="3866802" y="1773638"/>
            <a:ext cx="524476" cy="59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1931670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two, Spot on the main steps: </a:t>
            </a:r>
            <a:endParaRPr lang="ar-EG"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Data Gatherings, Data Assessing, Data Cleaning and Visualizations        Hint on the Dashboard. 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2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85" y="3655009"/>
            <a:ext cx="194311" cy="194311"/>
          </a:xfrm>
          <a:prstGeom prst="rect">
            <a:avLst/>
          </a:prstGeom>
          <a:ln>
            <a:noFill/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8667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6"/>
          <p:cNvSpPr/>
          <p:nvPr/>
        </p:nvSpPr>
        <p:spPr>
          <a:xfrm rot="20298232">
            <a:off x="2752036" y="1085529"/>
            <a:ext cx="6892872" cy="4663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16" y="1240285"/>
            <a:ext cx="6858016" cy="767250"/>
          </a:xfrm>
          <a:prstGeom prst="rect">
            <a:avLst/>
          </a:prstGeom>
          <a:solidFill>
            <a:schemeClr val="accent2">
              <a:alpha val="78000"/>
            </a:schemeClr>
          </a:solidFill>
          <a:ln w="127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385"/>
          <p:cNvSpPr>
            <a:spLocks noChangeArrowheads="1"/>
          </p:cNvSpPr>
          <p:nvPr/>
        </p:nvSpPr>
        <p:spPr bwMode="auto">
          <a:xfrm>
            <a:off x="1952628" y="114278"/>
            <a:ext cx="80724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4400" i="1" u="sng" spc="-150" dirty="0" smtClean="0">
                <a:latin typeface="Georgia" pitchFamily="18" charset="0"/>
                <a:ea typeface="돋움" pitchFamily="50" charset="-127"/>
                <a:cs typeface="+mj-cs"/>
              </a:rPr>
              <a:t>Spot on the main steps:</a:t>
            </a:r>
            <a:endParaRPr lang="en-US" altLang="ko-KR" sz="4400" i="1" u="sng" spc="-150" dirty="0">
              <a:latin typeface="Georgia" pitchFamily="18" charset="0"/>
              <a:ea typeface="돋움" pitchFamily="50" charset="-127"/>
              <a:cs typeface="+mj-cs"/>
            </a:endParaRPr>
          </a:p>
        </p:txBody>
      </p:sp>
      <p:sp>
        <p:nvSpPr>
          <p:cNvPr id="7" name="Rectangle 2385"/>
          <p:cNvSpPr>
            <a:spLocks noChangeArrowheads="1"/>
          </p:cNvSpPr>
          <p:nvPr/>
        </p:nvSpPr>
        <p:spPr bwMode="auto">
          <a:xfrm>
            <a:off x="2005937" y="848103"/>
            <a:ext cx="75030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Gatherings, Assessing, Cleaning and Visualizations          Hint on the Dashboard</a:t>
            </a:r>
            <a:r>
              <a:rPr lang="en-US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cs typeface="+mj-cs"/>
              </a:rPr>
              <a:t>. </a:t>
            </a:r>
            <a:endParaRPr lang="en-US" sz="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7805" y="1284322"/>
            <a:ext cx="6038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ladimir Script" panose="03050402040407070305" pitchFamily="66" charset="0"/>
                <a:cs typeface="+mj-cs"/>
              </a:rPr>
              <a:t>Definitions:</a:t>
            </a:r>
            <a:endParaRPr lang="en-US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ladimir Script" panose="03050402040407070305" pitchFamily="66" charset="0"/>
              <a:cs typeface="+mj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382032" y="1240285"/>
            <a:ext cx="2357422" cy="76725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-2000" t="-72000" b="-8000"/>
            </a:stretch>
          </a:blipFill>
          <a:ln w="1270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6"/>
          <p:cNvSpPr>
            <a:spLocks/>
          </p:cNvSpPr>
          <p:nvPr/>
        </p:nvSpPr>
        <p:spPr bwMode="auto">
          <a:xfrm rot="5400000">
            <a:off x="3235228" y="3273087"/>
            <a:ext cx="1042201" cy="2973231"/>
          </a:xfrm>
          <a:custGeom>
            <a:avLst/>
            <a:gdLst/>
            <a:ahLst/>
            <a:cxnLst>
              <a:cxn ang="0">
                <a:pos x="0" y="585"/>
              </a:cxn>
              <a:cxn ang="0">
                <a:pos x="0" y="585"/>
              </a:cxn>
              <a:cxn ang="0">
                <a:pos x="101" y="544"/>
              </a:cxn>
              <a:cxn ang="0">
                <a:pos x="143" y="443"/>
              </a:cxn>
              <a:cxn ang="0">
                <a:pos x="143" y="254"/>
              </a:cxn>
              <a:cxn ang="0">
                <a:pos x="143" y="0"/>
              </a:cxn>
              <a:cxn ang="0">
                <a:pos x="237" y="0"/>
              </a:cxn>
              <a:cxn ang="0">
                <a:pos x="237" y="76"/>
              </a:cxn>
              <a:cxn ang="0">
                <a:pos x="237" y="443"/>
              </a:cxn>
              <a:cxn ang="0">
                <a:pos x="237" y="444"/>
              </a:cxn>
              <a:cxn ang="0">
                <a:pos x="167" y="610"/>
              </a:cxn>
              <a:cxn ang="0">
                <a:pos x="0" y="679"/>
              </a:cxn>
              <a:cxn ang="0">
                <a:pos x="0" y="679"/>
              </a:cxn>
              <a:cxn ang="0">
                <a:pos x="0" y="585"/>
              </a:cxn>
            </a:cxnLst>
            <a:rect l="0" t="0" r="r" b="b"/>
            <a:pathLst>
              <a:path w="237" h="679">
                <a:moveTo>
                  <a:pt x="0" y="585"/>
                </a:moveTo>
                <a:cubicBezTo>
                  <a:pt x="0" y="585"/>
                  <a:pt x="0" y="585"/>
                  <a:pt x="0" y="585"/>
                </a:cubicBezTo>
                <a:cubicBezTo>
                  <a:pt x="40" y="585"/>
                  <a:pt x="73" y="572"/>
                  <a:pt x="101" y="544"/>
                </a:cubicBezTo>
                <a:cubicBezTo>
                  <a:pt x="129" y="516"/>
                  <a:pt x="143" y="482"/>
                  <a:pt x="143" y="443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237" y="443"/>
                  <a:pt x="237" y="443"/>
                  <a:pt x="237" y="443"/>
                </a:cubicBezTo>
                <a:cubicBezTo>
                  <a:pt x="237" y="443"/>
                  <a:pt x="237" y="444"/>
                  <a:pt x="237" y="444"/>
                </a:cubicBezTo>
                <a:cubicBezTo>
                  <a:pt x="236" y="509"/>
                  <a:pt x="213" y="564"/>
                  <a:pt x="167" y="610"/>
                </a:cubicBezTo>
                <a:cubicBezTo>
                  <a:pt x="121" y="656"/>
                  <a:pt x="66" y="679"/>
                  <a:pt x="0" y="679"/>
                </a:cubicBezTo>
                <a:cubicBezTo>
                  <a:pt x="0" y="679"/>
                  <a:pt x="0" y="679"/>
                  <a:pt x="0" y="679"/>
                </a:cubicBezTo>
                <a:lnTo>
                  <a:pt x="0" y="585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4"/>
          <p:cNvSpPr>
            <a:spLocks/>
          </p:cNvSpPr>
          <p:nvPr/>
        </p:nvSpPr>
        <p:spPr bwMode="auto">
          <a:xfrm rot="5400000">
            <a:off x="2683472" y="3427328"/>
            <a:ext cx="1454278" cy="3056385"/>
          </a:xfrm>
          <a:custGeom>
            <a:avLst/>
            <a:gdLst/>
            <a:ahLst/>
            <a:cxnLst>
              <a:cxn ang="0">
                <a:pos x="0" y="603"/>
              </a:cxn>
              <a:cxn ang="0">
                <a:pos x="0" y="603"/>
              </a:cxn>
              <a:cxn ang="0">
                <a:pos x="167" y="534"/>
              </a:cxn>
              <a:cxn ang="0">
                <a:pos x="237" y="368"/>
              </a:cxn>
              <a:cxn ang="0">
                <a:pos x="237" y="367"/>
              </a:cxn>
              <a:cxn ang="0">
                <a:pos x="237" y="0"/>
              </a:cxn>
              <a:cxn ang="0">
                <a:pos x="331" y="0"/>
              </a:cxn>
              <a:cxn ang="0">
                <a:pos x="331" y="76"/>
              </a:cxn>
              <a:cxn ang="0">
                <a:pos x="331" y="367"/>
              </a:cxn>
              <a:cxn ang="0">
                <a:pos x="331" y="367"/>
              </a:cxn>
              <a:cxn ang="0">
                <a:pos x="234" y="601"/>
              </a:cxn>
              <a:cxn ang="0">
                <a:pos x="0" y="698"/>
              </a:cxn>
              <a:cxn ang="0">
                <a:pos x="0" y="698"/>
              </a:cxn>
              <a:cxn ang="0">
                <a:pos x="0" y="603"/>
              </a:cxn>
            </a:cxnLst>
            <a:rect l="0" t="0" r="r" b="b"/>
            <a:pathLst>
              <a:path w="331" h="698">
                <a:moveTo>
                  <a:pt x="0" y="603"/>
                </a:moveTo>
                <a:cubicBezTo>
                  <a:pt x="0" y="603"/>
                  <a:pt x="0" y="603"/>
                  <a:pt x="0" y="603"/>
                </a:cubicBezTo>
                <a:cubicBezTo>
                  <a:pt x="66" y="603"/>
                  <a:pt x="121" y="580"/>
                  <a:pt x="167" y="534"/>
                </a:cubicBezTo>
                <a:cubicBezTo>
                  <a:pt x="213" y="488"/>
                  <a:pt x="236" y="433"/>
                  <a:pt x="237" y="368"/>
                </a:cubicBezTo>
                <a:cubicBezTo>
                  <a:pt x="237" y="368"/>
                  <a:pt x="237" y="367"/>
                  <a:pt x="237" y="367"/>
                </a:cubicBezTo>
                <a:cubicBezTo>
                  <a:pt x="237" y="0"/>
                  <a:pt x="237" y="0"/>
                  <a:pt x="237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76"/>
                  <a:pt x="331" y="76"/>
                  <a:pt x="331" y="76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367"/>
                  <a:pt x="331" y="367"/>
                  <a:pt x="331" y="367"/>
                </a:cubicBezTo>
                <a:cubicBezTo>
                  <a:pt x="331" y="458"/>
                  <a:pt x="298" y="536"/>
                  <a:pt x="234" y="601"/>
                </a:cubicBezTo>
                <a:cubicBezTo>
                  <a:pt x="169" y="665"/>
                  <a:pt x="92" y="698"/>
                  <a:pt x="0" y="698"/>
                </a:cubicBezTo>
                <a:cubicBezTo>
                  <a:pt x="0" y="698"/>
                  <a:pt x="0" y="698"/>
                  <a:pt x="0" y="698"/>
                </a:cubicBezTo>
                <a:lnTo>
                  <a:pt x="0" y="60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5"/>
          <p:cNvSpPr>
            <a:spLocks noEditPoints="1"/>
          </p:cNvSpPr>
          <p:nvPr/>
        </p:nvSpPr>
        <p:spPr bwMode="auto">
          <a:xfrm rot="5400000">
            <a:off x="2479232" y="3256921"/>
            <a:ext cx="1858962" cy="379183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0" y="774"/>
              </a:cxn>
              <a:cxn ang="0">
                <a:pos x="234" y="677"/>
              </a:cxn>
              <a:cxn ang="0">
                <a:pos x="331" y="443"/>
              </a:cxn>
              <a:cxn ang="0">
                <a:pos x="331" y="443"/>
              </a:cxn>
              <a:cxn ang="0">
                <a:pos x="331" y="152"/>
              </a:cxn>
              <a:cxn ang="0">
                <a:pos x="423" y="152"/>
              </a:cxn>
              <a:cxn ang="0">
                <a:pos x="423" y="442"/>
              </a:cxn>
              <a:cxn ang="0">
                <a:pos x="423" y="443"/>
              </a:cxn>
              <a:cxn ang="0">
                <a:pos x="299" y="742"/>
              </a:cxn>
              <a:cxn ang="0">
                <a:pos x="114" y="852"/>
              </a:cxn>
              <a:cxn ang="0">
                <a:pos x="0" y="866"/>
              </a:cxn>
              <a:cxn ang="0">
                <a:pos x="0" y="774"/>
              </a:cxn>
              <a:cxn ang="0">
                <a:pos x="143" y="0"/>
              </a:cxn>
              <a:cxn ang="0">
                <a:pos x="143" y="254"/>
              </a:cxn>
              <a:cxn ang="0">
                <a:pos x="143" y="254"/>
              </a:cxn>
              <a:cxn ang="0">
                <a:pos x="143" y="0"/>
              </a:cxn>
            </a:cxnLst>
            <a:rect l="0" t="0" r="r" b="b"/>
            <a:pathLst>
              <a:path w="423" h="866">
                <a:moveTo>
                  <a:pt x="0" y="774"/>
                </a:moveTo>
                <a:cubicBezTo>
                  <a:pt x="0" y="774"/>
                  <a:pt x="0" y="774"/>
                  <a:pt x="0" y="774"/>
                </a:cubicBezTo>
                <a:cubicBezTo>
                  <a:pt x="92" y="774"/>
                  <a:pt x="169" y="741"/>
                  <a:pt x="234" y="677"/>
                </a:cubicBezTo>
                <a:cubicBezTo>
                  <a:pt x="298" y="612"/>
                  <a:pt x="331" y="534"/>
                  <a:pt x="331" y="443"/>
                </a:cubicBezTo>
                <a:cubicBezTo>
                  <a:pt x="331" y="443"/>
                  <a:pt x="331" y="443"/>
                  <a:pt x="331" y="443"/>
                </a:cubicBezTo>
                <a:cubicBezTo>
                  <a:pt x="331" y="152"/>
                  <a:pt x="331" y="152"/>
                  <a:pt x="331" y="152"/>
                </a:cubicBezTo>
                <a:cubicBezTo>
                  <a:pt x="423" y="152"/>
                  <a:pt x="423" y="152"/>
                  <a:pt x="423" y="152"/>
                </a:cubicBezTo>
                <a:cubicBezTo>
                  <a:pt x="423" y="442"/>
                  <a:pt x="423" y="442"/>
                  <a:pt x="423" y="442"/>
                </a:cubicBezTo>
                <a:cubicBezTo>
                  <a:pt x="423" y="442"/>
                  <a:pt x="423" y="443"/>
                  <a:pt x="423" y="443"/>
                </a:cubicBezTo>
                <a:cubicBezTo>
                  <a:pt x="423" y="560"/>
                  <a:pt x="382" y="660"/>
                  <a:pt x="299" y="742"/>
                </a:cubicBezTo>
                <a:cubicBezTo>
                  <a:pt x="245" y="797"/>
                  <a:pt x="183" y="833"/>
                  <a:pt x="114" y="852"/>
                </a:cubicBezTo>
                <a:cubicBezTo>
                  <a:pt x="78" y="861"/>
                  <a:pt x="40" y="866"/>
                  <a:pt x="0" y="866"/>
                </a:cubicBezTo>
                <a:lnTo>
                  <a:pt x="0" y="774"/>
                </a:lnTo>
                <a:close/>
                <a:moveTo>
                  <a:pt x="143" y="0"/>
                </a:moveTo>
                <a:cubicBezTo>
                  <a:pt x="143" y="254"/>
                  <a:pt x="143" y="254"/>
                  <a:pt x="143" y="254"/>
                </a:cubicBezTo>
                <a:cubicBezTo>
                  <a:pt x="143" y="254"/>
                  <a:pt x="143" y="254"/>
                  <a:pt x="143" y="254"/>
                </a:cubicBezTo>
                <a:cubicBezTo>
                  <a:pt x="143" y="0"/>
                  <a:pt x="143" y="0"/>
                  <a:pt x="143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7"/>
          <p:cNvSpPr>
            <a:spLocks/>
          </p:cNvSpPr>
          <p:nvPr/>
        </p:nvSpPr>
        <p:spPr bwMode="auto">
          <a:xfrm rot="5400000">
            <a:off x="3668160" y="3112462"/>
            <a:ext cx="628277" cy="2893772"/>
          </a:xfrm>
          <a:custGeom>
            <a:avLst/>
            <a:gdLst/>
            <a:ahLst/>
            <a:cxnLst>
              <a:cxn ang="0">
                <a:pos x="143" y="330"/>
              </a:cxn>
              <a:cxn ang="0">
                <a:pos x="143" y="519"/>
              </a:cxn>
              <a:cxn ang="0">
                <a:pos x="101" y="620"/>
              </a:cxn>
              <a:cxn ang="0">
                <a:pos x="0" y="661"/>
              </a:cxn>
              <a:cxn ang="0">
                <a:pos x="0" y="661"/>
              </a:cxn>
              <a:cxn ang="0">
                <a:pos x="0" y="576"/>
              </a:cxn>
              <a:cxn ang="0">
                <a:pos x="0" y="576"/>
              </a:cxn>
              <a:cxn ang="0">
                <a:pos x="41" y="559"/>
              </a:cxn>
              <a:cxn ang="0">
                <a:pos x="58" y="519"/>
              </a:cxn>
              <a:cxn ang="0">
                <a:pos x="58" y="289"/>
              </a:cxn>
              <a:cxn ang="0">
                <a:pos x="58" y="0"/>
              </a:cxn>
              <a:cxn ang="0">
                <a:pos x="143" y="0"/>
              </a:cxn>
              <a:cxn ang="0">
                <a:pos x="143" y="76"/>
              </a:cxn>
              <a:cxn ang="0">
                <a:pos x="143" y="330"/>
              </a:cxn>
              <a:cxn ang="0">
                <a:pos x="143" y="330"/>
              </a:cxn>
            </a:cxnLst>
            <a:rect l="0" t="0" r="r" b="b"/>
            <a:pathLst>
              <a:path w="143" h="661">
                <a:moveTo>
                  <a:pt x="143" y="330"/>
                </a:moveTo>
                <a:cubicBezTo>
                  <a:pt x="143" y="519"/>
                  <a:pt x="143" y="519"/>
                  <a:pt x="143" y="519"/>
                </a:cubicBezTo>
                <a:cubicBezTo>
                  <a:pt x="143" y="558"/>
                  <a:pt x="129" y="592"/>
                  <a:pt x="101" y="620"/>
                </a:cubicBezTo>
                <a:cubicBezTo>
                  <a:pt x="73" y="648"/>
                  <a:pt x="40" y="661"/>
                  <a:pt x="0" y="661"/>
                </a:cubicBezTo>
                <a:cubicBezTo>
                  <a:pt x="0" y="661"/>
                  <a:pt x="0" y="661"/>
                  <a:pt x="0" y="661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576"/>
                  <a:pt x="0" y="576"/>
                  <a:pt x="0" y="576"/>
                </a:cubicBezTo>
                <a:cubicBezTo>
                  <a:pt x="16" y="576"/>
                  <a:pt x="30" y="571"/>
                  <a:pt x="41" y="559"/>
                </a:cubicBezTo>
                <a:cubicBezTo>
                  <a:pt x="52" y="548"/>
                  <a:pt x="58" y="535"/>
                  <a:pt x="58" y="519"/>
                </a:cubicBezTo>
                <a:cubicBezTo>
                  <a:pt x="58" y="289"/>
                  <a:pt x="58" y="289"/>
                  <a:pt x="58" y="289"/>
                </a:cubicBezTo>
                <a:cubicBezTo>
                  <a:pt x="58" y="0"/>
                  <a:pt x="58" y="0"/>
                  <a:pt x="5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3" y="330"/>
                  <a:pt x="143" y="330"/>
                  <a:pt x="143" y="330"/>
                </a:cubicBezTo>
                <a:cubicBezTo>
                  <a:pt x="143" y="330"/>
                  <a:pt x="143" y="330"/>
                  <a:pt x="143" y="33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194577" y="2621897"/>
            <a:ext cx="1857388" cy="1857388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 l="-45000" r="-36000"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Rectangle 2385"/>
          <p:cNvSpPr>
            <a:spLocks noChangeArrowheads="1"/>
          </p:cNvSpPr>
          <p:nvPr/>
        </p:nvSpPr>
        <p:spPr bwMode="auto">
          <a:xfrm>
            <a:off x="5486171" y="4527602"/>
            <a:ext cx="371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rtl="0"/>
            <a:r>
              <a:rPr lang="en-US" altLang="ko-KR" sz="1200" b="1" dirty="0" smtClean="0">
                <a:latin typeface="Georgia" pitchFamily="18" charset="0"/>
                <a:ea typeface="돋움" pitchFamily="50" charset="-127"/>
                <a:cs typeface="+mj-cs"/>
              </a:rPr>
              <a:t>Data Gathering</a:t>
            </a:r>
            <a:endParaRPr lang="en-US" altLang="ko-KR" sz="1200" b="1" dirty="0">
              <a:latin typeface="Georgia" pitchFamily="18" charset="0"/>
              <a:ea typeface="돋움" pitchFamily="50" charset="-127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0528" y="2130176"/>
            <a:ext cx="3500462" cy="10772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u="sng" dirty="0">
                <a:cs typeface="Arial" pitchFamily="34" charset="0"/>
              </a:rPr>
              <a:t>Data </a:t>
            </a:r>
            <a:r>
              <a:rPr lang="en-US" sz="1600" b="1" u="sng" dirty="0" smtClean="0">
                <a:cs typeface="Arial" pitchFamily="34" charset="0"/>
              </a:rPr>
              <a:t>Collection/Gathering:</a:t>
            </a:r>
            <a:r>
              <a:rPr lang="en-US" sz="1600" b="1" dirty="0" smtClean="0">
                <a:cs typeface="Arial" pitchFamily="34" charset="0"/>
              </a:rPr>
              <a:t> Is </a:t>
            </a:r>
            <a:r>
              <a:rPr lang="en-US" sz="1600" b="1" dirty="0">
                <a:cs typeface="Arial" pitchFamily="34" charset="0"/>
              </a:rPr>
              <a:t>the procedure of collecting, measuring and analyzing accurate insights for research using standard validated techniques.</a:t>
            </a:r>
            <a:endParaRPr lang="en-US" sz="1600" b="1" dirty="0">
              <a:cs typeface="Arial" pitchFamily="34" charset="0"/>
            </a:endParaRPr>
          </a:p>
        </p:txBody>
      </p:sp>
      <p:sp>
        <p:nvSpPr>
          <p:cNvPr id="17" name="Rectangle 2385"/>
          <p:cNvSpPr>
            <a:spLocks noChangeArrowheads="1"/>
          </p:cNvSpPr>
          <p:nvPr/>
        </p:nvSpPr>
        <p:spPr bwMode="auto">
          <a:xfrm>
            <a:off x="5270785" y="4963093"/>
            <a:ext cx="371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rtl="0"/>
            <a:r>
              <a:rPr lang="en-US" altLang="ko-KR" sz="1200" b="1" dirty="0">
                <a:latin typeface="Georgia" pitchFamily="18" charset="0"/>
                <a:ea typeface="돋움" pitchFamily="50" charset="-127"/>
                <a:cs typeface="+mj-cs"/>
              </a:rPr>
              <a:t>Data </a:t>
            </a:r>
            <a:r>
              <a:rPr lang="en-US" altLang="ko-KR" sz="1200" b="1" dirty="0" smtClean="0">
                <a:latin typeface="Georgia" pitchFamily="18" charset="0"/>
                <a:ea typeface="돋움" pitchFamily="50" charset="-127"/>
                <a:cs typeface="+mj-cs"/>
              </a:rPr>
              <a:t>Assessing</a:t>
            </a:r>
            <a:endParaRPr lang="en-US" altLang="ko-KR" sz="1000" b="1" dirty="0">
              <a:latin typeface="Georgia" pitchFamily="18" charset="0"/>
              <a:ea typeface="돋움" pitchFamily="50" charset="-127"/>
              <a:cs typeface="+mj-cs"/>
            </a:endParaRPr>
          </a:p>
        </p:txBody>
      </p:sp>
      <p:sp>
        <p:nvSpPr>
          <p:cNvPr id="18" name="Rectangle 2385"/>
          <p:cNvSpPr>
            <a:spLocks noChangeArrowheads="1"/>
          </p:cNvSpPr>
          <p:nvPr/>
        </p:nvSpPr>
        <p:spPr bwMode="auto">
          <a:xfrm>
            <a:off x="5021162" y="5345781"/>
            <a:ext cx="371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rtl="0"/>
            <a:r>
              <a:rPr lang="en-US" altLang="ko-KR" sz="1200" b="1" dirty="0" smtClean="0">
                <a:latin typeface="Georgia" pitchFamily="18" charset="0"/>
                <a:ea typeface="돋움" pitchFamily="50" charset="-127"/>
                <a:cs typeface="Arial" pitchFamily="34" charset="0"/>
              </a:rPr>
              <a:t>Data Cleaning</a:t>
            </a:r>
            <a:endParaRPr lang="en-US" altLang="ko-KR" sz="1200" b="1" dirty="0">
              <a:latin typeface="Georgia" pitchFamily="18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9" name="Rectangle 2385"/>
          <p:cNvSpPr>
            <a:spLocks noChangeArrowheads="1"/>
          </p:cNvSpPr>
          <p:nvPr/>
        </p:nvSpPr>
        <p:spPr bwMode="auto">
          <a:xfrm>
            <a:off x="4705743" y="5759366"/>
            <a:ext cx="37147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 rtl="0"/>
            <a:r>
              <a:rPr lang="en-US" altLang="ko-KR" sz="1200" b="1" dirty="0" smtClean="0">
                <a:latin typeface="Georgia" pitchFamily="18" charset="0"/>
                <a:ea typeface="돋움" pitchFamily="50" charset="-127"/>
                <a:cs typeface="Arial" pitchFamily="34" charset="0"/>
              </a:rPr>
              <a:t>Visualizations and Dashboard</a:t>
            </a:r>
            <a:endParaRPr lang="en-US" altLang="ko-KR" sz="1200" b="1" dirty="0">
              <a:latin typeface="Georgia" pitchFamily="18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20" y="883719"/>
            <a:ext cx="293107" cy="293107"/>
          </a:xfrm>
          <a:prstGeom prst="rect">
            <a:avLst/>
          </a:prstGeom>
          <a:ln>
            <a:noFill/>
            <a:prstDash val="sysDot"/>
          </a:ln>
        </p:spPr>
      </p:pic>
      <p:sp>
        <p:nvSpPr>
          <p:cNvPr id="22" name="Rectangle 21"/>
          <p:cNvSpPr/>
          <p:nvPr/>
        </p:nvSpPr>
        <p:spPr>
          <a:xfrm>
            <a:off x="6987183" y="2230318"/>
            <a:ext cx="3497509" cy="83099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u="sng" dirty="0" smtClean="0"/>
              <a:t>Data Assessing: </a:t>
            </a:r>
            <a:r>
              <a:rPr lang="en-US" sz="1600" b="1" dirty="0"/>
              <a:t>I</a:t>
            </a:r>
            <a:r>
              <a:rPr lang="en-US" sz="1600" b="1" dirty="0" smtClean="0"/>
              <a:t>s measuring </a:t>
            </a:r>
            <a:r>
              <a:rPr lang="en-US" sz="1600" b="1" dirty="0"/>
              <a:t>particular features of the data to see if they meet defined standards</a:t>
            </a:r>
            <a:endParaRPr lang="en-US" sz="1600" b="1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0454" y="3323219"/>
            <a:ext cx="3500462" cy="10772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u="sng" dirty="0"/>
              <a:t>Data C</a:t>
            </a:r>
            <a:r>
              <a:rPr lang="en-US" sz="1600" b="1" u="sng" dirty="0" smtClean="0"/>
              <a:t>leaning: </a:t>
            </a:r>
            <a:r>
              <a:rPr lang="en-US" sz="1600" b="1" dirty="0" smtClean="0"/>
              <a:t>Is</a:t>
            </a:r>
            <a:r>
              <a:rPr lang="en-US" sz="1600" b="1" dirty="0"/>
              <a:t> the process of fixing or removing incorrect, corrupted, incorrectly formatted, duplicate, or incomplete data within a dataset.</a:t>
            </a:r>
            <a:endParaRPr lang="en-US" sz="1600" b="1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01908" y="3449605"/>
            <a:ext cx="3507011" cy="58477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u="sng" dirty="0"/>
              <a:t>Data </a:t>
            </a:r>
            <a:r>
              <a:rPr lang="en-US" sz="1600" b="1" u="sng" dirty="0" smtClean="0"/>
              <a:t>Visualization:</a:t>
            </a:r>
            <a:r>
              <a:rPr lang="en-US" sz="1600" b="1" dirty="0" smtClean="0"/>
              <a:t> Is</a:t>
            </a:r>
            <a:r>
              <a:rPr lang="en-US" sz="1600" b="1" dirty="0"/>
              <a:t> the graphical representation of information and data</a:t>
            </a:r>
            <a:endParaRPr lang="en-US" sz="1600" b="1" dirty="0">
              <a:latin typeface="Georgia" pitchFamily="18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B4BCD23-B14E-49F3-993F-018A394882B1}"/>
              </a:ext>
            </a:extLst>
          </p:cNvPr>
          <p:cNvSpPr/>
          <p:nvPr/>
        </p:nvSpPr>
        <p:spPr>
          <a:xfrm>
            <a:off x="4750440" y="44906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1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B4BCD23-B14E-49F3-993F-018A394882B1}"/>
              </a:ext>
            </a:extLst>
          </p:cNvPr>
          <p:cNvSpPr/>
          <p:nvPr/>
        </p:nvSpPr>
        <p:spPr>
          <a:xfrm>
            <a:off x="4527853" y="489229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2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B4BCD23-B14E-49F3-993F-018A394882B1}"/>
              </a:ext>
            </a:extLst>
          </p:cNvPr>
          <p:cNvSpPr/>
          <p:nvPr/>
        </p:nvSpPr>
        <p:spPr>
          <a:xfrm>
            <a:off x="4232481" y="53026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3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B4BCD23-B14E-49F3-993F-018A394882B1}"/>
              </a:ext>
            </a:extLst>
          </p:cNvPr>
          <p:cNvSpPr/>
          <p:nvPr/>
        </p:nvSpPr>
        <p:spPr>
          <a:xfrm>
            <a:off x="3919575" y="56892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4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687325" y="4236104"/>
            <a:ext cx="322458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1600" b="1" u="sng" dirty="0" smtClean="0"/>
              <a:t>Data Dashboard:</a:t>
            </a:r>
            <a:r>
              <a:rPr lang="en-US" sz="1600" u="sng" dirty="0" smtClean="0"/>
              <a:t> </a:t>
            </a:r>
            <a:r>
              <a:rPr lang="en-US" sz="1600" b="1" dirty="0" smtClean="0"/>
              <a:t>Is</a:t>
            </a:r>
            <a:r>
              <a:rPr lang="en-US" sz="1600" b="1" dirty="0"/>
              <a:t> a tool many businesses use to track, analyze, and display data</a:t>
            </a:r>
            <a:endParaRPr lang="ar-EG" sz="16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423317" y="4422671"/>
            <a:ext cx="0" cy="163592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1931670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Three, Data Gathering: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R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eview some examples of code related to data gathering’s step/process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3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900" y="5571546"/>
            <a:ext cx="8420100" cy="113877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rtl="0">
              <a:spcBef>
                <a:spcPct val="20000"/>
              </a:spcBef>
              <a:defRPr/>
            </a:pPr>
            <a:r>
              <a:rPr lang="en-US" sz="1600" b="1" i="1" u="sng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Notes: 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-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 All parts related to “ Data Gathering, Assessing, Cleaning and Visualizations” will include only some examples not all the codes.</a:t>
            </a:r>
            <a:b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-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 All source of codes are on the </a:t>
            </a:r>
            <a:r>
              <a:rPr lang="en-US" sz="1600" dirty="0" err="1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Github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Georgia" pitchFamily="18" charset="0"/>
                <a:cs typeface="Arial" pitchFamily="34" charset="0"/>
              </a:rPr>
              <a:t> link.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Georg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616227"/>
            <a:ext cx="12192000" cy="525320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>
            <a:glow>
              <a:schemeClr val="accent3">
                <a:satMod val="17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8485" y="836713"/>
            <a:ext cx="12152251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7733"/>
              </a:lnSpc>
            </a:pPr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charset="0"/>
                <a:ea typeface="Arial Black" charset="0"/>
                <a:cs typeface="Arial Black" charset="0"/>
              </a:rPr>
              <a:t>Data Gathering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5765" y="1887553"/>
            <a:ext cx="2970323" cy="1202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7733"/>
              </a:lnSpc>
            </a:pPr>
            <a:r>
              <a:rPr lang="en-US" sz="9600" b="1" spc="-400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rush Script MT" panose="03060802040406070304" pitchFamily="66" charset="0"/>
                <a:ea typeface="Arial Black" charset="0"/>
                <a:cs typeface="Arial Black" charset="0"/>
              </a:rPr>
              <a:t>Part 3</a:t>
            </a:r>
            <a:endParaRPr lang="en-US" sz="9600" b="1" spc="-40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rush Script MT" panose="03060802040406070304" pitchFamily="66" charset="0"/>
              <a:ea typeface="Arial Black" charset="0"/>
              <a:cs typeface="Arial Black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8485" y="3478961"/>
            <a:ext cx="7590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b="1" i="1" u="sng" dirty="0" smtClean="0">
                <a:ea typeface="Arial" charset="0"/>
                <a:cs typeface="Arial" charset="0"/>
              </a:rPr>
              <a:t>- As we mentioned earlier that, </a:t>
            </a:r>
            <a:r>
              <a:rPr lang="en-US" b="1" dirty="0" smtClean="0">
                <a:ea typeface="Arial" charset="0"/>
                <a:cs typeface="Arial" charset="0"/>
              </a:rPr>
              <a:t>the data collection process/step is</a:t>
            </a:r>
            <a:r>
              <a:rPr lang="en-US" b="1" dirty="0">
                <a:ea typeface="Arial" charset="0"/>
                <a:cs typeface="Arial" charset="0"/>
              </a:rPr>
              <a:t>: the procedure of </a:t>
            </a:r>
            <a:r>
              <a:rPr lang="en-US" b="1" dirty="0" smtClean="0">
                <a:ea typeface="Arial" charset="0"/>
                <a:cs typeface="Arial" charset="0"/>
              </a:rPr>
              <a:t>collecting insights. But, how could we collect data by </a:t>
            </a:r>
            <a:r>
              <a:rPr lang="en-US" b="1" i="1" u="sng" dirty="0" smtClean="0">
                <a:ea typeface="Arial" charset="0"/>
                <a:cs typeface="Arial" charset="0"/>
              </a:rPr>
              <a:t>python?!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58199" y="2762037"/>
            <a:ext cx="3434715" cy="2363724"/>
          </a:xfrm>
          <a:prstGeom prst="rect">
            <a:avLst/>
          </a:prstGeom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i="1" u="sng" dirty="0" smtClean="0">
                <a:ln w="12700">
                  <a:solidFill>
                    <a:srgbClr val="00CC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i="1" u="sng" dirty="0">
                <a:ln w="12700">
                  <a:solidFill>
                    <a:srgbClr val="00CC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Python </a:t>
            </a:r>
            <a:r>
              <a:rPr lang="en-US" b="1" i="1" u="sng" dirty="0" smtClean="0">
                <a:ln w="12700">
                  <a:solidFill>
                    <a:srgbClr val="00CC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library:</a:t>
            </a:r>
            <a:r>
              <a:rPr lang="en-US" b="1" dirty="0" smtClean="0">
                <a:ln w="12700">
                  <a:solidFill>
                    <a:srgbClr val="00CC00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/>
              <a:t>is a collection of related modules</a:t>
            </a:r>
            <a:r>
              <a:rPr lang="en-US" b="1" dirty="0" smtClean="0"/>
              <a:t>.</a:t>
            </a:r>
          </a:p>
          <a:p>
            <a:pPr marL="285750" indent="-285750" algn="l">
              <a:spcBef>
                <a:spcPct val="20000"/>
              </a:spcBef>
              <a:buFontTx/>
              <a:buChar char="-"/>
              <a:defRPr/>
            </a:pPr>
            <a:r>
              <a:rPr lang="en-US" b="1" dirty="0" smtClean="0"/>
              <a:t>- It </a:t>
            </a:r>
            <a:r>
              <a:rPr lang="en-US" b="1" dirty="0"/>
              <a:t>contains bundles of code that can be used repeatedly in different programs. It makes Python Programming simpler and convenient for </a:t>
            </a:r>
            <a:r>
              <a:rPr lang="en-US" b="1" dirty="0" smtClean="0"/>
              <a:t>the programmer</a:t>
            </a:r>
            <a:endParaRPr lang="en-US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b="1693"/>
          <a:stretch/>
        </p:blipFill>
        <p:spPr>
          <a:xfrm>
            <a:off x="1670873" y="1871148"/>
            <a:ext cx="5821507" cy="1479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458199" y="5360331"/>
            <a:ext cx="3434715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/>
            <a:r>
              <a:rPr lang="en-US" b="1" i="1" u="sng" dirty="0" smtClean="0">
                <a:ln w="12700">
                  <a:solidFill>
                    <a:srgbClr val="00B0F0"/>
                  </a:solidFill>
                </a:ln>
                <a:solidFill>
                  <a:srgbClr val="0000FF"/>
                </a:solidFill>
              </a:rPr>
              <a:t>Pandas:</a:t>
            </a:r>
            <a:r>
              <a:rPr lang="en-US" b="1" dirty="0" smtClean="0">
                <a:ln w="12700">
                  <a:solidFill>
                    <a:srgbClr val="00B0F0"/>
                  </a:solidFill>
                </a:ln>
              </a:rPr>
              <a:t> 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a software library written for the Python programming language for </a:t>
            </a:r>
            <a:r>
              <a:rPr lang="en-US" b="1" i="1" u="sng" dirty="0"/>
              <a:t>data manipulation and analysis</a:t>
            </a:r>
            <a:endParaRPr lang="ar-EG" i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083">
            <a:off x="11320051" y="3072616"/>
            <a:ext cx="524476" cy="5998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485" y="4125292"/>
            <a:ext cx="38290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 smtClean="0"/>
              <a:t>- First, by importing a python library called </a:t>
            </a:r>
            <a:r>
              <a:rPr lang="en-US" b="1" i="1" u="sng" dirty="0" smtClean="0"/>
              <a:t>“Pandas”.</a:t>
            </a:r>
            <a:endParaRPr lang="ar-EG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627" y="4309794"/>
            <a:ext cx="2143424" cy="2000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8485" y="4804724"/>
            <a:ext cx="58449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/>
              <a:t>- As been shown above, </a:t>
            </a:r>
            <a:r>
              <a:rPr lang="en-US" b="1" dirty="0" smtClean="0"/>
              <a:t>we are going to use “</a:t>
            </a:r>
            <a:r>
              <a:rPr lang="en-US" b="1" dirty="0" err="1" smtClean="0"/>
              <a:t>read_csv</a:t>
            </a:r>
            <a:r>
              <a:rPr lang="en-US" b="1" dirty="0" smtClean="0"/>
              <a:t>” built-in function to read/call the mentioned files above with ‘csv’ file type.</a:t>
            </a:r>
            <a:endParaRPr lang="ar-EG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8484" y="5861237"/>
            <a:ext cx="7501095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b="1" i="1" u="sng" dirty="0" smtClean="0">
                <a:ln w="12700">
                  <a:solidFill>
                    <a:srgbClr val="00B0F0"/>
                  </a:solidFill>
                </a:ln>
                <a:solidFill>
                  <a:srgbClr val="CC00CC"/>
                </a:solidFill>
              </a:rPr>
              <a:t>The Python built-in functions:</a:t>
            </a:r>
            <a:r>
              <a:rPr lang="en-US" b="1" i="1" dirty="0" smtClean="0">
                <a:ln w="12700">
                  <a:solidFill>
                    <a:srgbClr val="00B0F0"/>
                  </a:solidFill>
                </a:ln>
                <a:solidFill>
                  <a:srgbClr val="CC00CC"/>
                </a:solidFill>
              </a:rPr>
              <a:t> </a:t>
            </a:r>
            <a:r>
              <a:rPr lang="en-US" b="1" dirty="0" smtClean="0"/>
              <a:t>are defined as the functions whose functionality is pre-defined in Python.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962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1037" y="1931670"/>
            <a:ext cx="6234544" cy="1186117"/>
          </a:xfrm>
          <a:prstGeom prst="rect">
            <a:avLst/>
          </a:prstGeom>
          <a:noFill/>
        </p:spPr>
        <p:txBody>
          <a:bodyPr wrap="square" rtlCol="1">
            <a:prstTxWarp prst="textFadeRight">
              <a:avLst/>
            </a:prstTxWarp>
            <a:spAutoFit/>
          </a:bodyPr>
          <a:lstStyle/>
          <a:p>
            <a:pPr algn="ctr"/>
            <a:r>
              <a:rPr lang="en-US" sz="44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Part Four, Data Assessing: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6440" y="3244334"/>
            <a:ext cx="4435187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50" endPos="85000" dist="60007" dir="5400000" sy="-100000" algn="bl" rotWithShape="0"/>
                </a:effectLst>
                <a:latin typeface="Impact" panose="020B0806030902050204" pitchFamily="34" charset="0"/>
              </a:rPr>
              <a:t>This slide will review some examples of code related to data assessing’s step/process.</a:t>
            </a:r>
          </a:p>
        </p:txBody>
      </p:sp>
      <p:sp>
        <p:nvSpPr>
          <p:cNvPr id="8" name="TextBox 7"/>
          <p:cNvSpPr txBox="1"/>
          <p:nvPr/>
        </p:nvSpPr>
        <p:spPr>
          <a:xfrm rot="19049852">
            <a:off x="6991348" y="4448025"/>
            <a:ext cx="329391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Vladimir Script" panose="03050402040407070305" pitchFamily="66" charset="0"/>
              </a:rPr>
              <a:t>4</a:t>
            </a:r>
            <a:endParaRPr lang="ar-EG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62374-business presentation slides-Most Well Guarded Secrets About Business Presentation Slides-4-3</Template>
  <TotalTime>4918</TotalTime>
  <Words>1175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Dotum</vt:lpstr>
      <vt:lpstr>Arial</vt:lpstr>
      <vt:lpstr>Arial Black</vt:lpstr>
      <vt:lpstr>Brush Script MT</vt:lpstr>
      <vt:lpstr>Calibri</vt:lpstr>
      <vt:lpstr>Calibri Light</vt:lpstr>
      <vt:lpstr>Cambria</vt:lpstr>
      <vt:lpstr>Cardo</vt:lpstr>
      <vt:lpstr>Georgia</vt:lpstr>
      <vt:lpstr>Impact</vt:lpstr>
      <vt:lpstr>Kunstler Script</vt:lpstr>
      <vt:lpstr>Stencil</vt:lpstr>
      <vt:lpstr>Times New Roman</vt:lpstr>
      <vt:lpstr>Vladimir Script</vt:lpstr>
      <vt:lpstr>Office Theme</vt:lpstr>
      <vt:lpstr>PowerPoint Presentation</vt:lpstr>
      <vt:lpstr>PowerPoint Presentation</vt:lpstr>
      <vt:lpstr>PowerPoint Presentation</vt:lpstr>
      <vt:lpstr>What are the definitions of “Data” and “Data Analysis”?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224</cp:revision>
  <dcterms:created xsi:type="dcterms:W3CDTF">2022-09-20T18:29:52Z</dcterms:created>
  <dcterms:modified xsi:type="dcterms:W3CDTF">2022-09-24T04:28:11Z</dcterms:modified>
</cp:coreProperties>
</file>