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2" r:id="rId12"/>
    <p:sldId id="266" r:id="rId13"/>
    <p:sldId id="270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32787"/>
    <p:restoredTop sz="90929"/>
  </p:normalViewPr>
  <p:slideViewPr>
    <p:cSldViewPr>
      <p:cViewPr>
        <p:scale>
          <a:sx n="82" d="100"/>
          <a:sy n="82" d="100"/>
        </p:scale>
        <p:origin x="-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05A8B-57D7-4890-AB81-0FF175BD3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F1398-1486-42D7-A39F-952D48B53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2BA21-4D39-451F-9527-A3C142A7D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F8CFE-4995-4C66-A38C-7EDFAF422F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7F184-6938-4FB5-B3D0-2A775C7BC0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4E511-7D03-49CE-8D2E-BBBCD2FB5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2495D-8137-43E4-AB5E-7B32E85E2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2D91D-7E55-4A25-AB8C-BB4A2A3C7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3C838-272E-4AC8-9791-E656C23DF8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EC228-E603-4323-AD3E-8AE612F1C1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C5330-06D1-4E89-A387-725B66C7DF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E995618-4870-4B07-BDC5-51BE29020F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C++ Basics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example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848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American Typewriter Condensed" charset="0"/>
              </a:rPr>
              <a:t>#include &lt;iostream.h&gt;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smtClean="0">
              <a:solidFill>
                <a:schemeClr val="accent2"/>
              </a:solidFill>
              <a:latin typeface="American Typewriter Condensed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American Typewriter Condensed" charset="0"/>
              </a:rPr>
              <a:t>void main()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American Typewriter Condensed" charset="0"/>
              </a:rPr>
              <a:t>int a,b,c;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American Typewriter Condensed" charset="0"/>
              </a:rPr>
              <a:t>cin &gt;&gt; a &gt;&gt; b &gt;&gt; c;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smtClean="0">
              <a:solidFill>
                <a:schemeClr val="accent2"/>
              </a:solidFill>
              <a:latin typeface="American Typewriter Condensed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American Typewriter Condensed" charset="0"/>
              </a:rPr>
              <a:t>if (a &lt;=b)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American Typewriter Condensed" charset="0"/>
              </a:rPr>
              <a:t>cout &lt;&lt; “min is “ &lt;&lt; a &lt;&lt; endl;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American Typewriter Condensed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American Typewriter Condensed" charset="0"/>
              </a:rPr>
              <a:t>else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American Typewriter Condensed" charset="0"/>
              </a:rPr>
              <a:t>cout &lt;&lt; “ min is “ &lt;&lt; b &lt;&lt; endl;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American Typewriter Condensed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American Typewriter Condensed" charset="0"/>
              </a:rPr>
              <a:t>cout &lt;&lt; “happy now?” &lt;&lt; endl;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American Typewriter Condensed" charset="0"/>
              </a:rPr>
              <a:t>}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While statements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while (condition) {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	S1;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S2;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343400" y="28956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5791200" y="43434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294" name="Freeform 7"/>
          <p:cNvSpPr>
            <a:spLocks/>
          </p:cNvSpPr>
          <p:nvPr/>
        </p:nvSpPr>
        <p:spPr bwMode="auto">
          <a:xfrm>
            <a:off x="4800600" y="2286000"/>
            <a:ext cx="762000" cy="685800"/>
          </a:xfrm>
          <a:custGeom>
            <a:avLst/>
            <a:gdLst>
              <a:gd name="T0" fmla="*/ 2147483647 w 480"/>
              <a:gd name="T1" fmla="*/ 0 h 432"/>
              <a:gd name="T2" fmla="*/ 0 w 480"/>
              <a:gd name="T3" fmla="*/ 0 h 432"/>
              <a:gd name="T4" fmla="*/ 0 w 480"/>
              <a:gd name="T5" fmla="*/ 2147483647 h 432"/>
              <a:gd name="T6" fmla="*/ 0 60000 65536"/>
              <a:gd name="T7" fmla="*/ 0 60000 65536"/>
              <a:gd name="T8" fmla="*/ 0 60000 65536"/>
              <a:gd name="T9" fmla="*/ 0 w 480"/>
              <a:gd name="T10" fmla="*/ 0 h 432"/>
              <a:gd name="T11" fmla="*/ 480 w 480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432">
                <a:moveTo>
                  <a:pt x="480" y="0"/>
                </a:moveTo>
                <a:lnTo>
                  <a:pt x="0" y="0"/>
                </a:lnTo>
                <a:lnTo>
                  <a:pt x="0" y="43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Rectangle 10"/>
          <p:cNvSpPr>
            <a:spLocks noChangeArrowheads="1"/>
          </p:cNvSpPr>
          <p:nvPr/>
        </p:nvSpPr>
        <p:spPr bwMode="auto">
          <a:xfrm>
            <a:off x="5715000" y="2133600"/>
            <a:ext cx="954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condition</a:t>
            </a:r>
            <a:endParaRPr lang="en-US" sz="1200"/>
          </a:p>
        </p:txBody>
      </p:sp>
      <p:sp>
        <p:nvSpPr>
          <p:cNvPr id="12296" name="Rectangle 11"/>
          <p:cNvSpPr>
            <a:spLocks noChangeArrowheads="1"/>
          </p:cNvSpPr>
          <p:nvPr/>
        </p:nvSpPr>
        <p:spPr bwMode="auto">
          <a:xfrm>
            <a:off x="4572000" y="32004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S1</a:t>
            </a:r>
          </a:p>
        </p:txBody>
      </p:sp>
      <p:sp>
        <p:nvSpPr>
          <p:cNvPr id="12297" name="Rectangle 13"/>
          <p:cNvSpPr>
            <a:spLocks noChangeArrowheads="1"/>
          </p:cNvSpPr>
          <p:nvPr/>
        </p:nvSpPr>
        <p:spPr bwMode="auto">
          <a:xfrm>
            <a:off x="6019800" y="45720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S2</a:t>
            </a:r>
          </a:p>
        </p:txBody>
      </p:sp>
      <p:sp>
        <p:nvSpPr>
          <p:cNvPr id="12298" name="Line 14"/>
          <p:cNvSpPr>
            <a:spLocks noChangeShapeType="1"/>
          </p:cNvSpPr>
          <p:nvPr/>
        </p:nvSpPr>
        <p:spPr bwMode="auto">
          <a:xfrm>
            <a:off x="62484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Line 15"/>
          <p:cNvSpPr>
            <a:spLocks noChangeShapeType="1"/>
          </p:cNvSpPr>
          <p:nvPr/>
        </p:nvSpPr>
        <p:spPr bwMode="auto">
          <a:xfrm>
            <a:off x="62484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Line 16"/>
          <p:cNvSpPr>
            <a:spLocks noChangeShapeType="1"/>
          </p:cNvSpPr>
          <p:nvPr/>
        </p:nvSpPr>
        <p:spPr bwMode="auto">
          <a:xfrm>
            <a:off x="4800600" y="2286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Rectangle 18"/>
          <p:cNvSpPr>
            <a:spLocks noChangeArrowheads="1"/>
          </p:cNvSpPr>
          <p:nvPr/>
        </p:nvSpPr>
        <p:spPr bwMode="auto">
          <a:xfrm>
            <a:off x="4800600" y="1828800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True</a:t>
            </a:r>
          </a:p>
        </p:txBody>
      </p:sp>
      <p:sp>
        <p:nvSpPr>
          <p:cNvPr id="12302" name="Rectangle 19"/>
          <p:cNvSpPr>
            <a:spLocks noChangeArrowheads="1"/>
          </p:cNvSpPr>
          <p:nvPr/>
        </p:nvSpPr>
        <p:spPr bwMode="auto">
          <a:xfrm>
            <a:off x="6858000" y="1828800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False</a:t>
            </a:r>
          </a:p>
        </p:txBody>
      </p:sp>
      <p:sp>
        <p:nvSpPr>
          <p:cNvPr id="12303" name="AutoShape 20"/>
          <p:cNvSpPr>
            <a:spLocks noChangeArrowheads="1"/>
          </p:cNvSpPr>
          <p:nvPr/>
        </p:nvSpPr>
        <p:spPr bwMode="auto">
          <a:xfrm>
            <a:off x="5562600" y="1676400"/>
            <a:ext cx="1214438" cy="1214438"/>
          </a:xfrm>
          <a:prstGeom prst="diamond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04" name="Freeform 24"/>
          <p:cNvSpPr>
            <a:spLocks/>
          </p:cNvSpPr>
          <p:nvPr/>
        </p:nvSpPr>
        <p:spPr bwMode="auto">
          <a:xfrm>
            <a:off x="4800600" y="2286000"/>
            <a:ext cx="3048000" cy="1752600"/>
          </a:xfrm>
          <a:custGeom>
            <a:avLst/>
            <a:gdLst>
              <a:gd name="T0" fmla="*/ 2147483647 w 1920"/>
              <a:gd name="T1" fmla="*/ 0 h 1104"/>
              <a:gd name="T2" fmla="*/ 2147483647 w 1920"/>
              <a:gd name="T3" fmla="*/ 0 h 1104"/>
              <a:gd name="T4" fmla="*/ 2147483647 w 1920"/>
              <a:gd name="T5" fmla="*/ 2147483647 h 1104"/>
              <a:gd name="T6" fmla="*/ 0 w 1920"/>
              <a:gd name="T7" fmla="*/ 2147483647 h 1104"/>
              <a:gd name="T8" fmla="*/ 0 w 192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0"/>
              <a:gd name="T16" fmla="*/ 0 h 1104"/>
              <a:gd name="T17" fmla="*/ 1920 w 192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0" h="1104">
                <a:moveTo>
                  <a:pt x="1248" y="0"/>
                </a:moveTo>
                <a:lnTo>
                  <a:pt x="1920" y="0"/>
                </a:lnTo>
                <a:lnTo>
                  <a:pt x="1920" y="1104"/>
                </a:lnTo>
                <a:lnTo>
                  <a:pt x="0" y="1104"/>
                </a:lnTo>
                <a:lnTo>
                  <a:pt x="0" y="96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05" name="AutoShape 25"/>
          <p:cNvCxnSpPr>
            <a:cxnSpLocks noChangeShapeType="1"/>
            <a:stCxn id="12304" idx="0"/>
            <a:endCxn id="12304" idx="1"/>
          </p:cNvCxnSpPr>
          <p:nvPr/>
        </p:nvCxnSpPr>
        <p:spPr bwMode="auto">
          <a:xfrm>
            <a:off x="6781800" y="2286000"/>
            <a:ext cx="1066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While example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848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American Typewriter Condensed" charset="0"/>
              </a:rPr>
              <a:t>//read 100 numbers from the user and output their sum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American Typewriter Condensed" charset="0"/>
              </a:rPr>
              <a:t>#include &lt;iostream.h&gt;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smtClean="0">
              <a:solidFill>
                <a:schemeClr val="accent2"/>
              </a:solidFill>
              <a:latin typeface="American Typewriter Condensed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American Typewriter Condensed" charset="0"/>
              </a:rPr>
              <a:t>void main()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American Typewriter Condensed" charset="0"/>
              </a:rPr>
              <a:t>int i, sum, x;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American Typewriter Condensed" charset="0"/>
              </a:rPr>
              <a:t>sum=0;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American Typewriter Condensed" charset="0"/>
              </a:rPr>
              <a:t>i=1;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American Typewriter Condensed" charset="0"/>
              </a:rPr>
              <a:t>while (i &lt;= 100)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American Typewriter Condensed" charset="0"/>
              </a:rPr>
              <a:t>	cin &gt;&gt; x;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American Typewriter Condensed" charset="0"/>
              </a:rPr>
              <a:t>	sum = sum + x;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American Typewriter Condensed" charset="0"/>
              </a:rPr>
              <a:t>	i = i+1;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American Typewriter Condensed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American Typewriter Condensed" charset="0"/>
              </a:rPr>
              <a:t>cout &lt;&lt; “sum is “ &lt;&lt; sum &lt;&lt; endl;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American Typewriter Condensed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Write a program that  asks the user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accent2"/>
                </a:solidFill>
                <a:latin typeface="American Typewriter Condensed" charset="0"/>
              </a:rPr>
              <a:t>Do you want to use this program? (y/n)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If the user says ‘y’ then the program terminates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If the user says ‘n’ then the program asks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accent2"/>
                </a:solidFill>
                <a:latin typeface="American Typewriter Condensed" charset="0"/>
              </a:rPr>
              <a:t>Are you really sure you do not want to use this program? (y/n)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If the user says ‘n’ it terminates, otherwise it prints again the message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accent2"/>
                </a:solidFill>
                <a:latin typeface="American Typewriter Condensed" charset="0"/>
              </a:rPr>
              <a:t>Are you really really sure you do not want to use this program? (y/n)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And so on,  every time adding one more “really”.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A C++ program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79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800" smtClean="0">
                <a:solidFill>
                  <a:srgbClr val="FF0000"/>
                </a:solidFill>
                <a:latin typeface="American Typewriter Condensed" charset="0"/>
              </a:rPr>
              <a:t>//include headers; these are modules that include functions that you may use in your</a:t>
            </a:r>
          </a:p>
          <a:p>
            <a:pPr eaLnBrk="1" hangingPunct="1">
              <a:buFontTx/>
              <a:buNone/>
            </a:pPr>
            <a:r>
              <a:rPr lang="en-US" sz="1800" smtClean="0">
                <a:solidFill>
                  <a:srgbClr val="FF0000"/>
                </a:solidFill>
                <a:latin typeface="American Typewriter Condensed" charset="0"/>
              </a:rPr>
              <a:t> //program; we will almost always need to include the header that</a:t>
            </a:r>
          </a:p>
          <a:p>
            <a:pPr eaLnBrk="1" hangingPunct="1">
              <a:buFontTx/>
              <a:buNone/>
            </a:pPr>
            <a:r>
              <a:rPr lang="en-US" sz="1800" smtClean="0">
                <a:solidFill>
                  <a:srgbClr val="FF0000"/>
                </a:solidFill>
                <a:latin typeface="American Typewriter Condensed" charset="0"/>
              </a:rPr>
              <a:t>// defines cin and cout; the header is called iostream.h</a:t>
            </a:r>
          </a:p>
          <a:p>
            <a:pPr eaLnBrk="1" hangingPunct="1">
              <a:buFontTx/>
              <a:buNone/>
            </a:pPr>
            <a:r>
              <a:rPr lang="en-US" sz="1800" smtClean="0">
                <a:solidFill>
                  <a:schemeClr val="accent2"/>
                </a:solidFill>
                <a:latin typeface="American Typewriter Condensed" charset="0"/>
              </a:rPr>
              <a:t>#include &lt;iostream.h&gt;</a:t>
            </a:r>
          </a:p>
          <a:p>
            <a:pPr eaLnBrk="1" hangingPunct="1">
              <a:buFontTx/>
              <a:buNone/>
            </a:pPr>
            <a:endParaRPr lang="en-US" sz="1800" smtClean="0">
              <a:solidFill>
                <a:schemeClr val="accent2"/>
              </a:solidFill>
              <a:latin typeface="American Typewriter Condensed" charset="0"/>
            </a:endParaRPr>
          </a:p>
          <a:p>
            <a:pPr eaLnBrk="1" hangingPunct="1">
              <a:buFontTx/>
              <a:buNone/>
            </a:pPr>
            <a:r>
              <a:rPr lang="en-US" sz="1800" smtClean="0">
                <a:solidFill>
                  <a:schemeClr val="accent2"/>
                </a:solidFill>
                <a:latin typeface="American Typewriter Condensed" charset="0"/>
              </a:rPr>
              <a:t>int main() {</a:t>
            </a:r>
          </a:p>
          <a:p>
            <a:pPr eaLnBrk="1" hangingPunct="1">
              <a:buFontTx/>
              <a:buNone/>
            </a:pPr>
            <a:endParaRPr lang="en-US" sz="1800" smtClean="0">
              <a:solidFill>
                <a:schemeClr val="accent2"/>
              </a:solidFill>
              <a:latin typeface="American Typewriter Condensed" charset="0"/>
            </a:endParaRPr>
          </a:p>
          <a:p>
            <a:pPr eaLnBrk="1" hangingPunct="1">
              <a:buFontTx/>
              <a:buNone/>
            </a:pPr>
            <a:r>
              <a:rPr lang="en-US" sz="1800" smtClean="0">
                <a:solidFill>
                  <a:schemeClr val="accent2"/>
                </a:solidFill>
                <a:latin typeface="American Typewriter Condensed" charset="0"/>
              </a:rPr>
              <a:t>//variable declaration</a:t>
            </a:r>
          </a:p>
          <a:p>
            <a:pPr eaLnBrk="1" hangingPunct="1">
              <a:buFontTx/>
              <a:buNone/>
            </a:pPr>
            <a:r>
              <a:rPr lang="en-US" sz="1800" smtClean="0">
                <a:solidFill>
                  <a:schemeClr val="accent2"/>
                </a:solidFill>
                <a:latin typeface="American Typewriter Condensed" charset="0"/>
              </a:rPr>
              <a:t>//read values input from user</a:t>
            </a:r>
          </a:p>
          <a:p>
            <a:pPr eaLnBrk="1" hangingPunct="1">
              <a:buFontTx/>
              <a:buNone/>
            </a:pPr>
            <a:r>
              <a:rPr lang="en-US" sz="1800" smtClean="0">
                <a:solidFill>
                  <a:schemeClr val="accent2"/>
                </a:solidFill>
                <a:latin typeface="American Typewriter Condensed" charset="0"/>
              </a:rPr>
              <a:t>//computation  and print output to user</a:t>
            </a:r>
          </a:p>
          <a:p>
            <a:pPr eaLnBrk="1" hangingPunct="1">
              <a:buFontTx/>
              <a:buNone/>
            </a:pPr>
            <a:r>
              <a:rPr lang="en-US" sz="1800" smtClean="0">
                <a:solidFill>
                  <a:schemeClr val="accent2"/>
                </a:solidFill>
                <a:latin typeface="American Typewriter Condensed" charset="0"/>
              </a:rPr>
              <a:t>return 0;</a:t>
            </a:r>
          </a:p>
          <a:p>
            <a:pPr eaLnBrk="1" hangingPunct="1">
              <a:buFontTx/>
              <a:buNone/>
            </a:pPr>
            <a:r>
              <a:rPr lang="en-US" sz="1800" smtClean="0">
                <a:solidFill>
                  <a:schemeClr val="accent2"/>
                </a:solidFill>
                <a:latin typeface="American Typewriter Condensed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smtClean="0"/>
              <a:t>After you write a C++ program you compile it; that is, you run a program called </a:t>
            </a:r>
            <a:r>
              <a:rPr lang="en-US" sz="1800" b="1" smtClean="0"/>
              <a:t>compiler</a:t>
            </a:r>
            <a:r>
              <a:rPr lang="en-US" sz="1800" smtClean="0"/>
              <a:t> that checks whether the program follows the C++ syntax </a:t>
            </a:r>
          </a:p>
          <a:p>
            <a:pPr lvl="1" eaLnBrk="1" hangingPunct="1"/>
            <a:r>
              <a:rPr lang="en-US" sz="1600" smtClean="0"/>
              <a:t>if it finds errors, it lists them </a:t>
            </a:r>
          </a:p>
          <a:p>
            <a:pPr lvl="1" eaLnBrk="1" hangingPunct="1"/>
            <a:r>
              <a:rPr lang="en-US" sz="1600" smtClean="0"/>
              <a:t>If there are no errors, it translates the C++ program into a program in machine  language which you can execute</a:t>
            </a:r>
            <a:r>
              <a:rPr lang="en-US" sz="1600" smtClean="0">
                <a:latin typeface="American Typewriter Condensed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infamous </a:t>
            </a:r>
            <a:br>
              <a:rPr lang="en-US" smtClean="0"/>
            </a:br>
            <a:r>
              <a:rPr lang="en-US" b="1" smtClean="0"/>
              <a:t>Hello world</a:t>
            </a:r>
            <a:r>
              <a:rPr lang="en-US" smtClean="0"/>
              <a:t> program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When learning a new language, the first program people usually write is one that salutes the world :)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Here is the Hello world program in C++.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chemeClr val="accent2"/>
                </a:solidFill>
                <a:latin typeface="American Typewriter Condensed" charset="0"/>
              </a:rPr>
              <a:t>#include &lt;iostream.h&gt;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chemeClr val="accent2"/>
                </a:solidFill>
                <a:latin typeface="American Typewriter Condensed" charset="0"/>
              </a:rPr>
              <a:t>int main()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chemeClr val="accent2"/>
                </a:solidFill>
                <a:latin typeface="American Typewriter Condensed" charset="0"/>
              </a:rPr>
              <a:t>	cout &lt;&lt; “Hello world!”;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smtClean="0">
              <a:solidFill>
                <a:schemeClr val="accent2"/>
              </a:solidFill>
              <a:latin typeface="American Typewriter Condensed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American Typewriter Condensed" charset="0"/>
              </a:rPr>
              <a:t>return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chemeClr val="accent2"/>
                </a:solidFill>
                <a:latin typeface="American Typewriter Condensed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 declaration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FF0000"/>
                </a:solidFill>
                <a:latin typeface="American Typewriter Condensed" charset="0"/>
              </a:rPr>
              <a:t>type variable-name;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Meaning: variable &lt;variable-name&gt; will be a variable of type &lt;type&gt;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Where type can be: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latin typeface="American Typewriter Condensed" charset="0"/>
              </a:rPr>
              <a:t>int		//integer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latin typeface="American Typewriter Condensed" charset="0"/>
              </a:rPr>
              <a:t>double		//real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latin typeface="American Typewriter Condensed" charset="0"/>
              </a:rPr>
              <a:t>char		//character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Example: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</a:t>
            </a:r>
            <a:r>
              <a:rPr lang="en-US" sz="2000" smtClean="0">
                <a:solidFill>
                  <a:schemeClr val="accent2"/>
                </a:solidFill>
                <a:latin typeface="American Typewriter Condensed" charset="0"/>
              </a:rPr>
              <a:t>int a, b, c;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American Typewriter Condensed" charset="0"/>
              </a:rPr>
              <a:t>	double x;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American Typewriter Condensed" charset="0"/>
              </a:rPr>
              <a:t>	int sum;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American Typewriter Condensed" charset="0"/>
              </a:rPr>
              <a:t>	char my-character;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 statements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smtClean="0">
                <a:solidFill>
                  <a:srgbClr val="FF0000"/>
                </a:solidFill>
                <a:latin typeface="American Typewriter Condensed" charset="0"/>
              </a:rPr>
              <a:t>cin &gt;&gt; variable-name;</a:t>
            </a:r>
          </a:p>
          <a:p>
            <a:pPr eaLnBrk="1" hangingPunct="1">
              <a:buFontTx/>
              <a:buNone/>
            </a:pPr>
            <a:r>
              <a:rPr lang="en-US" sz="2400" smtClean="0"/>
              <a:t>Meaning: read the value of the variable called &lt;variable-name&gt; from the user</a:t>
            </a:r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/>
              <a:t>Example: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</a:t>
            </a:r>
            <a:r>
              <a:rPr lang="en-US" sz="2400" smtClean="0">
                <a:solidFill>
                  <a:schemeClr val="accent2"/>
                </a:solidFill>
                <a:latin typeface="American Typewriter Condensed" charset="0"/>
              </a:rPr>
              <a:t>cin &gt;&gt; a; </a:t>
            </a:r>
          </a:p>
          <a:p>
            <a:pPr eaLnBrk="1" hangingPunct="1">
              <a:buFontTx/>
              <a:buNone/>
            </a:pPr>
            <a:r>
              <a:rPr lang="en-US" sz="2400" smtClean="0">
                <a:solidFill>
                  <a:schemeClr val="accent2"/>
                </a:solidFill>
                <a:latin typeface="American Typewriter Condensed" charset="0"/>
              </a:rPr>
              <a:t>	cin &gt;&gt; b &gt;&gt; c;</a:t>
            </a:r>
          </a:p>
          <a:p>
            <a:pPr eaLnBrk="1" hangingPunct="1">
              <a:buFontTx/>
              <a:buNone/>
            </a:pPr>
            <a:r>
              <a:rPr lang="en-US" sz="2400" smtClean="0">
                <a:solidFill>
                  <a:schemeClr val="accent2"/>
                </a:solidFill>
                <a:latin typeface="American Typewriter Condensed" charset="0"/>
              </a:rPr>
              <a:t>	cin &gt;&gt; x;</a:t>
            </a:r>
          </a:p>
          <a:p>
            <a:pPr eaLnBrk="1" hangingPunct="1">
              <a:buFontTx/>
              <a:buNone/>
            </a:pPr>
            <a:r>
              <a:rPr lang="en-US" sz="2400" smtClean="0">
                <a:solidFill>
                  <a:schemeClr val="accent2"/>
                </a:solidFill>
                <a:latin typeface="American Typewriter Condensed" charset="0"/>
              </a:rPr>
              <a:t>	cin &gt;&gt; my-character;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Output statements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FF0000"/>
                </a:solidFill>
                <a:latin typeface="American Typewriter Condensed" charset="0"/>
              </a:rPr>
              <a:t>cout &lt;&lt; variable-name;</a:t>
            </a:r>
          </a:p>
          <a:p>
            <a:pPr eaLnBrk="1" hangingPunct="1">
              <a:buFontTx/>
              <a:buNone/>
            </a:pPr>
            <a:r>
              <a:rPr lang="en-US" sz="2000" smtClean="0">
                <a:solidFill>
                  <a:srgbClr val="FF0000"/>
                </a:solidFill>
              </a:rPr>
              <a:t>	</a:t>
            </a:r>
            <a:r>
              <a:rPr lang="en-US" sz="2000" smtClean="0"/>
              <a:t>Meaning: print the value of variable &lt;variable-name&gt; to the user 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FF0000"/>
                </a:solidFill>
                <a:latin typeface="American Typewriter Condensed" charset="0"/>
              </a:rPr>
              <a:t>cout &lt;&lt; “any message “;</a:t>
            </a:r>
          </a:p>
          <a:p>
            <a:pPr eaLnBrk="1" hangingPunct="1">
              <a:buFontTx/>
              <a:buNone/>
            </a:pPr>
            <a:r>
              <a:rPr lang="en-US" sz="2000" smtClean="0">
                <a:solidFill>
                  <a:srgbClr val="FF0000"/>
                </a:solidFill>
              </a:rPr>
              <a:t>	</a:t>
            </a:r>
            <a:r>
              <a:rPr lang="en-US" sz="2000" smtClean="0"/>
              <a:t>Meaning: print the message within quotes to the user</a:t>
            </a:r>
            <a:endParaRPr lang="en-US" sz="200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FF0000"/>
                </a:solidFill>
                <a:latin typeface="American Typewriter Condensed" charset="0"/>
              </a:rPr>
              <a:t>cout &lt;&lt; endl;</a:t>
            </a:r>
          </a:p>
          <a:p>
            <a:pPr eaLnBrk="1" hangingPunct="1">
              <a:buFontTx/>
              <a:buNone/>
            </a:pPr>
            <a:r>
              <a:rPr lang="en-US" sz="2000" smtClean="0"/>
              <a:t>	Meaning: print a new line</a:t>
            </a:r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r>
              <a:rPr lang="en-US" sz="2000" smtClean="0"/>
              <a:t>Example:</a:t>
            </a:r>
          </a:p>
          <a:p>
            <a:pPr eaLnBrk="1" hangingPunct="1">
              <a:buFontTx/>
              <a:buNone/>
            </a:pPr>
            <a:r>
              <a:rPr lang="en-US" sz="2000" smtClean="0"/>
              <a:t>	</a:t>
            </a:r>
            <a:r>
              <a:rPr lang="en-US" sz="2000" smtClean="0">
                <a:solidFill>
                  <a:schemeClr val="accent2"/>
                </a:solidFill>
                <a:latin typeface="American Typewriter Condensed" charset="0"/>
              </a:rPr>
              <a:t>cout &lt;&lt; a; </a:t>
            </a:r>
          </a:p>
          <a:p>
            <a:pPr eaLnBrk="1" hangingPunct="1"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American Typewriter Condensed" charset="0"/>
              </a:rPr>
              <a:t>	cout &lt;&lt; b &lt;&lt; c;</a:t>
            </a:r>
          </a:p>
          <a:p>
            <a:pPr eaLnBrk="1" hangingPunct="1"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American Typewriter Condensed" charset="0"/>
              </a:rPr>
              <a:t>	cout &lt;&lt; “This is my character: “ &lt;&lt; my-character &lt;&lt; “ he he he” </a:t>
            </a:r>
          </a:p>
          <a:p>
            <a:pPr eaLnBrk="1" hangingPunct="1"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American Typewriter Condensed" charset="0"/>
              </a:rPr>
              <a:t>		&lt;&lt; endl;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statements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200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endParaRPr lang="en-US" sz="200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sz="2000" smtClean="0">
                <a:solidFill>
                  <a:srgbClr val="FF0000"/>
                </a:solidFill>
              </a:rPr>
              <a:t>      if (condition) {</a:t>
            </a:r>
          </a:p>
          <a:p>
            <a:pPr lvl="1" eaLnBrk="1" hangingPunct="1">
              <a:buFontTx/>
              <a:buNone/>
            </a:pPr>
            <a:r>
              <a:rPr lang="en-US" sz="2000" smtClean="0">
                <a:solidFill>
                  <a:srgbClr val="FF0000"/>
                </a:solidFill>
              </a:rPr>
              <a:t>	S1;</a:t>
            </a:r>
          </a:p>
          <a:p>
            <a:pPr lvl="1" eaLnBrk="1" hangingPunct="1">
              <a:buFontTx/>
              <a:buNone/>
            </a:pPr>
            <a:r>
              <a:rPr lang="en-US" sz="2000" smtClean="0">
                <a:solidFill>
                  <a:srgbClr val="FF0000"/>
                </a:solidFill>
              </a:rPr>
              <a:t>}</a:t>
            </a:r>
          </a:p>
          <a:p>
            <a:pPr lvl="1" eaLnBrk="1" hangingPunct="1">
              <a:buFontTx/>
              <a:buNone/>
            </a:pPr>
            <a:r>
              <a:rPr lang="en-US" sz="2000" smtClean="0">
                <a:solidFill>
                  <a:srgbClr val="FF0000"/>
                </a:solidFill>
              </a:rPr>
              <a:t>else { </a:t>
            </a:r>
          </a:p>
          <a:p>
            <a:pPr lvl="1" eaLnBrk="1" hangingPunct="1">
              <a:buFontTx/>
              <a:buNone/>
            </a:pPr>
            <a:r>
              <a:rPr lang="en-US" sz="2000" smtClean="0">
                <a:solidFill>
                  <a:srgbClr val="FF0000"/>
                </a:solidFill>
              </a:rPr>
              <a:t>	S2;</a:t>
            </a:r>
          </a:p>
          <a:p>
            <a:pPr lvl="1" eaLnBrk="1" hangingPunct="1">
              <a:buFontTx/>
              <a:buNone/>
            </a:pPr>
            <a:r>
              <a:rPr lang="en-US" sz="2000" smtClean="0">
                <a:solidFill>
                  <a:srgbClr val="FF0000"/>
                </a:solidFill>
              </a:rPr>
              <a:t>}</a:t>
            </a:r>
          </a:p>
          <a:p>
            <a:pPr lvl="1" eaLnBrk="1" hangingPunct="1">
              <a:buFontTx/>
              <a:buNone/>
            </a:pPr>
            <a:r>
              <a:rPr lang="en-US" sz="2000" smtClean="0">
                <a:solidFill>
                  <a:srgbClr val="FF0000"/>
                </a:solidFill>
              </a:rPr>
              <a:t>S3;</a:t>
            </a:r>
          </a:p>
          <a:p>
            <a:pPr lvl="1" eaLnBrk="1" hangingPunct="1">
              <a:buFontTx/>
              <a:buNone/>
            </a:pPr>
            <a:endParaRPr lang="en-US" smtClean="0">
              <a:solidFill>
                <a:srgbClr val="FF0000"/>
              </a:solidFill>
            </a:endParaRPr>
          </a:p>
          <a:p>
            <a:pPr lvl="1" eaLnBrk="1" hangingPunct="1">
              <a:buFontTx/>
              <a:buNone/>
            </a:pPr>
            <a:endParaRPr lang="en-US" smtClean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7239000" y="28956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5562600" y="1676400"/>
            <a:ext cx="1214438" cy="1214438"/>
          </a:xfrm>
          <a:prstGeom prst="diamond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4419600" y="29718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199" name="Rectangle 8"/>
          <p:cNvSpPr>
            <a:spLocks noChangeArrowheads="1"/>
          </p:cNvSpPr>
          <p:nvPr/>
        </p:nvSpPr>
        <p:spPr bwMode="auto">
          <a:xfrm>
            <a:off x="5715000" y="44958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200" name="Freeform 16"/>
          <p:cNvSpPr>
            <a:spLocks/>
          </p:cNvSpPr>
          <p:nvPr/>
        </p:nvSpPr>
        <p:spPr bwMode="auto">
          <a:xfrm>
            <a:off x="4876800" y="3810000"/>
            <a:ext cx="2819400" cy="381000"/>
          </a:xfrm>
          <a:custGeom>
            <a:avLst/>
            <a:gdLst>
              <a:gd name="T0" fmla="*/ 0 w 1776"/>
              <a:gd name="T1" fmla="*/ 2147483647 h 240"/>
              <a:gd name="T2" fmla="*/ 0 w 1776"/>
              <a:gd name="T3" fmla="*/ 2147483647 h 240"/>
              <a:gd name="T4" fmla="*/ 2147483647 w 1776"/>
              <a:gd name="T5" fmla="*/ 2147483647 h 240"/>
              <a:gd name="T6" fmla="*/ 2147483647 w 1776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1776"/>
              <a:gd name="T13" fmla="*/ 0 h 240"/>
              <a:gd name="T14" fmla="*/ 1776 w 1776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76" h="240">
                <a:moveTo>
                  <a:pt x="0" y="48"/>
                </a:moveTo>
                <a:lnTo>
                  <a:pt x="0" y="240"/>
                </a:lnTo>
                <a:lnTo>
                  <a:pt x="1776" y="240"/>
                </a:lnTo>
                <a:lnTo>
                  <a:pt x="177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Freeform 17"/>
          <p:cNvSpPr>
            <a:spLocks/>
          </p:cNvSpPr>
          <p:nvPr/>
        </p:nvSpPr>
        <p:spPr bwMode="auto">
          <a:xfrm>
            <a:off x="4800600" y="2286000"/>
            <a:ext cx="762000" cy="685800"/>
          </a:xfrm>
          <a:custGeom>
            <a:avLst/>
            <a:gdLst>
              <a:gd name="T0" fmla="*/ 2147483647 w 480"/>
              <a:gd name="T1" fmla="*/ 0 h 432"/>
              <a:gd name="T2" fmla="*/ 0 w 480"/>
              <a:gd name="T3" fmla="*/ 0 h 432"/>
              <a:gd name="T4" fmla="*/ 0 w 480"/>
              <a:gd name="T5" fmla="*/ 2147483647 h 432"/>
              <a:gd name="T6" fmla="*/ 0 60000 65536"/>
              <a:gd name="T7" fmla="*/ 0 60000 65536"/>
              <a:gd name="T8" fmla="*/ 0 60000 65536"/>
              <a:gd name="T9" fmla="*/ 0 w 480"/>
              <a:gd name="T10" fmla="*/ 0 h 432"/>
              <a:gd name="T11" fmla="*/ 480 w 480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432">
                <a:moveTo>
                  <a:pt x="480" y="0"/>
                </a:moveTo>
                <a:lnTo>
                  <a:pt x="0" y="0"/>
                </a:lnTo>
                <a:lnTo>
                  <a:pt x="0" y="43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Freeform 18"/>
          <p:cNvSpPr>
            <a:spLocks/>
          </p:cNvSpPr>
          <p:nvPr/>
        </p:nvSpPr>
        <p:spPr bwMode="auto">
          <a:xfrm>
            <a:off x="6781800" y="2286000"/>
            <a:ext cx="990600" cy="609600"/>
          </a:xfrm>
          <a:custGeom>
            <a:avLst/>
            <a:gdLst>
              <a:gd name="T0" fmla="*/ 0 w 624"/>
              <a:gd name="T1" fmla="*/ 0 h 384"/>
              <a:gd name="T2" fmla="*/ 2147483647 w 624"/>
              <a:gd name="T3" fmla="*/ 0 h 384"/>
              <a:gd name="T4" fmla="*/ 2147483647 w 624"/>
              <a:gd name="T5" fmla="*/ 2147483647 h 384"/>
              <a:gd name="T6" fmla="*/ 0 60000 65536"/>
              <a:gd name="T7" fmla="*/ 0 60000 65536"/>
              <a:gd name="T8" fmla="*/ 0 60000 65536"/>
              <a:gd name="T9" fmla="*/ 0 w 624"/>
              <a:gd name="T10" fmla="*/ 0 h 384"/>
              <a:gd name="T11" fmla="*/ 624 w 624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384">
                <a:moveTo>
                  <a:pt x="0" y="0"/>
                </a:moveTo>
                <a:lnTo>
                  <a:pt x="624" y="0"/>
                </a:lnTo>
                <a:lnTo>
                  <a:pt x="624" y="38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Line 19"/>
          <p:cNvSpPr>
            <a:spLocks noChangeShapeType="1"/>
          </p:cNvSpPr>
          <p:nvPr/>
        </p:nvSpPr>
        <p:spPr bwMode="auto">
          <a:xfrm>
            <a:off x="6172200" y="4191000"/>
            <a:ext cx="15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Rectangle 20"/>
          <p:cNvSpPr>
            <a:spLocks noChangeArrowheads="1"/>
          </p:cNvSpPr>
          <p:nvPr/>
        </p:nvSpPr>
        <p:spPr bwMode="auto">
          <a:xfrm>
            <a:off x="5715000" y="2133600"/>
            <a:ext cx="954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condition</a:t>
            </a:r>
            <a:endParaRPr lang="en-US" sz="1200"/>
          </a:p>
        </p:txBody>
      </p:sp>
      <p:sp>
        <p:nvSpPr>
          <p:cNvPr id="8205" name="Rectangle 22"/>
          <p:cNvSpPr>
            <a:spLocks noChangeArrowheads="1"/>
          </p:cNvSpPr>
          <p:nvPr/>
        </p:nvSpPr>
        <p:spPr bwMode="auto">
          <a:xfrm>
            <a:off x="4572000" y="32004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S1</a:t>
            </a:r>
          </a:p>
        </p:txBody>
      </p:sp>
      <p:sp>
        <p:nvSpPr>
          <p:cNvPr id="8206" name="Rectangle 23"/>
          <p:cNvSpPr>
            <a:spLocks noChangeArrowheads="1"/>
          </p:cNvSpPr>
          <p:nvPr/>
        </p:nvSpPr>
        <p:spPr bwMode="auto">
          <a:xfrm>
            <a:off x="7467600" y="31242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S2</a:t>
            </a:r>
          </a:p>
        </p:txBody>
      </p:sp>
      <p:sp>
        <p:nvSpPr>
          <p:cNvPr id="8207" name="Rectangle 24"/>
          <p:cNvSpPr>
            <a:spLocks noChangeArrowheads="1"/>
          </p:cNvSpPr>
          <p:nvPr/>
        </p:nvSpPr>
        <p:spPr bwMode="auto">
          <a:xfrm>
            <a:off x="5943600" y="48006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S3</a:t>
            </a:r>
          </a:p>
        </p:txBody>
      </p:sp>
      <p:sp>
        <p:nvSpPr>
          <p:cNvPr id="8208" name="Line 29"/>
          <p:cNvSpPr>
            <a:spLocks noChangeShapeType="1"/>
          </p:cNvSpPr>
          <p:nvPr/>
        </p:nvSpPr>
        <p:spPr bwMode="auto">
          <a:xfrm>
            <a:off x="6172200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Line 30"/>
          <p:cNvSpPr>
            <a:spLocks noChangeShapeType="1"/>
          </p:cNvSpPr>
          <p:nvPr/>
        </p:nvSpPr>
        <p:spPr bwMode="auto">
          <a:xfrm>
            <a:off x="61722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Line 31"/>
          <p:cNvSpPr>
            <a:spLocks noChangeShapeType="1"/>
          </p:cNvSpPr>
          <p:nvPr/>
        </p:nvSpPr>
        <p:spPr bwMode="auto">
          <a:xfrm>
            <a:off x="4800600" y="2286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Line 33"/>
          <p:cNvSpPr>
            <a:spLocks noChangeShapeType="1"/>
          </p:cNvSpPr>
          <p:nvPr/>
        </p:nvSpPr>
        <p:spPr bwMode="auto">
          <a:xfrm>
            <a:off x="77724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Rectangle 34"/>
          <p:cNvSpPr>
            <a:spLocks noChangeArrowheads="1"/>
          </p:cNvSpPr>
          <p:nvPr/>
        </p:nvSpPr>
        <p:spPr bwMode="auto">
          <a:xfrm>
            <a:off x="4800600" y="1828800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True</a:t>
            </a:r>
          </a:p>
        </p:txBody>
      </p:sp>
      <p:sp>
        <p:nvSpPr>
          <p:cNvPr id="8213" name="Rectangle 35"/>
          <p:cNvSpPr>
            <a:spLocks noChangeArrowheads="1"/>
          </p:cNvSpPr>
          <p:nvPr/>
        </p:nvSpPr>
        <p:spPr bwMode="auto">
          <a:xfrm>
            <a:off x="6858000" y="1828800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Boolean conditions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/>
              <a:t>..are built using </a:t>
            </a:r>
          </a:p>
          <a:p>
            <a:pPr eaLnBrk="1" hangingPunct="1"/>
            <a:r>
              <a:rPr lang="en-US" sz="2000" smtClean="0"/>
              <a:t>Comparison operators</a:t>
            </a:r>
          </a:p>
          <a:p>
            <a:pPr lvl="1" eaLnBrk="1" hangingPunct="1">
              <a:buFontTx/>
              <a:buNone/>
            </a:pPr>
            <a:r>
              <a:rPr lang="en-US" sz="2000" smtClean="0">
                <a:solidFill>
                  <a:srgbClr val="FF0000"/>
                </a:solidFill>
              </a:rPr>
              <a:t>==</a:t>
            </a:r>
            <a:r>
              <a:rPr lang="en-US" sz="2000" smtClean="0"/>
              <a:t>              equal</a:t>
            </a:r>
          </a:p>
          <a:p>
            <a:pPr lvl="1" eaLnBrk="1" hangingPunct="1">
              <a:buFontTx/>
              <a:buNone/>
            </a:pPr>
            <a:r>
              <a:rPr lang="en-US" sz="2000" smtClean="0">
                <a:solidFill>
                  <a:srgbClr val="FF0000"/>
                </a:solidFill>
              </a:rPr>
              <a:t>!=  </a:t>
            </a:r>
            <a:r>
              <a:rPr lang="en-US" sz="2000" smtClean="0"/>
              <a:t>              not  equal</a:t>
            </a:r>
          </a:p>
          <a:p>
            <a:pPr lvl="1" eaLnBrk="1" hangingPunct="1">
              <a:buFontTx/>
              <a:buNone/>
            </a:pPr>
            <a:r>
              <a:rPr lang="en-US" sz="2000" smtClean="0">
                <a:solidFill>
                  <a:srgbClr val="FF0000"/>
                </a:solidFill>
              </a:rPr>
              <a:t>&lt;</a:t>
            </a:r>
            <a:r>
              <a:rPr lang="en-US" sz="2000" smtClean="0"/>
              <a:t>                 less than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smtClean="0">
                <a:solidFill>
                  <a:srgbClr val="FF0000"/>
                </a:solidFill>
              </a:rPr>
              <a:t>&gt;</a:t>
            </a:r>
            <a:r>
              <a:rPr lang="en-US" sz="2000" smtClean="0"/>
              <a:t>                 greater than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smtClean="0">
                <a:solidFill>
                  <a:srgbClr val="FF0000"/>
                </a:solidFill>
              </a:rPr>
              <a:t>&lt;=</a:t>
            </a:r>
            <a:r>
              <a:rPr lang="en-US" sz="2000" smtClean="0"/>
              <a:t>               less than or equal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smtClean="0">
                <a:solidFill>
                  <a:srgbClr val="FF0000"/>
                </a:solidFill>
              </a:rPr>
              <a:t>&gt;=</a:t>
            </a:r>
            <a:r>
              <a:rPr lang="en-US" sz="2000" smtClean="0"/>
              <a:t>               greater than or equal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Boolean operators</a:t>
            </a:r>
          </a:p>
          <a:p>
            <a:pPr lvl="1" eaLnBrk="1" hangingPunct="1">
              <a:buFontTx/>
              <a:buNone/>
            </a:pPr>
            <a:r>
              <a:rPr lang="en-US" sz="2000" smtClean="0">
                <a:solidFill>
                  <a:srgbClr val="FF0000"/>
                </a:solidFill>
              </a:rPr>
              <a:t>&amp;&amp;</a:t>
            </a:r>
            <a:r>
              <a:rPr lang="en-US" sz="2000" smtClean="0"/>
              <a:t>            and</a:t>
            </a:r>
          </a:p>
          <a:p>
            <a:pPr lvl="1" eaLnBrk="1" hangingPunct="1">
              <a:buFontTx/>
              <a:buNone/>
            </a:pPr>
            <a:r>
              <a:rPr lang="en-US" sz="2000" smtClean="0">
                <a:solidFill>
                  <a:srgbClr val="FF0000"/>
                </a:solidFill>
              </a:rPr>
              <a:t>||</a:t>
            </a:r>
            <a:r>
              <a:rPr lang="en-US" sz="2000" smtClean="0"/>
              <a:t>                or</a:t>
            </a:r>
          </a:p>
          <a:p>
            <a:pPr lvl="1" eaLnBrk="1" hangingPunct="1">
              <a:buFontTx/>
              <a:buNone/>
            </a:pPr>
            <a:r>
              <a:rPr lang="en-US" sz="2000" smtClean="0">
                <a:solidFill>
                  <a:srgbClr val="FF0000"/>
                </a:solidFill>
              </a:rPr>
              <a:t>!</a:t>
            </a:r>
            <a:r>
              <a:rPr lang="en-US" sz="2000" smtClean="0"/>
              <a:t>                not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Assume we declared the following variables:</a:t>
            </a:r>
          </a:p>
          <a:p>
            <a:pPr eaLnBrk="1" hangingPunct="1">
              <a:buFontTx/>
              <a:buNone/>
            </a:pPr>
            <a:r>
              <a:rPr lang="en-US" sz="2400" smtClean="0">
                <a:solidFill>
                  <a:schemeClr val="accent2"/>
                </a:solidFill>
                <a:latin typeface="American Typewriter Condensed" charset="0"/>
              </a:rPr>
              <a:t>int a = 2, b=5, c=10;</a:t>
            </a:r>
          </a:p>
          <a:p>
            <a:pPr eaLnBrk="1" hangingPunct="1">
              <a:buFontTx/>
              <a:buNone/>
            </a:pPr>
            <a:endParaRPr lang="en-US" sz="2400" smtClean="0">
              <a:solidFill>
                <a:schemeClr val="accent2"/>
              </a:solidFill>
              <a:latin typeface="American Typewriter Condensed" charset="0"/>
            </a:endParaRPr>
          </a:p>
          <a:p>
            <a:pPr eaLnBrk="1" hangingPunct="1">
              <a:buFontTx/>
              <a:buNone/>
            </a:pPr>
            <a:r>
              <a:rPr lang="en-US" sz="2400" smtClean="0"/>
              <a:t>Here are some examples of boolean conditions we can use:</a:t>
            </a:r>
          </a:p>
          <a:p>
            <a:pPr eaLnBrk="1" hangingPunct="1"/>
            <a:r>
              <a:rPr lang="en-US" sz="2400" smtClean="0">
                <a:solidFill>
                  <a:schemeClr val="accent2"/>
                </a:solidFill>
                <a:latin typeface="American Typewriter Condensed" charset="0"/>
              </a:rPr>
              <a:t>if (a == b) …</a:t>
            </a:r>
          </a:p>
          <a:p>
            <a:pPr eaLnBrk="1" hangingPunct="1"/>
            <a:r>
              <a:rPr lang="en-US" sz="2400" smtClean="0">
                <a:solidFill>
                  <a:schemeClr val="accent2"/>
                </a:solidFill>
                <a:latin typeface="American Typewriter Condensed" charset="0"/>
              </a:rPr>
              <a:t>if (a != b) …</a:t>
            </a:r>
          </a:p>
          <a:p>
            <a:pPr eaLnBrk="1" hangingPunct="1"/>
            <a:r>
              <a:rPr lang="en-US" sz="2400" smtClean="0">
                <a:solidFill>
                  <a:schemeClr val="accent2"/>
                </a:solidFill>
                <a:latin typeface="American Typewriter Condensed" charset="0"/>
              </a:rPr>
              <a:t>if (a &lt;= b+c) …</a:t>
            </a:r>
          </a:p>
          <a:p>
            <a:pPr eaLnBrk="1" hangingPunct="1"/>
            <a:r>
              <a:rPr lang="en-US" sz="2400" smtClean="0">
                <a:solidFill>
                  <a:schemeClr val="accent2"/>
                </a:solidFill>
                <a:latin typeface="American Typewriter Condensed" charset="0"/>
              </a:rPr>
              <a:t>if(a &lt;= b) &amp;&amp; (b &lt;= c) …</a:t>
            </a:r>
          </a:p>
          <a:p>
            <a:pPr eaLnBrk="1" hangingPunct="1"/>
            <a:r>
              <a:rPr lang="en-US" sz="2400" smtClean="0">
                <a:solidFill>
                  <a:schemeClr val="accent2"/>
                </a:solidFill>
                <a:latin typeface="American Typewriter Condensed" charset="0"/>
              </a:rPr>
              <a:t>if !((a &lt; b) &amp;&amp; (b&lt;c))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535</Words>
  <Application>Microsoft Office PowerPoint</Application>
  <PresentationFormat>On-screen Show (4:3)</PresentationFormat>
  <Paragraphs>155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Times</vt:lpstr>
      <vt:lpstr>Arial</vt:lpstr>
      <vt:lpstr>Calibri</vt:lpstr>
      <vt:lpstr>American Typewriter Condensed</vt:lpstr>
      <vt:lpstr>Wingdings</vt:lpstr>
      <vt:lpstr>Blank Presentation</vt:lpstr>
      <vt:lpstr>C++ Basics</vt:lpstr>
      <vt:lpstr>A C++ program </vt:lpstr>
      <vt:lpstr>The infamous  Hello world program</vt:lpstr>
      <vt:lpstr>Variable declaration</vt:lpstr>
      <vt:lpstr>Input statements</vt:lpstr>
      <vt:lpstr>Output statements</vt:lpstr>
      <vt:lpstr>If statements</vt:lpstr>
      <vt:lpstr>Boolean conditions</vt:lpstr>
      <vt:lpstr>Examples</vt:lpstr>
      <vt:lpstr>If example</vt:lpstr>
      <vt:lpstr>While statements</vt:lpstr>
      <vt:lpstr>While example</vt:lpstr>
      <vt:lpstr>Exercise</vt:lpstr>
    </vt:vector>
  </TitlesOfParts>
  <Company>Bowdoin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basics</dc:title>
  <dc:creator>mbowden bowdoin</dc:creator>
  <cp:lastModifiedBy>gulraiz</cp:lastModifiedBy>
  <cp:revision>14</cp:revision>
  <cp:lastPrinted>2005-02-21T16:24:45Z</cp:lastPrinted>
  <dcterms:created xsi:type="dcterms:W3CDTF">2003-10-29T16:31:27Z</dcterms:created>
  <dcterms:modified xsi:type="dcterms:W3CDTF">2016-09-21T19:16:53Z</dcterms:modified>
</cp:coreProperties>
</file>