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72" r:id="rId12"/>
    <p:sldId id="273" r:id="rId13"/>
    <p:sldId id="271" r:id="rId14"/>
    <p:sldId id="264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C-Style Character String: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0270"/>
            <a:ext cx="5110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char greeting[6] = {'H', 'e', 'l', 'l', 'o', '\0</a:t>
            </a:r>
            <a:r>
              <a:rPr lang="en-US" dirty="0" smtClean="0"/>
              <a:t>'};</a:t>
            </a:r>
          </a:p>
          <a:p>
            <a:r>
              <a:rPr lang="en-US" dirty="0"/>
              <a:t>char greeting[] = "Hello";</a:t>
            </a:r>
          </a:p>
          <a:p>
            <a:endParaRPr lang="en-US" dirty="0"/>
          </a:p>
        </p:txBody>
      </p:sp>
      <p:pic>
        <p:nvPicPr>
          <p:cNvPr id="4" name="Picture 3" descr="String Presentation in C/C++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6294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442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975" y="152400"/>
            <a:ext cx="9013825" cy="831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/>
              <a:t>find() function </a:t>
            </a:r>
          </a:p>
          <a:p>
            <a:pPr eaLnBrk="1" hangingPunct="1"/>
            <a:r>
              <a:rPr lang="en-US" altLang="en-US" b="1" dirty="0"/>
              <a:t>	returns the index of the </a:t>
            </a:r>
            <a:r>
              <a:rPr lang="en-US" altLang="en-US" b="1" dirty="0">
                <a:solidFill>
                  <a:schemeClr val="accent2"/>
                </a:solidFill>
              </a:rPr>
              <a:t>first occurrence </a:t>
            </a:r>
            <a:r>
              <a:rPr lang="en-US" altLang="en-US" b="1" dirty="0"/>
              <a:t>of a given substring: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1600200"/>
            <a:ext cx="9144000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string s7 = “Mis</a:t>
            </a:r>
            <a:r>
              <a:rPr lang="en-US" altLang="en-US" dirty="0"/>
              <a:t>si</a:t>
            </a:r>
            <a:r>
              <a:rPr lang="en-US" altLang="en-US" dirty="0">
                <a:solidFill>
                  <a:schemeClr val="accent2"/>
                </a:solidFill>
              </a:rPr>
              <a:t>ssippi River basin”;   </a:t>
            </a:r>
            <a:r>
              <a:rPr lang="en-US" altLang="en-US" dirty="0">
                <a:solidFill>
                  <a:srgbClr val="008000"/>
                </a:solidFill>
              </a:rPr>
              <a:t>//23 characters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solidFill>
                  <a:schemeClr val="accent2"/>
                </a:solidFill>
              </a:rPr>
              <a:t>cout</a:t>
            </a:r>
            <a:r>
              <a:rPr lang="en-US" altLang="en-US" dirty="0">
                <a:solidFill>
                  <a:schemeClr val="accent2"/>
                </a:solidFill>
              </a:rPr>
              <a:t> &lt;&lt; s7.find(“</a:t>
            </a:r>
            <a:r>
              <a:rPr lang="en-US" altLang="en-US" dirty="0" err="1"/>
              <a:t>si</a:t>
            </a:r>
            <a:r>
              <a:rPr lang="en-US" altLang="en-US" dirty="0">
                <a:solidFill>
                  <a:schemeClr val="accent2"/>
                </a:solidFill>
              </a:rPr>
              <a:t>”) &lt;&lt; </a:t>
            </a:r>
            <a:r>
              <a:rPr lang="en-US" altLang="en-US" dirty="0" err="1">
                <a:solidFill>
                  <a:schemeClr val="accent2"/>
                </a:solidFill>
              </a:rPr>
              <a:t>endl</a:t>
            </a:r>
            <a:r>
              <a:rPr lang="en-US" altLang="en-US" dirty="0">
                <a:solidFill>
                  <a:schemeClr val="accent2"/>
                </a:solidFill>
              </a:rPr>
              <a:t>;   </a:t>
            </a:r>
            <a:r>
              <a:rPr lang="en-US" altLang="en-US" dirty="0">
                <a:solidFill>
                  <a:srgbClr val="008000"/>
                </a:solidFill>
              </a:rPr>
              <a:t>//prints </a:t>
            </a:r>
            <a:r>
              <a:rPr lang="en-US" altLang="en-US" dirty="0" smtClean="0"/>
              <a:t>3</a:t>
            </a:r>
          </a:p>
          <a:p>
            <a:pPr lvl="2" eaLnBrk="1" hangingPunct="1">
              <a:spcBef>
                <a:spcPct val="20000"/>
              </a:spcBef>
            </a:pPr>
            <a:endParaRPr lang="en-US" altLang="en-US" dirty="0"/>
          </a:p>
          <a:p>
            <a:r>
              <a:rPr lang="en-US" altLang="en-US" b="1" dirty="0">
                <a:latin typeface="Arial" charset="0"/>
              </a:rPr>
              <a:t>If the find() function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</a:rPr>
              <a:t>fails</a:t>
            </a:r>
            <a:r>
              <a:rPr lang="en-US" altLang="en-US" b="1" dirty="0">
                <a:latin typeface="Arial" charset="0"/>
              </a:rPr>
              <a:t>, it returns the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</a:rPr>
              <a:t>length</a:t>
            </a:r>
            <a:r>
              <a:rPr lang="en-US" altLang="en-US" b="1" dirty="0">
                <a:latin typeface="Arial" charset="0"/>
              </a:rPr>
              <a:t> of the string it was </a:t>
            </a:r>
            <a:r>
              <a:rPr lang="en-US" altLang="en-US" b="1" dirty="0" smtClean="0">
                <a:latin typeface="Arial" charset="0"/>
              </a:rPr>
              <a:t>searching.</a:t>
            </a:r>
          </a:p>
          <a:p>
            <a:endParaRPr lang="en-US" altLang="en-US" b="1" dirty="0" smtClean="0">
              <a:latin typeface="Arial" charset="0"/>
            </a:endParaRPr>
          </a:p>
          <a:p>
            <a:r>
              <a:rPr lang="en-US" altLang="en-US" dirty="0" err="1" smtClean="0">
                <a:solidFill>
                  <a:schemeClr val="accent2"/>
                </a:solidFill>
              </a:rPr>
              <a:t>cout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&lt;&lt; s7.find(“</a:t>
            </a:r>
            <a:r>
              <a:rPr lang="en-US" altLang="en-US" dirty="0"/>
              <a:t>so</a:t>
            </a:r>
            <a:r>
              <a:rPr lang="en-US" altLang="en-US" dirty="0">
                <a:solidFill>
                  <a:schemeClr val="accent2"/>
                </a:solidFill>
              </a:rPr>
              <a:t>”) &lt;&lt; </a:t>
            </a:r>
            <a:r>
              <a:rPr lang="en-US" altLang="en-US" dirty="0" err="1">
                <a:solidFill>
                  <a:schemeClr val="accent2"/>
                </a:solidFill>
              </a:rPr>
              <a:t>endl</a:t>
            </a:r>
            <a:r>
              <a:rPr lang="en-US" altLang="en-US" dirty="0">
                <a:solidFill>
                  <a:schemeClr val="accent2"/>
                </a:solidFill>
              </a:rPr>
              <a:t>;  </a:t>
            </a:r>
            <a:r>
              <a:rPr lang="en-US" altLang="en-US" dirty="0">
                <a:solidFill>
                  <a:srgbClr val="008000"/>
                </a:solidFill>
              </a:rPr>
              <a:t>//prints </a:t>
            </a:r>
            <a:r>
              <a:rPr lang="en-US" altLang="en-US" dirty="0"/>
              <a:t>23</a:t>
            </a:r>
            <a:r>
              <a:rPr lang="en-US" altLang="en-US" dirty="0">
                <a:solidFill>
                  <a:srgbClr val="008000"/>
                </a:solidFill>
              </a:rPr>
              <a:t>,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32809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07509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6813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Replace Option in MSWORD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7838"/>
            <a:ext cx="830580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 Option Option in MSWORD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381000"/>
            <a:ext cx="7924800" cy="5867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functions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If found, </a:t>
            </a:r>
            <a:r>
              <a:rPr lang="en-US" b="1" dirty="0" smtClean="0">
                <a:solidFill>
                  <a:schemeClr val="accent2"/>
                </a:solidFill>
              </a:rPr>
              <a:t>index</a:t>
            </a:r>
            <a:r>
              <a:rPr lang="en-US" dirty="0" smtClean="0">
                <a:solidFill>
                  <a:schemeClr val="accent2"/>
                </a:solidFill>
              </a:rPr>
              <a:t> returned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If not found,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string::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npos</a:t>
            </a:r>
            <a:r>
              <a:rPr lang="en-US" dirty="0" smtClean="0">
                <a:solidFill>
                  <a:schemeClr val="accent2"/>
                </a:solidFill>
              </a:rPr>
              <a:t> returned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Public static constant in class string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s1.find( s2 )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s1.rfind( s2 )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Searches right-to-left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s1.find_first_of( s2 )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Returns first occurrence of any character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</a:p>
          <a:p>
            <a:pPr lvl="2">
              <a:lnSpc>
                <a:spcPct val="90000"/>
              </a:lnSpc>
              <a:defRPr/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b="1" dirty="0" smtClean="0">
                <a:latin typeface="Courier New" pitchFamily="49" charset="0"/>
              </a:rPr>
              <a:t>Example:  s1.find_first_of( "</a:t>
            </a:r>
            <a:r>
              <a:rPr lang="en-US" b="1" dirty="0" err="1" smtClean="0">
                <a:latin typeface="Courier New" pitchFamily="49" charset="0"/>
              </a:rPr>
              <a:t>abcd</a:t>
            </a:r>
            <a:r>
              <a:rPr lang="en-US" b="1" dirty="0" smtClean="0">
                <a:latin typeface="Courier New" pitchFamily="49" charset="0"/>
              </a:rPr>
              <a:t>" )</a:t>
            </a:r>
          </a:p>
          <a:p>
            <a:pPr lvl="3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Returns index of first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'a'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'b'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'c'</a:t>
            </a:r>
            <a:r>
              <a:rPr lang="en-US" dirty="0" smtClean="0">
                <a:solidFill>
                  <a:schemeClr val="accent2"/>
                </a:solidFill>
              </a:rPr>
              <a:t> or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'd'</a:t>
            </a:r>
          </a:p>
        </p:txBody>
      </p:sp>
    </p:spTree>
    <p:extLst>
      <p:ext uri="{BB962C8B-B14F-4D97-AF65-F5344CB8AC3E}">
        <p14:creationId xmlns:p14="http://schemas.microsoft.com/office/powerpoint/2010/main" xmlns="" val="19609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838200"/>
            <a:ext cx="7772400" cy="5638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</a:p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S1=s2</a:t>
            </a:r>
          </a:p>
          <a:p>
            <a:pPr lvl="1">
              <a:defRPr/>
            </a:pPr>
            <a:r>
              <a:rPr lang="en-US" sz="2400" b="1" dirty="0" smtClean="0">
                <a:latin typeface="Courier New" pitchFamily="49" charset="0"/>
              </a:rPr>
              <a:t>s2 = s1;</a:t>
            </a:r>
          </a:p>
          <a:p>
            <a:pPr lvl="2"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Makes a separate copy</a:t>
            </a:r>
          </a:p>
          <a:p>
            <a:pPr lvl="1">
              <a:defRPr/>
            </a:pPr>
            <a:r>
              <a:rPr lang="en-US" sz="2400" b="1" dirty="0" smtClean="0">
                <a:latin typeface="Courier New" pitchFamily="49" charset="0"/>
              </a:rPr>
              <a:t>s2.assign(s1);</a:t>
            </a:r>
          </a:p>
          <a:p>
            <a:pPr lvl="2"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Same as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 = s1;</a:t>
            </a:r>
          </a:p>
          <a:p>
            <a:pPr lvl="1">
              <a:defRPr/>
            </a:pPr>
            <a:r>
              <a:rPr lang="en-US" sz="2400" b="1" dirty="0" err="1" smtClean="0">
                <a:latin typeface="Courier New" pitchFamily="49" charset="0"/>
              </a:rPr>
              <a:t>myString.assign</a:t>
            </a:r>
            <a:r>
              <a:rPr lang="en-US" sz="2400" b="1" dirty="0" smtClean="0">
                <a:latin typeface="Courier New" pitchFamily="49" charset="0"/>
              </a:rPr>
              <a:t>(s, start, N);</a:t>
            </a:r>
          </a:p>
          <a:p>
            <a:pPr lvl="2"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Copies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</a:rPr>
              <a:t> characters from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, beginning at index </a:t>
            </a:r>
            <a:r>
              <a:rPr 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start</a:t>
            </a:r>
          </a:p>
          <a:p>
            <a:pPr lvl="1">
              <a:defRPr/>
            </a:pPr>
            <a:r>
              <a:rPr lang="en-US" sz="2400" dirty="0" smtClean="0"/>
              <a:t>Individual character assignment</a:t>
            </a:r>
          </a:p>
          <a:p>
            <a:pPr lvl="2">
              <a:defRPr/>
            </a:pPr>
            <a:r>
              <a:rPr lang="en-US" sz="2000" b="1" dirty="0" smtClean="0">
                <a:latin typeface="Courier New" pitchFamily="49" charset="0"/>
              </a:rPr>
              <a:t>s2[0] = s3[2];</a:t>
            </a:r>
          </a:p>
          <a:p>
            <a:pPr lvl="1">
              <a:defRPr/>
            </a:pPr>
            <a:endParaRPr lang="en-US" sz="24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5257800"/>
            <a:ext cx="7162800" cy="12525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latin typeface="Courier New" pitchFamily="49" charset="0"/>
              </a:rPr>
              <a:t>s1.swap(s2);</a:t>
            </a:r>
          </a:p>
          <a:p>
            <a:r>
              <a:rPr lang="en-US" altLang="en-US" b="1" dirty="0" smtClean="0">
                <a:latin typeface="Courier New" pitchFamily="49" charset="0"/>
              </a:rPr>
              <a:t>S2.swap(s1);</a:t>
            </a:r>
          </a:p>
          <a:p>
            <a:endParaRPr lang="en-US" altLang="en-US" b="1" dirty="0">
              <a:latin typeface="Courier New" pitchFamily="49" charset="0"/>
            </a:endParaRPr>
          </a:p>
          <a:p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chemeClr val="accent2"/>
                </a:solidFill>
              </a:rPr>
              <a:t>Switch contents of two strings</a:t>
            </a:r>
          </a:p>
        </p:txBody>
      </p:sp>
    </p:spTree>
    <p:extLst>
      <p:ext uri="{BB962C8B-B14F-4D97-AF65-F5344CB8AC3E}">
        <p14:creationId xmlns:p14="http://schemas.microsoft.com/office/powerpoint/2010/main" xmlns="" val="3289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143000"/>
            <a:ext cx="77724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/>
              <a:t>Member functions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s1.size()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and </a:t>
            </a:r>
            <a:r>
              <a:rPr lang="en-US" altLang="en-US" sz="2400" b="1" dirty="0" smtClean="0">
                <a:latin typeface="Courier New" pitchFamily="49" charset="0"/>
              </a:rPr>
              <a:t>s1.length()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Number of characters in a string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s1.capacity()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Number of elements that can be stored without reallocation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s1.max_size()</a:t>
            </a:r>
            <a:endParaRPr lang="en-US" altLang="en-US" sz="2400" dirty="0" smtClean="0"/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Maximum possible string size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s1.empty()</a:t>
            </a:r>
            <a:r>
              <a:rPr lang="en-US" altLang="en-US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Returns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altLang="en-US" sz="2000" dirty="0" smtClean="0">
                <a:solidFill>
                  <a:schemeClr val="accent2"/>
                </a:solidFill>
              </a:rPr>
              <a:t> if empty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s1.resize(</a:t>
            </a:r>
            <a:r>
              <a:rPr lang="en-US" altLang="en-US" sz="2400" b="1" dirty="0" err="1" smtClean="0">
                <a:latin typeface="Courier New" pitchFamily="49" charset="0"/>
              </a:rPr>
              <a:t>newlength</a:t>
            </a:r>
            <a:r>
              <a:rPr lang="en-US" altLang="en-US" sz="2400" b="1" dirty="0" smtClean="0">
                <a:latin typeface="Courier New" pitchFamily="49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Resizes string to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newlength</a:t>
            </a: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2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457200"/>
            <a:ext cx="89154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smtClean="0">
                <a:latin typeface="Courier New" pitchFamily="49" charset="0"/>
              </a:rPr>
              <a:t>s1.insert( index, s2 )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Inserts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altLang="en-US" smtClean="0">
                <a:solidFill>
                  <a:schemeClr val="accent2"/>
                </a:solidFill>
              </a:rPr>
              <a:t> before position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endParaRPr lang="en-US" altLang="en-US" smtClean="0">
              <a:solidFill>
                <a:schemeClr val="accent2"/>
              </a:solidFill>
            </a:endParaRPr>
          </a:p>
          <a:p>
            <a:r>
              <a:rPr lang="en-US" altLang="en-US" b="1" smtClean="0">
                <a:latin typeface="Courier New" pitchFamily="49" charset="0"/>
              </a:rPr>
              <a:t>s1.insert( index, s2, index2, N );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Inserts substring of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</a:rPr>
              <a:t>before position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</a:rPr>
              <a:t>Substring is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mtClean="0">
                <a:solidFill>
                  <a:schemeClr val="accent2"/>
                </a:solidFill>
              </a:rPr>
              <a:t> characters, starting at </a:t>
            </a:r>
            <a:r>
              <a:rPr lang="en-US" altLang="en-US" b="1" smtClean="0">
                <a:solidFill>
                  <a:schemeClr val="accent2"/>
                </a:solidFill>
                <a:latin typeface="Courier New" pitchFamily="49" charset="0"/>
              </a:rPr>
              <a:t>index2</a:t>
            </a:r>
            <a:endParaRPr lang="en-US" alt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764270"/>
              </p:ext>
            </p:extLst>
          </p:nvPr>
        </p:nvGraphicFramePr>
        <p:xfrm>
          <a:off x="1295400" y="228600"/>
          <a:ext cx="6019800" cy="6345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"/>
                <a:gridCol w="5715000"/>
              </a:tblGrid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S.N.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Function &amp; Purpose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strcpy</a:t>
                      </a:r>
                      <a:r>
                        <a:rPr lang="en-US" sz="1800" dirty="0">
                          <a:effectLst/>
                        </a:rPr>
                        <a:t>(s1, s2);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Copies string s2 into string s1.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strcat(s1, s2);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Concatenates string s2 onto the end of string s1.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strlen(s1);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Returns the length of string s1.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strcmp(s1, s2);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Returns 0 if s1 and s2 are the same; less than 0 if s1&lt;s2; greater than 0 if s1&gt;s2.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strchr(s1, ch);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Returns a pointer to the first occurrence of character ch in string s1.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193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strstr</a:t>
                      </a:r>
                      <a:r>
                        <a:rPr lang="en-US" sz="1800" dirty="0">
                          <a:effectLst/>
                        </a:rPr>
                        <a:t>(s1, s2);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Returns a pointer to the first occurrence of string s2 in string s1.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57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28600"/>
            <a:ext cx="8229600" cy="644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cstring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using namespace std;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main 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char str1[10] = "Hello";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char str2[10] = "World";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char str3[10];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// copy str1 into str3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strcpy</a:t>
            </a: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 str3, str1);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strcpy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 str3, str1) : " &lt;&lt; str3 &lt;&lt;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// concatenates str1 and str2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strcat</a:t>
            </a: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 str1, str2);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strcat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 str1, str2): " &lt;&lt; str1 &lt;&lt;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// total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lenghth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of str1 after concatenation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strlen</a:t>
            </a: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(str1);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strlen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(str1) : " &lt;&lt;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len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</a:t>
            </a:r>
            <a:r>
              <a:rPr kumimoji="0" lang="en-US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400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7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3613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The String Class in C++: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string str1 = "Hello";</a:t>
            </a:r>
          </a:p>
          <a:p>
            <a:r>
              <a:rPr lang="en-US" b="1" dirty="0" smtClean="0"/>
              <a:t>  string str2 = "World";</a:t>
            </a:r>
          </a:p>
          <a:p>
            <a:r>
              <a:rPr lang="en-US" b="1" dirty="0" smtClean="0"/>
              <a:t>   </a:t>
            </a:r>
            <a:r>
              <a:rPr lang="en-US" b="1" dirty="0"/>
              <a:t>string str3;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len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   // copy str1 into str3</a:t>
            </a:r>
          </a:p>
          <a:p>
            <a:r>
              <a:rPr lang="en-US" dirty="0"/>
              <a:t>   </a:t>
            </a:r>
            <a:r>
              <a:rPr lang="en-US" sz="2000" b="1" u="sng" dirty="0"/>
              <a:t>str3 = str1;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"str3 : " &lt;&lt; str3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concatenates str1 and str2</a:t>
            </a:r>
          </a:p>
          <a:p>
            <a:r>
              <a:rPr lang="en-US" dirty="0"/>
              <a:t>   </a:t>
            </a:r>
            <a:r>
              <a:rPr lang="en-US" sz="2000" b="1" u="sng" dirty="0"/>
              <a:t>str3 = str1 + str2;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"str1 + str2 : " &lt;&lt; str3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total </a:t>
            </a:r>
            <a:r>
              <a:rPr lang="en-US" dirty="0" err="1"/>
              <a:t>lenghth</a:t>
            </a:r>
            <a:r>
              <a:rPr lang="en-US" dirty="0"/>
              <a:t> of str3 after concatenation</a:t>
            </a:r>
          </a:p>
          <a:p>
            <a:r>
              <a:rPr lang="en-US" dirty="0"/>
              <a:t>   </a:t>
            </a:r>
            <a:r>
              <a:rPr lang="en-US" sz="2000" b="1" u="sng" dirty="0" err="1"/>
              <a:t>len</a:t>
            </a:r>
            <a:r>
              <a:rPr lang="en-US" sz="2000" b="1" u="sng" dirty="0"/>
              <a:t> = str3.size();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"str3.size() :  " &lt;&lt; </a:t>
            </a:r>
            <a:r>
              <a:rPr lang="en-US" dirty="0" err="1"/>
              <a:t>len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78767"/>
            <a:ext cx="4255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Implicit And Explicit </a:t>
            </a:r>
            <a:r>
              <a:rPr lang="en-US" sz="2400" b="1" dirty="0" err="1" smtClean="0"/>
              <a:t>Initialiation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96701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s1;      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// </a:t>
            </a:r>
            <a:r>
              <a:rPr lang="en-US" dirty="0"/>
              <a:t>Default constructor - creates an empty or null C++ string of length 0, equal to ""</a:t>
            </a:r>
          </a:p>
          <a:p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s2("hello");     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// </a:t>
            </a:r>
            <a:r>
              <a:rPr lang="en-US" dirty="0"/>
              <a:t>Explicit constructor call to initialize new object with C string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s3 = "hello";    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// </a:t>
            </a:r>
            <a:r>
              <a:rPr lang="en-US" dirty="0"/>
              <a:t>Implicit constructor call to initialize new object with C string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s4(s2);         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// Explicit constructor call to initialize new object with C++ string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s5 = s2;         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// Implicit constructor call to initialize new object with C++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1775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Creating String Objects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" y="2209800"/>
            <a:ext cx="813954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/>
              <a:t>#include &lt;string&gt;</a:t>
            </a:r>
          </a:p>
          <a:p>
            <a:pPr eaLnBrk="0" hangingPunct="0">
              <a:defRPr/>
            </a:pPr>
            <a:r>
              <a:rPr lang="en-US" dirty="0"/>
              <a:t>//string initialization</a:t>
            </a:r>
          </a:p>
          <a:p>
            <a:pPr eaLnBrk="0" hangingPunct="0">
              <a:defRPr/>
            </a:pPr>
            <a:endParaRPr lang="en-US" dirty="0"/>
          </a:p>
          <a:p>
            <a:pPr eaLnBrk="0" hangingPunct="0">
              <a:defRPr/>
            </a:pPr>
            <a:r>
              <a:rPr lang="en-US" dirty="0"/>
              <a:t>string s;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 contains 0 characters</a:t>
            </a:r>
          </a:p>
          <a:p>
            <a:pPr eaLnBrk="0" hangingPunct="0">
              <a:defRPr/>
            </a:pPr>
            <a:r>
              <a:rPr lang="en-US" dirty="0"/>
              <a:t>string s1( "Hello" ); </a:t>
            </a:r>
            <a:r>
              <a:rPr lang="en-US" dirty="0" smtClean="0"/>
              <a:t>		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//s1 contains 5 characters</a:t>
            </a:r>
          </a:p>
          <a:p>
            <a:pPr eaLnBrk="0" hangingPunct="0">
              <a:defRPr/>
            </a:pPr>
            <a:r>
              <a:rPr lang="en-US" dirty="0"/>
              <a:t>string s2 = “</a:t>
            </a:r>
            <a:r>
              <a:rPr lang="en-US" dirty="0" smtClean="0"/>
              <a:t>HEL</a:t>
            </a:r>
            <a:r>
              <a:rPr lang="en-US" dirty="0"/>
              <a:t>LO</a:t>
            </a:r>
            <a:r>
              <a:rPr lang="en-US" dirty="0" smtClean="0"/>
              <a:t>”; 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s2 contains 5 characters</a:t>
            </a:r>
          </a:p>
          <a:p>
            <a:pPr eaLnBrk="0" hangingPunct="0">
              <a:defRPr/>
            </a:pPr>
            <a:r>
              <a:rPr lang="en-US" dirty="0"/>
              <a:t>                               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implicitly calls the constructor</a:t>
            </a:r>
          </a:p>
          <a:p>
            <a:pPr eaLnBrk="0" hangingPunct="0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eaLnBrk="0" hangingPunct="0">
              <a:defRPr/>
            </a:pPr>
            <a:r>
              <a:rPr lang="en-US" dirty="0"/>
              <a:t>string s3( 8, 'x' ); 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s3 contains 8  'x' characters</a:t>
            </a:r>
          </a:p>
          <a:p>
            <a:pPr eaLnBrk="0" hangingPunct="0">
              <a:defRPr/>
            </a:pPr>
            <a:r>
              <a:rPr lang="en-US" dirty="0"/>
              <a:t>string s4 = s3;     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s4 contains 8  'x' characters</a:t>
            </a:r>
          </a:p>
          <a:p>
            <a:pPr eaLnBrk="0" hangingPunct="0">
              <a:defRPr/>
            </a:pPr>
            <a:endParaRPr lang="en-US" dirty="0"/>
          </a:p>
          <a:p>
            <a:pPr eaLnBrk="0" hangingPunct="0">
              <a:defRPr/>
            </a:pPr>
            <a:r>
              <a:rPr lang="en-US" dirty="0"/>
              <a:t>string s5(s2, 3, 2);  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s5 copies a substring of s2; it contains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dirty="0"/>
          </a:p>
          <a:p>
            <a:pPr eaLnBrk="0" hangingPunct="0">
              <a:defRPr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766"/>
            <a:ext cx="3962400" cy="276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4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8534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string s = “ABCD*FG”;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string s2 = “Robot”;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string s5 = “Soccer”;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string s6  = s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+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 “HIJK”;    //changes s6 to “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ABCD*FGHIJK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            s2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+=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 s5;                           //changes s2 to “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RobotSoccer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096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kern="0" dirty="0">
                <a:latin typeface="Times New Roman" pitchFamily="18" charset="0"/>
              </a:rPr>
              <a:t>string s = “ABCDEFG”;</a:t>
            </a:r>
          </a:p>
          <a:p>
            <a:pPr>
              <a:lnSpc>
                <a:spcPct val="90000"/>
              </a:lnSpc>
              <a:defRPr/>
            </a:pPr>
            <a:endParaRPr lang="en-US" sz="2800" kern="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>
                <a:latin typeface="Times New Roman" pitchFamily="18" charset="0"/>
              </a:rPr>
              <a:t>char </a:t>
            </a:r>
            <a:r>
              <a:rPr lang="en-US" sz="2800" kern="0" dirty="0">
                <a:latin typeface="Times New Roman" pitchFamily="18" charset="0"/>
              </a:rPr>
              <a:t>c = s[2];  //assigns ‘C’ to c </a:t>
            </a:r>
          </a:p>
          <a:p>
            <a:pPr>
              <a:lnSpc>
                <a:spcPct val="90000"/>
              </a:lnSpc>
              <a:defRPr/>
            </a:pPr>
            <a:endParaRPr lang="en-US" sz="2800" kern="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>
                <a:latin typeface="Times New Roman" pitchFamily="18" charset="0"/>
              </a:rPr>
              <a:t>s[4</a:t>
            </a:r>
            <a:r>
              <a:rPr lang="en-US" sz="2800" kern="0" dirty="0">
                <a:latin typeface="Times New Roman" pitchFamily="18" charset="0"/>
              </a:rPr>
              <a:t>] = ‘*’;     //changes s to “ABCD*FG”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2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8001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s6 = “ABCD*</a:t>
            </a:r>
            <a:r>
              <a:rPr lang="en-US" altLang="en-US" b="1" dirty="0"/>
              <a:t>FGH</a:t>
            </a:r>
            <a:r>
              <a:rPr lang="en-US" altLang="en-US" dirty="0">
                <a:solidFill>
                  <a:schemeClr val="accent2"/>
                </a:solidFill>
              </a:rPr>
              <a:t>IJK”;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s4 = s6.</a:t>
            </a:r>
            <a:r>
              <a:rPr lang="en-US" altLang="en-US" b="1" dirty="0"/>
              <a:t>substr(</a:t>
            </a:r>
            <a:r>
              <a:rPr lang="en-US" altLang="en-US" dirty="0">
                <a:solidFill>
                  <a:schemeClr val="accent2"/>
                </a:solidFill>
              </a:rPr>
              <a:t>5, 3</a:t>
            </a:r>
            <a:r>
              <a:rPr lang="en-US" altLang="en-US" dirty="0"/>
              <a:t>);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//Copy substring </a:t>
            </a:r>
            <a:r>
              <a:rPr lang="en-US" altLang="en-US" smtClean="0">
                <a:solidFill>
                  <a:schemeClr val="accent2"/>
                </a:solidFill>
              </a:rPr>
              <a:t>“FGH” to s4.</a:t>
            </a:r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28600" y="381000"/>
            <a:ext cx="5562600" cy="52322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 smtClean="0"/>
              <a:t>Substring function</a:t>
            </a:r>
            <a:r>
              <a:rPr lang="en-US" altLang="en-US" sz="2800" b="1" dirty="0"/>
              <a:t>:     </a:t>
            </a:r>
            <a:r>
              <a:rPr lang="en-US" altLang="en-US" sz="2800" b="1" dirty="0" err="1"/>
              <a:t>substr</a:t>
            </a:r>
            <a:r>
              <a:rPr lang="en-US" altLang="en-US" sz="2800" b="1" dirty="0"/>
              <a:t>()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8600" y="2438400"/>
            <a:ext cx="4248150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/>
              <a:t>erase() and replace() functions: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276600"/>
            <a:ext cx="8458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s6 = “ABCD</a:t>
            </a:r>
            <a:r>
              <a:rPr lang="en-US" altLang="en-US" b="1" dirty="0"/>
              <a:t>*F</a:t>
            </a:r>
            <a:r>
              <a:rPr lang="en-US" altLang="en-US" dirty="0">
                <a:solidFill>
                  <a:schemeClr val="accent2"/>
                </a:solidFill>
              </a:rPr>
              <a:t>GHIJK”;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s6</a:t>
            </a:r>
            <a:r>
              <a:rPr lang="en-US" altLang="en-US" b="1" dirty="0"/>
              <a:t>.erase(</a:t>
            </a:r>
            <a:r>
              <a:rPr lang="en-US" altLang="en-US" dirty="0">
                <a:solidFill>
                  <a:schemeClr val="accent2"/>
                </a:solidFill>
              </a:rPr>
              <a:t>4, 2</a:t>
            </a:r>
            <a:r>
              <a:rPr lang="en-US" altLang="en-US" b="1" dirty="0"/>
              <a:t>);</a:t>
            </a:r>
            <a:r>
              <a:rPr lang="en-US" altLang="en-US" dirty="0">
                <a:solidFill>
                  <a:schemeClr val="accent2"/>
                </a:solidFill>
              </a:rPr>
              <a:t> //changes s6 to “</a:t>
            </a:r>
            <a:r>
              <a:rPr lang="en-US" altLang="en-US" dirty="0" smtClean="0">
                <a:solidFill>
                  <a:schemeClr val="accent2"/>
                </a:solidFill>
              </a:rPr>
              <a:t>ABCDG</a:t>
            </a:r>
            <a:r>
              <a:rPr lang="en-US" altLang="en-US" b="1" dirty="0" smtClean="0"/>
              <a:t>HI</a:t>
            </a:r>
            <a:r>
              <a:rPr lang="en-US" altLang="en-US" dirty="0" smtClean="0">
                <a:solidFill>
                  <a:schemeClr val="accent2"/>
                </a:solidFill>
              </a:rPr>
              <a:t>JK</a:t>
            </a:r>
            <a:r>
              <a:rPr lang="en-US" altLang="en-US" dirty="0">
                <a:solidFill>
                  <a:schemeClr val="accent2"/>
                </a:solidFill>
              </a:rPr>
              <a:t>”;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s6.</a:t>
            </a:r>
            <a:r>
              <a:rPr lang="en-US" altLang="en-US" b="1" dirty="0"/>
              <a:t>replace(</a:t>
            </a:r>
            <a:r>
              <a:rPr lang="en-US" altLang="en-US" dirty="0">
                <a:solidFill>
                  <a:schemeClr val="accent2"/>
                </a:solidFill>
              </a:rPr>
              <a:t>5, 2, “xyz”</a:t>
            </a:r>
            <a:r>
              <a:rPr lang="en-US" altLang="en-US" b="1" dirty="0"/>
              <a:t>);</a:t>
            </a:r>
            <a:r>
              <a:rPr lang="en-US" altLang="en-US" dirty="0">
                <a:solidFill>
                  <a:schemeClr val="accent2"/>
                </a:solidFill>
              </a:rPr>
              <a:t> //changes s6 to “</a:t>
            </a:r>
            <a:r>
              <a:rPr lang="en-US" altLang="en-US" dirty="0" err="1">
                <a:solidFill>
                  <a:schemeClr val="accent2"/>
                </a:solidFill>
              </a:rPr>
              <a:t>ABCDG</a:t>
            </a:r>
            <a:r>
              <a:rPr lang="en-US" altLang="en-US" b="1" dirty="0" err="1"/>
              <a:t>xyz</a:t>
            </a:r>
            <a:r>
              <a:rPr lang="en-US" altLang="en-US" dirty="0" err="1">
                <a:solidFill>
                  <a:schemeClr val="accent2"/>
                </a:solidFill>
              </a:rPr>
              <a:t>JK</a:t>
            </a:r>
            <a:r>
              <a:rPr lang="en-US" altLang="en-US" dirty="0">
                <a:solidFill>
                  <a:schemeClr val="accent2"/>
                </a:solidFill>
              </a:rPr>
              <a:t>”;	</a:t>
            </a:r>
          </a:p>
        </p:txBody>
      </p:sp>
    </p:spTree>
    <p:extLst>
      <p:ext uri="{BB962C8B-B14F-4D97-AF65-F5344CB8AC3E}">
        <p14:creationId xmlns:p14="http://schemas.microsoft.com/office/powerpoint/2010/main" xmlns="" val="308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533400"/>
            <a:ext cx="79248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smtClean="0">
                <a:latin typeface="Courier New" pitchFamily="49" charset="0"/>
              </a:rPr>
              <a:t>s1.erase( start )</a:t>
            </a:r>
          </a:p>
          <a:p>
            <a:pPr lvl="1"/>
            <a:r>
              <a:rPr lang="en-US" altLang="en-US" sz="2400" dirty="0" smtClean="0">
                <a:solidFill>
                  <a:schemeClr val="accent2"/>
                </a:solidFill>
              </a:rPr>
              <a:t>Erase from index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r>
              <a:rPr lang="en-US" altLang="en-US" sz="2400" dirty="0" smtClean="0">
                <a:solidFill>
                  <a:schemeClr val="accent2"/>
                </a:solidFill>
              </a:rPr>
              <a:t> to end of string, including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start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r>
              <a:rPr lang="en-US" altLang="en-US" sz="2800" dirty="0" smtClean="0"/>
              <a:t>Replace</a:t>
            </a:r>
          </a:p>
          <a:p>
            <a:pPr lvl="1"/>
            <a:r>
              <a:rPr lang="en-US" altLang="en-US" sz="2400" b="1" dirty="0" smtClean="0">
                <a:latin typeface="Courier New" pitchFamily="49" charset="0"/>
              </a:rPr>
              <a:t>s1.replace( begin, N, s2)</a:t>
            </a:r>
          </a:p>
          <a:p>
            <a:pPr lvl="2"/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begin</a:t>
            </a:r>
            <a:r>
              <a:rPr lang="en-US" altLang="en-US" sz="2000" dirty="0" smtClean="0">
                <a:solidFill>
                  <a:schemeClr val="accent2"/>
                </a:solidFill>
              </a:rPr>
              <a:t>: index in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s1</a:t>
            </a:r>
            <a:r>
              <a:rPr lang="en-US" altLang="en-US" sz="2000" dirty="0" smtClean="0">
                <a:solidFill>
                  <a:schemeClr val="accent2"/>
                </a:solidFill>
              </a:rPr>
              <a:t> to start replacing</a:t>
            </a:r>
          </a:p>
          <a:p>
            <a:pPr lvl="2"/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altLang="en-US" sz="2000" dirty="0" smtClean="0">
                <a:solidFill>
                  <a:schemeClr val="accent2"/>
                </a:solidFill>
              </a:rPr>
              <a:t>: number of characters to replace</a:t>
            </a:r>
          </a:p>
          <a:p>
            <a:pPr lvl="2"/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altLang="en-US" sz="2000" dirty="0" smtClean="0">
                <a:solidFill>
                  <a:schemeClr val="accent2"/>
                </a:solidFill>
              </a:rPr>
              <a:t>: replacement string</a:t>
            </a: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altLang="en-US" sz="2400" b="1" dirty="0" smtClean="0">
                <a:latin typeface="Courier New" pitchFamily="49" charset="0"/>
              </a:rPr>
              <a:t>s1.replace( begin, N, s2, index, </a:t>
            </a:r>
            <a:r>
              <a:rPr lang="en-US" altLang="en-US" sz="2400" b="1" dirty="0" err="1" smtClean="0">
                <a:latin typeface="Courier New" pitchFamily="49" charset="0"/>
              </a:rPr>
              <a:t>num</a:t>
            </a:r>
            <a:r>
              <a:rPr lang="en-US" altLang="en-US" sz="2400" b="1" dirty="0" smtClean="0">
                <a:latin typeface="Courier New" pitchFamily="49" charset="0"/>
              </a:rPr>
              <a:t> )</a:t>
            </a:r>
            <a:endParaRPr lang="en-US" altLang="en-US" sz="2400" dirty="0" smtClean="0"/>
          </a:p>
          <a:p>
            <a:pPr lvl="2"/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altLang="en-US" sz="2000" dirty="0" smtClean="0">
                <a:solidFill>
                  <a:schemeClr val="accent2"/>
                </a:solidFill>
              </a:rPr>
              <a:t>: element in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s2</a:t>
            </a:r>
            <a:r>
              <a:rPr lang="en-US" altLang="en-US" sz="2000" dirty="0" smtClean="0">
                <a:solidFill>
                  <a:schemeClr val="accent2"/>
                </a:solidFill>
              </a:rPr>
              <a:t> where replacement comes from</a:t>
            </a:r>
          </a:p>
          <a:p>
            <a:pPr lvl="2"/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num</a:t>
            </a:r>
            <a:r>
              <a:rPr lang="en-US" altLang="en-US" sz="2000" dirty="0" smtClean="0">
                <a:solidFill>
                  <a:schemeClr val="accent2"/>
                </a:solidFill>
              </a:rPr>
              <a:t>: number of elements to use when replacing</a:t>
            </a:r>
          </a:p>
          <a:p>
            <a:pPr lvl="1"/>
            <a:r>
              <a:rPr lang="en-US" altLang="en-US" sz="2400" dirty="0" smtClean="0"/>
              <a:t>Replace can overwrite characters</a:t>
            </a:r>
          </a:p>
        </p:txBody>
      </p:sp>
    </p:spTree>
    <p:extLst>
      <p:ext uri="{BB962C8B-B14F-4D97-AF65-F5344CB8AC3E}">
        <p14:creationId xmlns:p14="http://schemas.microsoft.com/office/powerpoint/2010/main" xmlns="" val="28978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874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gulraiz</cp:lastModifiedBy>
  <cp:revision>27</cp:revision>
  <dcterms:created xsi:type="dcterms:W3CDTF">2006-08-16T00:00:00Z</dcterms:created>
  <dcterms:modified xsi:type="dcterms:W3CDTF">2016-09-21T19:17:23Z</dcterms:modified>
</cp:coreProperties>
</file>