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7" r:id="rId2"/>
    <p:sldId id="257" r:id="rId3"/>
    <p:sldId id="319" r:id="rId4"/>
    <p:sldId id="320" r:id="rId5"/>
    <p:sldId id="262" r:id="rId6"/>
    <p:sldId id="293" r:id="rId7"/>
    <p:sldId id="321" r:id="rId8"/>
    <p:sldId id="323" r:id="rId9"/>
    <p:sldId id="324" r:id="rId10"/>
    <p:sldId id="354" r:id="rId11"/>
    <p:sldId id="264" r:id="rId12"/>
    <p:sldId id="325" r:id="rId13"/>
    <p:sldId id="327" r:id="rId14"/>
    <p:sldId id="328" r:id="rId15"/>
    <p:sldId id="329" r:id="rId16"/>
    <p:sldId id="355" r:id="rId17"/>
    <p:sldId id="356" r:id="rId18"/>
    <p:sldId id="330" r:id="rId19"/>
    <p:sldId id="326" r:id="rId20"/>
    <p:sldId id="331" r:id="rId21"/>
    <p:sldId id="333" r:id="rId22"/>
    <p:sldId id="334" r:id="rId23"/>
    <p:sldId id="344" r:id="rId24"/>
    <p:sldId id="345" r:id="rId25"/>
    <p:sldId id="346" r:id="rId26"/>
    <p:sldId id="350" r:id="rId27"/>
    <p:sldId id="351" r:id="rId28"/>
    <p:sldId id="352" r:id="rId29"/>
    <p:sldId id="353" r:id="rId30"/>
    <p:sldId id="360" r:id="rId31"/>
    <p:sldId id="318"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309" autoAdjust="0"/>
    <p:restoredTop sz="97491" autoAdjust="0"/>
  </p:normalViewPr>
  <p:slideViewPr>
    <p:cSldViewPr>
      <p:cViewPr>
        <p:scale>
          <a:sx n="66" d="100"/>
          <a:sy n="66" d="100"/>
        </p:scale>
        <p:origin x="-69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33EB7515-CA0E-422D-A3D7-97D5275A0803}" type="datetimeFigureOut">
              <a:rPr lang="en-US"/>
              <a:pPr>
                <a:defRPr/>
              </a:pPr>
              <a:t>9/21/2016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69CE4DF7-0639-4520-B596-2D83E42C50A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F16FBD4-A449-48A8-A04D-90B4E4B14F22}" type="slidenum">
              <a:rPr lang="en-US" smtClean="0">
                <a:latin typeface="Arial" pitchFamily="34" charset="0"/>
              </a:rPr>
              <a:pPr>
                <a:def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E62E4E3-6838-46C7-B95E-7BC90B008235}" type="slidenum">
              <a:rPr lang="en-US" smtClean="0">
                <a:latin typeface="Arial" pitchFamily="34" charset="0"/>
              </a:rPr>
              <a:pPr>
                <a:defRPr/>
              </a:pPr>
              <a:t>10</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82B6984-8E51-4A57-8F97-72E75190ED81}" type="slidenum">
              <a:rPr lang="en-US" smtClean="0">
                <a:latin typeface="Arial" pitchFamily="34" charset="0"/>
              </a:rPr>
              <a:pPr>
                <a:defRPr/>
              </a:pPr>
              <a:t>11</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2D73E1A-7DD8-4645-80C4-D14507DA9EE0}" type="slidenum">
              <a:rPr lang="en-US" smtClean="0">
                <a:latin typeface="Arial" pitchFamily="34" charset="0"/>
              </a:rPr>
              <a:pPr>
                <a:defRPr/>
              </a:pPr>
              <a:t>12</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07A5537-940E-4BFF-96BE-65F4D69D788B}" type="slidenum">
              <a:rPr lang="en-US" smtClean="0">
                <a:latin typeface="Arial" pitchFamily="34" charset="0"/>
              </a:rPr>
              <a:pPr>
                <a:defRPr/>
              </a:pPr>
              <a:t>13</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E35878A-19E4-4072-80C0-024E95FC1550}" type="slidenum">
              <a:rPr lang="en-US" smtClean="0">
                <a:latin typeface="Arial" pitchFamily="34" charset="0"/>
              </a:rPr>
              <a:pPr>
                <a:defRPr/>
              </a:pPr>
              <a:t>14</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19E110F-B2A8-45D7-8695-A623DCDA61DC}" type="slidenum">
              <a:rPr lang="en-US" smtClean="0">
                <a:latin typeface="Arial" pitchFamily="34" charset="0"/>
              </a:rPr>
              <a:pPr>
                <a:defRPr/>
              </a:pPr>
              <a:t>15</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E3AFD21-574D-4D7F-A11B-14F0AD8E39DF}" type="slidenum">
              <a:rPr lang="en-US" smtClean="0">
                <a:latin typeface="Arial" pitchFamily="34" charset="0"/>
              </a:rPr>
              <a:pPr>
                <a:defRPr/>
              </a:pPr>
              <a:t>16</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82ABDEB-8985-4C27-B0E8-F6932C159DAA}" type="slidenum">
              <a:rPr lang="en-US" smtClean="0">
                <a:latin typeface="Arial" pitchFamily="34" charset="0"/>
              </a:rPr>
              <a:pPr>
                <a:defRPr/>
              </a:pPr>
              <a:t>17</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CFCF33-4B80-4954-8B73-FA2755A99275}" type="slidenum">
              <a:rPr lang="en-US" smtClean="0">
                <a:latin typeface="Arial" pitchFamily="34" charset="0"/>
              </a:rPr>
              <a:pPr>
                <a:defRPr/>
              </a:pPr>
              <a:t>18</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E63EA1B-1263-4E2C-8A32-8DD0B1C52BA3}" type="slidenum">
              <a:rPr lang="en-US" smtClean="0">
                <a:latin typeface="Arial" pitchFamily="34" charset="0"/>
              </a:rPr>
              <a:pPr>
                <a:defRPr/>
              </a:pPr>
              <a:t>19</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28BD138-09AB-445A-9997-272551A124A2}" type="slidenum">
              <a:rPr lang="en-US" smtClean="0">
                <a:latin typeface="Arial" pitchFamily="34" charset="0"/>
              </a:rPr>
              <a:pPr>
                <a:defRPr/>
              </a:pPr>
              <a:t>2</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B3FAD68-6CFD-4519-88AD-DFD12E03227A}" type="slidenum">
              <a:rPr lang="en-US" smtClean="0">
                <a:latin typeface="Arial" pitchFamily="34" charset="0"/>
              </a:rPr>
              <a:pPr>
                <a:defRPr/>
              </a:pPr>
              <a:t>20</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D2DBAAC-0129-40BC-A93A-C3295386A00B}" type="slidenum">
              <a:rPr lang="en-US" smtClean="0">
                <a:latin typeface="Arial" pitchFamily="34" charset="0"/>
              </a:rPr>
              <a:pPr>
                <a:defRPr/>
              </a:pPr>
              <a:t>21</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104106-69D2-46E0-9261-6C4C70AEB0B8}" type="slidenum">
              <a:rPr lang="en-US" smtClean="0">
                <a:latin typeface="Arial" pitchFamily="34" charset="0"/>
              </a:rPr>
              <a:pPr>
                <a:defRPr/>
              </a:pPr>
              <a:t>22</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C6FA3FC-336E-4A0B-A433-B2E31AF76BA4}" type="slidenum">
              <a:rPr lang="en-US" smtClean="0">
                <a:latin typeface="Arial" pitchFamily="34" charset="0"/>
              </a:rPr>
              <a:pPr>
                <a:defRPr/>
              </a:pPr>
              <a:t>23</a:t>
            </a:fld>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423EC32-DB1F-41C7-A5D3-5E851B54501F}" type="slidenum">
              <a:rPr lang="en-US" smtClean="0">
                <a:latin typeface="Arial" pitchFamily="34" charset="0"/>
              </a:rPr>
              <a:pPr>
                <a:defRPr/>
              </a:pPr>
              <a:t>24</a:t>
            </a:fld>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7D19915-3786-4811-A6CB-4204800986C7}" type="slidenum">
              <a:rPr lang="en-US" smtClean="0">
                <a:latin typeface="Arial" pitchFamily="34" charset="0"/>
              </a:rPr>
              <a:pPr>
                <a:defRPr/>
              </a:pPr>
              <a:t>25</a:t>
            </a:fld>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60054EF-559F-416B-9FCB-6AFC5221D17F}" type="slidenum">
              <a:rPr lang="en-US" smtClean="0">
                <a:latin typeface="Arial" pitchFamily="34" charset="0"/>
              </a:rPr>
              <a:pPr>
                <a:defRPr/>
              </a:pPr>
              <a:t>26</a:t>
            </a:fld>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2BFD59E-1ED7-4B1A-A379-6422B8510B45}" type="slidenum">
              <a:rPr lang="en-US" smtClean="0">
                <a:latin typeface="Arial" pitchFamily="34" charset="0"/>
              </a:rPr>
              <a:pPr>
                <a:defRPr/>
              </a:pPr>
              <a:t>27</a:t>
            </a:fld>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8AEFDFF-FDF1-4879-9826-9B92DD1D1435}" type="slidenum">
              <a:rPr lang="en-US" smtClean="0">
                <a:latin typeface="Arial" pitchFamily="34" charset="0"/>
              </a:rPr>
              <a:pPr>
                <a:defRPr/>
              </a:pPr>
              <a:t>28</a:t>
            </a:fld>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0ADDDE2-644C-4322-865E-D177B8FABB8A}" type="slidenum">
              <a:rPr lang="en-US" smtClean="0">
                <a:latin typeface="Arial" pitchFamily="34" charset="0"/>
              </a:rPr>
              <a:pPr>
                <a:defRPr/>
              </a:pPr>
              <a:t>29</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183D3B4-7170-4C03-8ACE-59A30882B646}" type="slidenum">
              <a:rPr lang="en-US" smtClean="0">
                <a:latin typeface="Arial" pitchFamily="34" charset="0"/>
              </a:rPr>
              <a:pPr>
                <a:defRPr/>
              </a:pPr>
              <a:t>3</a:t>
            </a:fld>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9B5DB4-DED9-423D-8FF8-5AD9AAE60E44}" type="slidenum">
              <a:rPr lang="en-US" smtClean="0">
                <a:latin typeface="Arial" pitchFamily="34" charset="0"/>
              </a:rPr>
              <a:pPr>
                <a:defRPr/>
              </a:pPr>
              <a:t>30</a:t>
            </a:fld>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127FC6A-25C9-4242-AD61-21AB5665FA40}" type="slidenum">
              <a:rPr lang="en-US" smtClean="0">
                <a:latin typeface="Arial" pitchFamily="34" charset="0"/>
              </a:rPr>
              <a:pPr>
                <a:defRPr/>
              </a:pPr>
              <a:t>31</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D3B6ED6-47B6-4E2E-BB45-7093458C9BF3}" type="slidenum">
              <a:rPr lang="en-US" smtClean="0">
                <a:latin typeface="Arial" pitchFamily="34" charset="0"/>
              </a:rPr>
              <a:pPr>
                <a:defRPr/>
              </a:pPr>
              <a:t>4</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4E0EC97-064B-4686-A5EA-966BE98F1715}" type="slidenum">
              <a:rPr lang="en-US" smtClean="0">
                <a:latin typeface="Arial" pitchFamily="34" charset="0"/>
              </a:rPr>
              <a:pPr>
                <a:defRPr/>
              </a:pPr>
              <a:t>5</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060E7A-4AA7-45B8-9076-EB670E576493}" type="slidenum">
              <a:rPr lang="en-US" smtClean="0">
                <a:latin typeface="Arial" pitchFamily="34" charset="0"/>
              </a:rPr>
              <a:pPr>
                <a:defRPr/>
              </a:pPr>
              <a:t>6</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ED068FC-A978-44F4-B623-099014F8DDDB}" type="slidenum">
              <a:rPr lang="en-US" smtClean="0">
                <a:latin typeface="Arial" pitchFamily="34" charset="0"/>
              </a:rPr>
              <a:pPr>
                <a:defRPr/>
              </a:pPr>
              <a:t>7</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947D8CE-F138-4AFA-8EB6-6560E2E221A8}" type="slidenum">
              <a:rPr lang="en-US" smtClean="0">
                <a:latin typeface="Arial" pitchFamily="34" charset="0"/>
              </a:rPr>
              <a:pPr>
                <a:defRPr/>
              </a:pPr>
              <a:t>8</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4D772B4-875E-4B93-9C08-A4D956C607E5}" type="slidenum">
              <a:rPr lang="en-US" smtClean="0">
                <a:latin typeface="Arial" pitchFamily="34" charset="0"/>
              </a:rPr>
              <a:pPr>
                <a:defRPr/>
              </a:pPr>
              <a:t>9</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32592B-CB89-4163-82BE-D31923732DD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58F518-6336-47D4-B32D-CBACE55CE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7156CC-B7BB-45EA-9F0E-B81F2BAD2CD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BD79C8-0466-41D6-8CA1-229A78A656E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A0A8B3-5C3D-4C2B-AB81-DA9FDD212E8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00E38A-EE43-4F4D-B805-0AECEDEFD5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CD9E9F-25B3-4710-B0CC-231A2B2980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39A102F-7007-45E2-A6D3-607D41FB46A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94A5B19-2628-4E85-A7EE-BA170B76AE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7EEB99-5E73-413A-8B5F-1C7B0A5322B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D0F652-44A2-4D67-A62C-C0442641463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F7695C-3CFA-4D57-A033-81C07E72BC8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F2CBE549-EC91-4743-9A2D-83B31C01E3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body" idx="4294967295"/>
          </p:nvPr>
        </p:nvSpPr>
        <p:spPr>
          <a:xfrm>
            <a:off x="228600" y="228600"/>
            <a:ext cx="8763000" cy="6400800"/>
          </a:xfrm>
        </p:spPr>
        <p:txBody>
          <a:bodyPr/>
          <a:lstStyle/>
          <a:p>
            <a:pPr algn="ctr" eaLnBrk="1" hangingPunct="1">
              <a:buFontTx/>
              <a:buNone/>
            </a:pPr>
            <a:endParaRPr lang="en-US" sz="6600" b="1" smtClean="0"/>
          </a:p>
          <a:p>
            <a:pPr algn="ctr" eaLnBrk="1" hangingPunct="1">
              <a:buFontTx/>
              <a:buNone/>
            </a:pPr>
            <a:r>
              <a:rPr lang="en-US" sz="6600" b="1" smtClean="0"/>
              <a:t>STRUCTURE </a:t>
            </a:r>
          </a:p>
          <a:p>
            <a:pPr algn="ctr" eaLnBrk="1" hangingPunct="1">
              <a:buFontTx/>
              <a:buNone/>
            </a:pPr>
            <a:r>
              <a:rPr lang="en-US" sz="6600" b="1" smtClean="0"/>
              <a:t>&amp;</a:t>
            </a:r>
          </a:p>
          <a:p>
            <a:pPr algn="ctr" eaLnBrk="1" hangingPunct="1">
              <a:buFontTx/>
              <a:buNone/>
            </a:pPr>
            <a:r>
              <a:rPr lang="en-US" sz="6600" b="1" smtClean="0"/>
              <a:t>UNION</a:t>
            </a:r>
          </a:p>
          <a:p>
            <a:pPr algn="ctr" eaLnBrk="1" hangingPunct="1">
              <a:buFontTx/>
              <a:buNone/>
            </a:pPr>
            <a:endParaRPr lang="en-US" sz="6600" b="1" smtClean="0"/>
          </a:p>
          <a:p>
            <a:pPr eaLnBrk="1" hangingPunct="1">
              <a:buFontTx/>
              <a:buNone/>
            </a:pPr>
            <a:r>
              <a:rPr lang="en-US" smtClean="0"/>
              <a:t>						            </a:t>
            </a:r>
            <a:endParaRPr lang="en-US" sz="36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sz="half" idx="1"/>
          </p:nvPr>
        </p:nvSpPr>
        <p:spPr>
          <a:xfrm>
            <a:off x="76200" y="152400"/>
            <a:ext cx="8991600" cy="6477000"/>
          </a:xfrm>
        </p:spPr>
        <p:txBody>
          <a:bodyPr/>
          <a:lstStyle/>
          <a:p>
            <a:pPr marL="0" indent="0" algn="ctr" eaLnBrk="1" hangingPunct="1">
              <a:lnSpc>
                <a:spcPct val="120000"/>
              </a:lnSpc>
              <a:buFontTx/>
              <a:buNone/>
              <a:tabLst>
                <a:tab pos="0" algn="l"/>
              </a:tabLst>
            </a:pPr>
            <a:r>
              <a:rPr lang="en-US" b="1" u="sng" smtClean="0"/>
              <a:t>Structure Assignment </a:t>
            </a:r>
          </a:p>
          <a:p>
            <a:pPr marL="0" indent="0" algn="just" eaLnBrk="1" hangingPunct="1">
              <a:lnSpc>
                <a:spcPct val="120000"/>
              </a:lnSpc>
              <a:buFontTx/>
              <a:buNone/>
              <a:tabLst>
                <a:tab pos="0" algn="l"/>
              </a:tabLst>
            </a:pPr>
            <a:r>
              <a:rPr lang="en-US" smtClean="0"/>
              <a:t>The value of one structure variable is assigned to another variable of same type using assignment statement. If the e1 and e2 are  structure variables of type employee then the statement </a:t>
            </a:r>
          </a:p>
          <a:p>
            <a:pPr marL="0" indent="0" algn="just" eaLnBrk="1" hangingPunct="1">
              <a:lnSpc>
                <a:spcPct val="120000"/>
              </a:lnSpc>
              <a:buFontTx/>
              <a:buNone/>
              <a:tabLst>
                <a:tab pos="0" algn="l"/>
              </a:tabLst>
            </a:pPr>
            <a:r>
              <a:rPr lang="en-US" smtClean="0"/>
              <a:t>				e1 = e2; </a:t>
            </a:r>
          </a:p>
          <a:p>
            <a:pPr marL="0" indent="0" algn="just" eaLnBrk="1" hangingPunct="1">
              <a:lnSpc>
                <a:spcPct val="120000"/>
              </a:lnSpc>
              <a:buFontTx/>
              <a:buNone/>
              <a:tabLst>
                <a:tab pos="0" algn="l"/>
              </a:tabLst>
            </a:pPr>
            <a:r>
              <a:rPr lang="en-US" smtClean="0"/>
              <a:t>              assign value of structure variable e2 to e1. The value of each member of e2 is assigned to corresponding members of e1.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 y="152400"/>
            <a:ext cx="8991600" cy="6445250"/>
          </a:xfrm>
          <a:prstGeom prst="rect">
            <a:avLst/>
          </a:prstGeom>
          <a:noFill/>
          <a:ln w="9525">
            <a:noFill/>
            <a:miter lim="800000"/>
            <a:headEnd/>
            <a:tailEnd/>
          </a:ln>
        </p:spPr>
        <p:txBody>
          <a:bodyPr>
            <a:spAutoFit/>
          </a:bodyPr>
          <a:lstStyle/>
          <a:p>
            <a:pPr algn="ctr">
              <a:lnSpc>
                <a:spcPct val="90000"/>
              </a:lnSpc>
              <a:defRPr/>
            </a:pPr>
            <a:r>
              <a:rPr lang="en-US" sz="3200" b="1" u="sng" dirty="0">
                <a:latin typeface="Arial" pitchFamily="34" charset="0"/>
                <a:cs typeface="Arial" pitchFamily="34" charset="0"/>
              </a:rPr>
              <a:t>Program to implement the Structure</a:t>
            </a:r>
          </a:p>
          <a:p>
            <a:pPr algn="ctr">
              <a:spcBef>
                <a:spcPts val="0"/>
              </a:spcBef>
              <a:defRPr/>
            </a:pPr>
            <a:endParaRPr lang="en-US" sz="3200" dirty="0">
              <a:latin typeface="Arial" pitchFamily="34" charset="0"/>
              <a:cs typeface="Arial" pitchFamily="34" charset="0"/>
            </a:endParaRPr>
          </a:p>
          <a:p>
            <a:pPr marL="231775">
              <a:spcBef>
                <a:spcPts val="0"/>
              </a:spcBef>
              <a:defRPr/>
            </a:pPr>
            <a:r>
              <a:rPr lang="en-US" sz="3200" dirty="0">
                <a:latin typeface="Arial" pitchFamily="34" charset="0"/>
                <a:cs typeface="Arial" pitchFamily="34" charset="0"/>
              </a:rPr>
              <a:t>#include &lt;</a:t>
            </a:r>
            <a:r>
              <a:rPr lang="en-US" sz="3200" dirty="0" err="1">
                <a:latin typeface="Arial" pitchFamily="34" charset="0"/>
                <a:cs typeface="Arial" pitchFamily="34" charset="0"/>
              </a:rPr>
              <a:t>stdio.h</a:t>
            </a:r>
            <a:r>
              <a:rPr lang="en-US" sz="3200" dirty="0">
                <a:latin typeface="Arial" pitchFamily="34" charset="0"/>
                <a:cs typeface="Arial" pitchFamily="34" charset="0"/>
              </a:rPr>
              <a:t>&gt;</a:t>
            </a:r>
          </a:p>
          <a:p>
            <a:pPr marL="231775">
              <a:spcBef>
                <a:spcPts val="0"/>
              </a:spcBef>
              <a:buFont typeface="Monotype Sorts"/>
              <a:buNone/>
              <a:defRPr/>
            </a:pPr>
            <a:r>
              <a:rPr lang="en-US" sz="3200" dirty="0">
                <a:latin typeface="Arial" pitchFamily="34" charset="0"/>
                <a:cs typeface="Arial" pitchFamily="34" charset="0"/>
              </a:rPr>
              <a:t>#include &lt;</a:t>
            </a:r>
            <a:r>
              <a:rPr lang="en-US" sz="3200" dirty="0" err="1">
                <a:latin typeface="Arial" pitchFamily="34" charset="0"/>
                <a:cs typeface="Arial" pitchFamily="34" charset="0"/>
              </a:rPr>
              <a:t>conio.h</a:t>
            </a:r>
            <a:r>
              <a:rPr lang="en-US" sz="3200" dirty="0">
                <a:latin typeface="Arial" pitchFamily="34" charset="0"/>
                <a:cs typeface="Arial" pitchFamily="34" charset="0"/>
              </a:rPr>
              <a:t>&gt;</a:t>
            </a:r>
          </a:p>
          <a:p>
            <a:pPr marL="231775">
              <a:spcBef>
                <a:spcPts val="0"/>
              </a:spcBef>
              <a:defRPr/>
            </a:pPr>
            <a:r>
              <a:rPr lang="en-US" sz="3200" dirty="0" err="1">
                <a:latin typeface="Arial" pitchFamily="34" charset="0"/>
                <a:cs typeface="Arial" pitchFamily="34" charset="0"/>
              </a:rPr>
              <a:t>struct</a:t>
            </a:r>
            <a:r>
              <a:rPr lang="en-US" sz="3200" dirty="0">
                <a:latin typeface="Arial" pitchFamily="34" charset="0"/>
                <a:cs typeface="Arial" pitchFamily="34" charset="0"/>
              </a:rPr>
              <a:t> employee</a:t>
            </a:r>
          </a:p>
          <a:p>
            <a:pPr marL="231775">
              <a:spcBef>
                <a:spcPts val="0"/>
              </a:spcBef>
              <a:defRPr/>
            </a:pPr>
            <a:r>
              <a:rPr lang="en-US" sz="3200" dirty="0">
                <a:latin typeface="Arial" pitchFamily="34" charset="0"/>
                <a:cs typeface="Arial" pitchFamily="34" charset="0"/>
              </a:rPr>
              <a:t>{</a:t>
            </a:r>
          </a:p>
          <a:p>
            <a:pPr marL="231775">
              <a:spcBef>
                <a:spcPts val="0"/>
              </a:spcBef>
              <a:defRPr/>
            </a:pPr>
            <a:r>
              <a:rPr lang="en-US" sz="3200" dirty="0" err="1">
                <a:latin typeface="Arial" pitchFamily="34" charset="0"/>
                <a:cs typeface="Arial" pitchFamily="34" charset="0"/>
              </a:rPr>
              <a:t>int</a:t>
            </a:r>
            <a:r>
              <a:rPr lang="en-US" sz="3200" dirty="0">
                <a:latin typeface="Arial" pitchFamily="34" charset="0"/>
                <a:cs typeface="Arial" pitchFamily="34" charset="0"/>
              </a:rPr>
              <a:t>  </a:t>
            </a:r>
            <a:r>
              <a:rPr lang="en-US" sz="3200" dirty="0" err="1">
                <a:latin typeface="Arial" pitchFamily="34" charset="0"/>
                <a:cs typeface="Arial" pitchFamily="34" charset="0"/>
              </a:rPr>
              <a:t>emp_id</a:t>
            </a:r>
            <a:r>
              <a:rPr lang="en-US" sz="3200" dirty="0">
                <a:latin typeface="Arial" pitchFamily="34" charset="0"/>
                <a:cs typeface="Arial" pitchFamily="34" charset="0"/>
              </a:rPr>
              <a:t>;</a:t>
            </a:r>
          </a:p>
          <a:p>
            <a:pPr marL="231775">
              <a:spcBef>
                <a:spcPts val="0"/>
              </a:spcBef>
              <a:defRPr/>
            </a:pPr>
            <a:r>
              <a:rPr lang="en-US" sz="3200" dirty="0">
                <a:latin typeface="Arial" pitchFamily="34" charset="0"/>
                <a:cs typeface="Arial" pitchFamily="34" charset="0"/>
              </a:rPr>
              <a:t>char name[20];</a:t>
            </a:r>
          </a:p>
          <a:p>
            <a:pPr marL="231775">
              <a:spcBef>
                <a:spcPts val="0"/>
              </a:spcBef>
              <a:defRPr/>
            </a:pPr>
            <a:r>
              <a:rPr lang="en-US" sz="3200" dirty="0">
                <a:latin typeface="Arial" pitchFamily="34" charset="0"/>
                <a:cs typeface="Arial" pitchFamily="34" charset="0"/>
              </a:rPr>
              <a:t>float salary;</a:t>
            </a:r>
          </a:p>
          <a:p>
            <a:pPr marL="231775">
              <a:spcBef>
                <a:spcPts val="0"/>
              </a:spcBef>
              <a:defRPr/>
            </a:pPr>
            <a:r>
              <a:rPr lang="en-US" sz="3200" dirty="0">
                <a:latin typeface="Arial" pitchFamily="34" charset="0"/>
                <a:cs typeface="Arial" pitchFamily="34" charset="0"/>
              </a:rPr>
              <a:t>char address[50];</a:t>
            </a:r>
          </a:p>
          <a:p>
            <a:pPr marL="231775">
              <a:spcBef>
                <a:spcPts val="0"/>
              </a:spcBef>
              <a:defRPr/>
            </a:pPr>
            <a:r>
              <a:rPr lang="en-US" sz="3200" dirty="0" err="1">
                <a:latin typeface="Arial" pitchFamily="34" charset="0"/>
                <a:cs typeface="Arial" pitchFamily="34" charset="0"/>
              </a:rPr>
              <a:t>int</a:t>
            </a:r>
            <a:r>
              <a:rPr lang="en-US" sz="3200" dirty="0">
                <a:latin typeface="Arial" pitchFamily="34" charset="0"/>
                <a:cs typeface="Arial" pitchFamily="34" charset="0"/>
              </a:rPr>
              <a:t> </a:t>
            </a:r>
            <a:r>
              <a:rPr lang="en-US" sz="3200" dirty="0" err="1">
                <a:latin typeface="Arial" pitchFamily="34" charset="0"/>
                <a:cs typeface="Arial" pitchFamily="34" charset="0"/>
              </a:rPr>
              <a:t>dept_no</a:t>
            </a:r>
            <a:r>
              <a:rPr lang="en-US" sz="3200" dirty="0">
                <a:latin typeface="Arial" pitchFamily="34" charset="0"/>
                <a:cs typeface="Arial" pitchFamily="34" charset="0"/>
              </a:rPr>
              <a:t>;</a:t>
            </a:r>
          </a:p>
          <a:p>
            <a:pPr marL="231775">
              <a:spcBef>
                <a:spcPts val="0"/>
              </a:spcBef>
              <a:defRPr/>
            </a:pPr>
            <a:r>
              <a:rPr lang="en-US" sz="3200" dirty="0" err="1">
                <a:latin typeface="Arial" pitchFamily="34" charset="0"/>
                <a:cs typeface="Arial" pitchFamily="34" charset="0"/>
              </a:rPr>
              <a:t>int</a:t>
            </a:r>
            <a:r>
              <a:rPr lang="en-US" sz="3200" dirty="0">
                <a:latin typeface="Arial" pitchFamily="34" charset="0"/>
                <a:cs typeface="Arial" pitchFamily="34" charset="0"/>
              </a:rPr>
              <a:t> age;  </a:t>
            </a:r>
          </a:p>
          <a:p>
            <a:pPr marL="231775">
              <a:spcBef>
                <a:spcPts val="0"/>
              </a:spcBef>
              <a:defRPr/>
            </a:pPr>
            <a:r>
              <a:rPr lang="en-US" sz="3200" dirty="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 y="76200"/>
            <a:ext cx="8991600" cy="6786563"/>
          </a:xfrm>
          <a:prstGeom prst="rect">
            <a:avLst/>
          </a:prstGeom>
          <a:noFill/>
          <a:ln w="9525">
            <a:noFill/>
            <a:miter lim="800000"/>
            <a:headEnd/>
            <a:tailEnd/>
          </a:ln>
        </p:spPr>
        <p:txBody>
          <a:bodyPr>
            <a:spAutoFit/>
          </a:bodyPr>
          <a:lstStyle/>
          <a:p>
            <a:pPr algn="ctr">
              <a:lnSpc>
                <a:spcPct val="90000"/>
              </a:lnSpc>
              <a:defRPr/>
            </a:pPr>
            <a:r>
              <a:rPr lang="en-US" sz="3200" b="1" u="sng" dirty="0">
                <a:latin typeface="Arial" pitchFamily="34" charset="0"/>
                <a:cs typeface="Arial" pitchFamily="34" charset="0"/>
              </a:rPr>
              <a:t>Program to implement the Structure</a:t>
            </a:r>
          </a:p>
          <a:p>
            <a:pPr algn="ctr">
              <a:lnSpc>
                <a:spcPts val="1700"/>
              </a:lnSpc>
              <a:defRPr/>
            </a:pPr>
            <a:endParaRPr lang="en-US" sz="3200" b="1" u="sng" dirty="0">
              <a:latin typeface="Arial" pitchFamily="34" charset="0"/>
              <a:cs typeface="Arial" pitchFamily="34" charset="0"/>
            </a:endParaRPr>
          </a:p>
          <a:p>
            <a:pPr marL="231775">
              <a:spcBef>
                <a:spcPts val="0"/>
              </a:spcBef>
              <a:buFont typeface="Monotype Sorts"/>
              <a:buNone/>
              <a:defRPr/>
            </a:pPr>
            <a:r>
              <a:rPr lang="en-US" sz="3100" dirty="0">
                <a:latin typeface="Arial" pitchFamily="34" charset="0"/>
                <a:cs typeface="Arial" pitchFamily="34" charset="0"/>
              </a:rPr>
              <a:t>void main ( )</a:t>
            </a:r>
          </a:p>
          <a:p>
            <a:pPr marL="231775">
              <a:spcBef>
                <a:spcPts val="0"/>
              </a:spcBef>
              <a:buFont typeface="Monotype Sorts"/>
              <a:buNone/>
              <a:defRPr/>
            </a:pPr>
            <a:r>
              <a:rPr lang="en-US" sz="3100" dirty="0">
                <a:latin typeface="Arial" pitchFamily="34" charset="0"/>
                <a:cs typeface="Arial" pitchFamily="34" charset="0"/>
              </a:rPr>
              <a:t>   { </a:t>
            </a:r>
            <a:r>
              <a:rPr lang="en-US" sz="3100" dirty="0" err="1">
                <a:latin typeface="Arial" pitchFamily="34" charset="0"/>
                <a:cs typeface="Arial" pitchFamily="34" charset="0"/>
              </a:rPr>
              <a:t>struct</a:t>
            </a:r>
            <a:r>
              <a:rPr lang="en-US" sz="3100" dirty="0">
                <a:latin typeface="Arial" pitchFamily="34" charset="0"/>
                <a:cs typeface="Arial" pitchFamily="34" charset="0"/>
              </a:rPr>
              <a:t> </a:t>
            </a:r>
            <a:r>
              <a:rPr lang="en-US" sz="3000" dirty="0">
                <a:latin typeface="Arial" pitchFamily="34" charset="0"/>
                <a:cs typeface="Arial" pitchFamily="34" charset="0"/>
              </a:rPr>
              <a:t>employee e1,e2;</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employee id of employee”);</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(“%d”,&amp;e1.emp_id);</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name of employee”);</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(“%s”,e1.name);</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salary of employee”);</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(“%f”,&amp;e1.salary);</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address of employee”);</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(“%s”,e1.address); </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department of employee”);</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(“%d”,&amp;e1.dept_no);</a:t>
            </a:r>
          </a:p>
          <a:p>
            <a:pPr marL="231775">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age of employee”);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6200" y="152400"/>
            <a:ext cx="8991600" cy="6792913"/>
          </a:xfrm>
          <a:prstGeom prst="rect">
            <a:avLst/>
          </a:prstGeom>
          <a:noFill/>
          <a:ln w="9525">
            <a:noFill/>
            <a:miter lim="800000"/>
            <a:headEnd/>
            <a:tailEnd/>
          </a:ln>
        </p:spPr>
        <p:txBody>
          <a:bodyPr>
            <a:spAutoFit/>
          </a:bodyPr>
          <a:lstStyle/>
          <a:p>
            <a:pPr algn="ctr">
              <a:lnSpc>
                <a:spcPct val="90000"/>
              </a:lnSpc>
            </a:pPr>
            <a:r>
              <a:rPr lang="en-US" sz="3200" b="1" u="sng"/>
              <a:t>Program to implement the Structure</a:t>
            </a:r>
          </a:p>
          <a:p>
            <a:pPr algn="ctr">
              <a:lnSpc>
                <a:spcPts val="2000"/>
              </a:lnSpc>
            </a:pPr>
            <a:endParaRPr lang="en-US" sz="3200" b="1" u="sng"/>
          </a:p>
          <a:p>
            <a:pPr>
              <a:buFont typeface="Monotype Sorts" pitchFamily="2" charset="2"/>
              <a:buNone/>
            </a:pPr>
            <a:r>
              <a:rPr lang="en-US" sz="3000"/>
              <a:t>     scanf(“%d”,&amp;e1.age);</a:t>
            </a:r>
          </a:p>
          <a:p>
            <a:pPr>
              <a:buFont typeface="Monotype Sorts" pitchFamily="2" charset="2"/>
              <a:buNone/>
            </a:pPr>
            <a:r>
              <a:rPr lang="en-US" sz="3000"/>
              <a:t>     printf (“Enter the employee id of employee”);</a:t>
            </a:r>
          </a:p>
          <a:p>
            <a:pPr>
              <a:buFont typeface="Monotype Sorts" pitchFamily="2" charset="2"/>
              <a:buNone/>
            </a:pPr>
            <a:r>
              <a:rPr lang="en-US" sz="3000"/>
              <a:t>     scanf(“%d”,&amp;e2.emp_id);</a:t>
            </a:r>
          </a:p>
          <a:p>
            <a:pPr>
              <a:buFont typeface="Monotype Sorts" pitchFamily="2" charset="2"/>
              <a:buNone/>
            </a:pPr>
            <a:r>
              <a:rPr lang="en-US" sz="3000"/>
              <a:t>     printf (“Enter the name of employee”);</a:t>
            </a:r>
          </a:p>
          <a:p>
            <a:pPr>
              <a:buFont typeface="Monotype Sorts" pitchFamily="2" charset="2"/>
              <a:buNone/>
            </a:pPr>
            <a:r>
              <a:rPr lang="en-US" sz="3000"/>
              <a:t>     scanf(“%s”,e2.name);</a:t>
            </a:r>
          </a:p>
          <a:p>
            <a:pPr>
              <a:buFont typeface="Monotype Sorts" pitchFamily="2" charset="2"/>
              <a:buNone/>
            </a:pPr>
            <a:r>
              <a:rPr lang="en-US" sz="3000"/>
              <a:t>     printf (“Enter the salary of employee”);</a:t>
            </a:r>
          </a:p>
          <a:p>
            <a:pPr>
              <a:buFont typeface="Monotype Sorts" pitchFamily="2" charset="2"/>
              <a:buNone/>
            </a:pPr>
            <a:r>
              <a:rPr lang="en-US" sz="3000"/>
              <a:t>     scanf(“%f”,&amp;e2.salary);</a:t>
            </a:r>
          </a:p>
          <a:p>
            <a:pPr>
              <a:buFont typeface="Monotype Sorts" pitchFamily="2" charset="2"/>
              <a:buNone/>
            </a:pPr>
            <a:r>
              <a:rPr lang="en-US" sz="3000"/>
              <a:t>     printf (“Enter the address of employee”);</a:t>
            </a:r>
          </a:p>
          <a:p>
            <a:pPr>
              <a:buFont typeface="Monotype Sorts" pitchFamily="2" charset="2"/>
              <a:buNone/>
            </a:pPr>
            <a:r>
              <a:rPr lang="en-US" sz="3000"/>
              <a:t>     scanf(“%s”,e2.address);</a:t>
            </a:r>
          </a:p>
          <a:p>
            <a:pPr>
              <a:buFont typeface="Monotype Sorts" pitchFamily="2" charset="2"/>
              <a:buNone/>
            </a:pPr>
            <a:r>
              <a:rPr lang="en-US" sz="3000"/>
              <a:t>     printf (“Enter the department of employee”);</a:t>
            </a:r>
          </a:p>
          <a:p>
            <a:pPr>
              <a:buFont typeface="Monotype Sorts" pitchFamily="2" charset="2"/>
              <a:buNone/>
            </a:pPr>
            <a:r>
              <a:rPr lang="en-US" sz="3000"/>
              <a:t>     scanf(“%d”,&amp;e2.dept_no);</a:t>
            </a:r>
          </a:p>
          <a:p>
            <a:pPr>
              <a:buFont typeface="Monotype Sorts" pitchFamily="2" charset="2"/>
              <a:buNone/>
            </a:pPr>
            <a:r>
              <a:rPr lang="en-US" sz="3000"/>
              <a:t>     printf (“Enter the age of employee”);</a:t>
            </a:r>
          </a:p>
          <a:p>
            <a:pPr>
              <a:buFont typeface="Monotype Sorts" pitchFamily="2" charset="2"/>
              <a:buNone/>
            </a:pPr>
            <a:r>
              <a:rPr lang="en-US" sz="3000"/>
              <a:t>     scanf(“%d”,&amp;e2.age);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6200" y="152400"/>
            <a:ext cx="8991600" cy="6792913"/>
          </a:xfrm>
          <a:prstGeom prst="rect">
            <a:avLst/>
          </a:prstGeom>
          <a:noFill/>
          <a:ln w="9525">
            <a:noFill/>
            <a:miter lim="800000"/>
            <a:headEnd/>
            <a:tailEnd/>
          </a:ln>
        </p:spPr>
        <p:txBody>
          <a:bodyPr>
            <a:spAutoFit/>
          </a:bodyPr>
          <a:lstStyle/>
          <a:p>
            <a:pPr algn="ctr">
              <a:lnSpc>
                <a:spcPct val="90000"/>
              </a:lnSpc>
            </a:pPr>
            <a:r>
              <a:rPr lang="en-US" sz="3200" b="1" u="sng"/>
              <a:t>Program to implement the Structure</a:t>
            </a:r>
          </a:p>
          <a:p>
            <a:pPr algn="ctr">
              <a:lnSpc>
                <a:spcPts val="2000"/>
              </a:lnSpc>
            </a:pPr>
            <a:endParaRPr lang="en-US" sz="3200" b="1" u="sng"/>
          </a:p>
          <a:p>
            <a:pPr>
              <a:buFont typeface="Monotype Sorts" pitchFamily="2" charset="2"/>
              <a:buNone/>
            </a:pPr>
            <a:r>
              <a:rPr lang="en-US" sz="3000"/>
              <a:t>     printf (“The employee id of employee is : %d”, 		e1.emp_id);</a:t>
            </a:r>
          </a:p>
          <a:p>
            <a:pPr>
              <a:buFont typeface="Monotype Sorts" pitchFamily="2" charset="2"/>
              <a:buNone/>
            </a:pPr>
            <a:r>
              <a:rPr lang="en-US" sz="3000"/>
              <a:t>     printf (“The name of employee is : %s”, 				e1.name);</a:t>
            </a:r>
          </a:p>
          <a:p>
            <a:pPr>
              <a:buFont typeface="Monotype Sorts" pitchFamily="2" charset="2"/>
              <a:buNone/>
            </a:pPr>
            <a:r>
              <a:rPr lang="en-US" sz="3000"/>
              <a:t>     printf (“The salary of employee is : %f”, 				e1.salary);</a:t>
            </a:r>
          </a:p>
          <a:p>
            <a:pPr>
              <a:buFont typeface="Monotype Sorts" pitchFamily="2" charset="2"/>
              <a:buNone/>
            </a:pPr>
            <a:r>
              <a:rPr lang="en-US" sz="3000"/>
              <a:t>     printf (“The address of employee is : %s”, 			e1.address);</a:t>
            </a:r>
          </a:p>
          <a:p>
            <a:pPr>
              <a:buFont typeface="Monotype Sorts" pitchFamily="2" charset="2"/>
              <a:buNone/>
            </a:pPr>
            <a:r>
              <a:rPr lang="en-US" sz="3000"/>
              <a:t>     printf (“The department of employee is : %d”, 			e1.dept_no);</a:t>
            </a:r>
          </a:p>
          <a:p>
            <a:pPr>
              <a:buFont typeface="Monotype Sorts" pitchFamily="2" charset="2"/>
              <a:buNone/>
            </a:pPr>
            <a:r>
              <a:rPr lang="en-US" sz="3000"/>
              <a:t>     printf (“The age of employee is : %d”, 				e1.age);</a:t>
            </a:r>
          </a:p>
          <a:p>
            <a:pPr>
              <a:buFont typeface="Monotype Sorts" pitchFamily="2" charset="2"/>
              <a:buNone/>
            </a:pPr>
            <a:r>
              <a:rPr lang="en-US" sz="300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6200" y="152400"/>
            <a:ext cx="8991600" cy="6792913"/>
          </a:xfrm>
          <a:prstGeom prst="rect">
            <a:avLst/>
          </a:prstGeom>
          <a:noFill/>
          <a:ln w="9525">
            <a:noFill/>
            <a:miter lim="800000"/>
            <a:headEnd/>
            <a:tailEnd/>
          </a:ln>
        </p:spPr>
        <p:txBody>
          <a:bodyPr>
            <a:spAutoFit/>
          </a:bodyPr>
          <a:lstStyle/>
          <a:p>
            <a:pPr algn="ctr">
              <a:lnSpc>
                <a:spcPct val="90000"/>
              </a:lnSpc>
            </a:pPr>
            <a:r>
              <a:rPr lang="en-US" sz="3200" b="1" u="sng"/>
              <a:t>Program to implement the Structure</a:t>
            </a:r>
          </a:p>
          <a:p>
            <a:pPr algn="ctr">
              <a:lnSpc>
                <a:spcPts val="2000"/>
              </a:lnSpc>
            </a:pPr>
            <a:endParaRPr lang="en-US" sz="3200" b="1" u="sng"/>
          </a:p>
          <a:p>
            <a:pPr>
              <a:buFont typeface="Monotype Sorts" pitchFamily="2" charset="2"/>
              <a:buNone/>
            </a:pPr>
            <a:r>
              <a:rPr lang="en-US" sz="3000"/>
              <a:t>     printf (“The employee id of employee is : %d”, 		e2.emp_id);</a:t>
            </a:r>
          </a:p>
          <a:p>
            <a:pPr>
              <a:buFont typeface="Monotype Sorts" pitchFamily="2" charset="2"/>
              <a:buNone/>
            </a:pPr>
            <a:r>
              <a:rPr lang="en-US" sz="3000"/>
              <a:t>     printf (“The name of employee is : %s”, 				e2.name);</a:t>
            </a:r>
          </a:p>
          <a:p>
            <a:pPr>
              <a:buFont typeface="Monotype Sorts" pitchFamily="2" charset="2"/>
              <a:buNone/>
            </a:pPr>
            <a:r>
              <a:rPr lang="en-US" sz="3000"/>
              <a:t>     printf (“The salary of employee is : %f”, 				e2.salary);</a:t>
            </a:r>
          </a:p>
          <a:p>
            <a:pPr>
              <a:buFont typeface="Monotype Sorts" pitchFamily="2" charset="2"/>
              <a:buNone/>
            </a:pPr>
            <a:r>
              <a:rPr lang="en-US" sz="3000"/>
              <a:t>     printf (“The address of employee is : %s”, 			e2.address);</a:t>
            </a:r>
          </a:p>
          <a:p>
            <a:pPr>
              <a:buFont typeface="Monotype Sorts" pitchFamily="2" charset="2"/>
              <a:buNone/>
            </a:pPr>
            <a:r>
              <a:rPr lang="en-US" sz="3000"/>
              <a:t>     printf (“The department of employee is : %d”, 			e2.dept_no);</a:t>
            </a:r>
          </a:p>
          <a:p>
            <a:pPr>
              <a:buFont typeface="Monotype Sorts" pitchFamily="2" charset="2"/>
              <a:buNone/>
            </a:pPr>
            <a:r>
              <a:rPr lang="en-US" sz="3000"/>
              <a:t>     printf (“The age of employee is : %d”,e2.age);</a:t>
            </a:r>
          </a:p>
          <a:p>
            <a:pPr>
              <a:buFont typeface="Monotype Sorts" pitchFamily="2" charset="2"/>
              <a:buNone/>
            </a:pPr>
            <a:r>
              <a:rPr lang="en-US" sz="3000"/>
              <a:t>     getch();</a:t>
            </a:r>
          </a:p>
          <a:p>
            <a:pPr>
              <a:buFont typeface="Monotype Sorts" pitchFamily="2" charset="2"/>
              <a:buNone/>
            </a:pPr>
            <a:r>
              <a:rPr lang="en-US" sz="300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6200" y="152400"/>
            <a:ext cx="8991600" cy="6537325"/>
          </a:xfrm>
          <a:prstGeom prst="rect">
            <a:avLst/>
          </a:prstGeom>
          <a:noFill/>
          <a:ln w="9525">
            <a:noFill/>
            <a:miter lim="800000"/>
            <a:headEnd/>
            <a:tailEnd/>
          </a:ln>
        </p:spPr>
        <p:txBody>
          <a:bodyPr>
            <a:spAutoFit/>
          </a:bodyPr>
          <a:lstStyle/>
          <a:p>
            <a:pPr algn="ctr">
              <a:lnSpc>
                <a:spcPct val="90000"/>
              </a:lnSpc>
              <a:defRPr/>
            </a:pPr>
            <a:r>
              <a:rPr lang="en-US" sz="3200" b="1" u="sng" dirty="0">
                <a:latin typeface="Arial" pitchFamily="34" charset="0"/>
                <a:cs typeface="Arial" pitchFamily="34" charset="0"/>
              </a:rPr>
              <a:t>Output of Program </a:t>
            </a:r>
          </a:p>
          <a:p>
            <a:pPr marL="231775">
              <a:lnSpc>
                <a:spcPts val="2400"/>
              </a:lnSpc>
              <a:spcBef>
                <a:spcPts val="0"/>
              </a:spcBef>
              <a:buFont typeface="Monotype Sorts"/>
              <a:buNone/>
              <a:defRPr/>
            </a:pPr>
            <a:r>
              <a:rPr lang="en-US" sz="3000" dirty="0">
                <a:latin typeface="Arial" pitchFamily="34" charset="0"/>
                <a:cs typeface="Arial" pitchFamily="34" charset="0"/>
              </a:rPr>
              <a:t>   </a:t>
            </a:r>
          </a:p>
          <a:p>
            <a:pPr marL="231775">
              <a:spcBef>
                <a:spcPts val="0"/>
              </a:spcBef>
              <a:buFont typeface="Monotype Sorts"/>
              <a:buNone/>
              <a:defRPr/>
            </a:pPr>
            <a:r>
              <a:rPr lang="en-US" sz="3000" dirty="0">
                <a:latin typeface="Arial" pitchFamily="34" charset="0"/>
                <a:cs typeface="Arial" pitchFamily="34" charset="0"/>
              </a:rPr>
              <a:t>   Enter the employee id of employee 1</a:t>
            </a:r>
          </a:p>
          <a:p>
            <a:pPr marL="231775">
              <a:spcBef>
                <a:spcPts val="0"/>
              </a:spcBef>
              <a:buFont typeface="Monotype Sorts"/>
              <a:buNone/>
              <a:defRPr/>
            </a:pPr>
            <a:r>
              <a:rPr lang="en-US" sz="3000" dirty="0">
                <a:latin typeface="Arial" pitchFamily="34" charset="0"/>
                <a:cs typeface="Arial" pitchFamily="34" charset="0"/>
              </a:rPr>
              <a:t>   Enter the name of employee </a:t>
            </a:r>
            <a:r>
              <a:rPr lang="en-US" sz="3000" dirty="0" err="1">
                <a:latin typeface="Arial" pitchFamily="34" charset="0"/>
                <a:cs typeface="Arial" pitchFamily="34" charset="0"/>
              </a:rPr>
              <a:t>Rahul</a:t>
            </a:r>
            <a:endParaRPr lang="en-US" sz="3000" dirty="0">
              <a:latin typeface="Arial" pitchFamily="34" charset="0"/>
              <a:cs typeface="Arial" pitchFamily="34" charset="0"/>
            </a:endParaRPr>
          </a:p>
          <a:p>
            <a:pPr marL="231775">
              <a:spcBef>
                <a:spcPts val="0"/>
              </a:spcBef>
              <a:buFont typeface="Monotype Sorts"/>
              <a:buNone/>
              <a:defRPr/>
            </a:pPr>
            <a:r>
              <a:rPr lang="en-US" sz="3000" dirty="0">
                <a:latin typeface="Arial" pitchFamily="34" charset="0"/>
                <a:cs typeface="Arial" pitchFamily="34" charset="0"/>
              </a:rPr>
              <a:t>   Enter the salary of employee 15000</a:t>
            </a:r>
          </a:p>
          <a:p>
            <a:pPr marL="231775">
              <a:spcBef>
                <a:spcPts val="0"/>
              </a:spcBef>
              <a:buFont typeface="Monotype Sorts"/>
              <a:buNone/>
              <a:defRPr/>
            </a:pPr>
            <a:r>
              <a:rPr lang="en-US" sz="3000" dirty="0">
                <a:latin typeface="Arial" pitchFamily="34" charset="0"/>
                <a:cs typeface="Arial" pitchFamily="34" charset="0"/>
              </a:rPr>
              <a:t>   Enter the address of employee 4,villa area, Delhi</a:t>
            </a:r>
          </a:p>
          <a:p>
            <a:pPr marL="231775">
              <a:spcBef>
                <a:spcPts val="0"/>
              </a:spcBef>
              <a:buFont typeface="Monotype Sorts"/>
              <a:buNone/>
              <a:defRPr/>
            </a:pPr>
            <a:r>
              <a:rPr lang="en-US" sz="3000" dirty="0">
                <a:latin typeface="Arial" pitchFamily="34" charset="0"/>
                <a:cs typeface="Arial" pitchFamily="34" charset="0"/>
              </a:rPr>
              <a:t>   Enter the department of employee 3</a:t>
            </a:r>
          </a:p>
          <a:p>
            <a:pPr marL="231775">
              <a:spcBef>
                <a:spcPts val="0"/>
              </a:spcBef>
              <a:buFont typeface="Monotype Sorts"/>
              <a:buNone/>
              <a:defRPr/>
            </a:pPr>
            <a:r>
              <a:rPr lang="en-US" sz="3000" dirty="0">
                <a:latin typeface="Arial" pitchFamily="34" charset="0"/>
                <a:cs typeface="Arial" pitchFamily="34" charset="0"/>
              </a:rPr>
              <a:t>   Enter the age of employee 35</a:t>
            </a:r>
          </a:p>
          <a:p>
            <a:pPr marL="231775">
              <a:spcBef>
                <a:spcPts val="0"/>
              </a:spcBef>
              <a:buFont typeface="Monotype Sorts"/>
              <a:buNone/>
              <a:defRPr/>
            </a:pPr>
            <a:r>
              <a:rPr lang="en-US" sz="3000" dirty="0">
                <a:latin typeface="Arial" pitchFamily="34" charset="0"/>
                <a:cs typeface="Arial" pitchFamily="34" charset="0"/>
              </a:rPr>
              <a:t>   Enter the employee id of employee 2</a:t>
            </a:r>
          </a:p>
          <a:p>
            <a:pPr marL="231775">
              <a:spcBef>
                <a:spcPts val="0"/>
              </a:spcBef>
              <a:buFont typeface="Monotype Sorts"/>
              <a:buNone/>
              <a:defRPr/>
            </a:pPr>
            <a:r>
              <a:rPr lang="en-US" sz="3000" dirty="0">
                <a:latin typeface="Arial" pitchFamily="34" charset="0"/>
                <a:cs typeface="Arial" pitchFamily="34" charset="0"/>
              </a:rPr>
              <a:t>   Enter the name of employee Rajeev</a:t>
            </a:r>
          </a:p>
          <a:p>
            <a:pPr marL="231775">
              <a:spcBef>
                <a:spcPts val="0"/>
              </a:spcBef>
              <a:buFont typeface="Monotype Sorts"/>
              <a:buNone/>
              <a:defRPr/>
            </a:pPr>
            <a:r>
              <a:rPr lang="en-US" sz="3000" dirty="0">
                <a:latin typeface="Arial" pitchFamily="34" charset="0"/>
                <a:cs typeface="Arial" pitchFamily="34" charset="0"/>
              </a:rPr>
              <a:t>   Enter the salary of employee 14500</a:t>
            </a:r>
          </a:p>
          <a:p>
            <a:pPr marL="231775">
              <a:spcBef>
                <a:spcPts val="0"/>
              </a:spcBef>
              <a:buFont typeface="Monotype Sorts"/>
              <a:buNone/>
              <a:defRPr/>
            </a:pPr>
            <a:r>
              <a:rPr lang="en-US" sz="3000" dirty="0">
                <a:latin typeface="Arial" pitchFamily="34" charset="0"/>
                <a:cs typeface="Arial" pitchFamily="34" charset="0"/>
              </a:rPr>
              <a:t>   Enter the address of employee flat 56H, Mumbai</a:t>
            </a:r>
          </a:p>
          <a:p>
            <a:pPr marL="231775">
              <a:spcBef>
                <a:spcPts val="0"/>
              </a:spcBef>
              <a:buFont typeface="Monotype Sorts"/>
              <a:buNone/>
              <a:defRPr/>
            </a:pPr>
            <a:r>
              <a:rPr lang="en-US" sz="3000" dirty="0">
                <a:latin typeface="Arial" pitchFamily="34" charset="0"/>
                <a:cs typeface="Arial" pitchFamily="34" charset="0"/>
              </a:rPr>
              <a:t>   Enter the department of employee 5</a:t>
            </a:r>
          </a:p>
          <a:p>
            <a:pPr marL="231775">
              <a:spcBef>
                <a:spcPts val="0"/>
              </a:spcBef>
              <a:buFont typeface="Monotype Sorts"/>
              <a:buNone/>
              <a:defRPr/>
            </a:pPr>
            <a:r>
              <a:rPr lang="en-US" sz="3000" dirty="0">
                <a:latin typeface="Arial" pitchFamily="34" charset="0"/>
                <a:cs typeface="Arial" pitchFamily="34" charset="0"/>
              </a:rPr>
              <a:t>   Enter the age of employee  30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6200" y="152400"/>
            <a:ext cx="8991600" cy="6980238"/>
          </a:xfrm>
          <a:prstGeom prst="rect">
            <a:avLst/>
          </a:prstGeom>
          <a:noFill/>
          <a:ln w="9525">
            <a:noFill/>
            <a:miter lim="800000"/>
            <a:headEnd/>
            <a:tailEnd/>
          </a:ln>
        </p:spPr>
        <p:txBody>
          <a:bodyPr>
            <a:spAutoFit/>
          </a:bodyPr>
          <a:lstStyle/>
          <a:p>
            <a:pPr algn="ctr">
              <a:lnSpc>
                <a:spcPct val="90000"/>
              </a:lnSpc>
              <a:defRPr/>
            </a:pPr>
            <a:r>
              <a:rPr lang="en-US" sz="3200" b="1" u="sng" dirty="0">
                <a:latin typeface="Arial" pitchFamily="34" charset="0"/>
                <a:cs typeface="Arial" pitchFamily="34" charset="0"/>
              </a:rPr>
              <a:t>Output of Program</a:t>
            </a:r>
          </a:p>
          <a:p>
            <a:pPr algn="ctr">
              <a:lnSpc>
                <a:spcPts val="2400"/>
              </a:lnSpc>
              <a:defRPr/>
            </a:pPr>
            <a:r>
              <a:rPr lang="en-US" sz="3200" b="1" u="sng" dirty="0">
                <a:latin typeface="Arial" pitchFamily="34" charset="0"/>
                <a:cs typeface="Arial" pitchFamily="34" charset="0"/>
              </a:rPr>
              <a:t> </a:t>
            </a:r>
          </a:p>
          <a:p>
            <a:pPr marL="231775">
              <a:spcBef>
                <a:spcPts val="0"/>
              </a:spcBef>
              <a:buFont typeface="Monotype Sorts"/>
              <a:buNone/>
              <a:defRPr/>
            </a:pPr>
            <a:r>
              <a:rPr lang="en-US" sz="3000" dirty="0">
                <a:latin typeface="Arial" pitchFamily="34" charset="0"/>
                <a:cs typeface="Arial" pitchFamily="34" charset="0"/>
              </a:rPr>
              <a:t>  The employee id of employee is : 1 </a:t>
            </a:r>
          </a:p>
          <a:p>
            <a:pPr>
              <a:buFont typeface="Monotype Sorts"/>
              <a:buNone/>
              <a:defRPr/>
            </a:pPr>
            <a:r>
              <a:rPr lang="en-US" sz="3000" dirty="0">
                <a:latin typeface="Arial" pitchFamily="34" charset="0"/>
                <a:cs typeface="Arial" pitchFamily="34" charset="0"/>
              </a:rPr>
              <a:t>     The name of employee is : </a:t>
            </a:r>
            <a:r>
              <a:rPr lang="en-US" sz="3000" dirty="0" err="1">
                <a:latin typeface="Arial" pitchFamily="34" charset="0"/>
                <a:cs typeface="Arial" pitchFamily="34" charset="0"/>
              </a:rPr>
              <a:t>Rahul</a:t>
            </a:r>
            <a:endParaRPr lang="en-US" sz="3000" dirty="0">
              <a:latin typeface="Arial" pitchFamily="34" charset="0"/>
              <a:cs typeface="Arial" pitchFamily="34" charset="0"/>
            </a:endParaRPr>
          </a:p>
          <a:p>
            <a:pPr>
              <a:buFont typeface="Monotype Sorts"/>
              <a:buNone/>
              <a:defRPr/>
            </a:pPr>
            <a:r>
              <a:rPr lang="en-US" sz="3000" dirty="0">
                <a:latin typeface="Arial" pitchFamily="34" charset="0"/>
                <a:cs typeface="Arial" pitchFamily="34" charset="0"/>
              </a:rPr>
              <a:t>     The salary of employee is : 15000</a:t>
            </a:r>
          </a:p>
          <a:p>
            <a:pPr>
              <a:buFont typeface="Monotype Sorts"/>
              <a:buNone/>
              <a:defRPr/>
            </a:pPr>
            <a:r>
              <a:rPr lang="en-US" sz="3000" dirty="0">
                <a:latin typeface="Arial" pitchFamily="34" charset="0"/>
                <a:cs typeface="Arial" pitchFamily="34" charset="0"/>
              </a:rPr>
              <a:t>     The address of employee is : 4, villa area, Delhi</a:t>
            </a:r>
          </a:p>
          <a:p>
            <a:pPr>
              <a:buFont typeface="Monotype Sorts"/>
              <a:buNone/>
              <a:defRPr/>
            </a:pPr>
            <a:r>
              <a:rPr lang="en-US" sz="3000" dirty="0">
                <a:latin typeface="Arial" pitchFamily="34" charset="0"/>
                <a:cs typeface="Arial" pitchFamily="34" charset="0"/>
              </a:rPr>
              <a:t>     The department of employee is : 3</a:t>
            </a:r>
          </a:p>
          <a:p>
            <a:pPr>
              <a:buFont typeface="Monotype Sorts"/>
              <a:buNone/>
              <a:defRPr/>
            </a:pPr>
            <a:r>
              <a:rPr lang="en-US" sz="3000" dirty="0">
                <a:latin typeface="Arial" pitchFamily="34" charset="0"/>
                <a:cs typeface="Arial" pitchFamily="34" charset="0"/>
              </a:rPr>
              <a:t>     The age of employee is : 35</a:t>
            </a:r>
          </a:p>
          <a:p>
            <a:pPr>
              <a:buFont typeface="Monotype Sorts"/>
              <a:buNone/>
              <a:defRPr/>
            </a:pPr>
            <a:r>
              <a:rPr lang="en-US" sz="3000" dirty="0">
                <a:latin typeface="Arial" pitchFamily="34" charset="0"/>
                <a:cs typeface="Arial" pitchFamily="34" charset="0"/>
              </a:rPr>
              <a:t>     The employee id of employee is : 2 	</a:t>
            </a:r>
          </a:p>
          <a:p>
            <a:pPr>
              <a:buFont typeface="Monotype Sorts"/>
              <a:buNone/>
              <a:defRPr/>
            </a:pPr>
            <a:r>
              <a:rPr lang="en-US" sz="3000" dirty="0">
                <a:latin typeface="Arial" pitchFamily="34" charset="0"/>
                <a:cs typeface="Arial" pitchFamily="34" charset="0"/>
              </a:rPr>
              <a:t>     The name of employee is : Rajeev</a:t>
            </a:r>
          </a:p>
          <a:p>
            <a:pPr>
              <a:buFont typeface="Monotype Sorts"/>
              <a:buNone/>
              <a:defRPr/>
            </a:pPr>
            <a:r>
              <a:rPr lang="en-US" sz="3000" dirty="0">
                <a:latin typeface="Arial" pitchFamily="34" charset="0"/>
                <a:cs typeface="Arial" pitchFamily="34" charset="0"/>
              </a:rPr>
              <a:t>     The salary of employee is : 14500	</a:t>
            </a:r>
          </a:p>
          <a:p>
            <a:pPr>
              <a:buFont typeface="Monotype Sorts"/>
              <a:buNone/>
              <a:defRPr/>
            </a:pPr>
            <a:r>
              <a:rPr lang="en-US" sz="3000" dirty="0">
                <a:latin typeface="Arial" pitchFamily="34" charset="0"/>
                <a:cs typeface="Arial" pitchFamily="34" charset="0"/>
              </a:rPr>
              <a:t>     The address of employee is : flat 56H, Mumbai</a:t>
            </a:r>
          </a:p>
          <a:p>
            <a:pPr>
              <a:buFont typeface="Monotype Sorts"/>
              <a:buNone/>
              <a:defRPr/>
            </a:pPr>
            <a:r>
              <a:rPr lang="en-US" sz="3000" dirty="0">
                <a:latin typeface="Arial" pitchFamily="34" charset="0"/>
                <a:cs typeface="Arial" pitchFamily="34" charset="0"/>
              </a:rPr>
              <a:t>     The department of employee is : 5</a:t>
            </a:r>
          </a:p>
          <a:p>
            <a:pPr>
              <a:buFont typeface="Monotype Sorts"/>
              <a:buNone/>
              <a:defRPr/>
            </a:pPr>
            <a:r>
              <a:rPr lang="en-US" sz="3000" dirty="0">
                <a:latin typeface="Arial" pitchFamily="34" charset="0"/>
                <a:cs typeface="Arial" pitchFamily="34" charset="0"/>
              </a:rPr>
              <a:t>     The age of employee is : 30</a:t>
            </a:r>
          </a:p>
          <a:p>
            <a:pPr>
              <a:buFont typeface="Monotype Sorts"/>
              <a:buNone/>
              <a:defRPr/>
            </a:pPr>
            <a:endParaRPr lang="en-US" sz="3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52400" y="134938"/>
            <a:ext cx="8686800" cy="6723062"/>
          </a:xfrm>
          <a:prstGeom prst="rect">
            <a:avLst/>
          </a:prstGeom>
          <a:noFill/>
          <a:ln w="9525">
            <a:noFill/>
            <a:miter lim="800000"/>
            <a:headEnd/>
            <a:tailEnd/>
          </a:ln>
        </p:spPr>
        <p:txBody>
          <a:bodyPr>
            <a:spAutoFit/>
          </a:bodyPr>
          <a:lstStyle/>
          <a:p>
            <a:pPr algn="ctr">
              <a:defRPr/>
            </a:pPr>
            <a:r>
              <a:rPr lang="en-US" sz="3200" b="1" u="sng" dirty="0">
                <a:latin typeface="Arial" pitchFamily="34" charset="0"/>
                <a:cs typeface="Arial" pitchFamily="34" charset="0"/>
              </a:rPr>
              <a:t>Array of Structure</a:t>
            </a:r>
          </a:p>
          <a:p>
            <a:pPr>
              <a:lnSpc>
                <a:spcPts val="2000"/>
              </a:lnSpc>
              <a:defRPr/>
            </a:pPr>
            <a:endParaRPr lang="en-US" sz="3200" b="1" u="sng" dirty="0">
              <a:latin typeface="Arial" pitchFamily="34" charset="0"/>
              <a:cs typeface="Arial" pitchFamily="34" charset="0"/>
            </a:endParaRPr>
          </a:p>
          <a:p>
            <a:pPr algn="just">
              <a:defRPr/>
            </a:pPr>
            <a:r>
              <a:rPr lang="en-US" sz="3200" dirty="0">
                <a:latin typeface="Arial" pitchFamily="34" charset="0"/>
                <a:cs typeface="Arial" pitchFamily="34" charset="0"/>
              </a:rPr>
              <a:t>C language allows to create an array of variables of structure. The array of structure is used to store the large number of similar records. For example to store the record of 100 employees then array of structure is used. The method to define and access the array element  of array of structure is similar to other array. The syntax to define the array of structure is </a:t>
            </a:r>
          </a:p>
          <a:p>
            <a:pPr marL="1379538" algn="just">
              <a:defRPr/>
            </a:pPr>
            <a:r>
              <a:rPr lang="en-US" sz="3200" dirty="0" err="1">
                <a:latin typeface="Arial" pitchFamily="34" charset="0"/>
                <a:cs typeface="Arial" pitchFamily="34" charset="0"/>
              </a:rPr>
              <a:t>Struct</a:t>
            </a:r>
            <a:r>
              <a:rPr lang="en-US" sz="3200" dirty="0">
                <a:latin typeface="Arial" pitchFamily="34" charset="0"/>
                <a:cs typeface="Arial" pitchFamily="34" charset="0"/>
              </a:rPr>
              <a:t> &lt;</a:t>
            </a:r>
            <a:r>
              <a:rPr lang="en-US" sz="3200" dirty="0" err="1">
                <a:latin typeface="Arial" pitchFamily="34" charset="0"/>
                <a:cs typeface="Arial" pitchFamily="34" charset="0"/>
              </a:rPr>
              <a:t>struct_name</a:t>
            </a:r>
            <a:r>
              <a:rPr lang="en-US" sz="3200" dirty="0">
                <a:latin typeface="Arial" pitchFamily="34" charset="0"/>
                <a:cs typeface="Arial" pitchFamily="34" charset="0"/>
              </a:rPr>
              <a:t>&gt; &lt;</a:t>
            </a:r>
            <a:r>
              <a:rPr lang="en-US" sz="3200" dirty="0" err="1">
                <a:latin typeface="Arial" pitchFamily="34" charset="0"/>
                <a:cs typeface="Arial" pitchFamily="34" charset="0"/>
              </a:rPr>
              <a:t>var_name</a:t>
            </a:r>
            <a:r>
              <a:rPr lang="en-US" sz="3200" dirty="0">
                <a:latin typeface="Arial" pitchFamily="34" charset="0"/>
                <a:cs typeface="Arial" pitchFamily="34" charset="0"/>
              </a:rPr>
              <a:t>&gt; &lt;</a:t>
            </a:r>
            <a:r>
              <a:rPr lang="en-US" sz="3200" dirty="0" err="1">
                <a:latin typeface="Arial" pitchFamily="34" charset="0"/>
                <a:cs typeface="Arial" pitchFamily="34" charset="0"/>
              </a:rPr>
              <a:t>array_name</a:t>
            </a:r>
            <a:r>
              <a:rPr lang="en-US" sz="3200" dirty="0">
                <a:latin typeface="Arial" pitchFamily="34" charset="0"/>
                <a:cs typeface="Arial" pitchFamily="34" charset="0"/>
              </a:rPr>
              <a:t>&gt; [&lt;value&gt;];</a:t>
            </a:r>
          </a:p>
          <a:p>
            <a:pPr algn="just">
              <a:defRPr/>
            </a:pPr>
            <a:r>
              <a:rPr lang="en-US" sz="3200" dirty="0">
                <a:latin typeface="Arial" pitchFamily="34" charset="0"/>
                <a:cs typeface="Arial" pitchFamily="34" charset="0"/>
              </a:rPr>
              <a:t>For Example:-</a:t>
            </a:r>
          </a:p>
          <a:p>
            <a:pPr algn="just">
              <a:defRPr/>
            </a:pPr>
            <a:r>
              <a:rPr lang="en-US" sz="3200" dirty="0">
                <a:latin typeface="Arial" pitchFamily="34" charset="0"/>
                <a:cs typeface="Arial" pitchFamily="34" charset="0"/>
              </a:rPr>
              <a:t>		      </a:t>
            </a:r>
            <a:r>
              <a:rPr lang="en-US" sz="3200" dirty="0" err="1">
                <a:latin typeface="Arial" pitchFamily="34" charset="0"/>
                <a:cs typeface="Arial" pitchFamily="34" charset="0"/>
              </a:rPr>
              <a:t>Struct</a:t>
            </a:r>
            <a:r>
              <a:rPr lang="en-US" sz="3200" dirty="0">
                <a:latin typeface="Arial" pitchFamily="34" charset="0"/>
                <a:cs typeface="Arial" pitchFamily="34" charset="0"/>
              </a:rPr>
              <a:t> employee e1[100];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6200" y="152400"/>
            <a:ext cx="8991600" cy="6445250"/>
          </a:xfrm>
          <a:prstGeom prst="rect">
            <a:avLst/>
          </a:prstGeom>
          <a:noFill/>
          <a:ln w="9525">
            <a:noFill/>
            <a:miter lim="800000"/>
            <a:headEnd/>
            <a:tailEnd/>
          </a:ln>
        </p:spPr>
        <p:txBody>
          <a:bodyPr>
            <a:spAutoFit/>
          </a:bodyPr>
          <a:lstStyle/>
          <a:p>
            <a:pPr algn="ctr">
              <a:lnSpc>
                <a:spcPct val="90000"/>
              </a:lnSpc>
              <a:defRPr/>
            </a:pPr>
            <a:r>
              <a:rPr lang="en-US" sz="3200" b="1" u="sng" dirty="0">
                <a:latin typeface="Arial" pitchFamily="34" charset="0"/>
                <a:cs typeface="Arial" pitchFamily="34" charset="0"/>
              </a:rPr>
              <a:t>Program to implement the Array of Structure</a:t>
            </a:r>
          </a:p>
          <a:p>
            <a:pPr algn="ctr">
              <a:lnSpc>
                <a:spcPts val="2500"/>
              </a:lnSpc>
              <a:defRPr/>
            </a:pPr>
            <a:endParaRPr lang="en-US" sz="3200" dirty="0">
              <a:latin typeface="Arial" pitchFamily="34" charset="0"/>
              <a:cs typeface="Arial" pitchFamily="34" charset="0"/>
            </a:endParaRPr>
          </a:p>
          <a:p>
            <a:pPr marL="231775">
              <a:defRPr/>
            </a:pPr>
            <a:r>
              <a:rPr lang="en-US" sz="3200" dirty="0">
                <a:latin typeface="Arial" pitchFamily="34" charset="0"/>
                <a:cs typeface="Arial" pitchFamily="34" charset="0"/>
              </a:rPr>
              <a:t>#include &lt;</a:t>
            </a:r>
            <a:r>
              <a:rPr lang="en-US" sz="3200" dirty="0" err="1">
                <a:latin typeface="Arial" pitchFamily="34" charset="0"/>
                <a:cs typeface="Arial" pitchFamily="34" charset="0"/>
              </a:rPr>
              <a:t>stdio.h</a:t>
            </a:r>
            <a:r>
              <a:rPr lang="en-US" sz="3200" dirty="0">
                <a:latin typeface="Arial" pitchFamily="34" charset="0"/>
                <a:cs typeface="Arial" pitchFamily="34" charset="0"/>
              </a:rPr>
              <a:t>&gt;</a:t>
            </a:r>
          </a:p>
          <a:p>
            <a:pPr marL="231775">
              <a:buFont typeface="Monotype Sorts"/>
              <a:buNone/>
              <a:defRPr/>
            </a:pPr>
            <a:r>
              <a:rPr lang="en-US" sz="3200" dirty="0">
                <a:latin typeface="Arial" pitchFamily="34" charset="0"/>
                <a:cs typeface="Arial" pitchFamily="34" charset="0"/>
              </a:rPr>
              <a:t>#include &lt;</a:t>
            </a:r>
            <a:r>
              <a:rPr lang="en-US" sz="3200" dirty="0" err="1">
                <a:latin typeface="Arial" pitchFamily="34" charset="0"/>
                <a:cs typeface="Arial" pitchFamily="34" charset="0"/>
              </a:rPr>
              <a:t>conio.h</a:t>
            </a:r>
            <a:r>
              <a:rPr lang="en-US" sz="3200" dirty="0">
                <a:latin typeface="Arial" pitchFamily="34" charset="0"/>
                <a:cs typeface="Arial" pitchFamily="34" charset="0"/>
              </a:rPr>
              <a:t>&gt;</a:t>
            </a:r>
          </a:p>
          <a:p>
            <a:pPr marL="231775">
              <a:defRPr/>
            </a:pPr>
            <a:r>
              <a:rPr lang="en-US" sz="3200" dirty="0" err="1">
                <a:latin typeface="Arial" pitchFamily="34" charset="0"/>
                <a:cs typeface="Arial" pitchFamily="34" charset="0"/>
              </a:rPr>
              <a:t>struct</a:t>
            </a:r>
            <a:r>
              <a:rPr lang="en-US" sz="3200" dirty="0">
                <a:latin typeface="Arial" pitchFamily="34" charset="0"/>
                <a:cs typeface="Arial" pitchFamily="34" charset="0"/>
              </a:rPr>
              <a:t> employee</a:t>
            </a:r>
          </a:p>
          <a:p>
            <a:pPr marL="231775">
              <a:defRPr/>
            </a:pPr>
            <a:r>
              <a:rPr lang="en-US" sz="3200" dirty="0">
                <a:latin typeface="Arial" pitchFamily="34" charset="0"/>
                <a:cs typeface="Arial" pitchFamily="34" charset="0"/>
              </a:rPr>
              <a:t>{</a:t>
            </a:r>
          </a:p>
          <a:p>
            <a:pPr marL="231775">
              <a:defRPr/>
            </a:pPr>
            <a:r>
              <a:rPr lang="en-US" sz="3200" dirty="0" err="1">
                <a:latin typeface="Arial" pitchFamily="34" charset="0"/>
                <a:cs typeface="Arial" pitchFamily="34" charset="0"/>
              </a:rPr>
              <a:t>int</a:t>
            </a:r>
            <a:r>
              <a:rPr lang="en-US" sz="3200" dirty="0">
                <a:latin typeface="Arial" pitchFamily="34" charset="0"/>
                <a:cs typeface="Arial" pitchFamily="34" charset="0"/>
              </a:rPr>
              <a:t>  </a:t>
            </a:r>
            <a:r>
              <a:rPr lang="en-US" sz="3200" dirty="0" err="1">
                <a:latin typeface="Arial" pitchFamily="34" charset="0"/>
                <a:cs typeface="Arial" pitchFamily="34" charset="0"/>
              </a:rPr>
              <a:t>emp_id</a:t>
            </a:r>
            <a:r>
              <a:rPr lang="en-US" sz="3200" dirty="0">
                <a:latin typeface="Arial" pitchFamily="34" charset="0"/>
                <a:cs typeface="Arial" pitchFamily="34" charset="0"/>
              </a:rPr>
              <a:t>;</a:t>
            </a:r>
          </a:p>
          <a:p>
            <a:pPr marL="231775">
              <a:defRPr/>
            </a:pPr>
            <a:r>
              <a:rPr lang="en-US" sz="3200" dirty="0">
                <a:latin typeface="Arial" pitchFamily="34" charset="0"/>
                <a:cs typeface="Arial" pitchFamily="34" charset="0"/>
              </a:rPr>
              <a:t>char name[20];</a:t>
            </a:r>
          </a:p>
          <a:p>
            <a:pPr marL="231775">
              <a:defRPr/>
            </a:pPr>
            <a:r>
              <a:rPr lang="en-US" sz="3200" dirty="0">
                <a:latin typeface="Arial" pitchFamily="34" charset="0"/>
                <a:cs typeface="Arial" pitchFamily="34" charset="0"/>
              </a:rPr>
              <a:t>float salary;</a:t>
            </a:r>
          </a:p>
          <a:p>
            <a:pPr marL="231775">
              <a:defRPr/>
            </a:pPr>
            <a:r>
              <a:rPr lang="en-US" sz="3200" dirty="0">
                <a:latin typeface="Arial" pitchFamily="34" charset="0"/>
                <a:cs typeface="Arial" pitchFamily="34" charset="0"/>
              </a:rPr>
              <a:t>char address[50];</a:t>
            </a:r>
          </a:p>
          <a:p>
            <a:pPr marL="231775">
              <a:defRPr/>
            </a:pPr>
            <a:r>
              <a:rPr lang="en-US" sz="3200" dirty="0" err="1">
                <a:latin typeface="Arial" pitchFamily="34" charset="0"/>
                <a:cs typeface="Arial" pitchFamily="34" charset="0"/>
              </a:rPr>
              <a:t>int</a:t>
            </a:r>
            <a:r>
              <a:rPr lang="en-US" sz="3200" dirty="0">
                <a:latin typeface="Arial" pitchFamily="34" charset="0"/>
                <a:cs typeface="Arial" pitchFamily="34" charset="0"/>
              </a:rPr>
              <a:t> </a:t>
            </a:r>
            <a:r>
              <a:rPr lang="en-US" sz="3200" dirty="0" err="1">
                <a:latin typeface="Arial" pitchFamily="34" charset="0"/>
                <a:cs typeface="Arial" pitchFamily="34" charset="0"/>
              </a:rPr>
              <a:t>dept_no</a:t>
            </a:r>
            <a:r>
              <a:rPr lang="en-US" sz="3200" dirty="0">
                <a:latin typeface="Arial" pitchFamily="34" charset="0"/>
                <a:cs typeface="Arial" pitchFamily="34" charset="0"/>
              </a:rPr>
              <a:t>;</a:t>
            </a:r>
          </a:p>
          <a:p>
            <a:pPr marL="231775">
              <a:defRPr/>
            </a:pPr>
            <a:r>
              <a:rPr lang="en-US" sz="3200" dirty="0" err="1">
                <a:latin typeface="Arial" pitchFamily="34" charset="0"/>
                <a:cs typeface="Arial" pitchFamily="34" charset="0"/>
              </a:rPr>
              <a:t>int</a:t>
            </a:r>
            <a:r>
              <a:rPr lang="en-US" sz="3200" dirty="0">
                <a:latin typeface="Arial" pitchFamily="34" charset="0"/>
                <a:cs typeface="Arial" pitchFamily="34" charset="0"/>
              </a:rPr>
              <a:t> age;  </a:t>
            </a:r>
          </a:p>
          <a:p>
            <a:pPr marL="231775">
              <a:defRPr/>
            </a:pPr>
            <a:r>
              <a:rPr lang="en-US" sz="3200" dirty="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152400" y="304800"/>
            <a:ext cx="8915400" cy="6553200"/>
          </a:xfrm>
        </p:spPr>
        <p:txBody>
          <a:bodyPr/>
          <a:lstStyle/>
          <a:p>
            <a:pPr eaLnBrk="1" hangingPunct="1">
              <a:buFontTx/>
              <a:buNone/>
              <a:defRPr/>
            </a:pPr>
            <a:r>
              <a:rPr lang="en-US" b="1" dirty="0" smtClean="0"/>
              <a:t>				</a:t>
            </a:r>
            <a:r>
              <a:rPr lang="en-US" b="1" u="sng" dirty="0" smtClean="0"/>
              <a:t>Data Types</a:t>
            </a:r>
          </a:p>
          <a:p>
            <a:pPr marL="0" indent="0" algn="just" eaLnBrk="1" hangingPunct="1">
              <a:buFontTx/>
              <a:buNone/>
              <a:defRPr/>
            </a:pPr>
            <a:r>
              <a:rPr lang="en-US" dirty="0" smtClean="0"/>
              <a:t>C programming language which has the ability to divide the data into different types. The type of a variable determine the what kind of values it may take on. The various data types are</a:t>
            </a:r>
          </a:p>
          <a:p>
            <a:pPr algn="just" eaLnBrk="1" hangingPunct="1">
              <a:defRPr/>
            </a:pPr>
            <a:r>
              <a:rPr lang="en-US" dirty="0" smtClean="0"/>
              <a:t>Simple Data type</a:t>
            </a:r>
          </a:p>
          <a:p>
            <a:pPr algn="just" eaLnBrk="1" hangingPunct="1">
              <a:buFontTx/>
              <a:buNone/>
              <a:defRPr/>
            </a:pPr>
            <a:r>
              <a:rPr lang="en-US" dirty="0" smtClean="0"/>
              <a:t>				</a:t>
            </a:r>
            <a:r>
              <a:rPr lang="en-US" dirty="0" smtClean="0">
                <a:sym typeface="Wingdings" pitchFamily="2" charset="2"/>
              </a:rPr>
              <a:t> Integer, Real, Void, Char</a:t>
            </a:r>
            <a:endParaRPr lang="en-US" dirty="0" smtClean="0"/>
          </a:p>
          <a:p>
            <a:pPr algn="just" eaLnBrk="1" hangingPunct="1">
              <a:defRPr/>
            </a:pPr>
            <a:r>
              <a:rPr lang="en-US" dirty="0" smtClean="0"/>
              <a:t>Structured Data type</a:t>
            </a:r>
          </a:p>
          <a:p>
            <a:pPr algn="just" eaLnBrk="1" hangingPunct="1">
              <a:buFontTx/>
              <a:buNone/>
              <a:defRPr/>
            </a:pPr>
            <a:r>
              <a:rPr lang="en-US" dirty="0" smtClean="0">
                <a:sym typeface="Wingdings" pitchFamily="2" charset="2"/>
              </a:rPr>
              <a:t>				Array, Strings</a:t>
            </a:r>
            <a:endParaRPr lang="en-US" dirty="0" smtClean="0"/>
          </a:p>
          <a:p>
            <a:pPr algn="just" eaLnBrk="1" hangingPunct="1">
              <a:defRPr/>
            </a:pPr>
            <a:r>
              <a:rPr lang="en-US" dirty="0" smtClean="0"/>
              <a:t>User Defined Data type</a:t>
            </a:r>
          </a:p>
          <a:p>
            <a:pPr algn="just" eaLnBrk="1" hangingPunct="1">
              <a:buFontTx/>
              <a:buNone/>
              <a:defRPr/>
            </a:pPr>
            <a:r>
              <a:rPr lang="en-US" dirty="0" smtClean="0"/>
              <a:t> 				</a:t>
            </a:r>
            <a:r>
              <a:rPr lang="en-US" dirty="0" smtClean="0">
                <a:sym typeface="Wingdings" pitchFamily="2" charset="2"/>
              </a:rPr>
              <a:t></a:t>
            </a:r>
            <a:r>
              <a:rPr lang="en-US" dirty="0" err="1" smtClean="0">
                <a:sym typeface="Wingdings" pitchFamily="2" charset="2"/>
              </a:rPr>
              <a:t>Enum</a:t>
            </a:r>
            <a:r>
              <a:rPr lang="en-US" dirty="0" smtClean="0">
                <a:sym typeface="Wingdings" pitchFamily="2" charset="2"/>
              </a:rPr>
              <a:t>, Structures, Unions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 y="152400"/>
            <a:ext cx="8991600" cy="6434138"/>
          </a:xfrm>
          <a:prstGeom prst="rect">
            <a:avLst/>
          </a:prstGeom>
          <a:noFill/>
          <a:ln w="9525">
            <a:noFill/>
            <a:miter lim="800000"/>
            <a:headEnd/>
            <a:tailEnd/>
          </a:ln>
        </p:spPr>
        <p:txBody>
          <a:bodyPr>
            <a:spAutoFit/>
          </a:bodyPr>
          <a:lstStyle/>
          <a:p>
            <a:pPr algn="ctr">
              <a:lnSpc>
                <a:spcPct val="90000"/>
              </a:lnSpc>
              <a:defRPr/>
            </a:pPr>
            <a:r>
              <a:rPr lang="en-US" sz="3200" b="1" u="sng" dirty="0">
                <a:latin typeface="Arial" pitchFamily="34" charset="0"/>
                <a:cs typeface="Arial" pitchFamily="34" charset="0"/>
              </a:rPr>
              <a:t>Program to implement the Array of Structure</a:t>
            </a:r>
          </a:p>
          <a:p>
            <a:pPr algn="ctr">
              <a:lnSpc>
                <a:spcPts val="2400"/>
              </a:lnSpc>
              <a:spcBef>
                <a:spcPts val="0"/>
              </a:spcBef>
              <a:defRPr/>
            </a:pPr>
            <a:endParaRPr lang="en-US" sz="3200" dirty="0">
              <a:latin typeface="Arial" pitchFamily="34" charset="0"/>
              <a:cs typeface="Arial" pitchFamily="34" charset="0"/>
            </a:endParaRPr>
          </a:p>
          <a:p>
            <a:pPr marL="115888">
              <a:spcBef>
                <a:spcPts val="0"/>
              </a:spcBef>
              <a:buFont typeface="Monotype Sorts"/>
              <a:buNone/>
              <a:defRPr/>
            </a:pPr>
            <a:r>
              <a:rPr lang="en-US" sz="3000" dirty="0">
                <a:latin typeface="Arial" pitchFamily="34" charset="0"/>
                <a:cs typeface="Arial" pitchFamily="34" charset="0"/>
              </a:rPr>
              <a:t>void main ( )</a:t>
            </a:r>
          </a:p>
          <a:p>
            <a:pPr marL="115888">
              <a:spcBef>
                <a:spcPts val="0"/>
              </a:spcBef>
              <a:buFont typeface="Monotype Sorts"/>
              <a:buNone/>
              <a:defRPr/>
            </a:pPr>
            <a:r>
              <a:rPr lang="en-US" sz="3000" dirty="0">
                <a:latin typeface="Arial" pitchFamily="34" charset="0"/>
                <a:cs typeface="Arial" pitchFamily="34" charset="0"/>
              </a:rPr>
              <a:t>   { </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struct</a:t>
            </a:r>
            <a:r>
              <a:rPr lang="en-US" sz="3000" dirty="0">
                <a:latin typeface="Arial" pitchFamily="34" charset="0"/>
                <a:cs typeface="Arial" pitchFamily="34" charset="0"/>
              </a:rPr>
              <a:t> employee e[5];</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int</a:t>
            </a:r>
            <a:r>
              <a:rPr lang="en-US" sz="3000" dirty="0">
                <a:latin typeface="Arial" pitchFamily="34" charset="0"/>
                <a:cs typeface="Arial" pitchFamily="34" charset="0"/>
              </a:rPr>
              <a:t> </a:t>
            </a:r>
            <a:r>
              <a:rPr lang="en-US" sz="3000" dirty="0" err="1">
                <a:latin typeface="Arial" pitchFamily="34" charset="0"/>
                <a:cs typeface="Arial" pitchFamily="34" charset="0"/>
              </a:rPr>
              <a:t>i</a:t>
            </a:r>
            <a:r>
              <a:rPr lang="en-US" sz="3000" dirty="0">
                <a:latin typeface="Arial" pitchFamily="34" charset="0"/>
                <a:cs typeface="Arial" pitchFamily="34" charset="0"/>
              </a:rPr>
              <a:t>;</a:t>
            </a:r>
          </a:p>
          <a:p>
            <a:pPr marL="115888">
              <a:spcBef>
                <a:spcPts val="0"/>
              </a:spcBef>
              <a:buFont typeface="Monotype Sorts"/>
              <a:buNone/>
              <a:defRPr/>
            </a:pPr>
            <a:r>
              <a:rPr lang="en-US" sz="3000" dirty="0">
                <a:latin typeface="Arial" pitchFamily="34" charset="0"/>
                <a:cs typeface="Arial" pitchFamily="34" charset="0"/>
              </a:rPr>
              <a:t>     for (</a:t>
            </a:r>
            <a:r>
              <a:rPr lang="en-US" sz="3000" dirty="0" err="1">
                <a:latin typeface="Arial" pitchFamily="34" charset="0"/>
                <a:cs typeface="Arial" pitchFamily="34" charset="0"/>
              </a:rPr>
              <a:t>i</a:t>
            </a:r>
            <a:r>
              <a:rPr lang="en-US" sz="3000" dirty="0">
                <a:latin typeface="Arial" pitchFamily="34" charset="0"/>
                <a:cs typeface="Arial" pitchFamily="34" charset="0"/>
              </a:rPr>
              <a:t>=1; </a:t>
            </a:r>
            <a:r>
              <a:rPr lang="en-US" sz="3000" dirty="0" err="1">
                <a:latin typeface="Arial" pitchFamily="34" charset="0"/>
                <a:cs typeface="Arial" pitchFamily="34" charset="0"/>
              </a:rPr>
              <a:t>i</a:t>
            </a:r>
            <a:r>
              <a:rPr lang="en-US" sz="3000" dirty="0">
                <a:latin typeface="Arial" pitchFamily="34" charset="0"/>
                <a:cs typeface="Arial" pitchFamily="34" charset="0"/>
              </a:rPr>
              <a:t>&lt;=100; </a:t>
            </a:r>
            <a:r>
              <a:rPr lang="en-US" sz="3000" dirty="0" err="1">
                <a:latin typeface="Arial" pitchFamily="34" charset="0"/>
                <a:cs typeface="Arial" pitchFamily="34" charset="0"/>
              </a:rPr>
              <a:t>i</a:t>
            </a:r>
            <a:r>
              <a:rPr lang="en-US" sz="3000" dirty="0">
                <a:latin typeface="Arial" pitchFamily="34" charset="0"/>
                <a:cs typeface="Arial" pitchFamily="34" charset="0"/>
              </a:rPr>
              <a:t>++)</a:t>
            </a:r>
          </a:p>
          <a:p>
            <a:pPr marL="115888">
              <a:spcBef>
                <a:spcPts val="0"/>
              </a:spcBef>
              <a:buFont typeface="Monotype Sorts"/>
              <a:buNone/>
              <a:defRPr/>
            </a:pPr>
            <a:r>
              <a:rPr lang="en-US" sz="3000" dirty="0">
                <a:latin typeface="Arial" pitchFamily="34" charset="0"/>
                <a:cs typeface="Arial" pitchFamily="34" charset="0"/>
              </a:rPr>
              <a:t>     {</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employee id of employee”);</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 (“%</a:t>
            </a:r>
            <a:r>
              <a:rPr lang="en-US" sz="3000" dirty="0" err="1">
                <a:latin typeface="Arial" pitchFamily="34" charset="0"/>
                <a:cs typeface="Arial" pitchFamily="34" charset="0"/>
              </a:rPr>
              <a:t>d”,&amp;e</a:t>
            </a:r>
            <a:r>
              <a:rPr lang="en-US" sz="3000" dirty="0">
                <a:latin typeface="Arial" pitchFamily="34" charset="0"/>
                <a:cs typeface="Arial" pitchFamily="34" charset="0"/>
              </a:rPr>
              <a:t>[</a:t>
            </a:r>
            <a:r>
              <a:rPr lang="en-US" sz="3000" dirty="0" err="1">
                <a:latin typeface="Arial" pitchFamily="34" charset="0"/>
                <a:cs typeface="Arial" pitchFamily="34" charset="0"/>
              </a:rPr>
              <a:t>i</a:t>
            </a:r>
            <a:r>
              <a:rPr lang="en-US" sz="3000" dirty="0">
                <a:latin typeface="Arial" pitchFamily="34" charset="0"/>
                <a:cs typeface="Arial" pitchFamily="34" charset="0"/>
              </a:rPr>
              <a:t>].</a:t>
            </a:r>
            <a:r>
              <a:rPr lang="en-US" sz="3000" dirty="0" err="1">
                <a:latin typeface="Arial" pitchFamily="34" charset="0"/>
                <a:cs typeface="Arial" pitchFamily="34" charset="0"/>
              </a:rPr>
              <a:t>emp_id</a:t>
            </a:r>
            <a:r>
              <a:rPr lang="en-US" sz="3000" dirty="0">
                <a:latin typeface="Arial" pitchFamily="34" charset="0"/>
                <a:cs typeface="Arial" pitchFamily="34" charset="0"/>
              </a:rPr>
              <a:t>);</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name of employee”);</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 (“%</a:t>
            </a:r>
            <a:r>
              <a:rPr lang="en-US" sz="3000" dirty="0" err="1">
                <a:latin typeface="Arial" pitchFamily="34" charset="0"/>
                <a:cs typeface="Arial" pitchFamily="34" charset="0"/>
              </a:rPr>
              <a:t>s”,e</a:t>
            </a:r>
            <a:r>
              <a:rPr lang="en-US" sz="3000" dirty="0">
                <a:latin typeface="Arial" pitchFamily="34" charset="0"/>
                <a:cs typeface="Arial" pitchFamily="34" charset="0"/>
              </a:rPr>
              <a:t>[</a:t>
            </a:r>
            <a:r>
              <a:rPr lang="en-US" sz="3000" dirty="0" err="1">
                <a:latin typeface="Arial" pitchFamily="34" charset="0"/>
                <a:cs typeface="Arial" pitchFamily="34" charset="0"/>
              </a:rPr>
              <a:t>i</a:t>
            </a:r>
            <a:r>
              <a:rPr lang="en-US" sz="3000" dirty="0">
                <a:latin typeface="Arial" pitchFamily="34" charset="0"/>
                <a:cs typeface="Arial" pitchFamily="34" charset="0"/>
              </a:rPr>
              <a:t>].name);</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salary of employee”);</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 (“%</a:t>
            </a:r>
            <a:r>
              <a:rPr lang="en-US" sz="3000" dirty="0" err="1">
                <a:latin typeface="Arial" pitchFamily="34" charset="0"/>
                <a:cs typeface="Arial" pitchFamily="34" charset="0"/>
              </a:rPr>
              <a:t>f”,&amp;e</a:t>
            </a:r>
            <a:r>
              <a:rPr lang="en-US" sz="3000" dirty="0">
                <a:latin typeface="Arial" pitchFamily="34" charset="0"/>
                <a:cs typeface="Arial" pitchFamily="34" charset="0"/>
              </a:rPr>
              <a:t>[</a:t>
            </a:r>
            <a:r>
              <a:rPr lang="en-US" sz="3000" dirty="0" err="1">
                <a:latin typeface="Arial" pitchFamily="34" charset="0"/>
                <a:cs typeface="Arial" pitchFamily="34" charset="0"/>
              </a:rPr>
              <a:t>i</a:t>
            </a:r>
            <a:r>
              <a:rPr lang="en-US" sz="3000" dirty="0">
                <a:latin typeface="Arial" pitchFamily="34" charset="0"/>
                <a:cs typeface="Arial" pitchFamily="34" charset="0"/>
              </a:rPr>
              <a:t>].salary);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 y="152400"/>
            <a:ext cx="8991600" cy="6599238"/>
          </a:xfrm>
          <a:prstGeom prst="rect">
            <a:avLst/>
          </a:prstGeom>
          <a:noFill/>
          <a:ln w="9525">
            <a:noFill/>
            <a:miter lim="800000"/>
            <a:headEnd/>
            <a:tailEnd/>
          </a:ln>
        </p:spPr>
        <p:txBody>
          <a:bodyPr>
            <a:spAutoFit/>
          </a:bodyPr>
          <a:lstStyle/>
          <a:p>
            <a:pPr algn="ctr">
              <a:lnSpc>
                <a:spcPct val="90000"/>
              </a:lnSpc>
              <a:defRPr/>
            </a:pPr>
            <a:r>
              <a:rPr lang="en-US" sz="3200" b="1" u="sng" dirty="0">
                <a:latin typeface="Arial" pitchFamily="34" charset="0"/>
                <a:cs typeface="Arial" pitchFamily="34" charset="0"/>
              </a:rPr>
              <a:t>Program to implement the Array of Structure</a:t>
            </a:r>
          </a:p>
          <a:p>
            <a:pPr algn="ctr">
              <a:lnSpc>
                <a:spcPts val="2400"/>
              </a:lnSpc>
              <a:spcBef>
                <a:spcPts val="0"/>
              </a:spcBef>
              <a:defRPr/>
            </a:pPr>
            <a:endParaRPr lang="en-US" sz="3200" dirty="0">
              <a:latin typeface="Arial" pitchFamily="34" charset="0"/>
              <a:cs typeface="Arial" pitchFamily="34" charset="0"/>
            </a:endParaRPr>
          </a:p>
          <a:p>
            <a:pPr marL="115888">
              <a:spcBef>
                <a:spcPts val="0"/>
              </a:spcBef>
              <a:buFont typeface="Monotype Sorts"/>
              <a:buNone/>
              <a:defRPr/>
            </a:pPr>
            <a:r>
              <a:rPr lang="en-US" sz="32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address of employee”);</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 (“%s”, e[</a:t>
            </a:r>
            <a:r>
              <a:rPr lang="en-US" sz="3000" dirty="0" err="1">
                <a:latin typeface="Arial" pitchFamily="34" charset="0"/>
                <a:cs typeface="Arial" pitchFamily="34" charset="0"/>
              </a:rPr>
              <a:t>i</a:t>
            </a:r>
            <a:r>
              <a:rPr lang="en-US" sz="3000" dirty="0">
                <a:latin typeface="Arial" pitchFamily="34" charset="0"/>
                <a:cs typeface="Arial" pitchFamily="34" charset="0"/>
              </a:rPr>
              <a:t>].address);</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department of employee”);</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 (“%</a:t>
            </a:r>
            <a:r>
              <a:rPr lang="en-US" sz="3000" dirty="0" err="1">
                <a:latin typeface="Arial" pitchFamily="34" charset="0"/>
                <a:cs typeface="Arial" pitchFamily="34" charset="0"/>
              </a:rPr>
              <a:t>d”,&amp;e</a:t>
            </a:r>
            <a:r>
              <a:rPr lang="en-US" sz="3000" dirty="0">
                <a:latin typeface="Arial" pitchFamily="34" charset="0"/>
                <a:cs typeface="Arial" pitchFamily="34" charset="0"/>
              </a:rPr>
              <a:t>[</a:t>
            </a:r>
            <a:r>
              <a:rPr lang="en-US" sz="3000" dirty="0" err="1">
                <a:latin typeface="Arial" pitchFamily="34" charset="0"/>
                <a:cs typeface="Arial" pitchFamily="34" charset="0"/>
              </a:rPr>
              <a:t>i</a:t>
            </a:r>
            <a:r>
              <a:rPr lang="en-US" sz="3000" dirty="0">
                <a:latin typeface="Arial" pitchFamily="34" charset="0"/>
                <a:cs typeface="Arial" pitchFamily="34" charset="0"/>
              </a:rPr>
              <a:t>].</a:t>
            </a:r>
            <a:r>
              <a:rPr lang="en-US" sz="3000" dirty="0" err="1">
                <a:latin typeface="Arial" pitchFamily="34" charset="0"/>
                <a:cs typeface="Arial" pitchFamily="34" charset="0"/>
              </a:rPr>
              <a:t>dept_no</a:t>
            </a:r>
            <a:r>
              <a:rPr lang="en-US" sz="3000" dirty="0">
                <a:latin typeface="Arial" pitchFamily="34" charset="0"/>
                <a:cs typeface="Arial" pitchFamily="34" charset="0"/>
              </a:rPr>
              <a:t>);</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(“Enter the age of employee”);</a:t>
            </a:r>
          </a:p>
          <a:p>
            <a:pPr>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scanf</a:t>
            </a:r>
            <a:r>
              <a:rPr lang="en-US" sz="3000" dirty="0">
                <a:latin typeface="Arial" pitchFamily="34" charset="0"/>
                <a:cs typeface="Arial" pitchFamily="34" charset="0"/>
              </a:rPr>
              <a:t> (“%</a:t>
            </a:r>
            <a:r>
              <a:rPr lang="en-US" sz="3000" dirty="0" err="1">
                <a:latin typeface="Arial" pitchFamily="34" charset="0"/>
                <a:cs typeface="Arial" pitchFamily="34" charset="0"/>
              </a:rPr>
              <a:t>d”,&amp;e</a:t>
            </a:r>
            <a:r>
              <a:rPr lang="en-US" sz="3000" dirty="0">
                <a:latin typeface="Arial" pitchFamily="34" charset="0"/>
                <a:cs typeface="Arial" pitchFamily="34" charset="0"/>
              </a:rPr>
              <a:t>[</a:t>
            </a:r>
            <a:r>
              <a:rPr lang="en-US" sz="3000" dirty="0" err="1">
                <a:latin typeface="Arial" pitchFamily="34" charset="0"/>
                <a:cs typeface="Arial" pitchFamily="34" charset="0"/>
              </a:rPr>
              <a:t>i</a:t>
            </a:r>
            <a:r>
              <a:rPr lang="en-US" sz="3000" dirty="0">
                <a:latin typeface="Arial" pitchFamily="34" charset="0"/>
                <a:cs typeface="Arial" pitchFamily="34" charset="0"/>
              </a:rPr>
              <a:t>].age);</a:t>
            </a:r>
          </a:p>
          <a:p>
            <a:pPr>
              <a:spcBef>
                <a:spcPts val="0"/>
              </a:spcBef>
              <a:buFont typeface="Monotype Sorts"/>
              <a:buNone/>
              <a:defRPr/>
            </a:pPr>
            <a:r>
              <a:rPr lang="en-US" sz="3000" dirty="0">
                <a:latin typeface="Arial" pitchFamily="34" charset="0"/>
                <a:cs typeface="Arial" pitchFamily="34" charset="0"/>
              </a:rPr>
              <a:t>     }</a:t>
            </a:r>
          </a:p>
          <a:p>
            <a:pPr marL="115888">
              <a:spcBef>
                <a:spcPts val="0"/>
              </a:spcBef>
              <a:buFont typeface="Monotype Sorts"/>
              <a:buNone/>
              <a:defRPr/>
            </a:pPr>
            <a:r>
              <a:rPr lang="en-US" sz="3000" dirty="0">
                <a:latin typeface="Arial" pitchFamily="34" charset="0"/>
                <a:cs typeface="Arial" pitchFamily="34" charset="0"/>
              </a:rPr>
              <a:t>    for (</a:t>
            </a:r>
            <a:r>
              <a:rPr lang="en-US" sz="3000" dirty="0" err="1">
                <a:latin typeface="Arial" pitchFamily="34" charset="0"/>
                <a:cs typeface="Arial" pitchFamily="34" charset="0"/>
              </a:rPr>
              <a:t>i</a:t>
            </a:r>
            <a:r>
              <a:rPr lang="en-US" sz="3000" dirty="0">
                <a:latin typeface="Arial" pitchFamily="34" charset="0"/>
                <a:cs typeface="Arial" pitchFamily="34" charset="0"/>
              </a:rPr>
              <a:t>=1; </a:t>
            </a:r>
            <a:r>
              <a:rPr lang="en-US" sz="3000" dirty="0" err="1">
                <a:latin typeface="Arial" pitchFamily="34" charset="0"/>
                <a:cs typeface="Arial" pitchFamily="34" charset="0"/>
              </a:rPr>
              <a:t>i</a:t>
            </a:r>
            <a:r>
              <a:rPr lang="en-US" sz="3000" dirty="0">
                <a:latin typeface="Arial" pitchFamily="34" charset="0"/>
                <a:cs typeface="Arial" pitchFamily="34" charset="0"/>
              </a:rPr>
              <a:t>&lt;=100; </a:t>
            </a:r>
            <a:r>
              <a:rPr lang="en-US" sz="3000" dirty="0" err="1">
                <a:latin typeface="Arial" pitchFamily="34" charset="0"/>
                <a:cs typeface="Arial" pitchFamily="34" charset="0"/>
              </a:rPr>
              <a:t>i</a:t>
            </a:r>
            <a:r>
              <a:rPr lang="en-US" sz="3000" dirty="0">
                <a:latin typeface="Arial" pitchFamily="34" charset="0"/>
                <a:cs typeface="Arial" pitchFamily="34" charset="0"/>
              </a:rPr>
              <a:t>++)</a:t>
            </a:r>
          </a:p>
          <a:p>
            <a:pPr marL="115888">
              <a:spcBef>
                <a:spcPts val="0"/>
              </a:spcBef>
              <a:buFont typeface="Monotype Sorts"/>
              <a:buNone/>
              <a:defRPr/>
            </a:pPr>
            <a:r>
              <a:rPr lang="en-US" sz="3000" dirty="0">
                <a:latin typeface="Arial" pitchFamily="34" charset="0"/>
                <a:cs typeface="Arial" pitchFamily="34" charset="0"/>
              </a:rPr>
              <a:t>    {</a:t>
            </a:r>
          </a:p>
          <a:p>
            <a:pPr>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(“The employee id of employee is : %d”, 		e[</a:t>
            </a:r>
            <a:r>
              <a:rPr lang="en-US" sz="3000" dirty="0" err="1">
                <a:latin typeface="Arial" pitchFamily="34" charset="0"/>
                <a:cs typeface="Arial" pitchFamily="34" charset="0"/>
              </a:rPr>
              <a:t>i</a:t>
            </a:r>
            <a:r>
              <a:rPr lang="en-US" sz="3000" dirty="0">
                <a:latin typeface="Arial" pitchFamily="34" charset="0"/>
                <a:cs typeface="Arial" pitchFamily="34" charset="0"/>
              </a:rPr>
              <a:t>].</a:t>
            </a:r>
            <a:r>
              <a:rPr lang="en-US" sz="3000" dirty="0" err="1">
                <a:latin typeface="Arial" pitchFamily="34" charset="0"/>
                <a:cs typeface="Arial" pitchFamily="34" charset="0"/>
              </a:rPr>
              <a:t>emp_id</a:t>
            </a:r>
            <a:r>
              <a:rPr lang="en-US" sz="3000" dirty="0">
                <a:latin typeface="Arial" pitchFamily="34" charset="0"/>
                <a:cs typeface="Arial" pitchFamily="34" charset="0"/>
              </a:rPr>
              <a:t>);</a:t>
            </a:r>
          </a:p>
          <a:p>
            <a:pPr>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(“The name of employee is: %</a:t>
            </a:r>
            <a:r>
              <a:rPr lang="en-US" sz="3000" dirty="0" err="1">
                <a:latin typeface="Arial" pitchFamily="34" charset="0"/>
                <a:cs typeface="Arial" pitchFamily="34" charset="0"/>
              </a:rPr>
              <a:t>s”,e</a:t>
            </a:r>
            <a:r>
              <a:rPr lang="en-US" sz="3000" dirty="0">
                <a:latin typeface="Arial" pitchFamily="34" charset="0"/>
                <a:cs typeface="Arial" pitchFamily="34" charset="0"/>
              </a:rPr>
              <a:t>[</a:t>
            </a:r>
            <a:r>
              <a:rPr lang="en-US" sz="3000" dirty="0" err="1">
                <a:latin typeface="Arial" pitchFamily="34" charset="0"/>
                <a:cs typeface="Arial" pitchFamily="34" charset="0"/>
              </a:rPr>
              <a:t>i</a:t>
            </a:r>
            <a:r>
              <a:rPr lang="en-US" sz="3000" dirty="0">
                <a:latin typeface="Arial" pitchFamily="34" charset="0"/>
                <a:cs typeface="Arial" pitchFamily="34" charset="0"/>
              </a:rPr>
              <a:t>].name);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 y="152400"/>
            <a:ext cx="8991600" cy="5645150"/>
          </a:xfrm>
          <a:prstGeom prst="rect">
            <a:avLst/>
          </a:prstGeom>
          <a:noFill/>
          <a:ln w="9525">
            <a:noFill/>
            <a:miter lim="800000"/>
            <a:headEnd/>
            <a:tailEnd/>
          </a:ln>
        </p:spPr>
        <p:txBody>
          <a:bodyPr>
            <a:spAutoFit/>
          </a:bodyPr>
          <a:lstStyle/>
          <a:p>
            <a:pPr algn="ctr">
              <a:lnSpc>
                <a:spcPct val="90000"/>
              </a:lnSpc>
              <a:defRPr/>
            </a:pPr>
            <a:r>
              <a:rPr lang="en-US" sz="3200" b="1" u="sng" dirty="0">
                <a:latin typeface="Arial" pitchFamily="34" charset="0"/>
                <a:cs typeface="Arial" pitchFamily="34" charset="0"/>
              </a:rPr>
              <a:t>Program to implement the Array of Structure</a:t>
            </a:r>
          </a:p>
          <a:p>
            <a:pPr algn="ctr">
              <a:lnSpc>
                <a:spcPts val="2500"/>
              </a:lnSpc>
              <a:spcBef>
                <a:spcPts val="0"/>
              </a:spcBef>
              <a:defRPr/>
            </a:pPr>
            <a:endParaRPr lang="en-US" sz="3200" dirty="0">
              <a:latin typeface="Arial" pitchFamily="34" charset="0"/>
              <a:cs typeface="Arial" pitchFamily="34" charset="0"/>
            </a:endParaRPr>
          </a:p>
          <a:p>
            <a:pPr marL="115888">
              <a:spcBef>
                <a:spcPts val="0"/>
              </a:spcBef>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(“The salary of employee is: %f”,			         e[</a:t>
            </a:r>
            <a:r>
              <a:rPr lang="en-US" sz="3000" dirty="0" err="1">
                <a:latin typeface="Arial" pitchFamily="34" charset="0"/>
                <a:cs typeface="Arial" pitchFamily="34" charset="0"/>
              </a:rPr>
              <a:t>i</a:t>
            </a:r>
            <a:r>
              <a:rPr lang="en-US" sz="3000" dirty="0">
                <a:latin typeface="Arial" pitchFamily="34" charset="0"/>
                <a:cs typeface="Arial" pitchFamily="34" charset="0"/>
              </a:rPr>
              <a:t>].salary);</a:t>
            </a:r>
          </a:p>
          <a:p>
            <a:pPr marL="115888">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(“The address of employee is : %s”, 			e[</a:t>
            </a:r>
            <a:r>
              <a:rPr lang="en-US" sz="3000" dirty="0" err="1">
                <a:latin typeface="Arial" pitchFamily="34" charset="0"/>
                <a:cs typeface="Arial" pitchFamily="34" charset="0"/>
              </a:rPr>
              <a:t>i</a:t>
            </a:r>
            <a:r>
              <a:rPr lang="en-US" sz="3000" dirty="0">
                <a:latin typeface="Arial" pitchFamily="34" charset="0"/>
                <a:cs typeface="Arial" pitchFamily="34" charset="0"/>
              </a:rPr>
              <a:t>].address);</a:t>
            </a:r>
          </a:p>
          <a:p>
            <a:pPr>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(“The department of employee is : %d”, 			e[</a:t>
            </a:r>
            <a:r>
              <a:rPr lang="en-US" sz="3000" dirty="0" err="1">
                <a:latin typeface="Arial" pitchFamily="34" charset="0"/>
                <a:cs typeface="Arial" pitchFamily="34" charset="0"/>
              </a:rPr>
              <a:t>i</a:t>
            </a:r>
            <a:r>
              <a:rPr lang="en-US" sz="3000" dirty="0">
                <a:latin typeface="Arial" pitchFamily="34" charset="0"/>
                <a:cs typeface="Arial" pitchFamily="34" charset="0"/>
              </a:rPr>
              <a:t>].</a:t>
            </a:r>
            <a:r>
              <a:rPr lang="en-US" sz="3000" dirty="0" err="1">
                <a:latin typeface="Arial" pitchFamily="34" charset="0"/>
                <a:cs typeface="Arial" pitchFamily="34" charset="0"/>
              </a:rPr>
              <a:t>dept_no</a:t>
            </a:r>
            <a:r>
              <a:rPr lang="en-US" sz="3000" dirty="0">
                <a:latin typeface="Arial" pitchFamily="34" charset="0"/>
                <a:cs typeface="Arial" pitchFamily="34" charset="0"/>
              </a:rPr>
              <a:t>);</a:t>
            </a:r>
          </a:p>
          <a:p>
            <a:pPr>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printf</a:t>
            </a:r>
            <a:r>
              <a:rPr lang="en-US" sz="3000" dirty="0">
                <a:latin typeface="Arial" pitchFamily="34" charset="0"/>
                <a:cs typeface="Arial" pitchFamily="34" charset="0"/>
              </a:rPr>
              <a:t> (“The age of employee is : %d”, e[</a:t>
            </a:r>
            <a:r>
              <a:rPr lang="en-US" sz="3000" dirty="0" err="1">
                <a:latin typeface="Arial" pitchFamily="34" charset="0"/>
                <a:cs typeface="Arial" pitchFamily="34" charset="0"/>
              </a:rPr>
              <a:t>i</a:t>
            </a:r>
            <a:r>
              <a:rPr lang="en-US" sz="3000" dirty="0">
                <a:latin typeface="Arial" pitchFamily="34" charset="0"/>
                <a:cs typeface="Arial" pitchFamily="34" charset="0"/>
              </a:rPr>
              <a:t>].age);</a:t>
            </a:r>
          </a:p>
          <a:p>
            <a:pPr>
              <a:spcBef>
                <a:spcPts val="0"/>
              </a:spcBef>
              <a:buFont typeface="Monotype Sorts"/>
              <a:buNone/>
              <a:defRPr/>
            </a:pPr>
            <a:r>
              <a:rPr lang="en-US" sz="3000" dirty="0">
                <a:latin typeface="Arial" pitchFamily="34" charset="0"/>
                <a:cs typeface="Arial" pitchFamily="34" charset="0"/>
              </a:rPr>
              <a:t>     } </a:t>
            </a:r>
          </a:p>
          <a:p>
            <a:pPr>
              <a:spcBef>
                <a:spcPts val="0"/>
              </a:spcBef>
              <a:buFont typeface="Monotype Sorts"/>
              <a:buNone/>
              <a:defRPr/>
            </a:pPr>
            <a:r>
              <a:rPr lang="en-US" sz="3000" dirty="0">
                <a:latin typeface="Arial" pitchFamily="34" charset="0"/>
                <a:cs typeface="Arial" pitchFamily="34" charset="0"/>
              </a:rPr>
              <a:t>  </a:t>
            </a:r>
            <a:r>
              <a:rPr lang="en-US" sz="3000" dirty="0" err="1">
                <a:latin typeface="Arial" pitchFamily="34" charset="0"/>
                <a:cs typeface="Arial" pitchFamily="34" charset="0"/>
              </a:rPr>
              <a:t>getch</a:t>
            </a:r>
            <a:r>
              <a:rPr lang="en-US" sz="3000" dirty="0">
                <a:latin typeface="Arial" pitchFamily="34" charset="0"/>
                <a:cs typeface="Arial" pitchFamily="34" charset="0"/>
              </a:rPr>
              <a:t>();</a:t>
            </a:r>
          </a:p>
          <a:p>
            <a:pPr>
              <a:spcBef>
                <a:spcPts val="0"/>
              </a:spcBef>
              <a:buFont typeface="Monotype Sorts"/>
              <a:buNone/>
              <a:defRPr/>
            </a:pPr>
            <a:r>
              <a:rPr lang="en-US" sz="3000" dirty="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52400" y="134938"/>
            <a:ext cx="8763000" cy="6656387"/>
          </a:xfrm>
          <a:prstGeom prst="rect">
            <a:avLst/>
          </a:prstGeom>
          <a:noFill/>
          <a:ln w="9525">
            <a:noFill/>
            <a:miter lim="800000"/>
            <a:headEnd/>
            <a:tailEnd/>
          </a:ln>
        </p:spPr>
        <p:txBody>
          <a:bodyPr>
            <a:spAutoFit/>
          </a:bodyPr>
          <a:lstStyle/>
          <a:p>
            <a:pPr algn="ctr"/>
            <a:r>
              <a:rPr lang="en-US" sz="3200" b="1" u="sng"/>
              <a:t>Passing Structure to Function</a:t>
            </a:r>
          </a:p>
          <a:p>
            <a:pPr>
              <a:lnSpc>
                <a:spcPts val="2500"/>
              </a:lnSpc>
            </a:pPr>
            <a:endParaRPr lang="en-US" sz="3200" b="1" u="sng"/>
          </a:p>
          <a:p>
            <a:pPr algn="just">
              <a:lnSpc>
                <a:spcPct val="120000"/>
              </a:lnSpc>
            </a:pPr>
            <a:r>
              <a:rPr lang="en-US" sz="3200"/>
              <a:t>The structure variable can be passed to a function as a parameter. The program to pass a structure variable to a function.</a:t>
            </a:r>
          </a:p>
          <a:p>
            <a:r>
              <a:rPr lang="en-US" sz="3200"/>
              <a:t>#include &lt;stdio.h&gt;</a:t>
            </a:r>
          </a:p>
          <a:p>
            <a:pPr>
              <a:buFont typeface="Monotype Sorts" pitchFamily="2" charset="2"/>
              <a:buNone/>
            </a:pPr>
            <a:r>
              <a:rPr lang="en-US" sz="3200"/>
              <a:t>#include &lt;conio.h&gt;</a:t>
            </a:r>
          </a:p>
          <a:p>
            <a:r>
              <a:rPr lang="en-US" sz="3200"/>
              <a:t>struct employee</a:t>
            </a:r>
          </a:p>
          <a:p>
            <a:r>
              <a:rPr lang="en-US" sz="3200"/>
              <a:t>{</a:t>
            </a:r>
          </a:p>
          <a:p>
            <a:r>
              <a:rPr lang="en-US" sz="3200"/>
              <a:t>int  emp_id;</a:t>
            </a:r>
          </a:p>
          <a:p>
            <a:r>
              <a:rPr lang="en-US" sz="3200"/>
              <a:t>char name[20];</a:t>
            </a:r>
          </a:p>
          <a:p>
            <a:r>
              <a:rPr lang="en-US" sz="3200"/>
              <a:t>float salary;</a:t>
            </a:r>
          </a:p>
          <a:p>
            <a:r>
              <a:rPr lang="en-US" sz="320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52400" y="134938"/>
            <a:ext cx="8763000" cy="6723062"/>
          </a:xfrm>
          <a:prstGeom prst="rect">
            <a:avLst/>
          </a:prstGeom>
          <a:noFill/>
          <a:ln w="9525">
            <a:noFill/>
            <a:miter lim="800000"/>
            <a:headEnd/>
            <a:tailEnd/>
          </a:ln>
        </p:spPr>
        <p:txBody>
          <a:bodyPr>
            <a:spAutoFit/>
          </a:bodyPr>
          <a:lstStyle/>
          <a:p>
            <a:pPr algn="ctr"/>
            <a:r>
              <a:rPr lang="en-US" sz="3200" b="1" u="sng"/>
              <a:t>Passing Structure to Function</a:t>
            </a:r>
          </a:p>
          <a:p>
            <a:pPr>
              <a:lnSpc>
                <a:spcPts val="2000"/>
              </a:lnSpc>
              <a:buFont typeface="Monotype Sorts" pitchFamily="2" charset="2"/>
              <a:buNone/>
            </a:pPr>
            <a:endParaRPr lang="en-US" sz="3200"/>
          </a:p>
          <a:p>
            <a:pPr>
              <a:buFont typeface="Monotype Sorts" pitchFamily="2" charset="2"/>
              <a:buNone/>
            </a:pPr>
            <a:r>
              <a:rPr lang="en-US" sz="3200"/>
              <a:t>void main ( )</a:t>
            </a:r>
          </a:p>
          <a:p>
            <a:pPr>
              <a:buFont typeface="Monotype Sorts" pitchFamily="2" charset="2"/>
              <a:buNone/>
            </a:pPr>
            <a:r>
              <a:rPr lang="en-US" sz="3200"/>
              <a:t>   {</a:t>
            </a:r>
          </a:p>
          <a:p>
            <a:pPr>
              <a:buFont typeface="Monotype Sorts" pitchFamily="2" charset="2"/>
              <a:buNone/>
            </a:pPr>
            <a:r>
              <a:rPr lang="en-US" sz="3200"/>
              <a:t>     struct employee e1;</a:t>
            </a:r>
          </a:p>
          <a:p>
            <a:pPr>
              <a:buFont typeface="Monotype Sorts" pitchFamily="2" charset="2"/>
              <a:buNone/>
            </a:pPr>
            <a:r>
              <a:rPr lang="en-US" sz="3200"/>
              <a:t>     printf (“Enter the employee id of employee”);</a:t>
            </a:r>
          </a:p>
          <a:p>
            <a:pPr>
              <a:buFont typeface="Monotype Sorts" pitchFamily="2" charset="2"/>
              <a:buNone/>
            </a:pPr>
            <a:r>
              <a:rPr lang="en-US" sz="3200"/>
              <a:t>     scanf(“%d”,&amp;e1.emp_id);</a:t>
            </a:r>
          </a:p>
          <a:p>
            <a:pPr>
              <a:buFont typeface="Monotype Sorts" pitchFamily="2" charset="2"/>
              <a:buNone/>
            </a:pPr>
            <a:r>
              <a:rPr lang="en-US" sz="3200"/>
              <a:t>     printf (“Enter the name of employee”);</a:t>
            </a:r>
          </a:p>
          <a:p>
            <a:pPr>
              <a:buFont typeface="Monotype Sorts" pitchFamily="2" charset="2"/>
              <a:buNone/>
            </a:pPr>
            <a:r>
              <a:rPr lang="en-US" sz="3200"/>
              <a:t>     scanf(“%s”,e1.name);</a:t>
            </a:r>
          </a:p>
          <a:p>
            <a:pPr>
              <a:buFont typeface="Monotype Sorts" pitchFamily="2" charset="2"/>
              <a:buNone/>
            </a:pPr>
            <a:r>
              <a:rPr lang="en-US" sz="3200"/>
              <a:t>     printf (“Enter the salary of employee”);</a:t>
            </a:r>
          </a:p>
          <a:p>
            <a:pPr>
              <a:buFont typeface="Monotype Sorts" pitchFamily="2" charset="2"/>
              <a:buNone/>
            </a:pPr>
            <a:r>
              <a:rPr lang="en-US" sz="3200"/>
              <a:t>     scanf(“%f”,&amp;e1.salary);</a:t>
            </a:r>
          </a:p>
          <a:p>
            <a:pPr>
              <a:buFont typeface="Monotype Sorts" pitchFamily="2" charset="2"/>
              <a:buNone/>
            </a:pPr>
            <a:r>
              <a:rPr lang="en-US" sz="3200"/>
              <a:t>     printdata (struct employee e1);</a:t>
            </a:r>
          </a:p>
          <a:p>
            <a:r>
              <a:rPr lang="en-US" sz="3200"/>
              <a:t>     getch();</a:t>
            </a:r>
          </a:p>
          <a:p>
            <a:pPr>
              <a:buFont typeface="Monotype Sorts" pitchFamily="2" charset="2"/>
              <a:buNone/>
            </a:pPr>
            <a:r>
              <a:rPr lang="en-US" sz="320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52400" y="134938"/>
            <a:ext cx="8839200" cy="5508625"/>
          </a:xfrm>
          <a:prstGeom prst="rect">
            <a:avLst/>
          </a:prstGeom>
          <a:noFill/>
          <a:ln w="9525">
            <a:noFill/>
            <a:miter lim="800000"/>
            <a:headEnd/>
            <a:tailEnd/>
          </a:ln>
        </p:spPr>
        <p:txBody>
          <a:bodyPr>
            <a:spAutoFit/>
          </a:bodyPr>
          <a:lstStyle/>
          <a:p>
            <a:pPr algn="ctr"/>
            <a:r>
              <a:rPr lang="en-US" sz="3200" b="1" u="sng"/>
              <a:t>Passing Structure to Function</a:t>
            </a:r>
          </a:p>
          <a:p>
            <a:pPr>
              <a:lnSpc>
                <a:spcPts val="2600"/>
              </a:lnSpc>
              <a:buFont typeface="Monotype Sorts" pitchFamily="2" charset="2"/>
              <a:buNone/>
            </a:pPr>
            <a:endParaRPr lang="en-US" sz="3200"/>
          </a:p>
          <a:p>
            <a:pPr>
              <a:buFont typeface="Monotype Sorts" pitchFamily="2" charset="2"/>
              <a:buNone/>
            </a:pPr>
            <a:r>
              <a:rPr lang="en-US" sz="3200"/>
              <a:t> void printdata( struct employee emp)</a:t>
            </a:r>
          </a:p>
          <a:p>
            <a:pPr>
              <a:buFont typeface="Monotype Sorts" pitchFamily="2" charset="2"/>
              <a:buNone/>
            </a:pPr>
            <a:r>
              <a:rPr lang="en-US" sz="3200"/>
              <a:t>  {</a:t>
            </a:r>
          </a:p>
          <a:p>
            <a:pPr>
              <a:buFont typeface="Monotype Sorts" pitchFamily="2" charset="2"/>
              <a:buNone/>
            </a:pPr>
            <a:r>
              <a:rPr lang="en-US" sz="3200"/>
              <a:t>     printf (“\nThe employee id of employee is : 		%d”, emp.emp_id);</a:t>
            </a:r>
          </a:p>
          <a:p>
            <a:pPr>
              <a:buFont typeface="Monotype Sorts" pitchFamily="2" charset="2"/>
              <a:buNone/>
            </a:pPr>
            <a:r>
              <a:rPr lang="en-US" sz="3200"/>
              <a:t>     printf (“\nThe name of employee is : %s”, 			emp.name);</a:t>
            </a:r>
          </a:p>
          <a:p>
            <a:pPr>
              <a:buFont typeface="Monotype Sorts" pitchFamily="2" charset="2"/>
              <a:buNone/>
            </a:pPr>
            <a:r>
              <a:rPr lang="en-US" sz="3200"/>
              <a:t>     printf (“\nThe salary of employee is : %f”, 			emp.salary);</a:t>
            </a:r>
          </a:p>
          <a:p>
            <a:pPr>
              <a:buFont typeface="Monotype Sorts" pitchFamily="2" charset="2"/>
              <a:buNone/>
            </a:pPr>
            <a:r>
              <a:rPr lang="en-US" sz="320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sz="half" idx="1"/>
          </p:nvPr>
        </p:nvSpPr>
        <p:spPr>
          <a:xfrm>
            <a:off x="152400" y="76200"/>
            <a:ext cx="8763000" cy="6705600"/>
          </a:xfrm>
        </p:spPr>
        <p:txBody>
          <a:bodyPr/>
          <a:lstStyle/>
          <a:p>
            <a:pPr marL="0" indent="0" algn="ctr" eaLnBrk="1" hangingPunct="1">
              <a:lnSpc>
                <a:spcPct val="120000"/>
              </a:lnSpc>
              <a:buFontTx/>
              <a:buNone/>
              <a:tabLst>
                <a:tab pos="0" algn="l"/>
              </a:tabLst>
            </a:pPr>
            <a:r>
              <a:rPr lang="en-US" b="1" u="sng" smtClean="0"/>
              <a:t>Union Data Type</a:t>
            </a:r>
          </a:p>
          <a:p>
            <a:pPr marL="0" indent="0" algn="just" eaLnBrk="1" hangingPunct="1">
              <a:lnSpc>
                <a:spcPts val="2000"/>
              </a:lnSpc>
              <a:spcBef>
                <a:spcPct val="0"/>
              </a:spcBef>
              <a:buFontTx/>
              <a:buNone/>
              <a:tabLst>
                <a:tab pos="0" algn="l"/>
              </a:tabLst>
            </a:pPr>
            <a:endParaRPr lang="en-US" smtClean="0"/>
          </a:p>
          <a:p>
            <a:pPr marL="0" indent="0" algn="just" eaLnBrk="1" hangingPunct="1">
              <a:lnSpc>
                <a:spcPct val="120000"/>
              </a:lnSpc>
              <a:buFontTx/>
              <a:buNone/>
              <a:tabLst>
                <a:tab pos="0" algn="l"/>
              </a:tabLst>
            </a:pPr>
            <a:r>
              <a:rPr lang="en-US" smtClean="0"/>
              <a:t>A union is a user defined data type like structure. The union groups logically related variables into a single unit. The union data type allocate the space equal to space need to hold the largest data member of union. The union allows different types of variable to share same space in memory. There is no other difference between structure and union than internal difference. The method to declare, use and access the union is same as structure.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sz="half" idx="1"/>
          </p:nvPr>
        </p:nvSpPr>
        <p:spPr>
          <a:xfrm>
            <a:off x="152400" y="76200"/>
            <a:ext cx="8839200" cy="6705600"/>
          </a:xfrm>
        </p:spPr>
        <p:txBody>
          <a:bodyPr/>
          <a:lstStyle/>
          <a:p>
            <a:pPr marL="0" indent="0" algn="ctr" eaLnBrk="1" hangingPunct="1">
              <a:lnSpc>
                <a:spcPct val="120000"/>
              </a:lnSpc>
              <a:buFontTx/>
              <a:buNone/>
              <a:tabLst>
                <a:tab pos="0" algn="l"/>
              </a:tabLst>
            </a:pPr>
            <a:r>
              <a:rPr lang="en-US" b="1" u="sng" smtClean="0"/>
              <a:t>Defining of Union </a:t>
            </a:r>
          </a:p>
          <a:p>
            <a:pPr marL="0" indent="0" algn="just" eaLnBrk="1" hangingPunct="1">
              <a:lnSpc>
                <a:spcPct val="120000"/>
              </a:lnSpc>
              <a:buFontTx/>
              <a:buNone/>
              <a:tabLst>
                <a:tab pos="0" algn="l"/>
              </a:tabLst>
            </a:pPr>
            <a:r>
              <a:rPr lang="en-US" smtClean="0"/>
              <a:t>A union has to defined, before it can used. The syntax of defining a structure is</a:t>
            </a:r>
          </a:p>
          <a:p>
            <a:pPr marL="0" indent="0" algn="just" eaLnBrk="1" hangingPunct="1">
              <a:lnSpc>
                <a:spcPct val="120000"/>
              </a:lnSpc>
              <a:buFontTx/>
              <a:buNone/>
              <a:tabLst>
                <a:tab pos="0" algn="l"/>
              </a:tabLst>
            </a:pPr>
            <a:r>
              <a:rPr lang="en-US" smtClean="0"/>
              <a:t> union &lt;union_name&gt;</a:t>
            </a:r>
          </a:p>
          <a:p>
            <a:pPr marL="0" indent="0" algn="just" eaLnBrk="1" hangingPunct="1">
              <a:lnSpc>
                <a:spcPct val="120000"/>
              </a:lnSpc>
              <a:buFontTx/>
              <a:buNone/>
              <a:tabLst>
                <a:tab pos="0" algn="l"/>
              </a:tabLst>
            </a:pPr>
            <a:r>
              <a:rPr lang="en-US" smtClean="0"/>
              <a:t> {</a:t>
            </a:r>
          </a:p>
          <a:p>
            <a:pPr marL="0" indent="0" algn="just" eaLnBrk="1" hangingPunct="1">
              <a:lnSpc>
                <a:spcPct val="120000"/>
              </a:lnSpc>
              <a:buFontTx/>
              <a:buNone/>
              <a:tabLst>
                <a:tab pos="0" algn="l"/>
              </a:tabLst>
            </a:pPr>
            <a:r>
              <a:rPr lang="en-US" smtClean="0"/>
              <a:t>   &lt;data_type&gt; &lt;variable_name&gt;;</a:t>
            </a:r>
          </a:p>
          <a:p>
            <a:pPr marL="0" indent="0" algn="just" eaLnBrk="1" hangingPunct="1">
              <a:lnSpc>
                <a:spcPct val="120000"/>
              </a:lnSpc>
              <a:buFontTx/>
              <a:buNone/>
              <a:tabLst>
                <a:tab pos="0" algn="l"/>
              </a:tabLst>
            </a:pPr>
            <a:r>
              <a:rPr lang="en-US" smtClean="0"/>
              <a:t>   &lt;data_type&gt; &lt;variable_name&gt;;</a:t>
            </a:r>
          </a:p>
          <a:p>
            <a:pPr marL="0" indent="0" algn="just" eaLnBrk="1" hangingPunct="1">
              <a:lnSpc>
                <a:spcPct val="120000"/>
              </a:lnSpc>
              <a:buFontTx/>
              <a:buNone/>
              <a:tabLst>
                <a:tab pos="0" algn="l"/>
              </a:tabLst>
            </a:pPr>
            <a:r>
              <a:rPr lang="en-US" smtClean="0"/>
              <a:t>    ……..</a:t>
            </a:r>
          </a:p>
          <a:p>
            <a:pPr marL="0" indent="0" algn="just" eaLnBrk="1" hangingPunct="1">
              <a:lnSpc>
                <a:spcPct val="120000"/>
              </a:lnSpc>
              <a:buFontTx/>
              <a:buNone/>
              <a:tabLst>
                <a:tab pos="0" algn="l"/>
              </a:tabLst>
            </a:pPr>
            <a:r>
              <a:rPr lang="en-US" smtClean="0"/>
              <a:t>   &lt;data_type&gt; &lt;variable_name&gt;;</a:t>
            </a:r>
          </a:p>
          <a:p>
            <a:pPr marL="0" indent="0" algn="just" eaLnBrk="1" hangingPunct="1">
              <a:lnSpc>
                <a:spcPct val="120000"/>
              </a:lnSpc>
              <a:buFontTx/>
              <a:buNone/>
              <a:tabLst>
                <a:tab pos="0" algn="l"/>
              </a:tabLst>
            </a:pPr>
            <a:r>
              <a:rPr lang="en-US"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04800" y="228600"/>
            <a:ext cx="8686800" cy="6494463"/>
          </a:xfrm>
          <a:prstGeom prst="rect">
            <a:avLst/>
          </a:prstGeom>
          <a:noFill/>
          <a:ln w="9525">
            <a:noFill/>
            <a:miter lim="800000"/>
            <a:headEnd/>
            <a:tailEnd/>
          </a:ln>
        </p:spPr>
        <p:txBody>
          <a:bodyPr>
            <a:spAutoFit/>
          </a:bodyPr>
          <a:lstStyle/>
          <a:p>
            <a:pPr algn="ctr"/>
            <a:r>
              <a:rPr lang="en-US" sz="3200" b="1" u="sng"/>
              <a:t>Example of Union</a:t>
            </a:r>
          </a:p>
          <a:p>
            <a:pPr>
              <a:lnSpc>
                <a:spcPts val="2600"/>
              </a:lnSpc>
            </a:pPr>
            <a:endParaRPr lang="en-US" sz="3200" b="1" u="sng"/>
          </a:p>
          <a:p>
            <a:r>
              <a:rPr lang="en-US" sz="3200"/>
              <a:t>The union of Employee is declared as</a:t>
            </a:r>
          </a:p>
          <a:p>
            <a:r>
              <a:rPr lang="en-US" sz="3200"/>
              <a:t> </a:t>
            </a:r>
          </a:p>
          <a:p>
            <a:r>
              <a:rPr lang="en-US" sz="3200"/>
              <a:t>union employee</a:t>
            </a:r>
          </a:p>
          <a:p>
            <a:r>
              <a:rPr lang="en-US" sz="3200"/>
              <a:t>{</a:t>
            </a:r>
          </a:p>
          <a:p>
            <a:r>
              <a:rPr lang="en-US" sz="3200"/>
              <a:t>int  emp_id;</a:t>
            </a:r>
          </a:p>
          <a:p>
            <a:r>
              <a:rPr lang="en-US" sz="3200"/>
              <a:t>char name[20];</a:t>
            </a:r>
          </a:p>
          <a:p>
            <a:r>
              <a:rPr lang="en-US" sz="3200"/>
              <a:t>float salary;</a:t>
            </a:r>
          </a:p>
          <a:p>
            <a:r>
              <a:rPr lang="en-US" sz="3200"/>
              <a:t>char address[50];</a:t>
            </a:r>
          </a:p>
          <a:p>
            <a:r>
              <a:rPr lang="en-US" sz="3200"/>
              <a:t>int dept_no;</a:t>
            </a:r>
          </a:p>
          <a:p>
            <a:r>
              <a:rPr lang="en-US" sz="3200"/>
              <a:t>int age;  </a:t>
            </a:r>
          </a:p>
          <a:p>
            <a:r>
              <a:rPr lang="en-US" sz="320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57200" y="76200"/>
            <a:ext cx="8229600" cy="6705600"/>
          </a:xfrm>
        </p:spPr>
        <p:txBody>
          <a:bodyPr/>
          <a:lstStyle/>
          <a:p>
            <a:pPr marL="0" indent="0" algn="ctr" eaLnBrk="1" hangingPunct="1">
              <a:lnSpc>
                <a:spcPts val="4000"/>
              </a:lnSpc>
              <a:buFontTx/>
              <a:buNone/>
              <a:defRPr/>
            </a:pPr>
            <a:r>
              <a:rPr lang="en-US" b="1" u="sng" dirty="0" smtClean="0"/>
              <a:t>Memory Space Allocation </a:t>
            </a:r>
          </a:p>
          <a:p>
            <a:pPr marL="0" indent="58738" eaLnBrk="1" hangingPunct="1">
              <a:buFontTx/>
              <a:buNone/>
              <a:defRPr/>
            </a:pPr>
            <a:r>
              <a:rPr lang="en-US" sz="2800" dirty="0" smtClean="0"/>
              <a:t>8000				      </a:t>
            </a:r>
          </a:p>
          <a:p>
            <a:pPr marL="0" indent="58738" eaLnBrk="1" hangingPunct="1">
              <a:buFontTx/>
              <a:buNone/>
              <a:defRPr/>
            </a:pPr>
            <a:r>
              <a:rPr lang="en-US" sz="2800" dirty="0" smtClean="0"/>
              <a:t>				      </a:t>
            </a:r>
            <a:r>
              <a:rPr lang="en-US" sz="2800" dirty="0" err="1" smtClean="0"/>
              <a:t>emp_id</a:t>
            </a:r>
            <a:r>
              <a:rPr lang="en-US" sz="2800" dirty="0" smtClean="0"/>
              <a:t>, </a:t>
            </a:r>
            <a:r>
              <a:rPr lang="en-US" sz="2800" dirty="0" err="1" smtClean="0"/>
              <a:t>dept_no</a:t>
            </a:r>
            <a:r>
              <a:rPr lang="en-US" sz="2800" dirty="0" smtClean="0"/>
              <a:t>, age</a:t>
            </a:r>
          </a:p>
          <a:p>
            <a:pPr marL="0" indent="58738" eaLnBrk="1" hangingPunct="1">
              <a:buFontTx/>
              <a:buNone/>
              <a:defRPr/>
            </a:pPr>
            <a:r>
              <a:rPr lang="en-US" sz="2800" dirty="0" smtClean="0"/>
              <a:t>8002				</a:t>
            </a:r>
          </a:p>
          <a:p>
            <a:pPr marL="0" indent="58738" eaLnBrk="1" hangingPunct="1">
              <a:buFontTx/>
              <a:buNone/>
              <a:defRPr/>
            </a:pPr>
            <a:r>
              <a:rPr lang="en-US" sz="2800" dirty="0" smtClean="0"/>
              <a:t>				  salary</a:t>
            </a:r>
          </a:p>
          <a:p>
            <a:pPr marL="0" indent="58738" eaLnBrk="1" hangingPunct="1">
              <a:buFontTx/>
              <a:buNone/>
              <a:defRPr/>
            </a:pPr>
            <a:r>
              <a:rPr lang="en-US" sz="2800" dirty="0" smtClean="0"/>
              <a:t>8004 			</a:t>
            </a:r>
          </a:p>
          <a:p>
            <a:pPr marL="0" indent="58738" eaLnBrk="1" hangingPunct="1">
              <a:buFontTx/>
              <a:buNone/>
              <a:defRPr/>
            </a:pPr>
            <a:r>
              <a:rPr lang="en-US" sz="2800" dirty="0" smtClean="0"/>
              <a:t>				name</a:t>
            </a:r>
          </a:p>
          <a:p>
            <a:pPr marL="0" indent="0" eaLnBrk="1" hangingPunct="1">
              <a:buFontTx/>
              <a:buNone/>
              <a:defRPr/>
            </a:pPr>
            <a:r>
              <a:rPr lang="en-US" sz="2800" dirty="0" smtClean="0"/>
              <a:t>				 	</a:t>
            </a:r>
          </a:p>
          <a:p>
            <a:pPr marL="0" indent="0" eaLnBrk="1" hangingPunct="1">
              <a:buFontTx/>
              <a:buNone/>
              <a:defRPr/>
            </a:pPr>
            <a:r>
              <a:rPr lang="en-US" sz="2800" dirty="0" smtClean="0"/>
              <a:t>8022				</a:t>
            </a:r>
          </a:p>
          <a:p>
            <a:pPr marL="0" indent="0" eaLnBrk="1" hangingPunct="1">
              <a:buFontTx/>
              <a:buNone/>
              <a:defRPr/>
            </a:pPr>
            <a:endParaRPr lang="en-US" sz="2800" dirty="0" smtClean="0"/>
          </a:p>
          <a:p>
            <a:pPr marL="0" indent="0" eaLnBrk="1" hangingPunct="1">
              <a:buFontTx/>
              <a:buNone/>
              <a:defRPr/>
            </a:pPr>
            <a:r>
              <a:rPr lang="en-US" sz="2800" dirty="0" smtClean="0"/>
              <a:t>			        address</a:t>
            </a:r>
          </a:p>
          <a:p>
            <a:pPr marL="0" indent="0" eaLnBrk="1" hangingPunct="1">
              <a:buFontTx/>
              <a:buNone/>
              <a:defRPr/>
            </a:pPr>
            <a:endParaRPr lang="en-US" sz="2800" dirty="0" smtClean="0"/>
          </a:p>
          <a:p>
            <a:pPr marL="0" indent="0" eaLnBrk="1" hangingPunct="1">
              <a:buFontTx/>
              <a:buNone/>
              <a:defRPr/>
            </a:pPr>
            <a:r>
              <a:rPr lang="en-US" sz="2800" dirty="0" smtClean="0"/>
              <a:t>8050</a:t>
            </a:r>
          </a:p>
          <a:p>
            <a:pPr marL="0" indent="0" eaLnBrk="1" hangingPunct="1">
              <a:buFontTx/>
              <a:buNone/>
              <a:defRPr/>
            </a:pPr>
            <a:r>
              <a:rPr lang="en-US" sz="2800" dirty="0" smtClean="0"/>
              <a:t>					</a:t>
            </a:r>
          </a:p>
          <a:p>
            <a:pPr marL="0" indent="0" eaLnBrk="1" hangingPunct="1">
              <a:buFontTx/>
              <a:buNone/>
              <a:defRPr/>
            </a:pPr>
            <a:endParaRPr lang="en-US" sz="2800" dirty="0" smtClean="0"/>
          </a:p>
          <a:p>
            <a:pPr marL="0" indent="0" eaLnBrk="1" hangingPunct="1">
              <a:buFontTx/>
              <a:buNone/>
              <a:defRPr/>
            </a:pPr>
            <a:endParaRPr lang="en-US" sz="2800" dirty="0" smtClean="0"/>
          </a:p>
          <a:p>
            <a:pPr marL="0" indent="0" eaLnBrk="1" hangingPunct="1">
              <a:buFontTx/>
              <a:buNone/>
              <a:defRPr/>
            </a:pPr>
            <a:r>
              <a:rPr lang="en-US" sz="2800" dirty="0" smtClean="0"/>
              <a:t>						employee			</a:t>
            </a:r>
          </a:p>
        </p:txBody>
      </p:sp>
      <p:graphicFrame>
        <p:nvGraphicFramePr>
          <p:cNvPr id="44099" name="Group 67"/>
          <p:cNvGraphicFramePr>
            <a:graphicFrameLocks noGrp="1"/>
          </p:cNvGraphicFramePr>
          <p:nvPr/>
        </p:nvGraphicFramePr>
        <p:xfrm>
          <a:off x="1524000" y="854075"/>
          <a:ext cx="2209800" cy="5775325"/>
        </p:xfrm>
        <a:graphic>
          <a:graphicData uri="http://schemas.openxmlformats.org/drawingml/2006/table">
            <a:tbl>
              <a:tblPr/>
              <a:tblGrid>
                <a:gridCol w="2209800"/>
              </a:tblGrid>
              <a:tr h="1050925">
                <a:tc>
                  <a:txBody>
                    <a:bodyPr/>
                    <a:lstStyle/>
                    <a:p>
                      <a:r>
                        <a:rPr lang="en-US" sz="2800" baseline="0" dirty="0" smtClean="0"/>
                        <a:t>   </a:t>
                      </a:r>
                      <a:r>
                        <a:rPr lang="en-US" sz="2800" dirty="0" smtClean="0"/>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r>
                        <a:rPr lang="en-US" sz="2800" dirty="0" smtClean="0"/>
                        <a:t>   </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7800">
                <a:tc>
                  <a:txBody>
                    <a:bodyPr/>
                    <a:lstStyle/>
                    <a:p>
                      <a:r>
                        <a:rPr lang="en-US" sz="2800" dirty="0" smtClean="0"/>
                        <a:t>    </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9800">
                <a:tc>
                  <a:txBody>
                    <a:bodyPr/>
                    <a:lstStyle/>
                    <a:p>
                      <a:r>
                        <a:rPr lang="en-US" sz="2800" dirty="0" smtClean="0"/>
                        <a:t> </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p:nvPr/>
        </p:nvCxnSpPr>
        <p:spPr>
          <a:xfrm>
            <a:off x="4495800" y="838200"/>
            <a:ext cx="0" cy="10668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267200" y="838200"/>
            <a:ext cx="0" cy="21336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38600" y="838200"/>
            <a:ext cx="0" cy="35814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0" y="838200"/>
            <a:ext cx="0" cy="57912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10000" y="19050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33800" y="29718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33800" y="44196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33800" y="66294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733800" y="8382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76200" y="228600"/>
            <a:ext cx="8991600" cy="6477000"/>
          </a:xfrm>
        </p:spPr>
        <p:txBody>
          <a:bodyPr/>
          <a:lstStyle/>
          <a:p>
            <a:pPr marL="0" indent="0" algn="ctr" eaLnBrk="1" hangingPunct="1">
              <a:lnSpc>
                <a:spcPct val="120000"/>
              </a:lnSpc>
              <a:buFontTx/>
              <a:buNone/>
              <a:tabLst>
                <a:tab pos="0" algn="l"/>
              </a:tabLst>
            </a:pPr>
            <a:r>
              <a:rPr lang="en-US" b="1" u="sng" smtClean="0"/>
              <a:t>Structure Data Type</a:t>
            </a:r>
          </a:p>
          <a:p>
            <a:pPr marL="0" indent="0" algn="just" eaLnBrk="1" hangingPunct="1">
              <a:lnSpc>
                <a:spcPct val="120000"/>
              </a:lnSpc>
              <a:buFontTx/>
              <a:buNone/>
              <a:tabLst>
                <a:tab pos="0" algn="l"/>
              </a:tabLst>
            </a:pPr>
            <a:r>
              <a:rPr lang="en-US" smtClean="0"/>
              <a:t>A structure is a user defined data type that groups logically related data items of different data types into a single unit. All the elements of a structure are stored at contiguous memory locations. A variable of structure type can store multiple data items of different data types under the one name. As the data of employee in company that is name, Employee ID, salary, address, phone number is stored in structure data type.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52400" y="290513"/>
            <a:ext cx="8839200" cy="917575"/>
          </a:xfrm>
          <a:prstGeom prst="rect">
            <a:avLst/>
          </a:prstGeom>
          <a:noFill/>
          <a:ln w="9525">
            <a:noFill/>
            <a:miter lim="800000"/>
            <a:headEnd/>
            <a:tailEnd/>
          </a:ln>
        </p:spPr>
        <p:txBody>
          <a:bodyPr>
            <a:spAutoFit/>
          </a:bodyPr>
          <a:lstStyle/>
          <a:p>
            <a:pPr algn="ctr"/>
            <a:r>
              <a:rPr lang="en-US" sz="3200" b="1" u="sng"/>
              <a:t>Difference between Structures &amp; Union</a:t>
            </a:r>
          </a:p>
          <a:p>
            <a:pPr>
              <a:lnSpc>
                <a:spcPts val="2600"/>
              </a:lnSpc>
            </a:pPr>
            <a:endParaRPr lang="en-US" sz="3200" b="1" u="sng"/>
          </a:p>
        </p:txBody>
      </p:sp>
      <p:pic>
        <p:nvPicPr>
          <p:cNvPr id="31747" name="Picture 3"/>
          <p:cNvPicPr>
            <a:picLocks noChangeAspect="1" noChangeArrowheads="1"/>
          </p:cNvPicPr>
          <p:nvPr/>
        </p:nvPicPr>
        <p:blipFill>
          <a:blip r:embed="rId3">
            <a:lum bright="-30000" contrast="40000"/>
          </a:blip>
          <a:srcRect/>
          <a:stretch>
            <a:fillRect/>
          </a:stretch>
        </p:blipFill>
        <p:spPr bwMode="auto">
          <a:xfrm>
            <a:off x="76200" y="1143000"/>
            <a:ext cx="8991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639762"/>
          </a:xfrm>
        </p:spPr>
        <p:txBody>
          <a:bodyPr/>
          <a:lstStyle/>
          <a:p>
            <a:pPr eaLnBrk="1" hangingPunct="1"/>
            <a:r>
              <a:rPr lang="en-US" sz="3600" b="1" u="sng" smtClean="0"/>
              <a:t> </a:t>
            </a:r>
          </a:p>
        </p:txBody>
      </p:sp>
      <p:sp>
        <p:nvSpPr>
          <p:cNvPr id="33795" name="Rectangle 3"/>
          <p:cNvSpPr>
            <a:spLocks noGrp="1" noChangeArrowheads="1"/>
          </p:cNvSpPr>
          <p:nvPr>
            <p:ph type="body" idx="1"/>
          </p:nvPr>
        </p:nvSpPr>
        <p:spPr>
          <a:xfrm>
            <a:off x="152400" y="228600"/>
            <a:ext cx="8763000" cy="6477000"/>
          </a:xfrm>
        </p:spPr>
        <p:txBody>
          <a:bodyPr/>
          <a:lstStyle/>
          <a:p>
            <a:pPr algn="ctr" eaLnBrk="1" hangingPunct="1">
              <a:lnSpc>
                <a:spcPct val="90000"/>
              </a:lnSpc>
              <a:buFontTx/>
              <a:buNone/>
            </a:pPr>
            <a:r>
              <a:rPr lang="en-US" b="1" u="sng" smtClean="0"/>
              <a:t>Summary</a:t>
            </a:r>
          </a:p>
          <a:p>
            <a:pPr algn="ctr" eaLnBrk="1" hangingPunct="1">
              <a:lnSpc>
                <a:spcPts val="2400"/>
              </a:lnSpc>
              <a:spcBef>
                <a:spcPct val="0"/>
              </a:spcBef>
              <a:buFontTx/>
              <a:buNone/>
            </a:pPr>
            <a:endParaRPr lang="en-US" smtClean="0"/>
          </a:p>
          <a:p>
            <a:pPr algn="just" eaLnBrk="1" hangingPunct="1">
              <a:lnSpc>
                <a:spcPct val="90000"/>
              </a:lnSpc>
            </a:pPr>
            <a:r>
              <a:rPr lang="en-US" smtClean="0"/>
              <a:t>A structure is a user defined data type that groups logically related data items of different data types into a single unit.</a:t>
            </a:r>
          </a:p>
          <a:p>
            <a:pPr algn="just" eaLnBrk="1" hangingPunct="1">
              <a:lnSpc>
                <a:spcPct val="90000"/>
              </a:lnSpc>
            </a:pPr>
            <a:r>
              <a:rPr lang="en-US" smtClean="0"/>
              <a:t>The elements of a structure are stored at contiguous memory locations.</a:t>
            </a:r>
          </a:p>
          <a:p>
            <a:pPr algn="just" eaLnBrk="1" hangingPunct="1">
              <a:lnSpc>
                <a:spcPct val="90000"/>
              </a:lnSpc>
            </a:pPr>
            <a:r>
              <a:rPr lang="en-US" smtClean="0"/>
              <a:t>The value of one structure variable is assigned to another variable of same type using assignment statement.</a:t>
            </a:r>
          </a:p>
          <a:p>
            <a:pPr algn="just" eaLnBrk="1" hangingPunct="1">
              <a:lnSpc>
                <a:spcPct val="90000"/>
              </a:lnSpc>
            </a:pPr>
            <a:r>
              <a:rPr lang="en-US" smtClean="0"/>
              <a:t>An array of variables of structure is created.</a:t>
            </a:r>
          </a:p>
          <a:p>
            <a:pPr algn="just" eaLnBrk="1" hangingPunct="1">
              <a:lnSpc>
                <a:spcPct val="90000"/>
              </a:lnSpc>
            </a:pPr>
            <a:r>
              <a:rPr lang="en-US" smtClean="0"/>
              <a:t>A variable of structure type is defined as a member of other structure type called nested structure.</a:t>
            </a:r>
          </a:p>
          <a:p>
            <a:pPr algn="just" eaLnBrk="1" hangingPunct="1">
              <a:lnSpc>
                <a:spcPct val="90000"/>
              </a:lnSpc>
              <a:buFontTx/>
              <a:buNone/>
            </a:pPr>
            <a:endParaRPr lang="en-US"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sz="half" idx="1"/>
          </p:nvPr>
        </p:nvSpPr>
        <p:spPr>
          <a:xfrm>
            <a:off x="76200" y="152400"/>
            <a:ext cx="8991600" cy="6477000"/>
          </a:xfrm>
        </p:spPr>
        <p:txBody>
          <a:bodyPr/>
          <a:lstStyle/>
          <a:p>
            <a:pPr marL="0" indent="0" algn="ctr" eaLnBrk="1" hangingPunct="1">
              <a:lnSpc>
                <a:spcPct val="120000"/>
              </a:lnSpc>
              <a:buFontTx/>
              <a:buNone/>
              <a:tabLst>
                <a:tab pos="0" algn="l"/>
              </a:tabLst>
            </a:pPr>
            <a:r>
              <a:rPr lang="en-US" b="1" u="sng" smtClean="0"/>
              <a:t>Defining of Structure </a:t>
            </a:r>
          </a:p>
          <a:p>
            <a:pPr marL="0" indent="0" algn="just" eaLnBrk="1" hangingPunct="1">
              <a:lnSpc>
                <a:spcPct val="120000"/>
              </a:lnSpc>
              <a:buFontTx/>
              <a:buNone/>
              <a:tabLst>
                <a:tab pos="0" algn="l"/>
              </a:tabLst>
            </a:pPr>
            <a:r>
              <a:rPr lang="en-US" smtClean="0"/>
              <a:t>A structure has to defined, before it can used. The syntax of defining a structure is</a:t>
            </a:r>
          </a:p>
          <a:p>
            <a:pPr marL="0" indent="0" algn="just" eaLnBrk="1" hangingPunct="1">
              <a:lnSpc>
                <a:spcPct val="120000"/>
              </a:lnSpc>
              <a:buFontTx/>
              <a:buNone/>
              <a:tabLst>
                <a:tab pos="0" algn="l"/>
              </a:tabLst>
            </a:pPr>
            <a:r>
              <a:rPr lang="en-US" smtClean="0"/>
              <a:t>struct &lt;struct_name&gt;</a:t>
            </a:r>
          </a:p>
          <a:p>
            <a:pPr marL="0" indent="0" algn="just" eaLnBrk="1" hangingPunct="1">
              <a:lnSpc>
                <a:spcPct val="120000"/>
              </a:lnSpc>
              <a:buFontTx/>
              <a:buNone/>
              <a:tabLst>
                <a:tab pos="0" algn="l"/>
              </a:tabLst>
            </a:pPr>
            <a:r>
              <a:rPr lang="en-US" smtClean="0"/>
              <a:t>{</a:t>
            </a:r>
          </a:p>
          <a:p>
            <a:pPr marL="0" indent="0" algn="just" eaLnBrk="1" hangingPunct="1">
              <a:lnSpc>
                <a:spcPct val="120000"/>
              </a:lnSpc>
              <a:buFontTx/>
              <a:buNone/>
              <a:tabLst>
                <a:tab pos="0" algn="l"/>
              </a:tabLst>
            </a:pPr>
            <a:r>
              <a:rPr lang="en-US" smtClean="0"/>
              <a:t>&lt;data_type&gt; &lt;variable_name&gt;;</a:t>
            </a:r>
          </a:p>
          <a:p>
            <a:pPr marL="0" indent="0" algn="just" eaLnBrk="1" hangingPunct="1">
              <a:lnSpc>
                <a:spcPct val="120000"/>
              </a:lnSpc>
              <a:buFontTx/>
              <a:buNone/>
              <a:tabLst>
                <a:tab pos="0" algn="l"/>
              </a:tabLst>
            </a:pPr>
            <a:r>
              <a:rPr lang="en-US" smtClean="0"/>
              <a:t>&lt;data_type&gt; &lt;variable_name&gt;;</a:t>
            </a:r>
          </a:p>
          <a:p>
            <a:pPr marL="0" indent="0" algn="just" eaLnBrk="1" hangingPunct="1">
              <a:lnSpc>
                <a:spcPct val="120000"/>
              </a:lnSpc>
              <a:buFontTx/>
              <a:buNone/>
              <a:tabLst>
                <a:tab pos="0" algn="l"/>
              </a:tabLst>
            </a:pPr>
            <a:r>
              <a:rPr lang="en-US" smtClean="0"/>
              <a:t>……..</a:t>
            </a:r>
          </a:p>
          <a:p>
            <a:pPr marL="0" indent="0" algn="just" eaLnBrk="1" hangingPunct="1">
              <a:lnSpc>
                <a:spcPct val="120000"/>
              </a:lnSpc>
              <a:buFontTx/>
              <a:buNone/>
              <a:tabLst>
                <a:tab pos="0" algn="l"/>
              </a:tabLst>
            </a:pPr>
            <a:r>
              <a:rPr lang="en-US" smtClean="0"/>
              <a:t>&lt;data_type&gt; &lt;variable_name&gt;;</a:t>
            </a:r>
          </a:p>
          <a:p>
            <a:pPr marL="0" indent="0" algn="just" eaLnBrk="1" hangingPunct="1">
              <a:lnSpc>
                <a:spcPct val="120000"/>
              </a:lnSpc>
              <a:buFontTx/>
              <a:buNone/>
              <a:tabLst>
                <a:tab pos="0" algn="l"/>
              </a:tabLst>
            </a:pPr>
            <a:r>
              <a:rPr lang="en-US"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52400" y="228600"/>
            <a:ext cx="8686800" cy="6494463"/>
          </a:xfrm>
          <a:prstGeom prst="rect">
            <a:avLst/>
          </a:prstGeom>
          <a:noFill/>
          <a:ln w="9525">
            <a:noFill/>
            <a:miter lim="800000"/>
            <a:headEnd/>
            <a:tailEnd/>
          </a:ln>
        </p:spPr>
        <p:txBody>
          <a:bodyPr>
            <a:spAutoFit/>
          </a:bodyPr>
          <a:lstStyle/>
          <a:p>
            <a:pPr algn="ctr"/>
            <a:r>
              <a:rPr lang="en-US" sz="3200" b="1" u="sng"/>
              <a:t>Example of Structure</a:t>
            </a:r>
          </a:p>
          <a:p>
            <a:pPr>
              <a:lnSpc>
                <a:spcPts val="2800"/>
              </a:lnSpc>
            </a:pPr>
            <a:endParaRPr lang="en-US" sz="3200" b="1" u="sng"/>
          </a:p>
          <a:p>
            <a:r>
              <a:rPr lang="en-US" sz="3200"/>
              <a:t>The structure of Employee is declared as</a:t>
            </a:r>
          </a:p>
          <a:p>
            <a:r>
              <a:rPr lang="en-US" sz="3200"/>
              <a:t> </a:t>
            </a:r>
          </a:p>
          <a:p>
            <a:r>
              <a:rPr lang="en-US" sz="3200"/>
              <a:t>struct employee</a:t>
            </a:r>
          </a:p>
          <a:p>
            <a:r>
              <a:rPr lang="en-US" sz="3200"/>
              <a:t>{</a:t>
            </a:r>
          </a:p>
          <a:p>
            <a:r>
              <a:rPr lang="en-US" sz="3200"/>
              <a:t>int  emp_id;</a:t>
            </a:r>
          </a:p>
          <a:p>
            <a:r>
              <a:rPr lang="en-US" sz="3200"/>
              <a:t>char name[20];</a:t>
            </a:r>
          </a:p>
          <a:p>
            <a:r>
              <a:rPr lang="en-US" sz="3200"/>
              <a:t>float salary;</a:t>
            </a:r>
          </a:p>
          <a:p>
            <a:r>
              <a:rPr lang="en-US" sz="3200"/>
              <a:t>char address[50];</a:t>
            </a:r>
          </a:p>
          <a:p>
            <a:r>
              <a:rPr lang="en-US" sz="3200"/>
              <a:t>int dept_no;</a:t>
            </a:r>
          </a:p>
          <a:p>
            <a:r>
              <a:rPr lang="en-US" sz="3200"/>
              <a:t>int age;  </a:t>
            </a:r>
          </a:p>
          <a:p>
            <a:r>
              <a:rPr lang="en-US" sz="320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81000" y="76200"/>
            <a:ext cx="8229600" cy="6705600"/>
          </a:xfrm>
        </p:spPr>
        <p:txBody>
          <a:bodyPr/>
          <a:lstStyle/>
          <a:p>
            <a:pPr marL="0" indent="0" algn="ctr" eaLnBrk="1" hangingPunct="1">
              <a:lnSpc>
                <a:spcPts val="4000"/>
              </a:lnSpc>
              <a:buFontTx/>
              <a:buNone/>
              <a:defRPr/>
            </a:pPr>
            <a:r>
              <a:rPr lang="en-US" b="1" u="sng" dirty="0" smtClean="0"/>
              <a:t>Memory Space Allocation </a:t>
            </a:r>
          </a:p>
          <a:p>
            <a:pPr marL="2333625" indent="-679450" eaLnBrk="1" hangingPunct="1">
              <a:buFontTx/>
              <a:buNone/>
              <a:defRPr/>
            </a:pPr>
            <a:r>
              <a:rPr lang="en-US" sz="2800" dirty="0" smtClean="0"/>
              <a:t>8000				</a:t>
            </a:r>
          </a:p>
          <a:p>
            <a:pPr marL="2333625" indent="-679450" eaLnBrk="1" hangingPunct="1">
              <a:buFontTx/>
              <a:buNone/>
              <a:defRPr/>
            </a:pPr>
            <a:r>
              <a:rPr lang="en-US" sz="2800" dirty="0" smtClean="0"/>
              <a:t>8002	</a:t>
            </a:r>
          </a:p>
          <a:p>
            <a:pPr marL="2333625" indent="-679450" eaLnBrk="1" hangingPunct="1">
              <a:buFontTx/>
              <a:buNone/>
              <a:defRPr/>
            </a:pPr>
            <a:endParaRPr lang="en-US" sz="2800" dirty="0" smtClean="0"/>
          </a:p>
          <a:p>
            <a:pPr marL="2333625" indent="-679450" eaLnBrk="1" hangingPunct="1">
              <a:buFontTx/>
              <a:buNone/>
              <a:defRPr/>
            </a:pPr>
            <a:endParaRPr lang="en-US" sz="2800" dirty="0" smtClean="0"/>
          </a:p>
          <a:p>
            <a:pPr marL="2333625" indent="-679450" eaLnBrk="1" hangingPunct="1">
              <a:buFontTx/>
              <a:buNone/>
              <a:defRPr/>
            </a:pPr>
            <a:r>
              <a:rPr lang="en-US" sz="2800" dirty="0" smtClean="0"/>
              <a:t>8022				</a:t>
            </a:r>
          </a:p>
          <a:p>
            <a:pPr marL="2333625" indent="-679450" eaLnBrk="1" hangingPunct="1">
              <a:buFontTx/>
              <a:buNone/>
              <a:defRPr/>
            </a:pPr>
            <a:r>
              <a:rPr lang="en-US" sz="2800" dirty="0" smtClean="0"/>
              <a:t>8024</a:t>
            </a:r>
          </a:p>
          <a:p>
            <a:pPr marL="2333625" indent="-679450" eaLnBrk="1" hangingPunct="1">
              <a:buFontTx/>
              <a:buNone/>
              <a:defRPr/>
            </a:pPr>
            <a:endParaRPr lang="en-US" sz="2800" dirty="0" smtClean="0"/>
          </a:p>
          <a:p>
            <a:pPr marL="2333625" indent="-679450" eaLnBrk="1" hangingPunct="1">
              <a:buFontTx/>
              <a:buNone/>
              <a:defRPr/>
            </a:pPr>
            <a:endParaRPr lang="en-US" sz="2800" dirty="0" smtClean="0"/>
          </a:p>
          <a:p>
            <a:pPr marL="2333625" indent="-679450" eaLnBrk="1" hangingPunct="1">
              <a:buFontTx/>
              <a:buNone/>
              <a:defRPr/>
            </a:pPr>
            <a:endParaRPr lang="en-US" sz="2800" dirty="0" smtClean="0"/>
          </a:p>
          <a:p>
            <a:pPr marL="2333625" indent="-679450" eaLnBrk="1" hangingPunct="1">
              <a:buFontTx/>
              <a:buNone/>
              <a:defRPr/>
            </a:pPr>
            <a:r>
              <a:rPr lang="en-US" sz="2800" dirty="0" smtClean="0"/>
              <a:t>8074</a:t>
            </a:r>
          </a:p>
          <a:p>
            <a:pPr marL="2333625" indent="-679450" eaLnBrk="1" hangingPunct="1">
              <a:buFontTx/>
              <a:buNone/>
              <a:defRPr/>
            </a:pPr>
            <a:r>
              <a:rPr lang="en-US" sz="2800" dirty="0" smtClean="0"/>
              <a:t>8076</a:t>
            </a:r>
          </a:p>
          <a:p>
            <a:pPr marL="2333625" indent="-679450" eaLnBrk="1" hangingPunct="1">
              <a:buFontTx/>
              <a:buNone/>
              <a:defRPr/>
            </a:pPr>
            <a:r>
              <a:rPr lang="en-US" sz="2800" dirty="0" smtClean="0"/>
              <a:t>8078				employee			</a:t>
            </a:r>
          </a:p>
        </p:txBody>
      </p:sp>
      <p:graphicFrame>
        <p:nvGraphicFramePr>
          <p:cNvPr id="44099" name="Group 67"/>
          <p:cNvGraphicFramePr>
            <a:graphicFrameLocks noGrp="1"/>
          </p:cNvGraphicFramePr>
          <p:nvPr/>
        </p:nvGraphicFramePr>
        <p:xfrm>
          <a:off x="3124200" y="854075"/>
          <a:ext cx="2209800" cy="5759133"/>
        </p:xfrm>
        <a:graphic>
          <a:graphicData uri="http://schemas.openxmlformats.org/drawingml/2006/table">
            <a:tbl>
              <a:tblPr/>
              <a:tblGrid>
                <a:gridCol w="2209800"/>
              </a:tblGrid>
              <a:tr h="533400">
                <a:tc>
                  <a:txBody>
                    <a:bodyPr/>
                    <a:lstStyle/>
                    <a:p>
                      <a:r>
                        <a:rPr lang="en-US" sz="2800" baseline="0" dirty="0" smtClean="0"/>
                        <a:t>   </a:t>
                      </a:r>
                      <a:r>
                        <a:rPr lang="en-US" sz="2800" dirty="0" smtClean="0"/>
                        <a:t> </a:t>
                      </a:r>
                      <a:r>
                        <a:rPr lang="en-US" sz="2800" dirty="0" err="1" smtClean="0"/>
                        <a:t>emp_id</a:t>
                      </a:r>
                      <a:endParaRPr lang="en-US" sz="2800" dirty="0" smtClean="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8760">
                <a:tc>
                  <a:txBody>
                    <a:bodyPr/>
                    <a:lstStyle/>
                    <a:p>
                      <a:r>
                        <a:rPr lang="en-US" sz="2800" dirty="0" smtClean="0"/>
                        <a:t>   name[20]</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r>
                        <a:rPr lang="en-US" sz="2800" dirty="0" smtClean="0"/>
                        <a:t>    salary</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4863">
                <a:tc>
                  <a:txBody>
                    <a:bodyPr/>
                    <a:lstStyle/>
                    <a:p>
                      <a:r>
                        <a:rPr lang="en-US" sz="2800" dirty="0" smtClean="0"/>
                        <a:t> address[50]</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r>
                        <a:rPr lang="en-US" sz="2800" dirty="0" smtClean="0"/>
                        <a:t>   </a:t>
                      </a:r>
                      <a:r>
                        <a:rPr lang="en-US" sz="2800" dirty="0" err="1" smtClean="0"/>
                        <a:t>dept_no</a:t>
                      </a:r>
                      <a:endParaRPr lang="en-US" sz="2800" dirty="0" smtClean="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r>
                        <a:rPr lang="en-US" sz="2800" dirty="0" smtClean="0"/>
                        <a:t>      age</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sz="half" idx="1"/>
          </p:nvPr>
        </p:nvSpPr>
        <p:spPr>
          <a:xfrm>
            <a:off x="76200" y="152400"/>
            <a:ext cx="8991600" cy="6477000"/>
          </a:xfrm>
        </p:spPr>
        <p:txBody>
          <a:bodyPr/>
          <a:lstStyle/>
          <a:p>
            <a:pPr marL="0" indent="0" algn="ctr" eaLnBrk="1" hangingPunct="1">
              <a:lnSpc>
                <a:spcPct val="120000"/>
              </a:lnSpc>
              <a:buFontTx/>
              <a:buNone/>
              <a:tabLst>
                <a:tab pos="0" algn="l"/>
              </a:tabLst>
            </a:pPr>
            <a:r>
              <a:rPr lang="en-US" b="1" u="sng" smtClean="0"/>
              <a:t>Declaring a Structure Variable </a:t>
            </a:r>
          </a:p>
          <a:p>
            <a:pPr marL="0" indent="0" algn="just" eaLnBrk="1" hangingPunct="1">
              <a:lnSpc>
                <a:spcPct val="120000"/>
              </a:lnSpc>
              <a:buFontTx/>
              <a:buNone/>
              <a:tabLst>
                <a:tab pos="0" algn="l"/>
              </a:tabLst>
            </a:pPr>
            <a:r>
              <a:rPr lang="en-US" smtClean="0"/>
              <a:t>A structure has to declared, after the body of structure has defined. The syntax of declaring a structure is</a:t>
            </a:r>
          </a:p>
          <a:p>
            <a:pPr marL="0" indent="0" algn="just" eaLnBrk="1" hangingPunct="1">
              <a:lnSpc>
                <a:spcPct val="120000"/>
              </a:lnSpc>
              <a:buFontTx/>
              <a:buNone/>
              <a:tabLst>
                <a:tab pos="0" algn="l"/>
              </a:tabLst>
            </a:pPr>
            <a:r>
              <a:rPr lang="en-US" smtClean="0"/>
              <a:t>struct &lt;struct_name&gt; &lt;variable_name&gt;;</a:t>
            </a:r>
          </a:p>
          <a:p>
            <a:pPr marL="0" indent="0" algn="just" eaLnBrk="1" hangingPunct="1">
              <a:lnSpc>
                <a:spcPct val="120000"/>
              </a:lnSpc>
              <a:buFontTx/>
              <a:buNone/>
              <a:tabLst>
                <a:tab pos="0" algn="l"/>
              </a:tabLst>
            </a:pPr>
            <a:r>
              <a:rPr lang="en-US" smtClean="0"/>
              <a:t>The example to declare the variable for defined structure “employee”</a:t>
            </a:r>
          </a:p>
          <a:p>
            <a:pPr marL="0" indent="0" algn="just" eaLnBrk="1" hangingPunct="1">
              <a:lnSpc>
                <a:spcPct val="120000"/>
              </a:lnSpc>
              <a:buFontTx/>
              <a:buNone/>
              <a:tabLst>
                <a:tab pos="0" algn="l"/>
              </a:tabLst>
            </a:pPr>
            <a:r>
              <a:rPr lang="en-US" smtClean="0"/>
              <a:t>struct employee e1;</a:t>
            </a:r>
          </a:p>
          <a:p>
            <a:pPr marL="0" indent="0" algn="just" eaLnBrk="1" hangingPunct="1">
              <a:lnSpc>
                <a:spcPct val="120000"/>
              </a:lnSpc>
              <a:buFontTx/>
              <a:buNone/>
              <a:tabLst>
                <a:tab pos="0" algn="l"/>
              </a:tabLst>
            </a:pPr>
            <a:r>
              <a:rPr lang="en-US" smtClean="0"/>
              <a:t>Here e1 variable contains 6 members that are defined in structure.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76200" y="152400"/>
            <a:ext cx="8991600" cy="6477000"/>
          </a:xfrm>
        </p:spPr>
        <p:txBody>
          <a:bodyPr/>
          <a:lstStyle/>
          <a:p>
            <a:pPr marL="0" indent="0" algn="ctr" eaLnBrk="1" hangingPunct="1">
              <a:lnSpc>
                <a:spcPct val="120000"/>
              </a:lnSpc>
              <a:buFontTx/>
              <a:buNone/>
              <a:tabLst>
                <a:tab pos="0" algn="l"/>
              </a:tabLst>
              <a:defRPr/>
            </a:pPr>
            <a:r>
              <a:rPr lang="en-US" b="1" u="sng" dirty="0" smtClean="0"/>
              <a:t>Initializing  a Structure Members </a:t>
            </a:r>
          </a:p>
          <a:p>
            <a:pPr marL="0" indent="0" algn="just" eaLnBrk="1" hangingPunct="1">
              <a:lnSpc>
                <a:spcPct val="120000"/>
              </a:lnSpc>
              <a:buFontTx/>
              <a:buNone/>
              <a:tabLst>
                <a:tab pos="0" algn="l"/>
              </a:tabLst>
              <a:defRPr/>
            </a:pPr>
            <a:r>
              <a:rPr lang="en-US" dirty="0" smtClean="0"/>
              <a:t>The members of individual structure variable is initialize one by one or in a single statement. The example to initialize a structure variable is </a:t>
            </a:r>
          </a:p>
          <a:p>
            <a:pPr marL="514350" indent="-514350" algn="just" eaLnBrk="1" hangingPunct="1">
              <a:lnSpc>
                <a:spcPct val="120000"/>
              </a:lnSpc>
              <a:buFontTx/>
              <a:buAutoNum type="arabicParenR"/>
              <a:tabLst>
                <a:tab pos="0" algn="l"/>
              </a:tabLst>
              <a:defRPr/>
            </a:pPr>
            <a:r>
              <a:rPr lang="en-US" dirty="0" err="1" smtClean="0"/>
              <a:t>struct</a:t>
            </a:r>
            <a:r>
              <a:rPr lang="en-US" dirty="0" smtClean="0"/>
              <a:t> employee e1 = {1, “Hemant”,12000, “3  </a:t>
            </a:r>
            <a:r>
              <a:rPr lang="en-US" dirty="0" err="1" smtClean="0"/>
              <a:t>vikas</a:t>
            </a:r>
            <a:r>
              <a:rPr lang="en-US" dirty="0" smtClean="0"/>
              <a:t> colony new delhi”,10, 35);</a:t>
            </a:r>
          </a:p>
          <a:p>
            <a:pPr marL="514350" indent="-514350" algn="just" eaLnBrk="1" hangingPunct="1">
              <a:lnSpc>
                <a:spcPct val="120000"/>
              </a:lnSpc>
              <a:buFontTx/>
              <a:buAutoNum type="arabicParenR"/>
              <a:tabLst>
                <a:tab pos="0" algn="l"/>
              </a:tabLst>
              <a:defRPr/>
            </a:pPr>
            <a:r>
              <a:rPr lang="en-US" dirty="0" smtClean="0"/>
              <a:t>e1.emp_id=1;		  	e1.dept_no=1                 e1.name=“</a:t>
            </a:r>
            <a:r>
              <a:rPr lang="en-US" dirty="0" err="1" smtClean="0"/>
              <a:t>Hemant</a:t>
            </a:r>
            <a:r>
              <a:rPr lang="en-US" dirty="0" smtClean="0"/>
              <a:t>”; 		e1.age=35; </a:t>
            </a:r>
          </a:p>
          <a:p>
            <a:pPr marL="514350" indent="-514350" algn="just" eaLnBrk="1" hangingPunct="1">
              <a:lnSpc>
                <a:spcPct val="120000"/>
              </a:lnSpc>
              <a:buFontTx/>
              <a:buNone/>
              <a:tabLst>
                <a:tab pos="0" algn="l"/>
              </a:tabLst>
              <a:defRPr/>
            </a:pPr>
            <a:r>
              <a:rPr lang="en-US" dirty="0" smtClean="0"/>
              <a:t>		e1.salary=12000;</a:t>
            </a:r>
          </a:p>
          <a:p>
            <a:pPr marL="514350" indent="-514350" algn="just" eaLnBrk="1" hangingPunct="1">
              <a:lnSpc>
                <a:spcPct val="120000"/>
              </a:lnSpc>
              <a:buFontTx/>
              <a:buNone/>
              <a:tabLst>
                <a:tab pos="0" algn="l"/>
              </a:tabLst>
              <a:defRPr/>
            </a:pPr>
            <a:r>
              <a:rPr lang="en-US" dirty="0" smtClean="0"/>
              <a:t>		e1.address=“3  </a:t>
            </a:r>
            <a:r>
              <a:rPr lang="en-US" dirty="0" err="1" smtClean="0"/>
              <a:t>vikas</a:t>
            </a:r>
            <a:r>
              <a:rPr lang="en-US" dirty="0" smtClean="0"/>
              <a:t> colony new </a:t>
            </a:r>
            <a:r>
              <a:rPr lang="en-US" dirty="0" err="1" smtClean="0"/>
              <a:t>delhi</a:t>
            </a:r>
            <a:r>
              <a:rPr lang="en-US" dirty="0" smtClean="0"/>
              <a:t>”;</a:t>
            </a:r>
          </a:p>
          <a:p>
            <a:pPr marL="514350" indent="-514350" algn="just" eaLnBrk="1" hangingPunct="1">
              <a:lnSpc>
                <a:spcPct val="120000"/>
              </a:lnSpc>
              <a:buFontTx/>
              <a:buNone/>
              <a:tabLst>
                <a:tab pos="0" algn="l"/>
              </a:tabLst>
              <a:defRPr/>
            </a:pPr>
            <a:r>
              <a:rPr lang="en-US"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76200" y="152400"/>
            <a:ext cx="8991600" cy="6477000"/>
          </a:xfrm>
        </p:spPr>
        <p:txBody>
          <a:bodyPr/>
          <a:lstStyle/>
          <a:p>
            <a:pPr marL="0" indent="0" algn="ctr" eaLnBrk="1" hangingPunct="1">
              <a:lnSpc>
                <a:spcPct val="120000"/>
              </a:lnSpc>
              <a:buFontTx/>
              <a:buNone/>
              <a:tabLst>
                <a:tab pos="0" algn="l"/>
              </a:tabLst>
              <a:defRPr/>
            </a:pPr>
            <a:r>
              <a:rPr lang="en-US" b="1" u="sng" dirty="0" smtClean="0"/>
              <a:t>Accessing a Structure Members </a:t>
            </a:r>
          </a:p>
          <a:p>
            <a:pPr marL="0" indent="0" algn="just" eaLnBrk="1" hangingPunct="1">
              <a:lnSpc>
                <a:spcPct val="120000"/>
              </a:lnSpc>
              <a:buFontTx/>
              <a:buNone/>
              <a:tabLst>
                <a:tab pos="0" algn="l"/>
              </a:tabLst>
              <a:defRPr/>
            </a:pPr>
            <a:r>
              <a:rPr lang="en-US" dirty="0" smtClean="0"/>
              <a:t>The structure members cannot be directly accessed in the expression. They are accessed by using the name of structure variable followed by a dot and then the name of member variable. The method used to access the structure variables are e1.emp_id, e1.name, e1.salary, e1.address, e1.dept_no, e1.age. The data with in the structure is stored and printed by this method using </a:t>
            </a:r>
            <a:r>
              <a:rPr lang="en-US" dirty="0" err="1" smtClean="0"/>
              <a:t>scanf</a:t>
            </a:r>
            <a:r>
              <a:rPr lang="en-US" dirty="0" smtClean="0"/>
              <a:t> and </a:t>
            </a:r>
            <a:r>
              <a:rPr lang="en-US" dirty="0" err="1" smtClean="0"/>
              <a:t>printf</a:t>
            </a:r>
            <a:r>
              <a:rPr lang="en-US" dirty="0" smtClean="0"/>
              <a:t> statement in c program. </a:t>
            </a:r>
          </a:p>
          <a:p>
            <a:pPr marL="514350" indent="-514350" algn="just" eaLnBrk="1" hangingPunct="1">
              <a:lnSpc>
                <a:spcPct val="120000"/>
              </a:lnSpc>
              <a:buFontTx/>
              <a:buNone/>
              <a:tabLst>
                <a:tab pos="0" algn="l"/>
              </a:tabLst>
              <a:defRPr/>
            </a:pPr>
            <a:r>
              <a:rPr lang="en-US"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TotalTime>
  <Words>1640</Words>
  <Application>Microsoft Office PowerPoint</Application>
  <PresentationFormat>On-screen Show (4:3)</PresentationFormat>
  <Paragraphs>341</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shipra</dc:creator>
  <cp:lastModifiedBy>gulraiz</cp:lastModifiedBy>
  <cp:revision>190</cp:revision>
  <dcterms:created xsi:type="dcterms:W3CDTF">2009-09-30T13:28:12Z</dcterms:created>
  <dcterms:modified xsi:type="dcterms:W3CDTF">2016-09-21T21:33:02Z</dcterms:modified>
</cp:coreProperties>
</file>