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6" r:id="rId2"/>
    <p:sldId id="267" r:id="rId3"/>
    <p:sldId id="275" r:id="rId4"/>
    <p:sldId id="268" r:id="rId5"/>
    <p:sldId id="256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57" r:id="rId14"/>
    <p:sldId id="258" r:id="rId15"/>
    <p:sldId id="259" r:id="rId16"/>
    <p:sldId id="260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8B031-DABD-4A54-97DE-7CC7F4C71397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0F32A-C542-4511-A51C-32AD7FB4F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0F32A-C542-4511-A51C-32AD7FB4FB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B2-728E-4AB1-A0BE-4B60B1863FB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F158-CB74-4C63-AF69-C828D0FE659E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EFB6-1C0C-4091-AAF0-5F1C5FA3DB38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205-6AC0-4295-9746-3CCB053E31F6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7CD2-3B9C-4F66-A805-94314A022617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1D05-B37C-4024-856A-4BEA911FCD43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775C-052B-4096-A177-19E27DC273E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41D4-AC77-4672-9C27-7C1D8883FFAB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30D3-D854-478C-B59E-39882074E1D5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727-0C44-4BB3-88BE-4E252FA1CF7B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A262-CBC3-4590-BEA8-25CA4B54A010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23F5-CAFF-4CAA-A614-A743DC28D67B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File?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is a collection </a:t>
            </a:r>
            <a:r>
              <a:rPr lang="en-US" dirty="0" smtClean="0"/>
              <a:t>of </a:t>
            </a:r>
            <a:r>
              <a:rPr lang="en-US" dirty="0"/>
              <a:t>information, usually stored on a computer’s disk.  Information can be saved to files and then later reused.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92BB-D613-4991-8972-98A9D134F99B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86C-2743-4106-B11E-5AB2A79D75AD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Open Errors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/>
              <a:t>dataFile.open</a:t>
            </a:r>
            <a:r>
              <a:rPr lang="en-US"/>
              <a:t>(“</a:t>
            </a:r>
            <a:r>
              <a:rPr lang="en-US" smtClean="0"/>
              <a:t>cust.Doc”, </a:t>
            </a:r>
            <a:r>
              <a:rPr lang="en-US" dirty="0" err="1"/>
              <a:t>ios</a:t>
            </a:r>
            <a:r>
              <a:rPr lang="en-US" dirty="0"/>
              <a:t>::in); </a:t>
            </a:r>
          </a:p>
          <a:p>
            <a:pPr>
              <a:buFontTx/>
              <a:buNone/>
            </a:pPr>
            <a:r>
              <a:rPr lang="en-US" dirty="0"/>
              <a:t>if (!</a:t>
            </a:r>
            <a:r>
              <a:rPr lang="en-US" dirty="0" err="1"/>
              <a:t>dataFile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“Error opening file.\n”;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EC46-C2ED-4F01-B512-EA75278502E1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5212-D1EB-4D2A-B179-06156A30AE9D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4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Another way to Test for Open Errors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/>
              <a:t>dataFile.open</a:t>
            </a:r>
            <a:r>
              <a:rPr lang="en-US" dirty="0"/>
              <a:t>(“</a:t>
            </a:r>
            <a:r>
              <a:rPr lang="en-US" dirty="0" err="1" smtClean="0"/>
              <a:t>cust.Doc</a:t>
            </a:r>
            <a:r>
              <a:rPr lang="en-US" dirty="0" smtClean="0"/>
              <a:t>”, </a:t>
            </a:r>
            <a:r>
              <a:rPr lang="en-US" dirty="0" err="1"/>
              <a:t>ios</a:t>
            </a:r>
            <a:r>
              <a:rPr lang="en-US" dirty="0"/>
              <a:t>::in); </a:t>
            </a:r>
          </a:p>
          <a:p>
            <a:pPr>
              <a:buFontTx/>
              <a:buNone/>
            </a:pPr>
            <a:r>
              <a:rPr lang="en-US" dirty="0"/>
              <a:t>if </a:t>
            </a:r>
            <a:r>
              <a:rPr lang="en-US" dirty="0" smtClean="0"/>
              <a:t>( </a:t>
            </a:r>
            <a:r>
              <a:rPr lang="en-US" dirty="0" err="1" smtClean="0"/>
              <a:t>dataFile.fail</a:t>
            </a:r>
            <a:r>
              <a:rPr lang="en-US" dirty="0" smtClean="0"/>
              <a:t>() )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   cout &lt;&lt; “Error opening file.\n”;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887F-3180-42DD-86DD-4BDA372647CD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A057-D415-47CD-8D15-3BF1E02D90D0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b="1"/>
              <a:t>How to close a file in C++?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05000"/>
            <a:ext cx="8763000" cy="3733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file is closed implicitly when a destructor for the corresponding object  is called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OR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by using member function </a:t>
            </a:r>
            <a:r>
              <a:rPr lang="en-US" i="1" dirty="0">
                <a:solidFill>
                  <a:schemeClr val="tx1"/>
                </a:solidFill>
              </a:rPr>
              <a:t>close: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myfile.close();</a:t>
            </a:r>
          </a:p>
          <a:p>
            <a:pPr algn="l"/>
            <a:r>
              <a:rPr lang="en-US" sz="3000" i="1" dirty="0">
                <a:solidFill>
                  <a:schemeClr val="tx1"/>
                </a:solidFill>
              </a:rPr>
              <a:t>Once this member function is called, the stream object can be re-used to open another file, and the file is available again to be opened by other processes</a:t>
            </a:r>
            <a:r>
              <a:rPr lang="en-US" dirty="0"/>
              <a:t>.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4B34AFA-C249-4F1F-81B7-3F1B69E8FC5C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1BE4-0276-4AD5-AE68-BB8B0E823261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1406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304800"/>
            <a:ext cx="8763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Text file </a:t>
            </a:r>
            <a:endParaRPr lang="en-US" sz="4400" dirty="0" smtClean="0"/>
          </a:p>
          <a:p>
            <a:endParaRPr lang="en-US" sz="2300" dirty="0"/>
          </a:p>
          <a:p>
            <a:r>
              <a:rPr lang="en-US" sz="2300" dirty="0" smtClean="0"/>
              <a:t>These </a:t>
            </a:r>
            <a:r>
              <a:rPr lang="en-US" sz="2300" dirty="0"/>
              <a:t>files are designed to store text and thus all values that are input or output from/to them can suffer some formatting transformations, which do not necessarily correspond to their literal binary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7F62-5868-4B6A-A845-690DB147355F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4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5791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&lt;iostream&gt;</a:t>
            </a:r>
          </a:p>
          <a:p>
            <a:r>
              <a:rPr lang="en-US" dirty="0"/>
              <a:t>#include &lt;fstream&gt;</a:t>
            </a:r>
          </a:p>
          <a:p>
            <a:endParaRPr lang="en-US" dirty="0"/>
          </a:p>
          <a:p>
            <a:r>
              <a:rPr lang="en-US" dirty="0"/>
              <a:t>int main () {</a:t>
            </a:r>
          </a:p>
          <a:p>
            <a:r>
              <a:rPr lang="en-US" dirty="0"/>
              <a:t>  ofstream myfile ("example.txt");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(myfile.is_open())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/>
              <a:t>myfile </a:t>
            </a:r>
            <a:r>
              <a:rPr lang="en-US" dirty="0"/>
              <a:t>&lt;&lt; </a:t>
            </a:r>
            <a:r>
              <a:rPr lang="en-US" dirty="0" smtClean="0"/>
              <a:t>“MY NAME IS HARIS AHMED\n</a:t>
            </a:r>
            <a:r>
              <a:rPr lang="en-US" dirty="0"/>
              <a:t>";</a:t>
            </a:r>
          </a:p>
          <a:p>
            <a:r>
              <a:rPr lang="en-US" dirty="0"/>
              <a:t>  </a:t>
            </a:r>
            <a:r>
              <a:rPr lang="en-US" dirty="0" smtClean="0"/>
              <a:t>myfile </a:t>
            </a:r>
            <a:r>
              <a:rPr lang="en-US" dirty="0"/>
              <a:t>&lt;&lt; </a:t>
            </a:r>
            <a:r>
              <a:rPr lang="en-US" dirty="0" smtClean="0"/>
              <a:t>“I AM LECTURER AT .\</a:t>
            </a:r>
            <a:r>
              <a:rPr lang="en-US" dirty="0"/>
              <a:t>n</a:t>
            </a:r>
            <a:r>
              <a:rPr lang="en-US" dirty="0" smtClean="0"/>
              <a:t>";</a:t>
            </a:r>
          </a:p>
          <a:p>
            <a:r>
              <a:rPr lang="en-US" dirty="0"/>
              <a:t>myfile &lt;&lt; </a:t>
            </a:r>
            <a:r>
              <a:rPr lang="en-US" dirty="0" smtClean="0"/>
              <a:t>“SIR SYED UNIVERSITY.\</a:t>
            </a:r>
            <a:r>
              <a:rPr lang="en-US" dirty="0"/>
              <a:t>n";</a:t>
            </a:r>
          </a:p>
          <a:p>
            <a:endParaRPr lang="en-US" dirty="0"/>
          </a:p>
          <a:p>
            <a:r>
              <a:rPr lang="en-US" dirty="0"/>
              <a:t>    myfile.close();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 </a:t>
            </a:r>
            <a:r>
              <a:rPr lang="en-US" dirty="0" smtClean="0"/>
              <a:t> cout </a:t>
            </a:r>
            <a:r>
              <a:rPr lang="en-US" dirty="0"/>
              <a:t>&lt;&lt; "Unable to open file";</a:t>
            </a:r>
          </a:p>
          <a:p>
            <a:r>
              <a:rPr lang="en-US" dirty="0"/>
              <a:t> </a:t>
            </a:r>
            <a:r>
              <a:rPr lang="en-US" dirty="0" smtClean="0"/>
              <a:t>		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533400"/>
            <a:ext cx="4333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WRITING ON A TEXT FILE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8207-3FFD-43C5-8813-91A82BC8B13E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3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7800" y="26313"/>
            <a:ext cx="4191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READING A TEXT FILE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519291"/>
            <a:ext cx="556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#include &lt;iostream&gt;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#include &lt;fstream&gt;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int main ()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string line;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ifstream</a:t>
            </a:r>
            <a:r>
              <a:rPr lang="en-US" dirty="0">
                <a:latin typeface="Arial" pitchFamily="34" charset="0"/>
                <a:cs typeface="Arial" pitchFamily="34" charset="0"/>
              </a:rPr>
              <a:t> myfile ("example.txt");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if (myfile.is_open())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while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(! myfile.eof() 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myfile,line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cout &lt;&lt; line &lt;&lt; '\n';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myfile.close();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else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&lt;&lt; "Unable to open file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}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getch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D41-70E2-4ABF-81C1-6814A69049B5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2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533400"/>
            <a:ext cx="5715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last example reads a text file and prints out its content on the </a:t>
            </a:r>
            <a:r>
              <a:rPr lang="en-US" dirty="0" smtClean="0"/>
              <a:t>screen.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created a while loop that reads the file line by line, using getline.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 returned by getline is a reference to the stream object itself, which when evaluated as a </a:t>
            </a:r>
            <a:r>
              <a:rPr lang="en-US" dirty="0" smtClean="0"/>
              <a:t>Boolean </a:t>
            </a:r>
            <a:r>
              <a:rPr lang="en-US" dirty="0"/>
              <a:t>expression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True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if the stream is ready for more </a:t>
            </a:r>
            <a:r>
              <a:rPr lang="en-US" dirty="0" smtClean="0"/>
              <a:t>operations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False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if either the end of the file has been reached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if </a:t>
            </a:r>
            <a:r>
              <a:rPr lang="en-US" dirty="0"/>
              <a:t>some other error occurred.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96CE-DBAD-4AAB-BEBC-DC2CF49FC361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1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295400"/>
            <a:ext cx="5867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eof</a:t>
            </a:r>
            <a:r>
              <a:rPr lang="en-US" sz="2800" dirty="0"/>
              <a:t>() which stands for "end of file".</a:t>
            </a:r>
          </a:p>
          <a:p>
            <a:endParaRPr lang="en-US" dirty="0"/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eof</a:t>
            </a:r>
            <a:r>
              <a:rPr lang="en-US" sz="2000" dirty="0"/>
              <a:t>() function is a </a:t>
            </a:r>
            <a:r>
              <a:rPr lang="en-US" sz="2000" dirty="0" err="1"/>
              <a:t>boolean</a:t>
            </a:r>
            <a:r>
              <a:rPr lang="en-US" sz="2000" dirty="0"/>
              <a:t> function 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check </a:t>
            </a:r>
            <a:r>
              <a:rPr lang="en-US" sz="2000" dirty="0"/>
              <a:t>whether or not the file has reached the end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returns true when the file is at the end and false otherwise.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2D90-8FF8-456D-BB6D-D9CA04E84260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436" y="1253398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err="1" smtClean="0"/>
              <a:t>Myfile.bad</a:t>
            </a:r>
            <a:r>
              <a:rPr lang="en-US" sz="3200" dirty="0" smtClean="0"/>
              <a:t>()</a:t>
            </a:r>
          </a:p>
          <a:p>
            <a:r>
              <a:rPr lang="en-US" sz="2300" dirty="0" smtClean="0"/>
              <a:t>Returns </a:t>
            </a:r>
            <a:r>
              <a:rPr lang="en-US" sz="2300" dirty="0"/>
              <a:t>true if a reading or writing operation fails. For example, in the case that we try to write to a file that is not open for writing or if the device where we try to write has no space left.</a:t>
            </a:r>
          </a:p>
          <a:p>
            <a:endParaRPr lang="en-US" dirty="0"/>
          </a:p>
          <a:p>
            <a:r>
              <a:rPr lang="en-US" sz="3200" dirty="0" err="1" smtClean="0"/>
              <a:t>Myfile.fail</a:t>
            </a:r>
            <a:r>
              <a:rPr lang="en-US" sz="3200" dirty="0" smtClean="0"/>
              <a:t>()</a:t>
            </a:r>
          </a:p>
          <a:p>
            <a:r>
              <a:rPr lang="en-US" sz="2300" dirty="0" smtClean="0"/>
              <a:t>Returns </a:t>
            </a:r>
            <a:r>
              <a:rPr lang="en-US" sz="2300" dirty="0"/>
              <a:t>true in the same cases as bad(), but also in the case that a format error happens, like when an alphabetical character is extracted when we are trying to read an integer number.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31335" y="304800"/>
            <a:ext cx="46934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Checking state flags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AB24-1367-403C-A6C0-93F540D78AAF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4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82341"/>
            <a:ext cx="6400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Myfile.eof</a:t>
            </a:r>
            <a:r>
              <a:rPr lang="en-US" sz="3200" dirty="0"/>
              <a:t>()</a:t>
            </a:r>
          </a:p>
          <a:p>
            <a:r>
              <a:rPr lang="en-US" dirty="0"/>
              <a:t>Returns true if a file open for reading has reached the end.</a:t>
            </a:r>
          </a:p>
          <a:p>
            <a:endParaRPr lang="en-US" dirty="0"/>
          </a:p>
          <a:p>
            <a:r>
              <a:rPr lang="en-US" sz="3200" dirty="0" err="1" smtClean="0"/>
              <a:t>Myfile.clear</a:t>
            </a:r>
            <a:r>
              <a:rPr lang="en-US" sz="3200" dirty="0"/>
              <a:t>()</a:t>
            </a:r>
          </a:p>
          <a:p>
            <a:r>
              <a:rPr lang="en-US" dirty="0" smtClean="0"/>
              <a:t>can </a:t>
            </a:r>
            <a:r>
              <a:rPr lang="en-US" dirty="0"/>
              <a:t>be used to reset the state flags.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82F9-20BC-4B3A-AF38-ED0506CDA3F8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8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3454789"/>
              </p:ext>
            </p:extLst>
          </p:nvPr>
        </p:nvGraphicFramePr>
        <p:xfrm>
          <a:off x="0" y="2138363"/>
          <a:ext cx="9113838" cy="4070350"/>
        </p:xfrm>
        <a:graphic>
          <a:graphicData uri="http://schemas.openxmlformats.org/presentationml/2006/ole">
            <p:oleObj spid="_x0000_s1064" name="Document" r:id="rId4" imgW="5524500" imgH="2457298" progId="Word.Document.8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33400"/>
            <a:ext cx="8077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File Names</a:t>
            </a:r>
          </a:p>
          <a:p>
            <a:r>
              <a:rPr lang="en-US" sz="2400" dirty="0"/>
              <a:t>All files are assigned a name that is used for identification purposes by the operating system and the user.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C44E-F277-42A4-8573-193CCA064E67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205-6AC0-4295-9746-3CCB053E31F6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8572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352800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95600"/>
            <a:ext cx="12668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3352800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Focus on Software </a:t>
            </a:r>
            <a:r>
              <a:rPr lang="en-US" u="sng" dirty="0" smtClean="0"/>
              <a:t>Engineering: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u="sng" dirty="0" smtClean="0"/>
              <a:t>The </a:t>
            </a:r>
            <a:r>
              <a:rPr lang="en-US" u="sng" dirty="0"/>
              <a:t>Process of Using a File</a:t>
            </a:r>
          </a:p>
          <a:p>
            <a:r>
              <a:rPr lang="en-US" dirty="0"/>
              <a:t>Using a file in a program is a simple three-step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file must be </a:t>
            </a:r>
            <a:r>
              <a:rPr lang="en-US" u="sng" dirty="0"/>
              <a:t>opened</a:t>
            </a:r>
            <a:r>
              <a:rPr lang="en-US" dirty="0"/>
              <a:t>. 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500" i="1" dirty="0" smtClean="0"/>
              <a:t>If </a:t>
            </a:r>
            <a:r>
              <a:rPr lang="en-US" sz="2500" i="1" dirty="0"/>
              <a:t>the file does not yet exits, opening it means creating it</a:t>
            </a:r>
            <a:r>
              <a:rPr lang="en-US" sz="2500" i="1" dirty="0" smtClean="0"/>
              <a:t>.</a:t>
            </a:r>
          </a:p>
          <a:p>
            <a:pPr marL="457200" lvl="1" indent="0">
              <a:buNone/>
            </a:pPr>
            <a:endParaRPr lang="en-US" sz="2500" i="1" dirty="0"/>
          </a:p>
          <a:p>
            <a:pPr lvl="1"/>
            <a:r>
              <a:rPr lang="en-US" dirty="0"/>
              <a:t>Information is then </a:t>
            </a:r>
            <a:r>
              <a:rPr lang="en-US" u="sng" dirty="0"/>
              <a:t>saved</a:t>
            </a:r>
            <a:r>
              <a:rPr lang="en-US" dirty="0"/>
              <a:t> </a:t>
            </a:r>
            <a:r>
              <a:rPr lang="en-US" dirty="0" smtClean="0"/>
              <a:t>(write)to </a:t>
            </a:r>
            <a:r>
              <a:rPr lang="en-US" dirty="0"/>
              <a:t>the file, </a:t>
            </a:r>
            <a:r>
              <a:rPr lang="en-US" u="sng" dirty="0"/>
              <a:t>read</a:t>
            </a:r>
            <a:r>
              <a:rPr lang="en-US" dirty="0"/>
              <a:t> from the file, or both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When the program is finished using the file, the file must be closed.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77EF-D505-4F4C-9119-23463283F4C7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3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752600"/>
            <a:ext cx="90678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Classes for file stream operation</a:t>
            </a:r>
          </a:p>
          <a:p>
            <a:r>
              <a:rPr lang="en-US" sz="2800" b="1" dirty="0"/>
              <a:t>ofstream:</a:t>
            </a:r>
            <a:r>
              <a:rPr lang="en-US" sz="2000" dirty="0"/>
              <a:t> Stream class to write on files</a:t>
            </a:r>
          </a:p>
          <a:p>
            <a:r>
              <a:rPr lang="en-US" sz="2800" b="1" dirty="0" err="1"/>
              <a:t>ifstream</a:t>
            </a:r>
            <a:r>
              <a:rPr lang="en-US" sz="2800" b="1" dirty="0"/>
              <a:t>: </a:t>
            </a:r>
            <a:r>
              <a:rPr lang="en-US" sz="2000" dirty="0"/>
              <a:t>Stream class to read from files</a:t>
            </a:r>
          </a:p>
          <a:p>
            <a:r>
              <a:rPr lang="en-US" sz="2800" b="1" dirty="0"/>
              <a:t>fstream: </a:t>
            </a:r>
            <a:r>
              <a:rPr lang="en-US" sz="2000" dirty="0"/>
              <a:t>Stream class to both read and write from/to files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These classes are derived directly or indirectly from the classes </a:t>
            </a:r>
            <a:r>
              <a:rPr lang="en-US" sz="2000" dirty="0" err="1"/>
              <a:t>istream</a:t>
            </a:r>
            <a:r>
              <a:rPr lang="en-US" sz="2000" dirty="0"/>
              <a:t> and </a:t>
            </a:r>
            <a:r>
              <a:rPr lang="en-US" sz="2000" dirty="0" err="1"/>
              <a:t>ostream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C++ Files and Streams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09C6-1151-493E-9F28-05DFA9C36D66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9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Files and Streams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010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C++ views each files as a sequence of bytes.</a:t>
            </a:r>
          </a:p>
          <a:p>
            <a:r>
              <a:rPr lang="en-US" dirty="0"/>
              <a:t>Each file ends with an </a:t>
            </a:r>
            <a:r>
              <a:rPr lang="en-US" b="1" i="1" dirty="0"/>
              <a:t>end-of-file</a:t>
            </a:r>
            <a:r>
              <a:rPr lang="en-US" dirty="0"/>
              <a:t> marker.</a:t>
            </a:r>
          </a:p>
          <a:p>
            <a:r>
              <a:rPr lang="en-US" dirty="0"/>
              <a:t>When a file is</a:t>
            </a:r>
            <a:r>
              <a:rPr lang="en-US" b="1" dirty="0"/>
              <a:t> </a:t>
            </a:r>
            <a:r>
              <a:rPr lang="en-US" b="1" i="1" dirty="0"/>
              <a:t>opened</a:t>
            </a:r>
            <a:r>
              <a:rPr lang="en-US" dirty="0"/>
              <a:t>, an object is created and a stream is associated with the object.</a:t>
            </a:r>
          </a:p>
          <a:p>
            <a:r>
              <a:rPr lang="en-US" dirty="0"/>
              <a:t>To perform file processing in C++, the header files </a:t>
            </a:r>
            <a:r>
              <a:rPr lang="en-US" b="1" dirty="0"/>
              <a:t>&lt;</a:t>
            </a:r>
            <a:r>
              <a:rPr lang="en-US" b="1" dirty="0" smtClean="0"/>
              <a:t>iostream&gt;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&lt;</a:t>
            </a:r>
            <a:r>
              <a:rPr lang="en-US" b="1" dirty="0" smtClean="0"/>
              <a:t>fstream</a:t>
            </a:r>
            <a:r>
              <a:rPr lang="en-US" dirty="0" smtClean="0"/>
              <a:t>&gt; </a:t>
            </a:r>
            <a:r>
              <a:rPr lang="en-US" dirty="0"/>
              <a:t>must be included.</a:t>
            </a:r>
          </a:p>
          <a:p>
            <a:r>
              <a:rPr lang="en-US" dirty="0"/>
              <a:t>&lt;</a:t>
            </a:r>
            <a:r>
              <a:rPr lang="en-US" dirty="0" smtClean="0"/>
              <a:t>fstream&gt; </a:t>
            </a:r>
            <a:r>
              <a:rPr lang="en-US" dirty="0"/>
              <a:t>includes &lt;</a:t>
            </a:r>
            <a:r>
              <a:rPr lang="en-US" dirty="0" err="1"/>
              <a:t>ifstream</a:t>
            </a:r>
            <a:r>
              <a:rPr lang="en-US" dirty="0"/>
              <a:t>&gt; and &lt;ofstream&gt;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4CCF-E95F-4ECD-8592-C19AEFFDB1D6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A83E-9481-4B47-B4B2-E45D93B43C07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0895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7772400" cy="914400"/>
          </a:xfrm>
        </p:spPr>
        <p:txBody>
          <a:bodyPr/>
          <a:lstStyle/>
          <a:p>
            <a:r>
              <a:rPr lang="en-US" b="1" dirty="0" smtClean="0"/>
              <a:t>open </a:t>
            </a:r>
            <a:r>
              <a:rPr lang="en-US" b="1" dirty="0"/>
              <a:t>a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524000"/>
            <a:ext cx="8153400" cy="502920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4400" b="1" dirty="0">
              <a:solidFill>
                <a:schemeClr val="tx1"/>
              </a:solidFill>
            </a:endParaRPr>
          </a:p>
          <a:p>
            <a:pPr algn="l"/>
            <a:r>
              <a:rPr lang="en-US" sz="4400" b="1" dirty="0">
                <a:solidFill>
                  <a:schemeClr val="tx1"/>
                </a:solidFill>
              </a:rPr>
              <a:t>The first operation generally performed on an object of one of these classes is to associate it to a real file. This procedure is known as to </a:t>
            </a:r>
            <a:r>
              <a:rPr lang="en-US" sz="4400" b="1" i="1" dirty="0">
                <a:solidFill>
                  <a:schemeClr val="tx1"/>
                </a:solidFill>
              </a:rPr>
              <a:t>open a </a:t>
            </a:r>
            <a:r>
              <a:rPr lang="en-US" sz="4400" b="1" i="1" dirty="0" smtClean="0">
                <a:solidFill>
                  <a:schemeClr val="tx1"/>
                </a:solidFill>
              </a:rPr>
              <a:t>file</a:t>
            </a:r>
            <a:r>
              <a:rPr lang="en-US" sz="4400" b="1" dirty="0" smtClean="0">
                <a:solidFill>
                  <a:schemeClr val="tx1"/>
                </a:solidFill>
              </a:rPr>
              <a:t>.           </a:t>
            </a:r>
          </a:p>
          <a:p>
            <a:pPr algn="l"/>
            <a:endParaRPr lang="en-US" sz="4400" b="1" i="1" dirty="0" smtClean="0">
              <a:solidFill>
                <a:schemeClr val="tx1"/>
              </a:solidFill>
            </a:endParaRPr>
          </a:p>
          <a:p>
            <a:pPr algn="l"/>
            <a:endParaRPr lang="en-US" sz="4400" b="1" i="1" dirty="0" smtClean="0">
              <a:solidFill>
                <a:schemeClr val="tx1"/>
              </a:solidFill>
            </a:endParaRPr>
          </a:p>
          <a:p>
            <a:pPr algn="l"/>
            <a:r>
              <a:rPr lang="en-US" sz="6000" b="1" i="1" dirty="0" smtClean="0">
                <a:solidFill>
                  <a:schemeClr val="accent1"/>
                </a:solidFill>
              </a:rPr>
              <a:t>open (“filename.extension”, </a:t>
            </a:r>
            <a:r>
              <a:rPr lang="en-US" sz="6000" b="1" i="1" dirty="0">
                <a:solidFill>
                  <a:schemeClr val="accent1"/>
                </a:solidFill>
              </a:rPr>
              <a:t>mode);</a:t>
            </a:r>
            <a:endParaRPr lang="en-US" sz="6000" b="1" i="1" dirty="0" smtClean="0">
              <a:solidFill>
                <a:schemeClr val="accent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5000" b="1" dirty="0">
                <a:solidFill>
                  <a:schemeClr val="tx1"/>
                </a:solidFill>
              </a:rPr>
              <a:t>				</a:t>
            </a:r>
            <a:endParaRPr lang="en-US" sz="5000" b="1" dirty="0" smtClean="0">
              <a:solidFill>
                <a:schemeClr val="tx1"/>
              </a:solidFill>
            </a:endParaRPr>
          </a:p>
          <a:p>
            <a:pPr algn="l"/>
            <a:endParaRPr lang="en-US" sz="5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5000" b="1" dirty="0" smtClean="0">
                <a:solidFill>
                  <a:schemeClr val="tx1"/>
                </a:solidFill>
              </a:rPr>
              <a:t>	</a:t>
            </a:r>
            <a:endParaRPr lang="en-US" sz="28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8142E34-0AE3-4B09-A330-9B2EAE969DC8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2450-33CE-469B-A5F9-E3B73811D547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8291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066800"/>
          </a:xfrm>
        </p:spPr>
        <p:txBody>
          <a:bodyPr/>
          <a:lstStyle/>
          <a:p>
            <a:r>
              <a:rPr lang="en-US" b="1"/>
              <a:t>File Open Modes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875E275-45DA-4365-8618-3A87BCDDB5E2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3086684"/>
              </p:ext>
            </p:extLst>
          </p:nvPr>
        </p:nvGraphicFramePr>
        <p:xfrm>
          <a:off x="609600" y="1804988"/>
          <a:ext cx="8229600" cy="3017520"/>
        </p:xfrm>
        <a:graphic>
          <a:graphicData uri="http://schemas.openxmlformats.org/drawingml/2006/table">
            <a:tbl>
              <a:tblPr/>
              <a:tblGrid>
                <a:gridCol w="1905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for input operations.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ios::out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for output operations.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ios::binary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in binary mode.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the initial position at the end of the file.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ios::app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 output operations are performed at the end of the file, appending the content to the current content of the file.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</a:t>
                      </a:r>
                      <a:r>
                        <a:rPr lang="en-US" dirty="0" err="1">
                          <a:effectLst/>
                        </a:rPr>
                        <a:t>trunc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If the file is opened for output operations and it already existed, its previous content is deleted and replaced by the new one.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804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ADCB-4A62-4E38-8EE9-E5B9CB0CA44A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9553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A05153A-9F8C-44AC-9B4B-D3615574E798}" type="slidenum">
              <a:rPr lang="en-US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9327" y="24384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check if a file stream was successful opening a 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do it by calling to member is_open.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member function returns a bool value </a:t>
            </a:r>
            <a:r>
              <a:rPr lang="en-US" dirty="0" smtClean="0"/>
              <a:t> i.e. true or false.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rue </a:t>
            </a:r>
            <a:r>
              <a:rPr lang="en-US" dirty="0"/>
              <a:t>in the case that indeed the stream object is associated with an open file, or false otherwise: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2177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is_open()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4878785"/>
              </p:ext>
            </p:extLst>
          </p:nvPr>
        </p:nvGraphicFramePr>
        <p:xfrm>
          <a:off x="304800" y="5334000"/>
          <a:ext cx="8229600" cy="8229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dirty="0">
                          <a:solidFill>
                            <a:srgbClr val="0000B0"/>
                          </a:solidFill>
                          <a:effectLst/>
                          <a:latin typeface="verdana"/>
                        </a:rPr>
                        <a:t>if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 </a:t>
                      </a:r>
                      <a:r>
                        <a:rPr lang="en-US" sz="2400" b="1" i="1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myfile.is_open() </a:t>
                      </a: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 </a:t>
                      </a:r>
                    </a:p>
                    <a:p>
                      <a:pPr algn="l" fontAlgn="t"/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{ </a:t>
                      </a:r>
                      <a:r>
                        <a:rPr lang="en-US" sz="2400" b="0" i="0" dirty="0">
                          <a:solidFill>
                            <a:srgbClr val="007000"/>
                          </a:solidFill>
                          <a:effectLst/>
                          <a:latin typeface="verdana"/>
                        </a:rPr>
                        <a:t>/* ok, proceed with output */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}</a:t>
                      </a:r>
                    </a:p>
                  </a:txBody>
                  <a:tcPr>
                    <a:lnL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1000" y="1030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File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B7A5-CF71-41D0-866F-063DB721C0A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&amp; Problem Solving-Sem:2nd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2114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1037</Words>
  <Application>Microsoft Office PowerPoint</Application>
  <PresentationFormat>On-screen Show (4:3)</PresentationFormat>
  <Paragraphs>219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Document</vt:lpstr>
      <vt:lpstr>What is a File?</vt:lpstr>
      <vt:lpstr>Slide 2</vt:lpstr>
      <vt:lpstr>Slide 3</vt:lpstr>
      <vt:lpstr>Slide 4</vt:lpstr>
      <vt:lpstr>Slide 5</vt:lpstr>
      <vt:lpstr>C++ Files and Streams</vt:lpstr>
      <vt:lpstr>open a file</vt:lpstr>
      <vt:lpstr>File Open Modes</vt:lpstr>
      <vt:lpstr>Slide 9</vt:lpstr>
      <vt:lpstr>Testing for Open Errors</vt:lpstr>
      <vt:lpstr>Another way to Test for Open Errors</vt:lpstr>
      <vt:lpstr>How to close a file in C++?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gulraiz</cp:lastModifiedBy>
  <cp:revision>57</cp:revision>
  <dcterms:created xsi:type="dcterms:W3CDTF">2006-08-16T00:00:00Z</dcterms:created>
  <dcterms:modified xsi:type="dcterms:W3CDTF">2016-10-24T17:10:38Z</dcterms:modified>
</cp:coreProperties>
</file>