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 id="275" r:id="rId8"/>
    <p:sldId id="278" r:id="rId9"/>
    <p:sldId id="279" r:id="rId10"/>
    <p:sldId id="280" r:id="rId11"/>
    <p:sldId id="339" r:id="rId12"/>
    <p:sldId id="281" r:id="rId13"/>
    <p:sldId id="282" r:id="rId14"/>
    <p:sldId id="340" r:id="rId15"/>
    <p:sldId id="283" r:id="rId16"/>
    <p:sldId id="341" r:id="rId17"/>
    <p:sldId id="286" r:id="rId18"/>
    <p:sldId id="336" r:id="rId19"/>
    <p:sldId id="287" r:id="rId20"/>
    <p:sldId id="342" r:id="rId21"/>
    <p:sldId id="288" r:id="rId22"/>
    <p:sldId id="343" r:id="rId23"/>
    <p:sldId id="289" r:id="rId24"/>
    <p:sldId id="344" r:id="rId25"/>
    <p:sldId id="34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1/31/2017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1/31/2017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1/31/2017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86200"/>
            <a:ext cx="7010400" cy="990600"/>
          </a:xfrm>
        </p:spPr>
        <p:txBody>
          <a:bodyPr>
            <a:normAutofit fontScale="90000"/>
          </a:bodyPr>
          <a:lstStyle/>
          <a:p>
            <a:r>
              <a:rPr lang="en-US" sz="3100" b="1" i="1" dirty="0" smtClean="0">
                <a:latin typeface="Times New Roman" pitchFamily="18" charset="0"/>
                <a:cs typeface="Times New Roman" pitchFamily="18" charset="0"/>
              </a:rPr>
              <a:t>Concepts of Object Oriented  Programming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i="1" dirty="0" smtClean="0"/>
              <a:t>Lecture # 1</a:t>
            </a:r>
          </a:p>
          <a:p>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a:t>
            </a:r>
            <a:endParaRPr lang="en-US" dirty="0"/>
          </a:p>
        </p:txBody>
      </p:sp>
      <p:sp>
        <p:nvSpPr>
          <p:cNvPr id="3" name="Content Placeholder 2"/>
          <p:cNvSpPr>
            <a:spLocks noGrp="1"/>
          </p:cNvSpPr>
          <p:nvPr>
            <p:ph sz="quarter" idx="1"/>
          </p:nvPr>
        </p:nvSpPr>
        <p:spPr/>
        <p:txBody>
          <a:bodyPr>
            <a:normAutofit/>
          </a:bodyPr>
          <a:lstStyle/>
          <a:p>
            <a:pPr algn="ctr">
              <a:buNone/>
            </a:pPr>
            <a:r>
              <a:rPr lang="en-US" b="1" dirty="0" smtClean="0"/>
              <a:t>Class</a:t>
            </a:r>
            <a:r>
              <a:rPr lang="en-US" dirty="0" smtClean="0"/>
              <a:t> is a like a Blueprint.</a:t>
            </a:r>
          </a:p>
          <a:p>
            <a:endParaRPr lang="en-US" dirty="0" smtClean="0"/>
          </a:p>
          <a:p>
            <a:r>
              <a:rPr lang="en-US" dirty="0" smtClean="0"/>
              <a:t>What is a blueprint?</a:t>
            </a:r>
          </a:p>
          <a:p>
            <a:r>
              <a:rPr lang="en-US" dirty="0" smtClean="0"/>
              <a:t>Blueprint is outline drawing of our actual plan. For example if we plan to build our new home ,The Engineer will explain our new house plan with a blue print as shown in the image below. Once we finalized the plan the engineer will start building the house with same plan.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Class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Same like blueprint class is an outline of program. Using the class we can write our own method and declare the variables and using the objects we can access the class Method and Variables. The class will be complete with Variables, Methods and Objects.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l="30469" t="25000" r="17188" b="16667"/>
          <a:stretch>
            <a:fillRect/>
          </a:stretch>
        </p:blipFill>
        <p:spPr bwMode="auto">
          <a:xfrm>
            <a:off x="1447800" y="381000"/>
            <a:ext cx="5867400" cy="59879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For more easy understanding of OOP with real world example here I have explained a class with House. </a:t>
            </a:r>
          </a:p>
          <a:p>
            <a:r>
              <a:rPr lang="en-US" dirty="0" smtClean="0"/>
              <a:t>We can imagine a House as an example for a Class. In a house, we will have rooms like living room, bedroom, kitchen and items like TV, fridge etc. </a:t>
            </a:r>
          </a:p>
          <a:p>
            <a:r>
              <a:rPr lang="en-US" dirty="0" smtClean="0"/>
              <a:t>House owner can access and use all the rooms and rooms' items. Same like this in a Class will have a group of </a:t>
            </a:r>
            <a:r>
              <a:rPr lang="en-US" b="1" dirty="0" smtClean="0"/>
              <a:t>Methods</a:t>
            </a:r>
            <a:r>
              <a:rPr lang="en-US" dirty="0" smtClean="0"/>
              <a:t> and </a:t>
            </a:r>
            <a:r>
              <a:rPr lang="en-US" b="1" dirty="0" smtClean="0"/>
              <a:t>Variables</a:t>
            </a:r>
            <a:r>
              <a:rPr lang="en-US" dirty="0" smtClean="0"/>
              <a:t>. </a:t>
            </a:r>
          </a:p>
          <a:p>
            <a:r>
              <a:rPr lang="en-US" dirty="0" smtClean="0"/>
              <a:t>Rooms and Rooms' Items are example for Methods and Variables. So now, we have a complete house with all rooms and rooms' items. House owner can access and use all the rooms and Rooms' Items.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To access and use a Class, methods and variables here we use </a:t>
            </a:r>
            <a:r>
              <a:rPr lang="en-US" b="1" dirty="0" smtClean="0"/>
              <a:t>Objects. </a:t>
            </a:r>
            <a:r>
              <a:rPr lang="en-US" dirty="0" smtClean="0"/>
              <a:t>Objects are instance of a class. We will see details about objects in the next section.</a:t>
            </a:r>
          </a:p>
          <a:p>
            <a:pPr>
              <a:buNone/>
            </a:pPr>
            <a:endParaRPr lang="en-US" dirty="0" smtClean="0"/>
          </a:p>
          <a:p>
            <a:r>
              <a:rPr lang="en-US" dirty="0" smtClean="0"/>
              <a:t>What will happen if there are no rooms and items in a House?  It will be empty and no one can use the house until it has all the rooms and Items. See the below image as an example for the empty house.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codeproject.com/KB/cs/838365/EmptyHouse.jpg"/>
          <p:cNvPicPr>
            <a:picLocks noChangeAspect="1" noChangeArrowheads="1"/>
          </p:cNvPicPr>
          <p:nvPr/>
        </p:nvPicPr>
        <p:blipFill>
          <a:blip r:embed="rId2" cstate="print"/>
          <a:srcRect r="14115" b="14286"/>
          <a:stretch>
            <a:fillRect/>
          </a:stretch>
        </p:blipFill>
        <p:spPr bwMode="auto">
          <a:xfrm>
            <a:off x="1066800" y="685801"/>
            <a:ext cx="6629400" cy="4114799"/>
          </a:xfrm>
          <a:prstGeom prst="rect">
            <a:avLst/>
          </a:prstGeom>
          <a:noFill/>
        </p:spPr>
      </p:pic>
      <p:sp>
        <p:nvSpPr>
          <p:cNvPr id="3" name="Rectangle 2"/>
          <p:cNvSpPr/>
          <p:nvPr/>
        </p:nvSpPr>
        <p:spPr>
          <a:xfrm>
            <a:off x="381000" y="5029200"/>
            <a:ext cx="7772400" cy="1015663"/>
          </a:xfrm>
          <a:prstGeom prst="rect">
            <a:avLst/>
          </a:prstGeom>
        </p:spPr>
        <p:txBody>
          <a:bodyPr wrap="square">
            <a:spAutoFit/>
          </a:bodyPr>
          <a:lstStyle/>
          <a:p>
            <a:r>
              <a:rPr lang="en-US" sz="2000" dirty="0" smtClean="0"/>
              <a:t>Now this empty house is a Class .So what is the use of a Class without Methods and variable.</a:t>
            </a:r>
          </a:p>
          <a:p>
            <a:r>
              <a:rPr lang="en-US" sz="2000" dirty="0" smtClean="0"/>
              <a:t>Now let’s see an example for a Complete House with Rooms and items.</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odeproject.com/KB/cs/838365/CompleteHouse.jpg"/>
          <p:cNvPicPr>
            <a:picLocks noGrp="1" noChangeAspect="1" noChangeArrowheads="1"/>
          </p:cNvPicPr>
          <p:nvPr>
            <p:ph sz="quarter" idx="1"/>
          </p:nvPr>
        </p:nvPicPr>
        <p:blipFill>
          <a:blip r:embed="rId2" cstate="print"/>
          <a:srcRect l="7848" t="998" r="15190" b="15968"/>
          <a:stretch>
            <a:fillRect/>
          </a:stretch>
        </p:blipFill>
        <p:spPr bwMode="auto">
          <a:xfrm>
            <a:off x="6324600" y="0"/>
            <a:ext cx="2590800" cy="1772654"/>
          </a:xfrm>
          <a:prstGeom prst="rect">
            <a:avLst/>
          </a:prstGeom>
          <a:noFill/>
        </p:spPr>
      </p:pic>
      <p:sp>
        <p:nvSpPr>
          <p:cNvPr id="5" name="Rectangle 4"/>
          <p:cNvSpPr/>
          <p:nvPr/>
        </p:nvSpPr>
        <p:spPr>
          <a:xfrm>
            <a:off x="228600" y="1981200"/>
            <a:ext cx="8534400" cy="4154984"/>
          </a:xfrm>
          <a:prstGeom prst="rect">
            <a:avLst/>
          </a:prstGeom>
        </p:spPr>
        <p:txBody>
          <a:bodyPr wrap="square">
            <a:spAutoFit/>
          </a:bodyPr>
          <a:lstStyle/>
          <a:p>
            <a:pPr indent="465138">
              <a:buFont typeface="Courier New" pitchFamily="49" charset="0"/>
              <a:buChar char="o"/>
            </a:pPr>
            <a:r>
              <a:rPr lang="en-US" sz="2200" dirty="0" smtClean="0"/>
              <a:t>So here, we have a complete house. Similarly, the Class will be complete with group of Variables, Methods and Objects. We can see details of all this later.</a:t>
            </a:r>
          </a:p>
          <a:p>
            <a:pPr indent="465138"/>
            <a:endParaRPr lang="en-US" sz="2200" dirty="0" smtClean="0"/>
          </a:p>
          <a:p>
            <a:pPr indent="465138">
              <a:buFont typeface="Courier New" pitchFamily="49" charset="0"/>
              <a:buChar char="o"/>
            </a:pPr>
            <a:r>
              <a:rPr lang="en-US" sz="2200" dirty="0" smtClean="0"/>
              <a:t>Class and objects are the base concept of OOP – Object Oriented Programming.</a:t>
            </a:r>
          </a:p>
          <a:p>
            <a:pPr indent="465138"/>
            <a:endParaRPr lang="en-US" sz="2200" dirty="0" smtClean="0"/>
          </a:p>
          <a:p>
            <a:pPr indent="465138">
              <a:buFont typeface="Courier New" pitchFamily="49" charset="0"/>
              <a:buChar char="o"/>
            </a:pPr>
            <a:r>
              <a:rPr lang="en-US" sz="2200" b="1" dirty="0" smtClean="0"/>
              <a:t>Example of Class : </a:t>
            </a:r>
            <a:r>
              <a:rPr lang="en-US" sz="2200" dirty="0" smtClean="0"/>
              <a:t>Class should be started with the Keyword </a:t>
            </a:r>
            <a:r>
              <a:rPr lang="en-US" sz="2200" b="1" dirty="0" smtClean="0"/>
              <a:t>class</a:t>
            </a:r>
            <a:r>
              <a:rPr lang="en-US" sz="2200" dirty="0" smtClean="0"/>
              <a:t> and next we give the name for our class we can give any meaning full name as Class Name, next we will have the Open and close brackets.</a:t>
            </a:r>
          </a:p>
          <a:p>
            <a:pPr indent="465138">
              <a:buFont typeface="Courier New" pitchFamily="49" charset="0"/>
              <a:buChar char="o"/>
            </a:pPr>
            <a:endParaRPr lang="en-US" sz="2200" dirty="0" smtClean="0"/>
          </a:p>
          <a:p>
            <a:pPr algn="ctr"/>
            <a:r>
              <a:rPr lang="en-US" sz="2200" b="1" i="1" dirty="0" smtClean="0"/>
              <a:t>Class HouseClass1 { }</a:t>
            </a:r>
            <a:endParaRPr lang="en-US" sz="2200" b="1" i="1" dirty="0"/>
          </a:p>
        </p:txBody>
      </p:sp>
      <p:sp>
        <p:nvSpPr>
          <p:cNvPr id="6" name="Title 1"/>
          <p:cNvSpPr>
            <a:spLocks noGrp="1"/>
          </p:cNvSpPr>
          <p:nvPr>
            <p:ph type="title"/>
          </p:nvPr>
        </p:nvSpPr>
        <p:spPr>
          <a:xfrm>
            <a:off x="457200" y="152400"/>
            <a:ext cx="4800600" cy="990600"/>
          </a:xfrm>
        </p:spPr>
        <p:txBody>
          <a:bodyPr>
            <a:normAutofit/>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endParaRPr lang="en-US" dirty="0"/>
          </a:p>
        </p:txBody>
      </p:sp>
      <p:sp>
        <p:nvSpPr>
          <p:cNvPr id="3" name="Content Placeholder 2"/>
          <p:cNvSpPr>
            <a:spLocks noGrp="1"/>
          </p:cNvSpPr>
          <p:nvPr>
            <p:ph sz="quarter" idx="1"/>
          </p:nvPr>
        </p:nvSpPr>
        <p:spPr/>
        <p:txBody>
          <a:bodyPr>
            <a:normAutofit/>
          </a:bodyPr>
          <a:lstStyle/>
          <a:p>
            <a:r>
              <a:rPr lang="en-US" sz="2400" dirty="0" smtClean="0"/>
              <a:t>As we have already seen that, House Owner will access and use all the Rooms of the House and its Items. Similarly, to access all Class Method and Variable we use Objects. </a:t>
            </a:r>
          </a:p>
          <a:p>
            <a:endParaRPr lang="en-US" sz="2400" dirty="0" smtClean="0"/>
          </a:p>
          <a:p>
            <a:r>
              <a:rPr lang="en-US" sz="2400" dirty="0" smtClean="0"/>
              <a:t>We can create one or many object for a same Class. Example we can say for a house there might be one or many owners.</a:t>
            </a:r>
          </a:p>
          <a:p>
            <a:pPr>
              <a:buNone/>
            </a:pPr>
            <a:endParaRPr lang="en-US" sz="2400" dirty="0" smtClean="0"/>
          </a:p>
          <a:p>
            <a:r>
              <a:rPr lang="en-US" sz="2400" b="1" dirty="0" smtClean="0"/>
              <a:t>Example of Object </a:t>
            </a:r>
            <a:r>
              <a:rPr lang="en-US" sz="2400" dirty="0" smtClean="0"/>
              <a:t>: Here “</a:t>
            </a:r>
            <a:r>
              <a:rPr lang="en-US" sz="2400" dirty="0" err="1" smtClean="0"/>
              <a:t>objHouseOwner</a:t>
            </a:r>
            <a:r>
              <a:rPr lang="en-US" sz="2400" dirty="0" smtClean="0"/>
              <a:t>” is the Object for a class which will be used to access all variable and Method of a class.</a:t>
            </a:r>
          </a:p>
          <a:p>
            <a:r>
              <a:rPr lang="en-US" sz="2400" dirty="0" smtClean="0"/>
              <a:t>HouseClass1 </a:t>
            </a:r>
            <a:r>
              <a:rPr lang="en-US" sz="2400" b="1" dirty="0" err="1" smtClean="0"/>
              <a:t>objHouseOwner</a:t>
            </a:r>
            <a:r>
              <a:rPr lang="en-US" sz="2400" dirty="0" smtClean="0"/>
              <a:t> = new HouseClass1();</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oops-in-csharp.jpg"/>
          <p:cNvPicPr>
            <a:picLocks noChangeAspect="1" noChangeArrowheads="1"/>
          </p:cNvPicPr>
          <p:nvPr/>
        </p:nvPicPr>
        <p:blipFill>
          <a:blip r:embed="rId2" cstate="print"/>
          <a:srcRect/>
          <a:stretch>
            <a:fillRect/>
          </a:stretch>
        </p:blipFill>
        <p:spPr bwMode="auto">
          <a:xfrm>
            <a:off x="381000" y="1219200"/>
            <a:ext cx="8359642" cy="4724400"/>
          </a:xfrm>
          <a:prstGeom prst="rect">
            <a:avLst/>
          </a:prstGeom>
          <a:noFill/>
        </p:spPr>
      </p:pic>
      <p:sp>
        <p:nvSpPr>
          <p:cNvPr id="3" name="Title 1"/>
          <p:cNvSpPr>
            <a:spLocks noGrp="1"/>
          </p:cNvSpPr>
          <p:nvPr>
            <p:ph type="title"/>
          </p:nvPr>
        </p:nvSpPr>
        <p:spPr>
          <a:xfrm>
            <a:off x="457200" y="152400"/>
            <a:ext cx="8229600" cy="990600"/>
          </a:xfrm>
        </p:spPr>
        <p:txBody>
          <a:bodyPr>
            <a:normAutofit/>
          </a:bodyPr>
          <a:lstStyle/>
          <a:p>
            <a:r>
              <a:rPr lang="en-US" dirty="0" smtClean="0"/>
              <a:t>Another Example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a:t>
            </a:r>
            <a:endParaRPr lang="en-US" dirty="0"/>
          </a:p>
        </p:txBody>
      </p:sp>
      <p:sp>
        <p:nvSpPr>
          <p:cNvPr id="3" name="Content Placeholder 2"/>
          <p:cNvSpPr>
            <a:spLocks noGrp="1"/>
          </p:cNvSpPr>
          <p:nvPr>
            <p:ph sz="quarter" idx="1"/>
          </p:nvPr>
        </p:nvSpPr>
        <p:spPr/>
        <p:txBody>
          <a:bodyPr>
            <a:normAutofit/>
          </a:bodyPr>
          <a:lstStyle/>
          <a:p>
            <a:r>
              <a:rPr lang="en-US" sz="2400" dirty="0" smtClean="0"/>
              <a:t>Variables are used to store our value. Our value can be numeric or characters for example to store a Phone no we can use “</a:t>
            </a:r>
            <a:r>
              <a:rPr lang="en-US" sz="2400" dirty="0" err="1" smtClean="0"/>
              <a:t>int</a:t>
            </a:r>
            <a:r>
              <a:rPr lang="en-US" sz="2400" dirty="0" smtClean="0"/>
              <a:t>” type variable and to store our name we can use string type variable with name for each variable.</a:t>
            </a:r>
          </a:p>
          <a:p>
            <a:endParaRPr lang="en-US" sz="2400" dirty="0" smtClean="0"/>
          </a:p>
          <a:p>
            <a:r>
              <a:rPr lang="en-US" sz="2400" dirty="0" smtClean="0"/>
              <a:t>Variables can be local or Global. For Example, we can say if we buy a new TV , TV Service man will come and setup the TV in our home .He will give his contact number for future contacts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Why Do We Need Object-Oriented Programming?</a:t>
            </a:r>
            <a:endParaRPr lang="en-US" sz="2600" dirty="0"/>
          </a:p>
        </p:txBody>
      </p:sp>
      <p:sp>
        <p:nvSpPr>
          <p:cNvPr id="3" name="Content Placeholder 2"/>
          <p:cNvSpPr>
            <a:spLocks noGrp="1"/>
          </p:cNvSpPr>
          <p:nvPr>
            <p:ph sz="quarter" idx="1"/>
          </p:nvPr>
        </p:nvSpPr>
        <p:spPr/>
        <p:txBody>
          <a:bodyPr/>
          <a:lstStyle/>
          <a:p>
            <a:endParaRPr lang="en-US" dirty="0" smtClean="0"/>
          </a:p>
          <a:p>
            <a:pPr algn="ctr">
              <a:buNone/>
            </a:pPr>
            <a:endParaRPr lang="en-US" dirty="0" smtClean="0"/>
          </a:p>
          <a:p>
            <a:pPr algn="ctr">
              <a:buNone/>
            </a:pPr>
            <a:r>
              <a:rPr lang="en-US" dirty="0" smtClean="0"/>
              <a:t>Object-Oriented Programming was developed because limitations were discovered in earlier approaches to programming. To appreciate what OOP does, we need to understand what these limitations are and how they arose from traditional programming languages.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sz="quarter" idx="1"/>
          </p:nvPr>
        </p:nvSpPr>
        <p:spPr/>
        <p:txBody>
          <a:bodyPr/>
          <a:lstStyle/>
          <a:p>
            <a:r>
              <a:rPr lang="en-US" sz="2400" dirty="0" smtClean="0"/>
              <a:t>Usually what we do is take a memo paper and write his contact number and keep it in a common place or in a wallet of ours. If we keep the memo in a Commonplace everyone who is visiting our house can see that contact number. </a:t>
            </a:r>
          </a:p>
          <a:p>
            <a:pPr>
              <a:buNone/>
            </a:pPr>
            <a:endParaRPr lang="en-US" sz="2400" dirty="0" smtClean="0"/>
          </a:p>
          <a:p>
            <a:r>
              <a:rPr lang="en-US" sz="2400" dirty="0" smtClean="0"/>
              <a:t>Global or public variables are similar to this. If we declared the variable as Global, All the Methods inside the class can access the variable. If we store the memo Only in our wallet, we can see the contact number. Local or private variables are similar to this.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for variable</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b="1" i="1" dirty="0" smtClean="0"/>
              <a:t>Access-Modifiers Data-Type Variable-Name</a:t>
            </a:r>
          </a:p>
          <a:p>
            <a:pPr>
              <a:buNone/>
            </a:pPr>
            <a:endParaRPr lang="en-US" dirty="0" smtClean="0"/>
          </a:p>
          <a:p>
            <a:r>
              <a:rPr lang="en-US" dirty="0" smtClean="0"/>
              <a:t>By default the Access-Modifiers are by private, we can also use public to variable.</a:t>
            </a:r>
          </a:p>
          <a:p>
            <a:endParaRPr lang="en-US" dirty="0" smtClean="0"/>
          </a:p>
          <a:p>
            <a:r>
              <a:rPr lang="en-US" b="1" dirty="0" smtClean="0"/>
              <a:t>Example of Variable:</a:t>
            </a:r>
          </a:p>
          <a:p>
            <a:pPr>
              <a:buNone/>
            </a:pPr>
            <a:r>
              <a:rPr lang="en-US" dirty="0" smtClean="0"/>
              <a:t>		</a:t>
            </a:r>
            <a:r>
              <a:rPr lang="en-US" dirty="0" err="1" smtClean="0"/>
              <a:t>int</a:t>
            </a:r>
            <a:r>
              <a:rPr lang="en-US" dirty="0" smtClean="0"/>
              <a:t> </a:t>
            </a:r>
            <a:r>
              <a:rPr lang="en-US" dirty="0" err="1" smtClean="0"/>
              <a:t>noOfTV</a:t>
            </a:r>
            <a:r>
              <a:rPr lang="en-US" dirty="0" smtClean="0"/>
              <a:t> = 0; </a:t>
            </a:r>
          </a:p>
          <a:p>
            <a:pPr>
              <a:buNone/>
            </a:pPr>
            <a:r>
              <a:rPr lang="en-US" dirty="0" smtClean="0"/>
              <a:t>		public String </a:t>
            </a:r>
            <a:r>
              <a:rPr lang="en-US" dirty="0" err="1" smtClean="0"/>
              <a:t>yourTVName</a:t>
            </a:r>
            <a:r>
              <a:rPr lang="en-US" dirty="0" smtClean="0"/>
              <a:t>; </a:t>
            </a:r>
          </a:p>
          <a:p>
            <a:pPr>
              <a:buNone/>
            </a:pPr>
            <a:r>
              <a:rPr lang="en-US" dirty="0" smtClean="0"/>
              <a:t>		private Boolean </a:t>
            </a:r>
            <a:r>
              <a:rPr lang="en-US" dirty="0" err="1" smtClean="0"/>
              <a:t>doYouHaveTV</a:t>
            </a:r>
            <a:r>
              <a:rPr lang="en-US" dirty="0" smtClean="0"/>
              <a:t> = true; </a:t>
            </a:r>
            <a:endParaRPr lang="en-US" i="1" dirty="0" smtClean="0"/>
          </a:p>
          <a:p>
            <a:endParaRPr lang="en-US" b="1"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92500" lnSpcReduction="10000"/>
          </a:bodyPr>
          <a:lstStyle/>
          <a:p>
            <a:pPr>
              <a:buNone/>
            </a:pPr>
            <a:r>
              <a:rPr lang="en-US" b="1" dirty="0" smtClean="0"/>
              <a:t>Class HouseClass1 </a:t>
            </a:r>
          </a:p>
          <a:p>
            <a:pPr>
              <a:buNone/>
            </a:pPr>
            <a:r>
              <a:rPr lang="en-US" dirty="0" smtClean="0"/>
              <a:t>{ </a:t>
            </a:r>
          </a:p>
          <a:p>
            <a:pPr>
              <a:buNone/>
            </a:pPr>
            <a:r>
              <a:rPr lang="en-US" dirty="0" smtClean="0"/>
              <a:t>		</a:t>
            </a:r>
            <a:r>
              <a:rPr lang="en-US" dirty="0" err="1" smtClean="0"/>
              <a:t>int</a:t>
            </a:r>
            <a:r>
              <a:rPr lang="en-US" dirty="0" smtClean="0"/>
              <a:t> </a:t>
            </a:r>
            <a:r>
              <a:rPr lang="en-US" dirty="0" err="1" smtClean="0"/>
              <a:t>noOfTV</a:t>
            </a:r>
            <a:r>
              <a:rPr lang="en-US" dirty="0" smtClean="0"/>
              <a:t> = 2; </a:t>
            </a:r>
          </a:p>
          <a:p>
            <a:pPr>
              <a:buNone/>
            </a:pPr>
            <a:r>
              <a:rPr lang="en-US" dirty="0" smtClean="0"/>
              <a:t>		public String </a:t>
            </a:r>
            <a:r>
              <a:rPr lang="en-US" dirty="0" err="1" smtClean="0"/>
              <a:t>yourTVName</a:t>
            </a:r>
            <a:r>
              <a:rPr lang="en-US" dirty="0" smtClean="0"/>
              <a:t> = "SAMSUNG"; </a:t>
            </a:r>
          </a:p>
          <a:p>
            <a:pPr>
              <a:buNone/>
            </a:pPr>
            <a:r>
              <a:rPr lang="en-US" dirty="0" smtClean="0"/>
              <a:t>	static void Main(string[] </a:t>
            </a:r>
            <a:r>
              <a:rPr lang="en-US" dirty="0" err="1" smtClean="0"/>
              <a:t>args</a:t>
            </a:r>
            <a:r>
              <a:rPr lang="en-US" dirty="0" smtClean="0"/>
              <a:t>)</a:t>
            </a:r>
          </a:p>
          <a:p>
            <a:pPr>
              <a:buNone/>
            </a:pPr>
            <a:r>
              <a:rPr lang="en-US" dirty="0" smtClean="0"/>
              <a:t>	 {</a:t>
            </a:r>
          </a:p>
          <a:p>
            <a:pPr>
              <a:buNone/>
            </a:pPr>
            <a:r>
              <a:rPr lang="en-US" dirty="0" smtClean="0"/>
              <a:t>		</a:t>
            </a:r>
            <a:r>
              <a:rPr lang="en-US" dirty="0" err="1" smtClean="0"/>
              <a:t>HouseClassI</a:t>
            </a:r>
            <a:r>
              <a:rPr lang="en-US" dirty="0" smtClean="0"/>
              <a:t> </a:t>
            </a:r>
            <a:r>
              <a:rPr lang="en-US" dirty="0" err="1" smtClean="0"/>
              <a:t>objHouseOwner</a:t>
            </a:r>
            <a:r>
              <a:rPr lang="en-US" dirty="0" smtClean="0"/>
              <a:t> = new </a:t>
            </a:r>
            <a:r>
              <a:rPr lang="en-US" dirty="0" err="1" smtClean="0"/>
              <a:t>HouseClassI</a:t>
            </a:r>
            <a:r>
              <a:rPr lang="en-US" dirty="0" smtClean="0"/>
              <a:t>(); 	</a:t>
            </a:r>
            <a:r>
              <a:rPr lang="en-US" dirty="0" err="1" smtClean="0"/>
              <a:t>Console.WriteLine</a:t>
            </a:r>
            <a:r>
              <a:rPr lang="en-US" dirty="0" smtClean="0"/>
              <a:t>("You Have total " + 	</a:t>
            </a:r>
            <a:r>
              <a:rPr lang="en-US" dirty="0" err="1" smtClean="0"/>
              <a:t>objHouseOwner.noOfTV</a:t>
            </a:r>
            <a:r>
              <a:rPr lang="en-US" dirty="0" smtClean="0"/>
              <a:t> + " no of TV :"); 	</a:t>
            </a:r>
            <a:r>
              <a:rPr lang="en-US" dirty="0" err="1" smtClean="0"/>
              <a:t>Console.WriteLine</a:t>
            </a:r>
            <a:r>
              <a:rPr lang="en-US" dirty="0" smtClean="0"/>
              <a:t>("Your TV Name is :  {0</a:t>
            </a:r>
            <a:r>
              <a:rPr lang="en-US" smtClean="0"/>
              <a:t>}" ,</a:t>
            </a:r>
            <a:r>
              <a:rPr lang="en-US" dirty="0" smtClean="0"/>
              <a:t>	</a:t>
            </a:r>
            <a:r>
              <a:rPr lang="en-US" dirty="0" err="1" smtClean="0"/>
              <a:t>objHouseOwner.yourTVName</a:t>
            </a:r>
            <a:r>
              <a:rPr lang="en-US" dirty="0" smtClean="0"/>
              <a:t>);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sz="quarter" idx="1"/>
          </p:nvPr>
        </p:nvSpPr>
        <p:spPr/>
        <p:txBody>
          <a:bodyPr>
            <a:normAutofit/>
          </a:bodyPr>
          <a:lstStyle/>
          <a:p>
            <a:r>
              <a:rPr lang="en-US" dirty="0" smtClean="0"/>
              <a:t>In Above example program Two variables are declared. In main method I have created object for class. </a:t>
            </a:r>
          </a:p>
          <a:p>
            <a:r>
              <a:rPr lang="en-US" dirty="0" smtClean="0"/>
              <a:t>Here we can see using the object we can access the variable of a class and display the output.</a:t>
            </a:r>
          </a:p>
          <a:p>
            <a:r>
              <a:rPr lang="en-US" dirty="0" smtClean="0"/>
              <a:t>Main Method is the default Method of C#, where every console and windows application will start the program execution, In the Main Method, we can declare the Object for the class and use the object, and we can access all variables and Methods of a Class.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For example, we can say there will be entrance gate for every house. Using the entrance gate we can enter inside our house. Similarly, to run our program there should be some default program execution starting Method.</a:t>
            </a:r>
          </a:p>
          <a:p>
            <a:endParaRPr lang="en-US" dirty="0" smtClean="0"/>
          </a:p>
          <a:p>
            <a:r>
              <a:rPr lang="en-US" dirty="0" smtClean="0"/>
              <a:t> Main method will be useful in this program execution starting point. Whenever we run our C# Console or windows application, first the Main method will be executed .From the main method we can create an object for our other classes and call their Methods.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514600"/>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1</a:t>
            </a:r>
            <a:endParaRPr lang="en-US" sz="80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Procedural Languages</a:t>
            </a:r>
            <a:endParaRPr lang="en-US" dirty="0"/>
          </a:p>
        </p:txBody>
      </p:sp>
      <p:sp>
        <p:nvSpPr>
          <p:cNvPr id="3" name="Content Placeholder 2"/>
          <p:cNvSpPr>
            <a:spLocks noGrp="1"/>
          </p:cNvSpPr>
          <p:nvPr>
            <p:ph sz="quarter" idx="1"/>
          </p:nvPr>
        </p:nvSpPr>
        <p:spPr/>
        <p:txBody>
          <a:bodyPr>
            <a:normAutofit/>
          </a:bodyPr>
          <a:lstStyle/>
          <a:p>
            <a:pPr>
              <a:buFont typeface="Courier New" pitchFamily="49" charset="0"/>
              <a:buChar char="o"/>
            </a:pPr>
            <a:endParaRPr lang="en-US" sz="2400" dirty="0" smtClean="0"/>
          </a:p>
          <a:p>
            <a:pPr>
              <a:buFont typeface="Courier New" pitchFamily="49" charset="0"/>
              <a:buChar char="o"/>
            </a:pPr>
            <a:r>
              <a:rPr lang="en-US" sz="2400" dirty="0" smtClean="0"/>
              <a:t>C, Pascal, FORTRAN, and similar languages are procedural languages. That is, each statement in the language tells the computer to do something: Get some input, add these numbers, divide by 6, display that output.</a:t>
            </a:r>
          </a:p>
          <a:p>
            <a:pPr>
              <a:buNone/>
            </a:pPr>
            <a:endParaRPr lang="en-US" sz="2400" dirty="0" smtClean="0"/>
          </a:p>
          <a:p>
            <a:pPr>
              <a:buFont typeface="Courier New" pitchFamily="49" charset="0"/>
              <a:buChar char="o"/>
            </a:pPr>
            <a:r>
              <a:rPr lang="en-US" sz="2400" dirty="0" smtClean="0"/>
              <a:t> A program in a procedural language is a list of instructions.</a:t>
            </a:r>
          </a:p>
          <a:p>
            <a:pPr>
              <a:buNone/>
            </a:pPr>
            <a:endParaRPr lang="en-US" sz="2400" dirty="0" smtClean="0"/>
          </a:p>
          <a:p>
            <a:pPr>
              <a:buFont typeface="Courier New" pitchFamily="49" charset="0"/>
              <a:buChar char="o"/>
            </a:pPr>
            <a:r>
              <a:rPr lang="en-US" sz="2400" dirty="0" smtClean="0"/>
              <a:t>For very small programs, no other organizing principle (often called a paradigm) is needed. The programmer creates the list of instructions, and the computer carries them out.</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Structured Programming</a:t>
            </a:r>
            <a:endParaRPr lang="en-US" dirty="0"/>
          </a:p>
        </p:txBody>
      </p:sp>
      <p:sp>
        <p:nvSpPr>
          <p:cNvPr id="3" name="Content Placeholder 2"/>
          <p:cNvSpPr>
            <a:spLocks noGrp="1"/>
          </p:cNvSpPr>
          <p:nvPr>
            <p:ph sz="quarter" idx="1"/>
          </p:nvPr>
        </p:nvSpPr>
        <p:spPr/>
        <p:txBody>
          <a:bodyPr>
            <a:normAutofit/>
          </a:bodyPr>
          <a:lstStyle/>
          <a:p>
            <a:endParaRPr lang="en-US" sz="2400" dirty="0" smtClean="0"/>
          </a:p>
          <a:p>
            <a:r>
              <a:rPr lang="en-US" sz="2400" dirty="0" smtClean="0"/>
              <a:t>As programs grow ever larger and more complex, even the structured programming approach begins to show signs of strain. </a:t>
            </a:r>
          </a:p>
          <a:p>
            <a:endParaRPr lang="en-US" sz="2400" dirty="0" smtClean="0"/>
          </a:p>
          <a:p>
            <a:r>
              <a:rPr lang="en-US" sz="2400" dirty="0" smtClean="0"/>
              <a:t>You may have heard about, or been involved in, horror stories of program development. </a:t>
            </a:r>
          </a:p>
          <a:p>
            <a:pPr>
              <a:buNone/>
            </a:pPr>
            <a:endParaRPr lang="en-US" sz="2400" dirty="0" smtClean="0"/>
          </a:p>
          <a:p>
            <a:r>
              <a:rPr lang="en-US" sz="2400" dirty="0" smtClean="0"/>
              <a:t>The project is too complex, the schedule slips, more programmers are added, complexity increases, costs skyrocket, the schedule slips further, and disaster ensues.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a:t>
            </a:r>
            <a:r>
              <a:rPr lang="en-US" i="1" dirty="0" smtClean="0"/>
              <a:t>OOP </a:t>
            </a:r>
            <a:r>
              <a:rPr lang="en-US" dirty="0" smtClean="0"/>
              <a:t>mean?</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dirty="0" smtClean="0"/>
              <a:t>Object-oriented programming (OOP) is a software programming model constructed around objects. This model compartmentalizes data into objects (data fields) and describes object contents and behavior through the declaration of classes (methods).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OOP</a:t>
            </a:r>
            <a:endParaRPr lang="en-US" dirty="0"/>
          </a:p>
        </p:txBody>
      </p:sp>
      <p:sp>
        <p:nvSpPr>
          <p:cNvPr id="3" name="Content Placeholder 2"/>
          <p:cNvSpPr>
            <a:spLocks noGrp="1"/>
          </p:cNvSpPr>
          <p:nvPr>
            <p:ph sz="quarter" idx="1"/>
          </p:nvPr>
        </p:nvSpPr>
        <p:spPr/>
        <p:txBody>
          <a:bodyPr/>
          <a:lstStyle/>
          <a:p>
            <a:pPr>
              <a:buNone/>
            </a:pPr>
            <a:r>
              <a:rPr lang="en-US" dirty="0" smtClean="0"/>
              <a:t>OOP features include the following:</a:t>
            </a:r>
            <a:br>
              <a:rPr lang="en-US" dirty="0" smtClean="0"/>
            </a:br>
            <a:endParaRPr lang="en-US" dirty="0" smtClean="0"/>
          </a:p>
          <a:p>
            <a:r>
              <a:rPr lang="en-US" b="1" i="1" dirty="0" smtClean="0"/>
              <a:t>Encapsulation: </a:t>
            </a:r>
            <a:r>
              <a:rPr lang="en-US" dirty="0" smtClean="0"/>
              <a:t>This makes the program structure easier to manage because each object’s implementation and state are hidden behind well-defined boundaries.</a:t>
            </a:r>
          </a:p>
          <a:p>
            <a:pPr>
              <a:buNone/>
            </a:pPr>
            <a:endParaRPr lang="en-US" dirty="0" smtClean="0"/>
          </a:p>
          <a:p>
            <a:r>
              <a:rPr lang="en-US" b="1" i="1" dirty="0" smtClean="0"/>
              <a:t>Polymorphism: </a:t>
            </a:r>
            <a:r>
              <a:rPr lang="en-US" dirty="0" smtClean="0"/>
              <a:t>This means abstract entities are implemented in multiple ways.</a:t>
            </a:r>
          </a:p>
          <a:p>
            <a:endParaRPr lang="en-US" dirty="0" smtClean="0"/>
          </a:p>
          <a:p>
            <a:r>
              <a:rPr lang="en-US" b="1" i="1" dirty="0" smtClean="0"/>
              <a:t>Inheritance: </a:t>
            </a:r>
            <a:r>
              <a:rPr lang="en-US" dirty="0" smtClean="0"/>
              <a:t>This refers to the hierarchical arrangement of implementation fragments.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OOP</a:t>
            </a:r>
            <a:endParaRPr lang="en-US" dirty="0"/>
          </a:p>
        </p:txBody>
      </p:sp>
      <p:sp>
        <p:nvSpPr>
          <p:cNvPr id="3" name="Content Placeholder 2"/>
          <p:cNvSpPr>
            <a:spLocks noGrp="1"/>
          </p:cNvSpPr>
          <p:nvPr>
            <p:ph sz="quarter" idx="1"/>
          </p:nvPr>
        </p:nvSpPr>
        <p:spPr/>
        <p:txBody>
          <a:bodyPr>
            <a:normAutofit/>
          </a:bodyPr>
          <a:lstStyle/>
          <a:p>
            <a:r>
              <a:rPr lang="en-US" b="1" i="1" dirty="0" smtClean="0"/>
              <a:t>Abstraction:</a:t>
            </a:r>
            <a:r>
              <a:rPr lang="en-US" dirty="0" smtClean="0"/>
              <a:t> "To represent the essential feature without representing the background details."Abstraction lets you focus on what the object does instead of how it does it.</a:t>
            </a:r>
          </a:p>
          <a:p>
            <a:endParaRPr lang="en-US" dirty="0" smtClean="0"/>
          </a:p>
          <a:p>
            <a:endParaRPr lang="en-US" dirty="0" smtClean="0"/>
          </a:p>
          <a:p>
            <a:pPr algn="ctr">
              <a:buNone/>
            </a:pPr>
            <a:r>
              <a:rPr lang="en-US" dirty="0" smtClean="0"/>
              <a:t>OOP has been the programming model of choice for the last decade or more. OOP's modular design enables programmers to build software in manageable chunks rather than in large amounts of sequential code.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a:t>
            </a:r>
            <a:endParaRPr lang="en-US" dirty="0"/>
          </a:p>
        </p:txBody>
      </p:sp>
      <p:sp>
        <p:nvSpPr>
          <p:cNvPr id="3" name="Content Placeholder 2"/>
          <p:cNvSpPr>
            <a:spLocks noGrp="1"/>
          </p:cNvSpPr>
          <p:nvPr>
            <p:ph sz="quarter" idx="1"/>
          </p:nvPr>
        </p:nvSpPr>
        <p:spPr/>
        <p:txBody>
          <a:bodyPr>
            <a:normAutofit/>
          </a:bodyPr>
          <a:lstStyle/>
          <a:p>
            <a:endParaRPr lang="en-US" b="1" dirty="0" smtClean="0"/>
          </a:p>
          <a:p>
            <a:pPr>
              <a:spcBef>
                <a:spcPts val="1200"/>
              </a:spcBef>
              <a:spcAft>
                <a:spcPts val="1200"/>
              </a:spcAft>
            </a:pPr>
            <a:r>
              <a:rPr lang="en-US" b="1" dirty="0" smtClean="0"/>
              <a:t>Class</a:t>
            </a:r>
            <a:endParaRPr lang="en-US" dirty="0" smtClean="0"/>
          </a:p>
          <a:p>
            <a:pPr>
              <a:spcBef>
                <a:spcPts val="1200"/>
              </a:spcBef>
              <a:spcAft>
                <a:spcPts val="1200"/>
              </a:spcAft>
            </a:pPr>
            <a:r>
              <a:rPr lang="en-US" b="1" dirty="0" smtClean="0"/>
              <a:t>Object</a:t>
            </a:r>
            <a:endParaRPr lang="en-US" dirty="0" smtClean="0"/>
          </a:p>
          <a:p>
            <a:pPr>
              <a:spcBef>
                <a:spcPts val="1200"/>
              </a:spcBef>
              <a:spcAft>
                <a:spcPts val="1200"/>
              </a:spcAft>
            </a:pPr>
            <a:r>
              <a:rPr lang="en-US" b="1" dirty="0" smtClean="0"/>
              <a:t>Variable</a:t>
            </a:r>
            <a:endParaRPr lang="en-US" dirty="0" smtClean="0"/>
          </a:p>
          <a:p>
            <a:pPr>
              <a:spcBef>
                <a:spcPts val="1200"/>
              </a:spcBef>
              <a:spcAft>
                <a:spcPts val="1200"/>
              </a:spcAft>
            </a:pPr>
            <a:r>
              <a:rPr lang="en-US" b="1" dirty="0" smtClean="0"/>
              <a:t>Method</a:t>
            </a:r>
            <a:endParaRPr lang="en-US" dirty="0" smtClean="0"/>
          </a:p>
          <a:p>
            <a:pPr>
              <a:spcBef>
                <a:spcPts val="1200"/>
              </a:spcBef>
              <a:spcAft>
                <a:spcPts val="1200"/>
              </a:spcAft>
            </a:pPr>
            <a:r>
              <a:rPr lang="en-US" b="1" dirty="0" smtClean="0"/>
              <a:t>Access Modifiers</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There are many explanations that we can find in internet about C# OOP, but here I will give a very simple example. </a:t>
            </a:r>
          </a:p>
          <a:p>
            <a:endParaRPr lang="en-US" dirty="0" smtClean="0"/>
          </a:p>
          <a:p>
            <a:endParaRPr lang="en-US" dirty="0" smtClean="0"/>
          </a:p>
          <a:p>
            <a:r>
              <a:rPr lang="en-US" dirty="0" smtClean="0"/>
              <a:t>I will use a “House (like the houses we live in) “as a real-time example for easy understanding of OOP Concept in C#.</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334</TotalTime>
  <Words>1192</Words>
  <Application>Microsoft Office PowerPoint</Application>
  <PresentationFormat>On-screen Show (4:3)</PresentationFormat>
  <Paragraphs>122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Origin</vt:lpstr>
      <vt:lpstr>Concepts of Object Oriented  Programming </vt:lpstr>
      <vt:lpstr>Why Do We Need Object-Oriented Programming?</vt:lpstr>
      <vt:lpstr>Procedural Languages</vt:lpstr>
      <vt:lpstr>Problems with Structured Programming</vt:lpstr>
      <vt:lpstr>What does OOP mean?</vt:lpstr>
      <vt:lpstr>Features of OOP</vt:lpstr>
      <vt:lpstr>Features of OOP</vt:lpstr>
      <vt:lpstr>Lets Start With</vt:lpstr>
      <vt:lpstr>OOP Concepts</vt:lpstr>
      <vt:lpstr>What is Class</vt:lpstr>
      <vt:lpstr>What is Class</vt:lpstr>
      <vt:lpstr>Slide 12</vt:lpstr>
      <vt:lpstr>Contd..</vt:lpstr>
      <vt:lpstr>Contd..</vt:lpstr>
      <vt:lpstr>Slide 15</vt:lpstr>
      <vt:lpstr>Contd..</vt:lpstr>
      <vt:lpstr>Object</vt:lpstr>
      <vt:lpstr>Another Example</vt:lpstr>
      <vt:lpstr>Variable</vt:lpstr>
      <vt:lpstr>Variable</vt:lpstr>
      <vt:lpstr>Syntax for variable</vt:lpstr>
      <vt:lpstr>Code</vt:lpstr>
      <vt:lpstr>Explanation</vt:lpstr>
      <vt:lpstr>Contd..</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Administrator</cp:lastModifiedBy>
  <cp:revision>150</cp:revision>
  <dcterms:created xsi:type="dcterms:W3CDTF">2006-08-16T00:00:00Z</dcterms:created>
  <dcterms:modified xsi:type="dcterms:W3CDTF">2017-01-31T03:43:37Z</dcterms:modified>
</cp:coreProperties>
</file>