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sldIdLst>
    <p:sldId id="256" r:id="rId2"/>
    <p:sldId id="417" r:id="rId3"/>
    <p:sldId id="420" r:id="rId4"/>
    <p:sldId id="421" r:id="rId5"/>
    <p:sldId id="419" r:id="rId6"/>
    <p:sldId id="422" r:id="rId7"/>
    <p:sldId id="423" r:id="rId8"/>
    <p:sldId id="424" r:id="rId9"/>
    <p:sldId id="425" r:id="rId10"/>
    <p:sldId id="426" r:id="rId11"/>
    <p:sldId id="427" r:id="rId12"/>
    <p:sldId id="428" r:id="rId13"/>
    <p:sldId id="434" r:id="rId14"/>
    <p:sldId id="429" r:id="rId15"/>
    <p:sldId id="430" r:id="rId16"/>
    <p:sldId id="431" r:id="rId17"/>
    <p:sldId id="432" r:id="rId18"/>
    <p:sldId id="433" r:id="rId19"/>
    <p:sldId id="34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434" autoAdjust="0"/>
  </p:normalViewPr>
  <p:slideViewPr>
    <p:cSldViewPr>
      <p:cViewPr varScale="1">
        <p:scale>
          <a:sx n="48" d="100"/>
          <a:sy n="48" d="100"/>
        </p:scale>
        <p:origin x="-582"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74D89-C5C4-409B-86B8-DDF2F60206AE}" type="datetimeFigureOut">
              <a:rPr lang="en-US" smtClean="0"/>
              <a:pPr/>
              <a:t>3/7/2016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D110AB-5634-4A42-B8F6-6E61865A25D2}" type="slidenum">
              <a:rPr lang="en-US" smtClean="0"/>
              <a:pPr/>
              <a:t>‹#›</a:t>
            </a:fld>
            <a:endParaRPr lang="en-US"/>
          </a:p>
        </p:txBody>
      </p:sp>
    </p:spTree>
    <p:extLst>
      <p:ext uri="{BB962C8B-B14F-4D97-AF65-F5344CB8AC3E}">
        <p14:creationId xmlns:p14="http://schemas.microsoft.com/office/powerpoint/2010/main" xmlns="" val="3440262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3/7/2016</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3/7/2016</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3/7/2016</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733800"/>
            <a:ext cx="7010400" cy="990600"/>
          </a:xfrm>
        </p:spPr>
        <p:txBody>
          <a:bodyPr>
            <a:normAutofit fontScale="90000"/>
          </a:bodyPr>
          <a:lstStyle/>
          <a:p>
            <a:r>
              <a:rPr lang="en-US" sz="2700" b="1" i="1" dirty="0" smtClean="0">
                <a:latin typeface="Times New Roman" pitchFamily="18" charset="0"/>
                <a:cs typeface="Times New Roman" pitchFamily="18" charset="0"/>
              </a:rPr>
              <a:t/>
            </a:r>
            <a:br>
              <a:rPr lang="en-US" sz="2700" b="1" i="1" dirty="0" smtClean="0">
                <a:latin typeface="Times New Roman" pitchFamily="18" charset="0"/>
                <a:cs typeface="Times New Roman" pitchFamily="18" charset="0"/>
              </a:rPr>
            </a:br>
            <a:r>
              <a:rPr lang="en-US" sz="3600" b="1" i="1" dirty="0" smtClean="0">
                <a:latin typeface="Times New Roman" pitchFamily="18" charset="0"/>
                <a:cs typeface="Times New Roman" pitchFamily="18" charset="0"/>
              </a:rPr>
              <a:t>Polymorphism</a:t>
            </a:r>
            <a:r>
              <a:rPr lang="en-US" sz="3100" b="1" i="1" dirty="0" smtClean="0">
                <a:latin typeface="Times New Roman" pitchFamily="18" charset="0"/>
                <a:cs typeface="Times New Roman" pitchFamily="18" charset="0"/>
              </a:rPr>
              <a:t> </a:t>
            </a:r>
            <a:r>
              <a:rPr lang="en-US" sz="3100" b="1" i="1" dirty="0">
                <a:latin typeface="Times New Roman" pitchFamily="18" charset="0"/>
                <a:cs typeface="Times New Roman" pitchFamily="18" charset="0"/>
              </a:rPr>
              <a:t/>
            </a:r>
            <a:br>
              <a:rPr lang="en-US" sz="3100" b="1" i="1" dirty="0">
                <a:latin typeface="Times New Roman" pitchFamily="18" charset="0"/>
                <a:cs typeface="Times New Roman" pitchFamily="18" charset="0"/>
              </a:rPr>
            </a:br>
            <a:r>
              <a:rPr lang="en-US" sz="2700" b="1" i="1" dirty="0" smtClean="0">
                <a:latin typeface="Times New Roman" pitchFamily="18" charset="0"/>
                <a:cs typeface="Times New Roman" pitchFamily="18" charset="0"/>
              </a:rPr>
              <a:t/>
            </a:r>
            <a:br>
              <a:rPr lang="en-US" sz="2700" b="1" i="1" dirty="0" smtClean="0">
                <a:latin typeface="Times New Roman" pitchFamily="18" charset="0"/>
                <a:cs typeface="Times New Roman" pitchFamily="18" charset="0"/>
              </a:rPr>
            </a:br>
            <a:r>
              <a:rPr lang="en-US" sz="2700" b="1" i="1" dirty="0">
                <a:latin typeface="Times New Roman" pitchFamily="18" charset="0"/>
                <a:cs typeface="Times New Roman" pitchFamily="18" charset="0"/>
              </a:rPr>
              <a:t/>
            </a:r>
            <a:br>
              <a:rPr lang="en-US" sz="2700" b="1" i="1" dirty="0">
                <a:latin typeface="Times New Roman" pitchFamily="18" charset="0"/>
                <a:cs typeface="Times New Roman" pitchFamily="18" charset="0"/>
              </a:rPr>
            </a:br>
            <a:r>
              <a:rPr lang="en-US" sz="2700" b="1" i="1" dirty="0" smtClean="0">
                <a:latin typeface="Times New Roman" pitchFamily="18" charset="0"/>
                <a:cs typeface="Times New Roman" pitchFamily="18" charset="0"/>
              </a:rPr>
              <a:t/>
            </a:r>
            <a:br>
              <a:rPr lang="en-US" sz="2700" b="1" i="1" dirty="0" smtClean="0">
                <a:latin typeface="Times New Roman" pitchFamily="18" charset="0"/>
                <a:cs typeface="Times New Roman" pitchFamily="18" charset="0"/>
              </a:rPr>
            </a:br>
            <a:r>
              <a:rPr lang="en-US" sz="2700" b="1" i="1" dirty="0" smtClean="0">
                <a:latin typeface="Times New Roman" pitchFamily="18" charset="0"/>
                <a:cs typeface="Times New Roman" pitchFamily="18" charset="0"/>
              </a:rPr>
              <a:t/>
            </a:r>
            <a:br>
              <a:rPr lang="en-US" sz="2700" b="1" i="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sz="2400" i="1" dirty="0" smtClean="0"/>
              <a:t>Lecture </a:t>
            </a:r>
            <a:r>
              <a:rPr lang="en-US" sz="2400" i="1" dirty="0" smtClean="0"/>
              <a:t>#</a:t>
            </a:r>
            <a:r>
              <a:rPr lang="en-US" sz="2400" i="1" dirty="0" smtClean="0"/>
              <a:t>10</a:t>
            </a:r>
            <a:endParaRPr lang="en-US" sz="2400" i="1" dirty="0" smtClean="0"/>
          </a:p>
          <a:p>
            <a:endParaRPr lang="en-US"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Dynamic or Runtime Polymorphism</a:t>
            </a:r>
            <a:endParaRPr lang="en-US" sz="3600" dirty="0"/>
          </a:p>
        </p:txBody>
      </p:sp>
      <p:sp>
        <p:nvSpPr>
          <p:cNvPr id="3" name="Content Placeholder 2"/>
          <p:cNvSpPr>
            <a:spLocks noGrp="1"/>
          </p:cNvSpPr>
          <p:nvPr>
            <p:ph sz="quarter" idx="1"/>
          </p:nvPr>
        </p:nvSpPr>
        <p:spPr>
          <a:xfrm>
            <a:off x="457200" y="1219200"/>
            <a:ext cx="8305800" cy="5181600"/>
          </a:xfrm>
        </p:spPr>
        <p:txBody>
          <a:bodyPr>
            <a:normAutofit fontScale="92500" lnSpcReduction="10000"/>
          </a:bodyPr>
          <a:lstStyle/>
          <a:p>
            <a:pPr algn="just"/>
            <a:r>
              <a:rPr lang="en-US" sz="2200" dirty="0" smtClean="0"/>
              <a:t>Run-time polymorphism is achieved by method overriding.</a:t>
            </a:r>
          </a:p>
          <a:p>
            <a:pPr algn="just">
              <a:buNone/>
            </a:pPr>
            <a:endParaRPr lang="en-US" sz="2200" dirty="0" smtClean="0"/>
          </a:p>
          <a:p>
            <a:pPr algn="just"/>
            <a:r>
              <a:rPr lang="en-US" sz="2200" dirty="0" smtClean="0"/>
              <a:t>Method overriding allows us to have methods in the base and derived classes with the same name and the same parameters.</a:t>
            </a:r>
          </a:p>
          <a:p>
            <a:pPr algn="just">
              <a:buNone/>
            </a:pPr>
            <a:endParaRPr lang="en-US" sz="2200" dirty="0" smtClean="0"/>
          </a:p>
          <a:p>
            <a:pPr algn="just"/>
            <a:r>
              <a:rPr lang="en-US" sz="2200" dirty="0" smtClean="0"/>
              <a:t>By runtime polymorphism, we can point to any derived class from the object of the base class at runtime that shows the ability of runtime binding.</a:t>
            </a:r>
          </a:p>
          <a:p>
            <a:pPr algn="just">
              <a:buNone/>
            </a:pPr>
            <a:endParaRPr lang="en-US" sz="2200" dirty="0" smtClean="0"/>
          </a:p>
          <a:p>
            <a:pPr algn="just"/>
            <a:r>
              <a:rPr lang="en-US" sz="2200" dirty="0" smtClean="0"/>
              <a:t>Through the reference variable of a base class, the determination of the method to be called is based on the object being referred to by reference variable.</a:t>
            </a:r>
          </a:p>
          <a:p>
            <a:pPr algn="just">
              <a:buNone/>
            </a:pPr>
            <a:endParaRPr lang="en-US" sz="2200" dirty="0" smtClean="0"/>
          </a:p>
          <a:p>
            <a:pPr algn="just"/>
            <a:r>
              <a:rPr lang="en-US" sz="2200" dirty="0" smtClean="0"/>
              <a:t>Compiler would not be aware whether the method is available for overriding the functionality or not. So compiler would not give any error at compile time. At runtime, it will be decided which method to call and if there is no method at runtime, it will give an error.</a:t>
            </a:r>
          </a:p>
          <a:p>
            <a:pPr algn="just"/>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srcRect l="3227" t="15552" r="64046" b="31470"/>
          <a:stretch/>
        </p:blipFill>
        <p:spPr>
          <a:xfrm>
            <a:off x="381001" y="76200"/>
            <a:ext cx="7696200" cy="61722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Method</a:t>
            </a:r>
            <a:endParaRPr lang="en-US" dirty="0"/>
          </a:p>
        </p:txBody>
      </p:sp>
      <p:sp>
        <p:nvSpPr>
          <p:cNvPr id="3" name="Content Placeholder 2"/>
          <p:cNvSpPr>
            <a:spLocks noGrp="1"/>
          </p:cNvSpPr>
          <p:nvPr>
            <p:ph sz="quarter" idx="1"/>
          </p:nvPr>
        </p:nvSpPr>
        <p:spPr/>
        <p:txBody>
          <a:bodyPr/>
          <a:lstStyle/>
          <a:p>
            <a:pPr algn="just"/>
            <a:r>
              <a:rPr lang="en-US" dirty="0" smtClean="0"/>
              <a:t>Virtual method is a method whose behavior can be overridden in derived class. Virtual method allows declare a method in base class that can be redefined in each derived class.</a:t>
            </a:r>
          </a:p>
          <a:p>
            <a:pPr algn="just"/>
            <a:endParaRPr lang="en-US" dirty="0" smtClean="0"/>
          </a:p>
          <a:p>
            <a:pPr algn="just"/>
            <a:r>
              <a:rPr lang="en-US" dirty="0" smtClean="0"/>
              <a:t>When a virtual method is invoked, the run-time type of the object is checked for an overriding member. The overriding member in the most derived class is called, which might be the original member, if no derived class has overridden the member.</a:t>
            </a:r>
          </a:p>
          <a:p>
            <a:pPr algn="just"/>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Code-Example</a:t>
            </a:r>
            <a:endParaRPr lang="en-US" dirty="0"/>
          </a:p>
        </p:txBody>
      </p:sp>
      <p:sp>
        <p:nvSpPr>
          <p:cNvPr id="3" name="Content Placeholder 2"/>
          <p:cNvSpPr>
            <a:spLocks noGrp="1"/>
          </p:cNvSpPr>
          <p:nvPr>
            <p:ph sz="quarter" idx="1"/>
          </p:nvPr>
        </p:nvSpPr>
        <p:spPr>
          <a:xfrm>
            <a:off x="457200" y="1219200"/>
            <a:ext cx="8229600" cy="5181600"/>
          </a:xfrm>
        </p:spPr>
        <p:txBody>
          <a:bodyPr>
            <a:noAutofit/>
          </a:bodyPr>
          <a:lstStyle/>
          <a:p>
            <a:pPr>
              <a:buNone/>
            </a:pPr>
            <a:r>
              <a:rPr lang="en-US" sz="2000" dirty="0" smtClean="0"/>
              <a:t>using System;</a:t>
            </a:r>
          </a:p>
          <a:p>
            <a:pPr>
              <a:buNone/>
            </a:pPr>
            <a:r>
              <a:rPr lang="en-US" sz="2000" dirty="0" smtClean="0"/>
              <a:t>public class </a:t>
            </a:r>
            <a:r>
              <a:rPr lang="en-US" sz="2000" dirty="0" err="1" smtClean="0"/>
              <a:t>DrawingObject</a:t>
            </a:r>
            <a:endParaRPr lang="en-US" sz="2000" dirty="0" smtClean="0"/>
          </a:p>
          <a:p>
            <a:pPr>
              <a:buNone/>
            </a:pPr>
            <a:r>
              <a:rPr lang="en-US" sz="2000" dirty="0" smtClean="0"/>
              <a:t>{</a:t>
            </a:r>
            <a:br>
              <a:rPr lang="en-US" sz="2000" dirty="0" smtClean="0"/>
            </a:br>
            <a:r>
              <a:rPr lang="en-US" sz="2000" dirty="0" smtClean="0"/>
              <a:t>    public virtual void Draw()</a:t>
            </a:r>
            <a:br>
              <a:rPr lang="en-US" sz="2000" dirty="0" smtClean="0"/>
            </a:br>
            <a:r>
              <a:rPr lang="en-US" sz="2000" dirty="0" smtClean="0"/>
              <a:t>    {</a:t>
            </a:r>
            <a:br>
              <a:rPr lang="en-US" sz="2000" dirty="0" smtClean="0"/>
            </a:br>
            <a:r>
              <a:rPr lang="en-US" sz="2000" dirty="0" smtClean="0"/>
              <a:t>        </a:t>
            </a:r>
            <a:r>
              <a:rPr lang="en-US" sz="2000" dirty="0" err="1" smtClean="0"/>
              <a:t>Console.WriteLine</a:t>
            </a:r>
            <a:r>
              <a:rPr lang="en-US" sz="2000" dirty="0" smtClean="0"/>
              <a:t>(“ Draw any Object");</a:t>
            </a:r>
            <a:br>
              <a:rPr lang="en-US" sz="2000" dirty="0" smtClean="0"/>
            </a:br>
            <a:r>
              <a:rPr lang="en-US" sz="2000" dirty="0" smtClean="0"/>
              <a:t>    }</a:t>
            </a:r>
            <a:br>
              <a:rPr lang="en-US" sz="2000" dirty="0" smtClean="0"/>
            </a:br>
            <a:r>
              <a:rPr lang="en-US" sz="2000" dirty="0" smtClean="0"/>
              <a:t>}</a:t>
            </a:r>
          </a:p>
          <a:p>
            <a:pPr>
              <a:buNone/>
            </a:pPr>
            <a:endParaRPr lang="en-US" sz="2000" dirty="0" smtClean="0"/>
          </a:p>
          <a:p>
            <a:pPr>
              <a:buNone/>
            </a:pPr>
            <a:r>
              <a:rPr lang="en-US" sz="2000" dirty="0" smtClean="0"/>
              <a:t>public class Line : </a:t>
            </a:r>
            <a:r>
              <a:rPr lang="en-US" sz="2000" dirty="0" err="1" smtClean="0"/>
              <a:t>DrawingObject</a:t>
            </a:r>
            <a:r>
              <a:rPr lang="en-US" sz="2000" dirty="0" smtClean="0"/>
              <a:t/>
            </a:r>
            <a:br>
              <a:rPr lang="en-US" sz="2000" dirty="0" smtClean="0"/>
            </a:br>
            <a:r>
              <a:rPr lang="en-US" sz="2000" dirty="0" smtClean="0"/>
              <a:t>{</a:t>
            </a:r>
            <a:br>
              <a:rPr lang="en-US" sz="2000" dirty="0" smtClean="0"/>
            </a:br>
            <a:r>
              <a:rPr lang="en-US" sz="2000" dirty="0" smtClean="0"/>
              <a:t>    public override void Draw()</a:t>
            </a:r>
            <a:br>
              <a:rPr lang="en-US" sz="2000" dirty="0" smtClean="0"/>
            </a:br>
            <a:r>
              <a:rPr lang="en-US" sz="2000" dirty="0" smtClean="0"/>
              <a:t>    {</a:t>
            </a:r>
            <a:br>
              <a:rPr lang="en-US" sz="2000" dirty="0" smtClean="0"/>
            </a:br>
            <a:r>
              <a:rPr lang="en-US" sz="2000" dirty="0" smtClean="0"/>
              <a:t>        </a:t>
            </a:r>
            <a:r>
              <a:rPr lang="en-US" sz="2000" dirty="0" err="1" smtClean="0"/>
              <a:t>Console.WriteLine</a:t>
            </a:r>
            <a:r>
              <a:rPr lang="en-US" sz="2000" dirty="0" smtClean="0"/>
              <a:t>("I'm a Line.");</a:t>
            </a:r>
            <a:br>
              <a:rPr lang="en-US" sz="2000" dirty="0" smtClean="0"/>
            </a:br>
            <a:r>
              <a:rPr lang="en-US" sz="2000" dirty="0" smtClean="0"/>
              <a:t>    }</a:t>
            </a:r>
            <a:br>
              <a:rPr lang="en-US" sz="2000" dirty="0" smtClean="0"/>
            </a:br>
            <a:r>
              <a:rPr lang="en-US" sz="2000" dirty="0" smtClean="0"/>
              <a:t>}</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52398"/>
            <a:ext cx="8229600" cy="6186309"/>
          </a:xfrm>
          <a:prstGeom prst="rect">
            <a:avLst/>
          </a:prstGeom>
        </p:spPr>
        <p:txBody>
          <a:bodyPr wrap="square">
            <a:spAutoFit/>
          </a:bodyPr>
          <a:lstStyle/>
          <a:p>
            <a:r>
              <a:rPr lang="en-US" dirty="0" smtClean="0"/>
              <a:t/>
            </a:r>
            <a:br>
              <a:rPr lang="en-US" dirty="0" smtClean="0"/>
            </a:br>
            <a:r>
              <a:rPr lang="en-US" dirty="0" smtClean="0"/>
              <a:t/>
            </a:r>
            <a:br>
              <a:rPr lang="en-US" dirty="0" smtClean="0"/>
            </a:br>
            <a:r>
              <a:rPr lang="en-US" sz="2400" dirty="0" smtClean="0"/>
              <a:t>public class Circle : </a:t>
            </a:r>
            <a:r>
              <a:rPr lang="en-US" sz="2400" dirty="0" err="1" smtClean="0"/>
              <a:t>DrawingObject</a:t>
            </a:r>
            <a:r>
              <a:rPr lang="en-US" sz="2400" dirty="0" smtClean="0"/>
              <a:t/>
            </a:r>
            <a:br>
              <a:rPr lang="en-US" sz="2400" dirty="0" smtClean="0"/>
            </a:br>
            <a:r>
              <a:rPr lang="en-US" sz="2400" dirty="0" smtClean="0"/>
              <a:t>{</a:t>
            </a:r>
            <a:br>
              <a:rPr lang="en-US" sz="2400" dirty="0" smtClean="0"/>
            </a:br>
            <a:r>
              <a:rPr lang="en-US" sz="2400" dirty="0" smtClean="0"/>
              <a:t>    public override void Draw()</a:t>
            </a:r>
            <a:br>
              <a:rPr lang="en-US" sz="2400" dirty="0" smtClean="0"/>
            </a:br>
            <a:r>
              <a:rPr lang="en-US" sz="2400" dirty="0" smtClean="0"/>
              <a:t>    {</a:t>
            </a:r>
            <a:br>
              <a:rPr lang="en-US" sz="2400" dirty="0" smtClean="0"/>
            </a:br>
            <a:r>
              <a:rPr lang="en-US" sz="2400" dirty="0" smtClean="0"/>
              <a:t>        </a:t>
            </a:r>
            <a:r>
              <a:rPr lang="en-US" sz="2400" dirty="0" err="1" smtClean="0"/>
              <a:t>Console.WriteLine</a:t>
            </a:r>
            <a:r>
              <a:rPr lang="en-US" sz="2400" dirty="0" smtClean="0"/>
              <a:t>("I'm a Circle.");</a:t>
            </a:r>
            <a:br>
              <a:rPr lang="en-US" sz="2400" dirty="0" smtClean="0"/>
            </a:br>
            <a:r>
              <a:rPr lang="en-US" sz="2400" dirty="0" smtClean="0"/>
              <a:t>    }</a:t>
            </a:r>
            <a:br>
              <a:rPr lang="en-US" sz="2400" dirty="0" smtClean="0"/>
            </a:br>
            <a:r>
              <a:rPr lang="en-US" sz="2400" dirty="0" smtClean="0"/>
              <a:t>}</a:t>
            </a:r>
            <a:br>
              <a:rPr lang="en-US" sz="2400" dirty="0" smtClean="0"/>
            </a:br>
            <a:r>
              <a:rPr lang="en-US" sz="2400" dirty="0" smtClean="0"/>
              <a:t/>
            </a:r>
            <a:br>
              <a:rPr lang="en-US" sz="2400" dirty="0" smtClean="0"/>
            </a:br>
            <a:r>
              <a:rPr lang="en-US" sz="2400" dirty="0" smtClean="0"/>
              <a:t>public class Square : </a:t>
            </a:r>
            <a:r>
              <a:rPr lang="en-US" sz="2400" dirty="0" err="1" smtClean="0"/>
              <a:t>DrawingObject</a:t>
            </a:r>
            <a:r>
              <a:rPr lang="en-US" sz="2400" dirty="0" smtClean="0"/>
              <a:t/>
            </a:r>
            <a:br>
              <a:rPr lang="en-US" sz="2400" dirty="0" smtClean="0"/>
            </a:br>
            <a:r>
              <a:rPr lang="en-US" sz="2400" dirty="0" smtClean="0"/>
              <a:t>{</a:t>
            </a:r>
            <a:br>
              <a:rPr lang="en-US" sz="2400" dirty="0" smtClean="0"/>
            </a:br>
            <a:r>
              <a:rPr lang="en-US" sz="2400" dirty="0" smtClean="0"/>
              <a:t>    public override void Draw()</a:t>
            </a:r>
            <a:br>
              <a:rPr lang="en-US" sz="2400" dirty="0" smtClean="0"/>
            </a:br>
            <a:r>
              <a:rPr lang="en-US" sz="2400" dirty="0" smtClean="0"/>
              <a:t>    {</a:t>
            </a:r>
            <a:br>
              <a:rPr lang="en-US" sz="2400" dirty="0" smtClean="0"/>
            </a:br>
            <a:r>
              <a:rPr lang="en-US" sz="2400" dirty="0" smtClean="0"/>
              <a:t>        </a:t>
            </a:r>
            <a:r>
              <a:rPr lang="en-US" sz="2400" dirty="0" err="1" smtClean="0"/>
              <a:t>Console.WriteLine</a:t>
            </a:r>
            <a:r>
              <a:rPr lang="en-US" sz="2400" dirty="0" smtClean="0"/>
              <a:t>("I'm a Square.");</a:t>
            </a:r>
            <a:br>
              <a:rPr lang="en-US" sz="2400" dirty="0" smtClean="0"/>
            </a:br>
            <a:r>
              <a:rPr lang="en-US" sz="2400" dirty="0" smtClean="0"/>
              <a:t>    }</a:t>
            </a:r>
            <a:br>
              <a:rPr lang="en-US" sz="2400" dirty="0" smtClean="0"/>
            </a:br>
            <a:r>
              <a:rPr lang="en-US" sz="2400"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7162800" cy="6247864"/>
          </a:xfrm>
          <a:prstGeom prst="rect">
            <a:avLst/>
          </a:prstGeom>
        </p:spPr>
        <p:txBody>
          <a:bodyPr wrap="square">
            <a:spAutoFit/>
          </a:bodyPr>
          <a:lstStyle/>
          <a:p>
            <a:r>
              <a:rPr lang="en-US" sz="2000" dirty="0" smtClean="0"/>
              <a:t>using System;</a:t>
            </a:r>
            <a:br>
              <a:rPr lang="en-US" sz="2000" dirty="0" smtClean="0"/>
            </a:br>
            <a:r>
              <a:rPr lang="en-US" sz="2000" dirty="0" smtClean="0"/>
              <a:t/>
            </a:r>
            <a:br>
              <a:rPr lang="en-US" sz="2000" dirty="0" smtClean="0"/>
            </a:br>
            <a:r>
              <a:rPr lang="en-US" sz="2000" dirty="0" smtClean="0"/>
              <a:t>public class </a:t>
            </a:r>
            <a:r>
              <a:rPr lang="en-US" sz="2000" dirty="0" err="1" smtClean="0"/>
              <a:t>DrawDemo</a:t>
            </a:r>
            <a:r>
              <a:rPr lang="en-US" sz="2000" dirty="0" smtClean="0"/>
              <a:t/>
            </a:r>
            <a:br>
              <a:rPr lang="en-US" sz="2000" dirty="0" smtClean="0"/>
            </a:br>
            <a:r>
              <a:rPr lang="en-US" sz="2000" dirty="0" smtClean="0"/>
              <a:t>{</a:t>
            </a:r>
            <a:br>
              <a:rPr lang="en-US" sz="2000" dirty="0" smtClean="0"/>
            </a:br>
            <a:r>
              <a:rPr lang="en-US" sz="2000" dirty="0" smtClean="0"/>
              <a:t>    public static void Main( )</a:t>
            </a:r>
            <a:br>
              <a:rPr lang="en-US" sz="2000" dirty="0" smtClean="0"/>
            </a:br>
            <a:r>
              <a:rPr lang="en-US" sz="2000" dirty="0" smtClean="0"/>
              <a:t>    {</a:t>
            </a:r>
            <a:br>
              <a:rPr lang="en-US" sz="2000" dirty="0" smtClean="0"/>
            </a:br>
            <a:r>
              <a:rPr lang="en-US" sz="2000" dirty="0" smtClean="0"/>
              <a:t>        </a:t>
            </a:r>
            <a:r>
              <a:rPr lang="en-US" sz="2000" dirty="0" err="1" smtClean="0"/>
              <a:t>DrawingObject</a:t>
            </a:r>
            <a:r>
              <a:rPr lang="en-US" sz="2000" dirty="0" smtClean="0"/>
              <a:t>[] </a:t>
            </a:r>
            <a:r>
              <a:rPr lang="en-US" sz="2000" dirty="0" err="1" smtClean="0"/>
              <a:t>dObj</a:t>
            </a:r>
            <a:r>
              <a:rPr lang="en-US" sz="2000" dirty="0" smtClean="0"/>
              <a:t> = new </a:t>
            </a:r>
            <a:r>
              <a:rPr lang="en-US" sz="2000" dirty="0" err="1" smtClean="0"/>
              <a:t>DrawingObject</a:t>
            </a:r>
            <a:r>
              <a:rPr lang="en-US" sz="2000" dirty="0" smtClean="0"/>
              <a:t>[4];</a:t>
            </a:r>
            <a:br>
              <a:rPr lang="en-US" sz="2000" dirty="0" smtClean="0"/>
            </a:br>
            <a:r>
              <a:rPr lang="en-US" sz="2000" dirty="0" smtClean="0"/>
              <a:t/>
            </a:r>
            <a:br>
              <a:rPr lang="en-US" sz="2000" dirty="0" smtClean="0"/>
            </a:br>
            <a:r>
              <a:rPr lang="en-US" sz="2000" dirty="0" smtClean="0"/>
              <a:t>        </a:t>
            </a:r>
            <a:r>
              <a:rPr lang="en-US" sz="2000" dirty="0" err="1" smtClean="0"/>
              <a:t>dObj</a:t>
            </a:r>
            <a:r>
              <a:rPr lang="en-US" sz="2000" dirty="0" smtClean="0"/>
              <a:t>[0] = new Line();</a:t>
            </a:r>
            <a:br>
              <a:rPr lang="en-US" sz="2000" dirty="0" smtClean="0"/>
            </a:br>
            <a:r>
              <a:rPr lang="en-US" sz="2000" dirty="0" smtClean="0"/>
              <a:t>        </a:t>
            </a:r>
            <a:r>
              <a:rPr lang="en-US" sz="2000" dirty="0" err="1" smtClean="0"/>
              <a:t>dObj</a:t>
            </a:r>
            <a:r>
              <a:rPr lang="en-US" sz="2000" dirty="0" smtClean="0"/>
              <a:t>[1] = new Circle();</a:t>
            </a:r>
            <a:br>
              <a:rPr lang="en-US" sz="2000" dirty="0" smtClean="0"/>
            </a:br>
            <a:r>
              <a:rPr lang="en-US" sz="2000" dirty="0" smtClean="0"/>
              <a:t>        </a:t>
            </a:r>
            <a:r>
              <a:rPr lang="en-US" sz="2000" dirty="0" err="1" smtClean="0"/>
              <a:t>dObj</a:t>
            </a:r>
            <a:r>
              <a:rPr lang="en-US" sz="2000" dirty="0" smtClean="0"/>
              <a:t>[2] = new Square();</a:t>
            </a:r>
            <a:br>
              <a:rPr lang="en-US" sz="2000" dirty="0" smtClean="0"/>
            </a:br>
            <a:r>
              <a:rPr lang="en-US" sz="2000" dirty="0" smtClean="0"/>
              <a:t>        </a:t>
            </a:r>
            <a:r>
              <a:rPr lang="en-US" sz="2000" dirty="0" err="1" smtClean="0"/>
              <a:t>dObj</a:t>
            </a:r>
            <a:r>
              <a:rPr lang="en-US" sz="2000" dirty="0" smtClean="0"/>
              <a:t>[3] = new </a:t>
            </a:r>
            <a:r>
              <a:rPr lang="en-US" sz="2000" dirty="0" err="1" smtClean="0"/>
              <a:t>DrawingObject</a:t>
            </a:r>
            <a:r>
              <a:rPr lang="en-US" sz="2000" dirty="0" smtClean="0"/>
              <a:t>();</a:t>
            </a:r>
            <a:br>
              <a:rPr lang="en-US" sz="2000" dirty="0" smtClean="0"/>
            </a:br>
            <a:r>
              <a:rPr lang="en-US" sz="2000" dirty="0" smtClean="0"/>
              <a:t/>
            </a:r>
            <a:br>
              <a:rPr lang="en-US" sz="2000" dirty="0" smtClean="0"/>
            </a:br>
            <a:r>
              <a:rPr lang="en-US" sz="2000" dirty="0" smtClean="0"/>
              <a:t>        </a:t>
            </a:r>
            <a:r>
              <a:rPr lang="en-US" sz="2000" dirty="0" err="1" smtClean="0"/>
              <a:t>foreach</a:t>
            </a:r>
            <a:r>
              <a:rPr lang="en-US" sz="2000" dirty="0" smtClean="0"/>
              <a:t> (</a:t>
            </a:r>
            <a:r>
              <a:rPr lang="en-US" sz="2000" dirty="0" err="1" smtClean="0"/>
              <a:t>DrawingObject</a:t>
            </a:r>
            <a:r>
              <a:rPr lang="en-US" sz="2000" dirty="0" smtClean="0"/>
              <a:t> </a:t>
            </a:r>
            <a:r>
              <a:rPr lang="en-US" sz="2000" dirty="0" err="1" smtClean="0"/>
              <a:t>drawObj</a:t>
            </a:r>
            <a:r>
              <a:rPr lang="en-US" sz="2000" dirty="0" smtClean="0"/>
              <a:t> in </a:t>
            </a:r>
            <a:r>
              <a:rPr lang="en-US" sz="2000" dirty="0" err="1" smtClean="0"/>
              <a:t>dObj</a:t>
            </a:r>
            <a:r>
              <a:rPr lang="en-US" sz="2000" dirty="0" smtClean="0"/>
              <a:t>)</a:t>
            </a:r>
            <a:br>
              <a:rPr lang="en-US" sz="2000" dirty="0" smtClean="0"/>
            </a:br>
            <a:r>
              <a:rPr lang="en-US" sz="2000" dirty="0" smtClean="0"/>
              <a:t>        {</a:t>
            </a:r>
            <a:br>
              <a:rPr lang="en-US" sz="2000" dirty="0" smtClean="0"/>
            </a:br>
            <a:r>
              <a:rPr lang="en-US" sz="2000" dirty="0" smtClean="0"/>
              <a:t>            </a:t>
            </a:r>
            <a:r>
              <a:rPr lang="en-US" sz="2000" dirty="0" err="1" smtClean="0"/>
              <a:t>drawObj.Draw</a:t>
            </a:r>
            <a:r>
              <a:rPr lang="en-US" sz="2000" dirty="0" smtClean="0"/>
              <a:t>();</a:t>
            </a:r>
            <a:br>
              <a:rPr lang="en-US" sz="2000" dirty="0" smtClean="0"/>
            </a:br>
            <a:r>
              <a:rPr lang="en-US" sz="2000" dirty="0" smtClean="0"/>
              <a:t>        }</a:t>
            </a:r>
            <a:br>
              <a:rPr lang="en-US" sz="2000" dirty="0" smtClean="0"/>
            </a:br>
            <a:r>
              <a:rPr lang="en-US" sz="2000" dirty="0" smtClean="0"/>
              <a:t/>
            </a:r>
            <a:br>
              <a:rPr lang="en-US" sz="2000" dirty="0" smtClean="0"/>
            </a:br>
            <a:r>
              <a:rPr lang="en-US" sz="2000" dirty="0" smtClean="0"/>
              <a:t>    }</a:t>
            </a:r>
            <a:br>
              <a:rPr lang="en-US" sz="2000" dirty="0" smtClean="0"/>
            </a:br>
            <a:r>
              <a:rPr lang="en-US" sz="2000" dirty="0" smtClean="0"/>
              <a:t>}</a:t>
            </a: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Inheritance and Name Hiding</a:t>
            </a:r>
            <a:endParaRPr lang="en-US" sz="4000" dirty="0"/>
          </a:p>
        </p:txBody>
      </p:sp>
      <p:sp>
        <p:nvSpPr>
          <p:cNvPr id="3" name="Content Placeholder 2"/>
          <p:cNvSpPr>
            <a:spLocks noGrp="1"/>
          </p:cNvSpPr>
          <p:nvPr>
            <p:ph sz="quarter" idx="1"/>
          </p:nvPr>
        </p:nvSpPr>
        <p:spPr/>
        <p:txBody>
          <a:bodyPr/>
          <a:lstStyle/>
          <a:p>
            <a:pPr algn="just"/>
            <a:r>
              <a:rPr lang="en-US" dirty="0" smtClean="0"/>
              <a:t>It is possible for a derived class to define a member that has the same name as a member in its base class. When this happens, the member in the base class is hidden</a:t>
            </a:r>
          </a:p>
          <a:p>
            <a:pPr algn="just"/>
            <a:endParaRPr lang="en-US" dirty="0" smtClean="0"/>
          </a:p>
          <a:p>
            <a:pPr algn="just"/>
            <a:r>
              <a:rPr lang="en-US" dirty="0" smtClean="0"/>
              <a:t>While this is not technically an error in C#, the compiler will issue a warning message. This warning alerts you to the fact that a name is being hidden. If your intent is to hide a base class member, then to prevent this warning, the derived class member must be preceded by the new key word within the derived class.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066800" y="-128528"/>
            <a:ext cx="6172200" cy="69865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namespace </a:t>
            </a:r>
            <a:r>
              <a:rPr kumimoji="0" lang="en-US" sz="1400" b="0" i="0" u="none" strike="noStrike" cap="none" normalizeH="0" baseline="0" dirty="0" err="1" smtClean="0">
                <a:ln>
                  <a:noFill/>
                </a:ln>
                <a:solidFill>
                  <a:schemeClr val="tx1"/>
                </a:solidFill>
                <a:effectLst/>
                <a:latin typeface="Arial" pitchFamily="34" charset="0"/>
                <a:ea typeface="Calibri" pitchFamily="34" charset="0"/>
                <a:cs typeface="Times New Roman" pitchFamily="18" charset="0"/>
              </a:rPr>
              <a:t>Name_Hiding</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class 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public </a:t>
            </a:r>
            <a:r>
              <a:rPr kumimoji="0" lang="en-US" sz="1400" b="0" i="0" u="none" strike="noStrike" cap="none" normalizeH="0" baseline="0" dirty="0" err="1" smtClean="0">
                <a:ln>
                  <a:noFill/>
                </a:ln>
                <a:solidFill>
                  <a:schemeClr val="tx1"/>
                </a:solidFill>
                <a:effectLst/>
                <a:latin typeface="Arial" pitchFamily="34" charset="0"/>
                <a:ea typeface="Calibri" pitchFamily="34" charset="0"/>
                <a:cs typeface="Times New Roman" pitchFamily="18" charset="0"/>
              </a:rPr>
              <a:t>int</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r>
              <a:rPr kumimoji="0" lang="en-US" sz="1400" b="0" i="0" u="none" strike="noStrike" cap="none" normalizeH="0" baseline="0" dirty="0" err="1" smtClean="0">
                <a:ln>
                  <a:noFill/>
                </a:ln>
                <a:solidFill>
                  <a:schemeClr val="tx1"/>
                </a:solidFill>
                <a:effectLst/>
                <a:latin typeface="Arial" pitchFamily="34" charset="0"/>
                <a:ea typeface="Calibri" pitchFamily="34" charset="0"/>
                <a:cs typeface="Times New Roman" pitchFamily="18" charset="0"/>
              </a:rPr>
              <a:t>i</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=5;</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class B : 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new public </a:t>
            </a:r>
            <a:r>
              <a:rPr kumimoji="0" lang="en-US" sz="1400" b="0" i="0" u="none" strike="noStrike" cap="none" normalizeH="0" baseline="0" dirty="0" err="1" smtClean="0">
                <a:ln>
                  <a:noFill/>
                </a:ln>
                <a:solidFill>
                  <a:schemeClr val="tx1"/>
                </a:solidFill>
                <a:effectLst/>
                <a:latin typeface="Arial" pitchFamily="34" charset="0"/>
                <a:ea typeface="Calibri" pitchFamily="34" charset="0"/>
                <a:cs typeface="Times New Roman" pitchFamily="18" charset="0"/>
              </a:rPr>
              <a:t>int</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r>
              <a:rPr kumimoji="0" lang="en-US" sz="1400" b="0" i="0" u="none" strike="noStrike" cap="none" normalizeH="0" baseline="0" dirty="0" err="1" smtClean="0">
                <a:ln>
                  <a:noFill/>
                </a:ln>
                <a:solidFill>
                  <a:schemeClr val="tx1"/>
                </a:solidFill>
                <a:effectLst/>
                <a:latin typeface="Arial" pitchFamily="34" charset="0"/>
                <a:ea typeface="Calibri" pitchFamily="34" charset="0"/>
                <a:cs typeface="Times New Roman" pitchFamily="18" charset="0"/>
              </a:rPr>
              <a:t>i</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public B(</a:t>
            </a:r>
            <a:r>
              <a:rPr kumimoji="0" lang="en-US" sz="1400" b="0" i="0" u="none" strike="noStrike" cap="none" normalizeH="0" baseline="0" dirty="0" err="1" smtClean="0">
                <a:ln>
                  <a:noFill/>
                </a:ln>
                <a:solidFill>
                  <a:schemeClr val="tx1"/>
                </a:solidFill>
                <a:effectLst/>
                <a:latin typeface="Arial" pitchFamily="34" charset="0"/>
                <a:ea typeface="Calibri" pitchFamily="34" charset="0"/>
                <a:cs typeface="Times New Roman" pitchFamily="18" charset="0"/>
              </a:rPr>
              <a:t>int</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r>
              <a:rPr kumimoji="0" lang="en-US" sz="1400" b="0" i="0" u="none" strike="noStrike" cap="none" normalizeH="0" baseline="0" dirty="0" err="1" smtClean="0">
                <a:ln>
                  <a:noFill/>
                </a:ln>
                <a:solidFill>
                  <a:schemeClr val="tx1"/>
                </a:solidFill>
                <a:effectLst/>
                <a:latin typeface="Arial" pitchFamily="34" charset="0"/>
                <a:ea typeface="Calibri" pitchFamily="34" charset="0"/>
                <a:cs typeface="Times New Roman" pitchFamily="18" charset="0"/>
              </a:rPr>
              <a:t>b,int</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r>
              <a:rPr kumimoji="0" lang="en-US" sz="1400" b="0" i="0" u="none" strike="noStrike" cap="none" normalizeH="0" baseline="0" dirty="0" err="1" smtClean="0">
                <a:ln>
                  <a:noFill/>
                </a:ln>
                <a:solidFill>
                  <a:schemeClr val="tx1"/>
                </a:solidFill>
                <a:effectLst/>
                <a:latin typeface="Arial" pitchFamily="34" charset="0"/>
                <a:ea typeface="Calibri" pitchFamily="34" charset="0"/>
                <a:cs typeface="Times New Roman" pitchFamily="18" charset="0"/>
              </a:rPr>
              <a:t>i</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 b;</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r>
              <a:rPr kumimoji="0" lang="en-US" sz="1400" b="0" i="0" u="none" strike="noStrike" cap="none" normalizeH="0" baseline="0" dirty="0" err="1" smtClean="0">
                <a:ln>
                  <a:noFill/>
                </a:ln>
                <a:solidFill>
                  <a:schemeClr val="tx1"/>
                </a:solidFill>
                <a:effectLst/>
                <a:latin typeface="Arial" pitchFamily="34" charset="0"/>
                <a:ea typeface="Calibri" pitchFamily="34" charset="0"/>
                <a:cs typeface="Times New Roman" pitchFamily="18" charset="0"/>
              </a:rPr>
              <a:t>base.i</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 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public void show()</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r>
              <a:rPr kumimoji="0" lang="en-US" sz="1400" b="0" i="0" u="none" strike="noStrike" cap="none" normalizeH="0" baseline="0" dirty="0" err="1" smtClean="0">
                <a:ln>
                  <a:noFill/>
                </a:ln>
                <a:solidFill>
                  <a:schemeClr val="tx1"/>
                </a:solidFill>
                <a:effectLst/>
                <a:latin typeface="Arial" pitchFamily="34" charset="0"/>
                <a:ea typeface="Calibri" pitchFamily="34" charset="0"/>
                <a:cs typeface="Times New Roman" pitchFamily="18" charset="0"/>
              </a:rPr>
              <a:t>Console.WriteLine</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a:t>
            </a:r>
            <a:r>
              <a:rPr kumimoji="0" lang="en-US" sz="1400" b="0" i="0" u="none" strike="noStrike" cap="none" normalizeH="0" baseline="0" dirty="0" err="1" smtClean="0">
                <a:ln>
                  <a:noFill/>
                </a:ln>
                <a:solidFill>
                  <a:schemeClr val="tx1"/>
                </a:solidFill>
                <a:effectLst/>
                <a:latin typeface="Arial" pitchFamily="34" charset="0"/>
                <a:ea typeface="Calibri" pitchFamily="34" charset="0"/>
                <a:cs typeface="Times New Roman" pitchFamily="18" charset="0"/>
              </a:rPr>
              <a:t>i</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in Derived Class : {0}", </a:t>
            </a:r>
            <a:r>
              <a:rPr kumimoji="0" lang="en-US" sz="1400" b="0" i="0" u="none" strike="noStrike" cap="none" normalizeH="0" baseline="0" dirty="0" err="1" smtClean="0">
                <a:ln>
                  <a:noFill/>
                </a:ln>
                <a:solidFill>
                  <a:schemeClr val="tx1"/>
                </a:solidFill>
                <a:effectLst/>
                <a:latin typeface="Arial" pitchFamily="34" charset="0"/>
                <a:ea typeface="Calibri" pitchFamily="34" charset="0"/>
                <a:cs typeface="Times New Roman" pitchFamily="18" charset="0"/>
              </a:rPr>
              <a:t>i</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r>
              <a:rPr kumimoji="0" lang="en-US" sz="1400" b="0" i="0" u="none" strike="noStrike" cap="none" normalizeH="0" baseline="0" dirty="0" err="1" smtClean="0">
                <a:ln>
                  <a:noFill/>
                </a:ln>
                <a:solidFill>
                  <a:schemeClr val="tx1"/>
                </a:solidFill>
                <a:effectLst/>
                <a:latin typeface="Arial" pitchFamily="34" charset="0"/>
                <a:ea typeface="Calibri" pitchFamily="34" charset="0"/>
                <a:cs typeface="Times New Roman" pitchFamily="18" charset="0"/>
              </a:rPr>
              <a:t>Console.WriteLine</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a:t>
            </a:r>
            <a:r>
              <a:rPr kumimoji="0" lang="en-US" sz="1400" b="0" i="0" u="none" strike="noStrike" cap="none" normalizeH="0" baseline="0" dirty="0" err="1" smtClean="0">
                <a:ln>
                  <a:noFill/>
                </a:ln>
                <a:solidFill>
                  <a:schemeClr val="tx1"/>
                </a:solidFill>
                <a:effectLst/>
                <a:latin typeface="Arial" pitchFamily="34" charset="0"/>
                <a:ea typeface="Calibri" pitchFamily="34" charset="0"/>
                <a:cs typeface="Times New Roman" pitchFamily="18" charset="0"/>
              </a:rPr>
              <a:t>i</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in Base  Class : {0}", </a:t>
            </a:r>
            <a:r>
              <a:rPr kumimoji="0" lang="en-US" sz="1400" b="0" i="0" u="none" strike="noStrike" cap="none" normalizeH="0" baseline="0" dirty="0" err="1" smtClean="0">
                <a:ln>
                  <a:noFill/>
                </a:ln>
                <a:solidFill>
                  <a:schemeClr val="tx1"/>
                </a:solidFill>
                <a:effectLst/>
                <a:latin typeface="Arial" pitchFamily="34" charset="0"/>
                <a:ea typeface="Calibri" pitchFamily="34" charset="0"/>
                <a:cs typeface="Times New Roman" pitchFamily="18" charset="0"/>
              </a:rPr>
              <a:t>base.i</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class Program</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static void Main(string[] </a:t>
            </a:r>
            <a:r>
              <a:rPr kumimoji="0" lang="en-US" sz="1400" b="0" i="0" u="none" strike="noStrike" cap="none" normalizeH="0" baseline="0" dirty="0" err="1" smtClean="0">
                <a:ln>
                  <a:noFill/>
                </a:ln>
                <a:solidFill>
                  <a:schemeClr val="tx1"/>
                </a:solidFill>
                <a:effectLst/>
                <a:latin typeface="Arial" pitchFamily="34" charset="0"/>
                <a:ea typeface="Calibri" pitchFamily="34" charset="0"/>
                <a:cs typeface="Times New Roman" pitchFamily="18" charset="0"/>
              </a:rPr>
              <a:t>args</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B </a:t>
            </a:r>
            <a:r>
              <a:rPr kumimoji="0" lang="en-US" sz="1400" b="0" i="0" u="none" strike="noStrike" cap="none" normalizeH="0" baseline="0" dirty="0" err="1" smtClean="0">
                <a:ln>
                  <a:noFill/>
                </a:ln>
                <a:solidFill>
                  <a:schemeClr val="tx1"/>
                </a:solidFill>
                <a:effectLst/>
                <a:latin typeface="Arial" pitchFamily="34" charset="0"/>
                <a:ea typeface="Calibri" pitchFamily="34" charset="0"/>
                <a:cs typeface="Times New Roman" pitchFamily="18" charset="0"/>
              </a:rPr>
              <a:t>obj</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 new B(5,6);</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r>
              <a:rPr kumimoji="0" lang="en-US" sz="1400" b="0" i="0" u="none" strike="noStrike" cap="none" normalizeH="0" baseline="0" dirty="0" err="1" smtClean="0">
                <a:ln>
                  <a:noFill/>
                </a:ln>
                <a:solidFill>
                  <a:schemeClr val="tx1"/>
                </a:solidFill>
                <a:effectLst/>
                <a:latin typeface="Arial" pitchFamily="34" charset="0"/>
                <a:ea typeface="Calibri" pitchFamily="34" charset="0"/>
                <a:cs typeface="Times New Roman" pitchFamily="18" charset="0"/>
              </a:rPr>
              <a:t>obj.show</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r>
              <a:rPr kumimoji="0" lang="en-US" sz="1400" b="0" i="0" u="none" strike="noStrike" cap="none" normalizeH="0" baseline="0" dirty="0" err="1" smtClean="0">
                <a:ln>
                  <a:noFill/>
                </a:ln>
                <a:solidFill>
                  <a:schemeClr val="tx1"/>
                </a:solidFill>
                <a:effectLst/>
                <a:latin typeface="Arial" pitchFamily="34" charset="0"/>
                <a:ea typeface="Calibri" pitchFamily="34" charset="0"/>
                <a:cs typeface="Times New Roman" pitchFamily="18" charset="0"/>
              </a:rPr>
              <a:t>Console.ReadKey</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0"/>
            <a:ext cx="6172200" cy="6463308"/>
          </a:xfrm>
          <a:prstGeom prst="rect">
            <a:avLst/>
          </a:prstGeom>
        </p:spPr>
        <p:txBody>
          <a:bodyPr wrap="square">
            <a:spAutoFit/>
          </a:bodyPr>
          <a:lstStyle/>
          <a:p>
            <a:r>
              <a:rPr lang="en-US" dirty="0" smtClean="0"/>
              <a:t>using System;</a:t>
            </a:r>
          </a:p>
          <a:p>
            <a:r>
              <a:rPr lang="en-US" dirty="0" smtClean="0"/>
              <a:t>class A</a:t>
            </a:r>
          </a:p>
          <a:p>
            <a:r>
              <a:rPr lang="en-US" dirty="0" smtClean="0"/>
              <a:t> {</a:t>
            </a:r>
          </a:p>
          <a:p>
            <a:r>
              <a:rPr lang="en-US" dirty="0" smtClean="0"/>
              <a:t>public </a:t>
            </a:r>
            <a:r>
              <a:rPr lang="en-US" dirty="0" err="1" smtClean="0"/>
              <a:t>int</a:t>
            </a:r>
            <a:r>
              <a:rPr lang="en-US" dirty="0" smtClean="0"/>
              <a:t> </a:t>
            </a:r>
            <a:r>
              <a:rPr lang="en-US" dirty="0" err="1" smtClean="0"/>
              <a:t>i</a:t>
            </a:r>
            <a:r>
              <a:rPr lang="en-US" dirty="0" smtClean="0"/>
              <a:t> = 0;</a:t>
            </a:r>
          </a:p>
          <a:p>
            <a:r>
              <a:rPr lang="en-US" dirty="0" smtClean="0"/>
              <a:t>}</a:t>
            </a:r>
          </a:p>
          <a:p>
            <a:endParaRPr lang="en-US" dirty="0" smtClean="0"/>
          </a:p>
          <a:p>
            <a:r>
              <a:rPr lang="en-US" dirty="0" smtClean="0"/>
              <a:t>class B : A </a:t>
            </a:r>
          </a:p>
          <a:p>
            <a:r>
              <a:rPr lang="en-US" dirty="0" smtClean="0"/>
              <a:t>{</a:t>
            </a:r>
          </a:p>
          <a:p>
            <a:r>
              <a:rPr lang="en-US" dirty="0" smtClean="0"/>
              <a:t>new </a:t>
            </a:r>
            <a:r>
              <a:rPr lang="en-US" dirty="0" err="1" smtClean="0"/>
              <a:t>int</a:t>
            </a:r>
            <a:r>
              <a:rPr lang="en-US" dirty="0" smtClean="0"/>
              <a:t> </a:t>
            </a:r>
            <a:r>
              <a:rPr lang="en-US" dirty="0" err="1" smtClean="0"/>
              <a:t>i</a:t>
            </a:r>
            <a:r>
              <a:rPr lang="en-US" dirty="0" smtClean="0"/>
              <a:t>; </a:t>
            </a:r>
          </a:p>
          <a:p>
            <a:endParaRPr lang="en-US" dirty="0" smtClean="0"/>
          </a:p>
          <a:p>
            <a:r>
              <a:rPr lang="en-US" dirty="0" smtClean="0"/>
              <a:t>public B(</a:t>
            </a:r>
            <a:r>
              <a:rPr lang="en-US" dirty="0" err="1" smtClean="0"/>
              <a:t>int</a:t>
            </a:r>
            <a:r>
              <a:rPr lang="en-US" dirty="0" smtClean="0"/>
              <a:t> b)</a:t>
            </a:r>
          </a:p>
          <a:p>
            <a:r>
              <a:rPr lang="en-US" dirty="0" smtClean="0"/>
              <a:t> {</a:t>
            </a:r>
          </a:p>
          <a:p>
            <a:r>
              <a:rPr lang="en-US" dirty="0" err="1" smtClean="0"/>
              <a:t>i</a:t>
            </a:r>
            <a:r>
              <a:rPr lang="en-US" dirty="0" smtClean="0"/>
              <a:t> = b; // </a:t>
            </a:r>
            <a:r>
              <a:rPr lang="en-US" dirty="0" err="1" smtClean="0"/>
              <a:t>i</a:t>
            </a:r>
            <a:r>
              <a:rPr lang="en-US" dirty="0" smtClean="0"/>
              <a:t> in B</a:t>
            </a:r>
          </a:p>
          <a:p>
            <a:r>
              <a:rPr lang="en-US" dirty="0" smtClean="0"/>
              <a:t>}</a:t>
            </a:r>
          </a:p>
          <a:p>
            <a:r>
              <a:rPr lang="en-US" dirty="0" smtClean="0"/>
              <a:t>public void Show() {</a:t>
            </a:r>
          </a:p>
          <a:p>
            <a:r>
              <a:rPr lang="en-US" dirty="0" err="1" smtClean="0"/>
              <a:t>Console.WriteLine</a:t>
            </a:r>
            <a:r>
              <a:rPr lang="en-US" dirty="0" smtClean="0"/>
              <a:t>("</a:t>
            </a:r>
            <a:r>
              <a:rPr lang="en-US" dirty="0" err="1" smtClean="0"/>
              <a:t>i</a:t>
            </a:r>
            <a:r>
              <a:rPr lang="en-US" dirty="0" smtClean="0"/>
              <a:t> in derived class: " + </a:t>
            </a:r>
            <a:r>
              <a:rPr lang="en-US" dirty="0" err="1" smtClean="0"/>
              <a:t>i</a:t>
            </a:r>
            <a:r>
              <a:rPr lang="en-US" dirty="0" smtClean="0"/>
              <a:t>);</a:t>
            </a:r>
          </a:p>
          <a:p>
            <a:r>
              <a:rPr lang="en-US" dirty="0" smtClean="0"/>
              <a:t>}</a:t>
            </a:r>
          </a:p>
          <a:p>
            <a:r>
              <a:rPr lang="en-US" dirty="0" smtClean="0"/>
              <a:t>}</a:t>
            </a:r>
          </a:p>
          <a:p>
            <a:r>
              <a:rPr lang="en-US" dirty="0" smtClean="0"/>
              <a:t>class </a:t>
            </a:r>
            <a:r>
              <a:rPr lang="en-US" dirty="0" err="1" smtClean="0"/>
              <a:t>NameHiding</a:t>
            </a:r>
            <a:r>
              <a:rPr lang="en-US" dirty="0" smtClean="0"/>
              <a:t> </a:t>
            </a:r>
          </a:p>
          <a:p>
            <a:r>
              <a:rPr lang="en-US" dirty="0" smtClean="0"/>
              <a:t>{</a:t>
            </a:r>
          </a:p>
          <a:p>
            <a:r>
              <a:rPr lang="en-US" dirty="0" smtClean="0"/>
              <a:t>static void Main() {</a:t>
            </a:r>
          </a:p>
          <a:p>
            <a:r>
              <a:rPr lang="en-US" dirty="0" smtClean="0"/>
              <a:t>B ob = new B(2);</a:t>
            </a:r>
          </a:p>
          <a:p>
            <a:r>
              <a:rPr lang="en-US" dirty="0" err="1" smtClean="0"/>
              <a:t>ob.Show</a:t>
            </a:r>
            <a:r>
              <a:rPr lang="en-US" dirty="0" smtClean="0"/>
              <a:t>();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2791361"/>
            <a:ext cx="8153400" cy="1323439"/>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8000" b="1" i="1" cap="none" spc="0" dirty="0" smtClean="0">
                <a:ln w="12700">
                  <a:solidFill>
                    <a:schemeClr val="tx2">
                      <a:satMod val="155000"/>
                    </a:schemeClr>
                  </a:solidFill>
                  <a:prstDash val="solid"/>
                </a:ln>
                <a:solidFill>
                  <a:schemeClr val="bg2">
                    <a:lumMod val="50000"/>
                  </a:schemeClr>
                </a:solidFill>
                <a:effectLst>
                  <a:outerShdw blurRad="41275" dist="20320" dir="1800000" algn="tl" rotWithShape="0">
                    <a:srgbClr val="000000">
                      <a:alpha val="40000"/>
                    </a:srgbClr>
                  </a:outerShdw>
                </a:effectLst>
                <a:latin typeface="Times New Roman" pitchFamily="18" charset="0"/>
                <a:cs typeface="Times New Roman" pitchFamily="18" charset="0"/>
              </a:rPr>
              <a:t>End of Lecture 9</a:t>
            </a:r>
            <a:endParaRPr lang="en-US" sz="8000" b="1" i="1" cap="none" spc="0" dirty="0">
              <a:ln w="12700">
                <a:solidFill>
                  <a:schemeClr val="tx2">
                    <a:satMod val="155000"/>
                  </a:schemeClr>
                </a:solidFill>
                <a:prstDash val="solid"/>
              </a:ln>
              <a:solidFill>
                <a:schemeClr val="bg2">
                  <a:lumMod val="50000"/>
                </a:schemeClr>
              </a:solidFill>
              <a:effectLst>
                <a:outerShdw blurRad="41275" dist="20320" dir="1800000" algn="tl" rotWithShape="0">
                  <a:srgbClr val="000000">
                    <a:alpha val="40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pic>
        <p:nvPicPr>
          <p:cNvPr id="2050" name="Picture 2"/>
          <p:cNvPicPr>
            <a:picLocks noGrp="1" noChangeAspect="1" noChangeArrowheads="1"/>
          </p:cNvPicPr>
          <p:nvPr>
            <p:ph sz="quarter" idx="1"/>
          </p:nvPr>
        </p:nvPicPr>
        <p:blipFill>
          <a:blip r:embed="rId2"/>
          <a:srcRect l="16910" t="67758" r="3532" b="15194"/>
          <a:stretch>
            <a:fillRect/>
          </a:stretch>
        </p:blipFill>
        <p:spPr bwMode="auto">
          <a:xfrm>
            <a:off x="533399" y="2209800"/>
            <a:ext cx="8060267"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Real World Example of Polymorphism</a:t>
            </a:r>
            <a:br>
              <a:rPr lang="en-US" sz="3100" dirty="0" smtClean="0"/>
            </a:br>
            <a:endParaRPr lang="en-US" dirty="0"/>
          </a:p>
        </p:txBody>
      </p:sp>
      <p:sp>
        <p:nvSpPr>
          <p:cNvPr id="3" name="Content Placeholder 2"/>
          <p:cNvSpPr>
            <a:spLocks noGrp="1"/>
          </p:cNvSpPr>
          <p:nvPr>
            <p:ph sz="quarter" idx="1"/>
          </p:nvPr>
        </p:nvSpPr>
        <p:spPr/>
        <p:txBody>
          <a:bodyPr/>
          <a:lstStyle/>
          <a:p>
            <a:pPr algn="just"/>
            <a:r>
              <a:rPr lang="en-US" b="1" dirty="0" smtClean="0"/>
              <a:t>Example 1</a:t>
            </a:r>
          </a:p>
          <a:p>
            <a:pPr algn="just"/>
            <a:r>
              <a:rPr lang="en-US" dirty="0" smtClean="0"/>
              <a:t>A Teacher behaves with student.</a:t>
            </a:r>
          </a:p>
          <a:p>
            <a:pPr algn="just"/>
            <a:r>
              <a:rPr lang="en-US" dirty="0" smtClean="0"/>
              <a:t>A Teacher behaves with his/her seniors.</a:t>
            </a:r>
          </a:p>
          <a:p>
            <a:pPr algn="just"/>
            <a:r>
              <a:rPr lang="en-US" dirty="0" smtClean="0"/>
              <a:t>Here teacher is an object but the attitude is different in different situations.</a:t>
            </a:r>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Real World Example of Polymorphism</a:t>
            </a:r>
            <a:br>
              <a:rPr lang="en-US" sz="3200" dirty="0" smtClean="0"/>
            </a:br>
            <a:endParaRPr lang="en-US" sz="3200" dirty="0"/>
          </a:p>
        </p:txBody>
      </p:sp>
      <p:sp>
        <p:nvSpPr>
          <p:cNvPr id="3" name="Content Placeholder 2"/>
          <p:cNvSpPr>
            <a:spLocks noGrp="1"/>
          </p:cNvSpPr>
          <p:nvPr>
            <p:ph sz="quarter" idx="1"/>
          </p:nvPr>
        </p:nvSpPr>
        <p:spPr/>
        <p:txBody>
          <a:bodyPr/>
          <a:lstStyle/>
          <a:p>
            <a:pPr>
              <a:buNone/>
            </a:pPr>
            <a:endParaRPr lang="en-US" dirty="0" smtClean="0"/>
          </a:p>
          <a:p>
            <a:pPr>
              <a:buNone/>
            </a:pPr>
            <a:r>
              <a:rPr lang="en-US" dirty="0" smtClean="0"/>
              <a:t>Your mobile phone, one name but many forms:</a:t>
            </a:r>
          </a:p>
          <a:p>
            <a:pPr lvl="1"/>
            <a:r>
              <a:rPr lang="en-US" sz="2800" dirty="0" smtClean="0"/>
              <a:t>As phone</a:t>
            </a:r>
          </a:p>
          <a:p>
            <a:pPr lvl="1"/>
            <a:r>
              <a:rPr lang="en-US" sz="2800" dirty="0" smtClean="0"/>
              <a:t>As camera</a:t>
            </a:r>
          </a:p>
          <a:p>
            <a:pPr lvl="1"/>
            <a:r>
              <a:rPr lang="en-US" sz="2800" dirty="0" smtClean="0"/>
              <a:t>As mp3 player</a:t>
            </a:r>
          </a:p>
          <a:p>
            <a:pPr lvl="1"/>
            <a:r>
              <a:rPr lang="en-US" sz="2800" dirty="0" smtClean="0"/>
              <a:t>As radio</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sz="quarter" idx="1"/>
          </p:nvPr>
        </p:nvSpPr>
        <p:spPr/>
        <p:txBody>
          <a:bodyPr/>
          <a:lstStyle/>
          <a:p>
            <a:r>
              <a:rPr lang="en-US" dirty="0" smtClean="0"/>
              <a:t>There are two types of polymorphism:</a:t>
            </a:r>
          </a:p>
          <a:p>
            <a:pPr>
              <a:buFont typeface="Wingdings" pitchFamily="2" charset="2"/>
              <a:buChar char="§"/>
            </a:pPr>
            <a:r>
              <a:rPr lang="en-US" sz="2400" b="1" i="1" dirty="0" smtClean="0">
                <a:latin typeface="Times New Roman" pitchFamily="18" charset="0"/>
                <a:cs typeface="Times New Roman" pitchFamily="18" charset="0"/>
              </a:rPr>
              <a:t>Static or compile time polymorphism</a:t>
            </a:r>
          </a:p>
          <a:p>
            <a:pPr>
              <a:buFont typeface="Wingdings" pitchFamily="2" charset="2"/>
              <a:buChar char="§"/>
            </a:pPr>
            <a:r>
              <a:rPr lang="en-US" sz="2400" b="1" i="1" dirty="0" smtClean="0">
                <a:latin typeface="Times New Roman" pitchFamily="18" charset="0"/>
                <a:cs typeface="Times New Roman" pitchFamily="18" charset="0"/>
              </a:rPr>
              <a:t>Dynamic or runtime polymorphism</a:t>
            </a:r>
          </a:p>
          <a:p>
            <a:pPr algn="just"/>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3125" t="56250" r="42969" b="8333"/>
          <a:stretch>
            <a:fillRect/>
          </a:stretch>
        </p:blipFill>
        <p:spPr bwMode="auto">
          <a:xfrm>
            <a:off x="381000" y="1524000"/>
            <a:ext cx="8195982"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Static or Compile Time Polymorphism</a:t>
            </a:r>
            <a:br>
              <a:rPr lang="en-US" sz="3200" dirty="0" smtClean="0"/>
            </a:br>
            <a:endParaRPr lang="en-US" sz="3200" dirty="0"/>
          </a:p>
        </p:txBody>
      </p:sp>
      <p:sp>
        <p:nvSpPr>
          <p:cNvPr id="3" name="Content Placeholder 2"/>
          <p:cNvSpPr>
            <a:spLocks noGrp="1"/>
          </p:cNvSpPr>
          <p:nvPr>
            <p:ph sz="quarter" idx="1"/>
          </p:nvPr>
        </p:nvSpPr>
        <p:spPr/>
        <p:txBody>
          <a:bodyPr/>
          <a:lstStyle/>
          <a:p>
            <a:pPr algn="just"/>
            <a:r>
              <a:rPr lang="en-US" dirty="0" smtClean="0"/>
              <a:t>In static polymorphism, the decision is made at compile time.</a:t>
            </a:r>
          </a:p>
          <a:p>
            <a:pPr algn="just"/>
            <a:r>
              <a:rPr lang="en-US" dirty="0" smtClean="0"/>
              <a:t>Which method is to be called is decided at compile-time only.</a:t>
            </a:r>
          </a:p>
          <a:p>
            <a:pPr algn="just"/>
            <a:r>
              <a:rPr lang="en-US" dirty="0" smtClean="0"/>
              <a:t>Method overloading is an example of this.</a:t>
            </a:r>
          </a:p>
          <a:p>
            <a:pPr algn="just"/>
            <a:r>
              <a:rPr lang="en-US" dirty="0" smtClean="0"/>
              <a:t>Compile time polymorphism is method overloading, where the compiler knows which overloaded method it is going to call.</a:t>
            </a:r>
          </a:p>
          <a:p>
            <a:pPr algn="just"/>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Method Overloading</a:t>
            </a:r>
            <a:endParaRPr lang="en-US" sz="4400" dirty="0"/>
          </a:p>
        </p:txBody>
      </p:sp>
      <p:sp>
        <p:nvSpPr>
          <p:cNvPr id="3" name="Content Placeholder 2"/>
          <p:cNvSpPr>
            <a:spLocks noGrp="1"/>
          </p:cNvSpPr>
          <p:nvPr>
            <p:ph sz="quarter" idx="1"/>
          </p:nvPr>
        </p:nvSpPr>
        <p:spPr/>
        <p:txBody>
          <a:bodyPr/>
          <a:lstStyle/>
          <a:p>
            <a:pPr algn="just"/>
            <a:r>
              <a:rPr lang="en-US" dirty="0" smtClean="0"/>
              <a:t>Method overloading is a concept where a class can have more than one method with the same name and different parameters.</a:t>
            </a:r>
          </a:p>
          <a:p>
            <a:pPr algn="just"/>
            <a:r>
              <a:rPr lang="en-US" dirty="0" smtClean="0"/>
              <a:t>Compiler checks the type and number of parameters passed on to the method and decides which method to call at compile time and it will give an error if there are no methods that match the method signature of the method that is called at compile time.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0"/>
            <a:ext cx="8686800" cy="6740307"/>
          </a:xfrm>
          <a:prstGeom prst="rect">
            <a:avLst/>
          </a:prstGeom>
        </p:spPr>
        <p:txBody>
          <a:bodyPr wrap="square">
            <a:spAutoFit/>
          </a:bodyPr>
          <a:lstStyle/>
          <a:p>
            <a:r>
              <a:rPr lang="en-US" dirty="0" smtClean="0"/>
              <a:t>namespace </a:t>
            </a:r>
            <a:r>
              <a:rPr lang="en-US" dirty="0" err="1" smtClean="0"/>
              <a:t>MethodOverloading</a:t>
            </a:r>
            <a:endParaRPr lang="en-US" dirty="0" smtClean="0"/>
          </a:p>
          <a:p>
            <a:r>
              <a:rPr lang="en-US" dirty="0" smtClean="0"/>
              <a:t>{</a:t>
            </a:r>
          </a:p>
          <a:p>
            <a:r>
              <a:rPr lang="en-US" dirty="0" smtClean="0"/>
              <a:t>    class Program</a:t>
            </a:r>
          </a:p>
          <a:p>
            <a:r>
              <a:rPr lang="en-US" dirty="0" smtClean="0"/>
              <a:t>    {</a:t>
            </a:r>
          </a:p>
          <a:p>
            <a:r>
              <a:rPr lang="en-US" dirty="0" smtClean="0"/>
              <a:t>        public void Add(string a1, string a2)</a:t>
            </a:r>
          </a:p>
          <a:p>
            <a:r>
              <a:rPr lang="en-US" dirty="0" smtClean="0"/>
              <a:t>        {</a:t>
            </a:r>
          </a:p>
          <a:p>
            <a:r>
              <a:rPr lang="en-US" dirty="0" smtClean="0"/>
              <a:t>            </a:t>
            </a:r>
            <a:r>
              <a:rPr lang="en-US" dirty="0" err="1" smtClean="0"/>
              <a:t>Console.WriteLine</a:t>
            </a:r>
            <a:r>
              <a:rPr lang="en-US" dirty="0" smtClean="0"/>
              <a:t>("Adding Two String :" + a1 + a2);</a:t>
            </a:r>
          </a:p>
          <a:p>
            <a:r>
              <a:rPr lang="en-US" dirty="0" smtClean="0"/>
              <a:t>        }</a:t>
            </a:r>
          </a:p>
          <a:p>
            <a:endParaRPr lang="en-US" dirty="0" smtClean="0"/>
          </a:p>
          <a:p>
            <a:r>
              <a:rPr lang="en-US" dirty="0" smtClean="0"/>
              <a:t>        public void Add(</a:t>
            </a:r>
            <a:r>
              <a:rPr lang="en-US" dirty="0" err="1" smtClean="0"/>
              <a:t>int</a:t>
            </a:r>
            <a:r>
              <a:rPr lang="en-US" dirty="0" smtClean="0"/>
              <a:t> a1, </a:t>
            </a:r>
            <a:r>
              <a:rPr lang="en-US" dirty="0" err="1" smtClean="0"/>
              <a:t>int</a:t>
            </a:r>
            <a:r>
              <a:rPr lang="en-US" dirty="0" smtClean="0"/>
              <a:t> a2)</a:t>
            </a:r>
          </a:p>
          <a:p>
            <a:r>
              <a:rPr lang="en-US" dirty="0" smtClean="0"/>
              <a:t>        {</a:t>
            </a:r>
          </a:p>
          <a:p>
            <a:r>
              <a:rPr lang="en-US" dirty="0" smtClean="0"/>
              <a:t>            </a:t>
            </a:r>
            <a:r>
              <a:rPr lang="en-US" dirty="0" err="1" smtClean="0"/>
              <a:t>Console.WriteLine</a:t>
            </a:r>
            <a:r>
              <a:rPr lang="en-US" dirty="0" smtClean="0"/>
              <a:t>("Adding Two Integer :" + a1 + a2);</a:t>
            </a:r>
          </a:p>
          <a:p>
            <a:r>
              <a:rPr lang="en-US" dirty="0" smtClean="0"/>
              <a:t>        }</a:t>
            </a:r>
          </a:p>
          <a:p>
            <a:r>
              <a:rPr lang="en-US" dirty="0" smtClean="0"/>
              <a:t>        static void Main(string[] </a:t>
            </a:r>
            <a:r>
              <a:rPr lang="en-US" dirty="0" err="1" smtClean="0"/>
              <a:t>args</a:t>
            </a:r>
            <a:r>
              <a:rPr lang="en-US" dirty="0" smtClean="0"/>
              <a:t>)</a:t>
            </a:r>
          </a:p>
          <a:p>
            <a:r>
              <a:rPr lang="en-US" dirty="0" smtClean="0"/>
              <a:t>        {</a:t>
            </a:r>
          </a:p>
          <a:p>
            <a:r>
              <a:rPr lang="en-US" dirty="0" smtClean="0"/>
              <a:t>            Program </a:t>
            </a:r>
            <a:r>
              <a:rPr lang="en-US" dirty="0" err="1" smtClean="0"/>
              <a:t>Obj</a:t>
            </a:r>
            <a:r>
              <a:rPr lang="en-US" dirty="0" smtClean="0"/>
              <a:t> = new Program();</a:t>
            </a:r>
          </a:p>
          <a:p>
            <a:r>
              <a:rPr lang="en-US" dirty="0" smtClean="0"/>
              <a:t>            </a:t>
            </a:r>
            <a:r>
              <a:rPr lang="en-US" dirty="0" err="1" smtClean="0"/>
              <a:t>Obj.Add</a:t>
            </a:r>
            <a:r>
              <a:rPr lang="en-US" dirty="0" smtClean="0"/>
              <a:t>(5, 6);</a:t>
            </a:r>
          </a:p>
          <a:p>
            <a:r>
              <a:rPr lang="en-US" dirty="0" smtClean="0"/>
              <a:t>            </a:t>
            </a:r>
            <a:r>
              <a:rPr lang="en-US" dirty="0" err="1" smtClean="0"/>
              <a:t>Obj.Add</a:t>
            </a:r>
            <a:r>
              <a:rPr lang="en-US" dirty="0" smtClean="0"/>
              <a:t>("String1", "String 2");</a:t>
            </a:r>
          </a:p>
          <a:p>
            <a:r>
              <a:rPr lang="en-US" dirty="0" smtClean="0"/>
              <a:t>            </a:t>
            </a:r>
          </a:p>
          <a:p>
            <a:r>
              <a:rPr lang="en-US" dirty="0" smtClean="0"/>
              <a:t>            </a:t>
            </a:r>
            <a:r>
              <a:rPr lang="en-US" dirty="0" err="1" smtClean="0"/>
              <a:t>Console.Read</a:t>
            </a:r>
            <a:r>
              <a:rPr lang="en-US" dirty="0" smtClean="0"/>
              <a:t>();</a:t>
            </a:r>
          </a:p>
          <a:p>
            <a:r>
              <a:rPr lang="en-US" dirty="0" smtClean="0"/>
              <a:t>        }</a:t>
            </a:r>
          </a:p>
          <a:p>
            <a:r>
              <a:rPr lang="en-US" dirty="0" smtClean="0"/>
              <a:t>    }</a:t>
            </a:r>
          </a:p>
          <a:p>
            <a:r>
              <a:rPr lang="en-US" dirty="0" smtClean="0"/>
              <a:t>}</a:t>
            </a:r>
          </a:p>
          <a:p>
            <a:endParaRPr lang="en-US" dirty="0" smtClean="0"/>
          </a:p>
        </p:txBody>
      </p:sp>
      <p:sp>
        <p:nvSpPr>
          <p:cNvPr id="5" name="TextBox 4"/>
          <p:cNvSpPr txBox="1"/>
          <p:nvPr/>
        </p:nvSpPr>
        <p:spPr>
          <a:xfrm>
            <a:off x="3810000" y="152400"/>
            <a:ext cx="5334000" cy="707886"/>
          </a:xfrm>
          <a:prstGeom prst="rect">
            <a:avLst/>
          </a:prstGeom>
          <a:noFill/>
        </p:spPr>
        <p:txBody>
          <a:bodyPr wrap="square" rtlCol="0">
            <a:spAutoFit/>
          </a:bodyPr>
          <a:lstStyle/>
          <a:p>
            <a:endParaRPr lang="en-US" sz="2000" b="1" dirty="0" smtClean="0">
              <a:solidFill>
                <a:schemeClr val="tx2"/>
              </a:solidFill>
            </a:endParaRPr>
          </a:p>
          <a:p>
            <a:r>
              <a:rPr lang="en-US" sz="2000" b="1" dirty="0" smtClean="0">
                <a:solidFill>
                  <a:schemeClr val="tx2"/>
                </a:solidFill>
              </a:rPr>
              <a:t>Static Polymorphism-Method Overloading</a:t>
            </a:r>
            <a:endParaRPr lang="en-US" sz="2000" b="1" dirty="0">
              <a:solidFill>
                <a:schemeClr val="tx2"/>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1635</TotalTime>
  <Words>773</Words>
  <Application>Microsoft Office PowerPoint</Application>
  <PresentationFormat>On-screen Show (4:3)</PresentationFormat>
  <Paragraphs>132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Origin</vt:lpstr>
      <vt:lpstr> Polymorphism      </vt:lpstr>
      <vt:lpstr>Polymorphism</vt:lpstr>
      <vt:lpstr>                    Real World Example of Polymorphism </vt:lpstr>
      <vt:lpstr>                    Real World Example of Polymorphism </vt:lpstr>
      <vt:lpstr>…Polymorphism</vt:lpstr>
      <vt:lpstr>Slide 6</vt:lpstr>
      <vt:lpstr>Static or Compile Time Polymorphism </vt:lpstr>
      <vt:lpstr>Method Overloading</vt:lpstr>
      <vt:lpstr>Slide 9</vt:lpstr>
      <vt:lpstr>Dynamic or Runtime Polymorphism</vt:lpstr>
      <vt:lpstr>Slide 11</vt:lpstr>
      <vt:lpstr>Virtual Method</vt:lpstr>
      <vt:lpstr>Code-Example</vt:lpstr>
      <vt:lpstr>Slide 14</vt:lpstr>
      <vt:lpstr>Slide 15</vt:lpstr>
      <vt:lpstr>Inheritance and Name Hiding</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Object Oriented  Programming</dc:title>
  <dc:creator>nasir</dc:creator>
  <cp:lastModifiedBy>nasir</cp:lastModifiedBy>
  <cp:revision>297</cp:revision>
  <dcterms:created xsi:type="dcterms:W3CDTF">2006-08-16T00:00:00Z</dcterms:created>
  <dcterms:modified xsi:type="dcterms:W3CDTF">2016-03-07T11:49:36Z</dcterms:modified>
</cp:coreProperties>
</file>