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346" r:id="rId3"/>
    <p:sldId id="347" r:id="rId4"/>
    <p:sldId id="348" r:id="rId5"/>
    <p:sldId id="349" r:id="rId6"/>
    <p:sldId id="353" r:id="rId7"/>
    <p:sldId id="354" r:id="rId8"/>
    <p:sldId id="355" r:id="rId9"/>
    <p:sldId id="356" r:id="rId10"/>
    <p:sldId id="368" r:id="rId11"/>
    <p:sldId id="369" r:id="rId12"/>
    <p:sldId id="370" r:id="rId13"/>
    <p:sldId id="371" r:id="rId14"/>
    <p:sldId id="372" r:id="rId15"/>
    <p:sldId id="351" r:id="rId16"/>
    <p:sldId id="350" r:id="rId17"/>
    <p:sldId id="352" r:id="rId18"/>
    <p:sldId id="357" r:id="rId19"/>
    <p:sldId id="358" r:id="rId20"/>
    <p:sldId id="359" r:id="rId21"/>
    <p:sldId id="360" r:id="rId22"/>
    <p:sldId id="363" r:id="rId23"/>
    <p:sldId id="364" r:id="rId24"/>
    <p:sldId id="361" r:id="rId25"/>
    <p:sldId id="362" r:id="rId26"/>
    <p:sldId id="365" r:id="rId27"/>
    <p:sldId id="366" r:id="rId28"/>
    <p:sldId id="34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34" autoAdjust="0"/>
  </p:normalViewPr>
  <p:slideViewPr>
    <p:cSldViewPr>
      <p:cViewPr varScale="1">
        <p:scale>
          <a:sx n="48" d="100"/>
          <a:sy n="48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74D89-C5C4-409B-86B8-DDF2F60206AE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110AB-5634-4A42-B8F6-6E61865A2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026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7010400" cy="990600"/>
          </a:xfrm>
        </p:spPr>
        <p:txBody>
          <a:bodyPr>
            <a:normAutofit fontScale="90000"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Classes &amp; Interfaces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i="1" dirty="0" smtClean="0"/>
              <a:t>Lecture #11</a:t>
            </a:r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19" y="609600"/>
            <a:ext cx="8915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AbstractClass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BaseEmp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getFullName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GetMonthlySalary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181600" y="575481"/>
            <a:ext cx="328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Abstract Class-Example Code </a:t>
            </a:r>
            <a:r>
              <a:rPr lang="en-US" b="1" dirty="0" smtClean="0"/>
              <a:t>3…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9821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858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AbstractClass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HourlyClass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BaseEmp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Totalhoursworked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HourlyPay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GetMonthlySalary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.HourlyPay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.Totalhoursworked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9309" y="348734"/>
            <a:ext cx="344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…Abstract </a:t>
            </a:r>
            <a:r>
              <a:rPr lang="en-US" b="1" dirty="0"/>
              <a:t>Class-Example Code </a:t>
            </a:r>
            <a:r>
              <a:rPr lang="en-US" b="1" dirty="0" smtClean="0"/>
              <a:t>3…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1615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662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AbstractClass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FullTimeEmp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BaseEmp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AnnualSalary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GetMonthlySalary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.AnnualSalary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/ 12;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9309" y="348734"/>
            <a:ext cx="344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…Abstract </a:t>
            </a:r>
            <a:r>
              <a:rPr lang="en-US" b="1" dirty="0"/>
              <a:t>Class-Example Code </a:t>
            </a:r>
            <a:r>
              <a:rPr lang="en-US" b="1" dirty="0" smtClean="0"/>
              <a:t>3…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2806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9856"/>
            <a:ext cx="96774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AbstractClass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FullTimeEmp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fte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FullTimeEmp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fte.FirstName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"Ali"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fte.LastName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"Hassan"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fte.ID = 1001;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fte.AnnualSalary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10000;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"Details of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FullTime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Employee"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"ID is:"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+ fte.ID);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fte.getFullName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fte.GetMonthlySalary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"Details of Hourly Employee"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HourlyClass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Hemp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HourlyClass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Hemp.FirstName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"Zain"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Hemp.LastName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"Khan"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Hemp.ID = 1002;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Hemp.HourlyPay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=600;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Hemp.Totalhoursworked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=5;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"ID is:"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+ Hemp.ID);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Hemp.getFullName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Hemp.GetMonthlySalary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562600" y="304800"/>
            <a:ext cx="3282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…Abstract </a:t>
            </a:r>
            <a:r>
              <a:rPr lang="en-US" b="1" dirty="0"/>
              <a:t>Class-Example Code </a:t>
            </a:r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26556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248" t="12500" r="41801" b="40625"/>
          <a:stretch/>
        </p:blipFill>
        <p:spPr>
          <a:xfrm>
            <a:off x="228600" y="914400"/>
            <a:ext cx="8249920" cy="426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29200" y="228600"/>
            <a:ext cx="3854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Output-Abstract </a:t>
            </a:r>
            <a:r>
              <a:rPr lang="en-US" b="1" dirty="0"/>
              <a:t>Class-Example Code </a:t>
            </a:r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23298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In previous ,we had a look at abstract classes. Interfaces are much like abstract classes and they share the fact that no instances of them can be created. </a:t>
            </a:r>
          </a:p>
          <a:p>
            <a:endParaRPr lang="en-US" sz="1800" dirty="0"/>
          </a:p>
          <a:p>
            <a:r>
              <a:rPr lang="en-US" sz="1800" dirty="0"/>
              <a:t>However, interfaces are even more conceptual than abstract classes, since no method bodies are allowed at all. </a:t>
            </a:r>
          </a:p>
          <a:p>
            <a:endParaRPr lang="en-US" sz="1800" dirty="0"/>
          </a:p>
          <a:p>
            <a:r>
              <a:rPr lang="en-US" sz="1800" dirty="0"/>
              <a:t>So an interface is kind of like an abstract class with nothing but abstract methods, and since there are no methods with actual code, there is no need for </a:t>
            </a:r>
            <a:r>
              <a:rPr lang="en-US" sz="1800" dirty="0" smtClean="0"/>
              <a:t>any fields</a:t>
            </a:r>
            <a:r>
              <a:rPr lang="en-US" sz="1800" dirty="0"/>
              <a:t>. 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408049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An interface is not a class. It is an entity that is defined by the word Interface. An interface has no implementation; it only has the signature or in other words, just the definition of the methods without the body.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one of the similarities to Abstract class, it is a contract that is used to define hierarchies for all subclasses or it defines specific set of methods and their arguments.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main difference between them is that a class can implement more than one interface but can only inherit from one abstract class. 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148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So, what are </a:t>
            </a:r>
            <a:r>
              <a:rPr lang="en-US" i="1" dirty="0"/>
              <a:t>interfaces</a:t>
            </a:r>
            <a:r>
              <a:rPr lang="en-US" dirty="0"/>
              <a:t> good for if they don't implement functionality? They're great for putting together plug-n-play like architectures where components can be interchanged at will. Since all interchangeable components implement the same </a:t>
            </a:r>
            <a:r>
              <a:rPr lang="en-US" i="1" dirty="0"/>
              <a:t>interface</a:t>
            </a:r>
            <a:r>
              <a:rPr lang="en-US" dirty="0"/>
              <a:t>, they can be used without any extra programming. The </a:t>
            </a:r>
            <a:r>
              <a:rPr lang="en-US" i="1" dirty="0"/>
              <a:t>interface</a:t>
            </a:r>
            <a:r>
              <a:rPr lang="en-US" dirty="0"/>
              <a:t> forces each component to expose specific public members that will be used in a certain way.</a:t>
            </a:r>
            <a:br>
              <a:rPr lang="en-US" dirty="0"/>
            </a:b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424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Interfaces are declared by using the </a:t>
            </a:r>
            <a:r>
              <a:rPr lang="en-US" dirty="0" err="1"/>
              <a:t>interfacekeyword</a:t>
            </a:r>
            <a:r>
              <a:rPr lang="en-US" dirty="0"/>
              <a:t>. Here is a simplified form of an </a:t>
            </a:r>
          </a:p>
          <a:p>
            <a:r>
              <a:rPr lang="en-US" dirty="0"/>
              <a:t>interface declaration:</a:t>
            </a:r>
          </a:p>
          <a:p>
            <a:r>
              <a:rPr lang="en-US" dirty="0" err="1" smtClean="0"/>
              <a:t>Interfacename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ret-type method-name1(</a:t>
            </a:r>
            <a:r>
              <a:rPr lang="en-US" dirty="0" err="1"/>
              <a:t>param</a:t>
            </a:r>
            <a:r>
              <a:rPr lang="en-US" dirty="0"/>
              <a:t>-list);</a:t>
            </a:r>
          </a:p>
          <a:p>
            <a:r>
              <a:rPr lang="en-US" dirty="0"/>
              <a:t>ret-type method-name2(</a:t>
            </a:r>
            <a:r>
              <a:rPr lang="en-US" dirty="0" err="1"/>
              <a:t>param</a:t>
            </a:r>
            <a:r>
              <a:rPr lang="en-US" dirty="0"/>
              <a:t>-list);</a:t>
            </a:r>
          </a:p>
          <a:p>
            <a:r>
              <a:rPr lang="en-US" dirty="0"/>
              <a:t>// ...</a:t>
            </a:r>
          </a:p>
          <a:p>
            <a:r>
              <a:rPr lang="en-US" dirty="0"/>
              <a:t>ret-type method-</a:t>
            </a:r>
            <a:r>
              <a:rPr lang="en-US" dirty="0" err="1"/>
              <a:t>nameN</a:t>
            </a:r>
            <a:r>
              <a:rPr lang="en-US" dirty="0"/>
              <a:t>(</a:t>
            </a:r>
            <a:r>
              <a:rPr lang="en-US" dirty="0" err="1"/>
              <a:t>param</a:t>
            </a:r>
            <a:r>
              <a:rPr lang="en-US" dirty="0"/>
              <a:t>-list);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004709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609600"/>
            <a:ext cx="7696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namespace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</a:rPr>
              <a:t>MultipleInheritApplication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{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interface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Segoe UI" panose="020B0502040204020203" pitchFamily="34" charset="0"/>
              </a:rPr>
              <a:t>calc1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 {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add(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b);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 }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interface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Segoe UI" panose="020B0502040204020203" pitchFamily="34" charset="0"/>
              </a:rPr>
              <a:t>calc2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 {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sub(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x,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y);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 }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interface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Segoe UI" panose="020B0502040204020203" pitchFamily="34" charset="0"/>
              </a:rPr>
              <a:t>calc3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  {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</a:rPr>
              <a:t>mul</a:t>
            </a:r>
            <a:r>
              <a:rPr lang="en-US" dirty="0">
                <a:latin typeface="Segoe UI" panose="020B0502040204020203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r,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s);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 }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interface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Segoe UI" panose="020B0502040204020203" pitchFamily="34" charset="0"/>
              </a:rPr>
              <a:t>calc4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 {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div(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c,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d);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 }</a:t>
            </a:r>
            <a:endParaRPr lang="en-US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4572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Interface-Example Code-1…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1958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We have created classes which could be both instantiated as objects and used as a base class from which to derive classes.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Often a base class is not intended to be instantiated and is provided solely for the purpose of providing an outline for subclasses.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Such a class is known as an </a:t>
            </a:r>
            <a:r>
              <a:rPr lang="en-US" i="1" dirty="0">
                <a:solidFill>
                  <a:srgbClr val="FF0000"/>
                </a:solidFill>
              </a:rPr>
              <a:t>abstract class</a:t>
            </a:r>
            <a:r>
              <a:rPr lang="en-US" dirty="0"/>
              <a:t>. An abstract class cannot be instantiated as an object and is only provided for the purpose of deriving subclasses.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7151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8600"/>
            <a:ext cx="6858000" cy="6432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class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Segoe UI" panose="020B0502040204020203" pitchFamily="34" charset="0"/>
              </a:rPr>
              <a:t>Calculation</a:t>
            </a:r>
            <a:r>
              <a:rPr lang="en-US" dirty="0">
                <a:latin typeface="Segoe UI" panose="020B0502040204020203" pitchFamily="34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Segoe UI" panose="020B0502040204020203" pitchFamily="34" charset="0"/>
              </a:rPr>
              <a:t>calc1</a:t>
            </a:r>
            <a:r>
              <a:rPr lang="en-US" dirty="0">
                <a:latin typeface="Segoe UI" panose="020B0502040204020203" pitchFamily="34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Segoe UI" panose="020B0502040204020203" pitchFamily="34" charset="0"/>
              </a:rPr>
              <a:t>calc2</a:t>
            </a:r>
            <a:r>
              <a:rPr lang="en-US" dirty="0">
                <a:latin typeface="Segoe UI" panose="020B0502040204020203" pitchFamily="34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Segoe UI" panose="020B0502040204020203" pitchFamily="34" charset="0"/>
              </a:rPr>
              <a:t>calc3</a:t>
            </a:r>
            <a:r>
              <a:rPr lang="en-US" dirty="0">
                <a:latin typeface="Segoe UI" panose="020B0502040204020203" pitchFamily="34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Segoe UI" panose="020B0502040204020203" pitchFamily="34" charset="0"/>
              </a:rPr>
              <a:t>calc4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 {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public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result1;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public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add(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b)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{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    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return</a:t>
            </a:r>
            <a:r>
              <a:rPr lang="en-US" dirty="0">
                <a:latin typeface="Segoe UI" panose="020B0502040204020203" pitchFamily="34" charset="0"/>
              </a:rPr>
              <a:t> result1 = a + b;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}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public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result2;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public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sub(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x,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y)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{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    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return</a:t>
            </a:r>
            <a:r>
              <a:rPr lang="en-US" dirty="0">
                <a:latin typeface="Segoe UI" panose="020B0502040204020203" pitchFamily="34" charset="0"/>
              </a:rPr>
              <a:t> result2 = x - y;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}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public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result3;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public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</a:rPr>
              <a:t>mul</a:t>
            </a:r>
            <a:r>
              <a:rPr lang="en-US" dirty="0">
                <a:latin typeface="Segoe UI" panose="020B0502040204020203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r,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s)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{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    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return</a:t>
            </a:r>
            <a:r>
              <a:rPr lang="en-US" dirty="0">
                <a:latin typeface="Segoe UI" panose="020B0502040204020203" pitchFamily="34" charset="0"/>
              </a:rPr>
              <a:t> result3 = r * s;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}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public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result4;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public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div(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c,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</a:rPr>
              <a:t> d)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{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    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return</a:t>
            </a:r>
            <a:r>
              <a:rPr lang="en-US" dirty="0">
                <a:latin typeface="Segoe UI" panose="020B0502040204020203" pitchFamily="34" charset="0"/>
              </a:rPr>
              <a:t> result4 = c / d;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}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2286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..Interface-Example Code-1..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3685189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8598"/>
            <a:ext cx="83058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</a:rPr>
              <a:t>Class</a:t>
            </a:r>
            <a:r>
              <a:rPr lang="en-US" dirty="0" smtClean="0"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Segoe UI" panose="020B0502040204020203" pitchFamily="34" charset="0"/>
              </a:rPr>
              <a:t>Program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{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    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static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void</a:t>
            </a:r>
            <a:r>
              <a:rPr lang="en-US" dirty="0">
                <a:latin typeface="Segoe UI" panose="020B0502040204020203" pitchFamily="34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string</a:t>
            </a:r>
            <a:r>
              <a:rPr lang="en-US" dirty="0">
                <a:latin typeface="Segoe UI" panose="020B0502040204020203" pitchFamily="34" charset="0"/>
              </a:rPr>
              <a:t>[] </a:t>
            </a:r>
            <a:r>
              <a:rPr lang="en-US" dirty="0" err="1">
                <a:latin typeface="Segoe UI" panose="020B0502040204020203" pitchFamily="34" charset="0"/>
              </a:rPr>
              <a:t>args</a:t>
            </a:r>
            <a:r>
              <a:rPr lang="en-US" dirty="0">
                <a:latin typeface="Segoe UI" panose="020B0502040204020203" pitchFamily="34" charset="0"/>
              </a:rPr>
              <a:t>)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     {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         </a:t>
            </a:r>
            <a:r>
              <a:rPr lang="en-US" dirty="0">
                <a:solidFill>
                  <a:srgbClr val="2B91AF"/>
                </a:solidFill>
                <a:latin typeface="Segoe UI" panose="020B0502040204020203" pitchFamily="34" charset="0"/>
              </a:rPr>
              <a:t>Calculation</a:t>
            </a:r>
            <a:r>
              <a:rPr lang="en-US" dirty="0">
                <a:latin typeface="Segoe UI" panose="020B0502040204020203" pitchFamily="34" charset="0"/>
              </a:rPr>
              <a:t> c =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new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Segoe UI" panose="020B0502040204020203" pitchFamily="34" charset="0"/>
              </a:rPr>
              <a:t>Calculation</a:t>
            </a:r>
            <a:r>
              <a:rPr lang="en-US" dirty="0">
                <a:latin typeface="Segoe UI" panose="020B0502040204020203" pitchFamily="34" charset="0"/>
              </a:rPr>
              <a:t>();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         </a:t>
            </a:r>
            <a:r>
              <a:rPr lang="en-US" dirty="0" err="1">
                <a:latin typeface="Segoe UI" panose="020B0502040204020203" pitchFamily="34" charset="0"/>
              </a:rPr>
              <a:t>c.add</a:t>
            </a:r>
            <a:r>
              <a:rPr lang="en-US" dirty="0">
                <a:latin typeface="Segoe UI" panose="020B0502040204020203" pitchFamily="34" charset="0"/>
              </a:rPr>
              <a:t>(8, 2);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         </a:t>
            </a:r>
            <a:r>
              <a:rPr lang="en-US" dirty="0" err="1">
                <a:latin typeface="Segoe UI" panose="020B0502040204020203" pitchFamily="34" charset="0"/>
              </a:rPr>
              <a:t>c.sub</a:t>
            </a:r>
            <a:r>
              <a:rPr lang="en-US" dirty="0">
                <a:latin typeface="Segoe UI" panose="020B0502040204020203" pitchFamily="34" charset="0"/>
              </a:rPr>
              <a:t>(20, 10);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         </a:t>
            </a:r>
            <a:r>
              <a:rPr lang="en-US" dirty="0" err="1">
                <a:latin typeface="Segoe UI" panose="020B0502040204020203" pitchFamily="34" charset="0"/>
              </a:rPr>
              <a:t>c.mul</a:t>
            </a:r>
            <a:r>
              <a:rPr lang="en-US" dirty="0">
                <a:latin typeface="Segoe UI" panose="020B0502040204020203" pitchFamily="34" charset="0"/>
              </a:rPr>
              <a:t>(5, 2);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         </a:t>
            </a:r>
            <a:r>
              <a:rPr lang="en-US" dirty="0" err="1">
                <a:latin typeface="Segoe UI" panose="020B0502040204020203" pitchFamily="34" charset="0"/>
              </a:rPr>
              <a:t>c.div</a:t>
            </a:r>
            <a:r>
              <a:rPr lang="en-US" dirty="0">
                <a:latin typeface="Segoe UI" panose="020B0502040204020203" pitchFamily="34" charset="0"/>
              </a:rPr>
              <a:t>(20, 10);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         </a:t>
            </a:r>
            <a:r>
              <a:rPr lang="en-US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en-US" dirty="0" err="1">
                <a:latin typeface="Segoe UI" panose="020B0502040204020203" pitchFamily="34" charset="0"/>
              </a:rPr>
              <a:t>.WriteLine</a:t>
            </a:r>
            <a:r>
              <a:rPr lang="en-US" dirty="0">
                <a:latin typeface="Segoe UI" panose="020B0502040204020203" pitchFamily="34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Segoe UI" panose="020B0502040204020203" pitchFamily="34" charset="0"/>
              </a:rPr>
              <a:t>"Multiple Inheritance concept Using Interfaces :\n "</a:t>
            </a:r>
            <a:r>
              <a:rPr lang="en-US" dirty="0">
                <a:latin typeface="Segoe UI" panose="020B0502040204020203" pitchFamily="34" charset="0"/>
              </a:rPr>
              <a:t>);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         </a:t>
            </a:r>
            <a:r>
              <a:rPr lang="en-US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en-US" dirty="0" err="1">
                <a:latin typeface="Segoe UI" panose="020B0502040204020203" pitchFamily="34" charset="0"/>
              </a:rPr>
              <a:t>.WriteLine</a:t>
            </a:r>
            <a:r>
              <a:rPr lang="en-US" dirty="0">
                <a:latin typeface="Segoe UI" panose="020B0502040204020203" pitchFamily="34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Segoe UI" panose="020B0502040204020203" pitchFamily="34" charset="0"/>
              </a:rPr>
              <a:t>"Addition: "</a:t>
            </a:r>
            <a:r>
              <a:rPr lang="en-US" dirty="0">
                <a:latin typeface="Segoe UI" panose="020B0502040204020203" pitchFamily="34" charset="0"/>
              </a:rPr>
              <a:t> + c.result1);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         </a:t>
            </a:r>
            <a:r>
              <a:rPr lang="en-US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en-US" dirty="0" err="1">
                <a:latin typeface="Segoe UI" panose="020B0502040204020203" pitchFamily="34" charset="0"/>
              </a:rPr>
              <a:t>.WriteLine</a:t>
            </a:r>
            <a:r>
              <a:rPr lang="en-US" dirty="0">
                <a:latin typeface="Segoe UI" panose="020B0502040204020203" pitchFamily="34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Segoe UI" panose="020B0502040204020203" pitchFamily="34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Segoe UI" panose="020B0502040204020203" pitchFamily="34" charset="0"/>
              </a:rPr>
              <a:t>Substraction</a:t>
            </a:r>
            <a:r>
              <a:rPr lang="en-US" dirty="0">
                <a:solidFill>
                  <a:srgbClr val="A31515"/>
                </a:solidFill>
                <a:latin typeface="Segoe UI" panose="020B0502040204020203" pitchFamily="34" charset="0"/>
              </a:rPr>
              <a:t>: "</a:t>
            </a:r>
            <a:r>
              <a:rPr lang="en-US" dirty="0">
                <a:latin typeface="Segoe UI" panose="020B0502040204020203" pitchFamily="34" charset="0"/>
              </a:rPr>
              <a:t> + c.result2);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         </a:t>
            </a:r>
            <a:r>
              <a:rPr lang="en-US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en-US" dirty="0" err="1">
                <a:latin typeface="Segoe UI" panose="020B0502040204020203" pitchFamily="34" charset="0"/>
              </a:rPr>
              <a:t>.WriteLine</a:t>
            </a:r>
            <a:r>
              <a:rPr lang="en-US" dirty="0">
                <a:latin typeface="Segoe UI" panose="020B0502040204020203" pitchFamily="34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Segoe UI" panose="020B0502040204020203" pitchFamily="34" charset="0"/>
              </a:rPr>
              <a:t>"Multiplication :"</a:t>
            </a:r>
            <a:r>
              <a:rPr lang="en-US" dirty="0">
                <a:latin typeface="Segoe UI" panose="020B0502040204020203" pitchFamily="34" charset="0"/>
              </a:rPr>
              <a:t> + c.result3);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         </a:t>
            </a:r>
            <a:r>
              <a:rPr lang="en-US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en-US" dirty="0" err="1">
                <a:latin typeface="Segoe UI" panose="020B0502040204020203" pitchFamily="34" charset="0"/>
              </a:rPr>
              <a:t>.WriteLine</a:t>
            </a:r>
            <a:r>
              <a:rPr lang="en-US" dirty="0">
                <a:latin typeface="Segoe UI" panose="020B0502040204020203" pitchFamily="34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Segoe UI" panose="020B0502040204020203" pitchFamily="34" charset="0"/>
              </a:rPr>
              <a:t>"Division: "</a:t>
            </a:r>
            <a:r>
              <a:rPr lang="en-US" dirty="0">
                <a:latin typeface="Segoe UI" panose="020B0502040204020203" pitchFamily="34" charset="0"/>
              </a:rPr>
              <a:t> + c.result4);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         </a:t>
            </a:r>
            <a:r>
              <a:rPr lang="en-US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en-US" dirty="0" err="1">
                <a:latin typeface="Segoe UI" panose="020B0502040204020203" pitchFamily="34" charset="0"/>
              </a:rPr>
              <a:t>.ReadKey</a:t>
            </a:r>
            <a:r>
              <a:rPr lang="en-US" dirty="0">
                <a:latin typeface="Segoe UI" panose="020B0502040204020203" pitchFamily="34" charset="0"/>
              </a:rPr>
              <a:t>();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     }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     }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    }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sz="1100" dirty="0">
                <a:latin typeface="Segoe UI" panose="020B0502040204020203" pitchFamily="34" charset="0"/>
              </a:rPr>
              <a:t>}</a:t>
            </a:r>
            <a:br>
              <a:rPr lang="en-US" sz="1100" dirty="0">
                <a:latin typeface="Segoe UI" panose="020B0502040204020203" pitchFamily="34" charset="0"/>
              </a:rPr>
            </a:br>
            <a:endParaRPr lang="en-US" sz="11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600" y="4572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..Interface-Example Code-1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15245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64008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setWidth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w)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width = w;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setHeight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h)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height = h;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width;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height;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PaintCost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getCost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area);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PaintCost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getArea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(width * height);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getCost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area)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area * 70;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4572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Interface-Example Code-2…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47662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57200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RectangleTester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area;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Rect.setWidth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Rect.setHeight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(7);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area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Rect.getArea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Print the area of the object.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"Total area: {0}"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Rect.getArea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"Total paint cost: ${0}"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Rect.getCost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(area));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.ReadKey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1600" y="4572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..Interface-Example Code-2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3630531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8600"/>
            <a:ext cx="8077200" cy="6871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interfaces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display();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display();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.display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"Display of IA"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.display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"Display of IB"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600" y="4572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Interface-Example Code-3…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440053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8600"/>
            <a:ext cx="7391400" cy="4214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InterfaceDemo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((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)t).display();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((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)t).display();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.ReadKey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9800" y="228600"/>
            <a:ext cx="2806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…Interface-Example Code-3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99475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8915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IA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Meth1();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Meth2();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B now includes Meth1() and Meth2() -- it adds Meth3().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IB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IA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Meth3();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This class must implement all of IA and IB.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IB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Meth1()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"Implement Meth1()."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Meth2()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"Implement Meth2()."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Meth3()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"Implement Meth3()."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19800" y="228600"/>
            <a:ext cx="2764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Interface-Example Code-4..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105400" y="626365"/>
            <a:ext cx="4034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// One interface can inherit another.</a:t>
            </a:r>
          </a:p>
        </p:txBody>
      </p:sp>
    </p:spTree>
    <p:extLst>
      <p:ext uri="{BB962C8B-B14F-4D97-AF65-F5344CB8AC3E}">
        <p14:creationId xmlns="" xmlns:p14="http://schemas.microsoft.com/office/powerpoint/2010/main" val="925311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90600"/>
            <a:ext cx="6248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IFExtend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ob.Meth1();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ob.Meth2();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ob.Meth3();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9800" y="228600"/>
            <a:ext cx="2806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…Interface-Example Code-4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7591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676400"/>
            <a:ext cx="81534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i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End of Lecture 11</a:t>
            </a:r>
            <a:endParaRPr lang="en-US" sz="80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Incomplete Classes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Contains one or more incomplete methods called </a:t>
            </a:r>
            <a:r>
              <a:rPr lang="en-US" dirty="0" smtClean="0">
                <a:solidFill>
                  <a:srgbClr val="FF0000"/>
                </a:solidFill>
              </a:rPr>
              <a:t>abstract methods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Abstract class contains declaration or signature of abstract method and leaves the implementation of these methods to derived or sub class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Abstract methods &amp; classes are marked with abstract keywords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832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&amp;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purpose of an abstract class is to be inherited by other classes. It cannot be instantiated. The abstract method is, by default, a virtual method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It can </a:t>
            </a:r>
            <a:r>
              <a:rPr lang="en-US" dirty="0"/>
              <a:t>exist only inside an abstract class.</a:t>
            </a:r>
          </a:p>
          <a:p>
            <a:pPr algn="just"/>
            <a:r>
              <a:rPr lang="en-US" dirty="0"/>
              <a:t>Declare abstract classes or abstract methods using </a:t>
            </a:r>
            <a:r>
              <a:rPr lang="en-US" dirty="0" smtClean="0"/>
              <a:t>the abstract </a:t>
            </a:r>
            <a:r>
              <a:rPr lang="en-US" dirty="0" smtClean="0"/>
              <a:t>keyword as </a:t>
            </a:r>
            <a:r>
              <a:rPr lang="en-US" dirty="0"/>
              <a:t>in this example: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abstract</a:t>
            </a:r>
            <a:r>
              <a:rPr lang="en-US" sz="2400" dirty="0"/>
              <a:t> class </a:t>
            </a:r>
            <a:r>
              <a:rPr lang="en-US" sz="2400" dirty="0" err="1"/>
              <a:t>MyBaseClass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abstract class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public </a:t>
            </a:r>
            <a:r>
              <a:rPr lang="en-US" sz="2400" dirty="0">
                <a:solidFill>
                  <a:srgbClr val="FF0000"/>
                </a:solidFill>
              </a:rPr>
              <a:t>abstract</a:t>
            </a:r>
            <a:r>
              <a:rPr lang="en-US" sz="2400" dirty="0"/>
              <a:t> void </a:t>
            </a:r>
            <a:r>
              <a:rPr lang="en-US" sz="2400" dirty="0" err="1"/>
              <a:t>MyMethod</a:t>
            </a:r>
            <a:r>
              <a:rPr lang="en-US" sz="2400" dirty="0"/>
              <a:t>(); 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abstract method</a:t>
            </a:r>
          </a:p>
          <a:p>
            <a:pPr>
              <a:buNone/>
            </a:pPr>
            <a:r>
              <a:rPr lang="en-US" sz="2400" dirty="0"/>
              <a:t>...</a:t>
            </a:r>
          </a:p>
          <a:p>
            <a:pPr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67691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&amp;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abstract class might contain abstract methods and properties. When </a:t>
            </a:r>
            <a:r>
              <a:rPr lang="en-US" dirty="0" smtClean="0"/>
              <a:t>an abstract </a:t>
            </a:r>
            <a:r>
              <a:rPr lang="en-US" dirty="0"/>
              <a:t>class is inherited, the derived class must implement all of its methods and properties. </a:t>
            </a:r>
            <a:endParaRPr lang="en-US" dirty="0" smtClean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you can see in the code segment </a:t>
            </a:r>
            <a:r>
              <a:rPr lang="en-US" dirty="0" smtClean="0"/>
              <a:t>in previous slide, </a:t>
            </a:r>
            <a:r>
              <a:rPr lang="en-US" dirty="0"/>
              <a:t>the </a:t>
            </a:r>
            <a:r>
              <a:rPr lang="en-US" dirty="0" smtClean="0"/>
              <a:t>abstract method </a:t>
            </a:r>
            <a:r>
              <a:rPr lang="en-US" dirty="0"/>
              <a:t>doesn’t contain any implementation. The implementation </a:t>
            </a:r>
            <a:r>
              <a:rPr lang="en-US" dirty="0" smtClean="0"/>
              <a:t>goes inside </a:t>
            </a:r>
            <a:r>
              <a:rPr lang="en-US" dirty="0"/>
              <a:t>the overriding methods of the derived classes.</a:t>
            </a:r>
          </a:p>
          <a:p>
            <a:pPr algn="just"/>
            <a:r>
              <a:rPr lang="en-US" dirty="0"/>
              <a:t>The following keywords are not allowed in the abstract </a:t>
            </a:r>
            <a:r>
              <a:rPr lang="en-US" dirty="0" smtClean="0"/>
              <a:t>method declaration</a:t>
            </a:r>
            <a:r>
              <a:rPr lang="en-US" dirty="0"/>
              <a:t>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static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virtual</a:t>
            </a:r>
          </a:p>
        </p:txBody>
      </p:sp>
    </p:spTree>
    <p:extLst>
      <p:ext uri="{BB962C8B-B14F-4D97-AF65-F5344CB8AC3E}">
        <p14:creationId xmlns="" xmlns:p14="http://schemas.microsoft.com/office/powerpoint/2010/main" val="415040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&amp;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An </a:t>
            </a:r>
            <a:r>
              <a:rPr lang="en-US" dirty="0"/>
              <a:t>abstract class does not mean that it should contain abstract members. Even we can have an abstract class only with non abstract </a:t>
            </a:r>
            <a:r>
              <a:rPr lang="en-US" dirty="0" smtClean="0"/>
              <a:t>members</a:t>
            </a:r>
            <a:r>
              <a:rPr lang="en-US" dirty="0"/>
              <a:t>. For example</a:t>
            </a:r>
            <a:r>
              <a:rPr lang="en-US" dirty="0" smtClean="0"/>
              <a:t>:</a:t>
            </a:r>
          </a:p>
          <a:p>
            <a:pPr marL="0" lvl="0" indent="0">
              <a:buNone/>
            </a:pPr>
            <a:r>
              <a:rPr lang="cs-CZ" dirty="0">
                <a:solidFill>
                  <a:schemeClr val="tx1"/>
                </a:solidFill>
                <a:latin typeface="Arial Unicode MS" panose="020B0604020202020204" pitchFamily="34" charset="-128"/>
              </a:rPr>
              <a:t>abstract class </a:t>
            </a:r>
            <a:r>
              <a:rPr lang="cs-CZ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absClass</a:t>
            </a:r>
            <a:endParaRPr lang="en-US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lvl="0" indent="0">
              <a:buNone/>
            </a:pPr>
            <a:r>
              <a:rPr lang="cs-CZ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{</a:t>
            </a:r>
            <a:endParaRPr lang="en-US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lvl="0" indent="0">
              <a:buNone/>
            </a:pPr>
            <a:r>
              <a:rPr lang="cs-CZ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cs-CZ" dirty="0">
                <a:solidFill>
                  <a:schemeClr val="tx1"/>
                </a:solidFill>
                <a:latin typeface="Arial Unicode MS" panose="020B0604020202020204" pitchFamily="34" charset="-128"/>
              </a:rPr>
              <a:t>public void NonAbstractMethod() </a:t>
            </a:r>
            <a:endParaRPr lang="en-US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lvl="0" indent="0">
              <a:buNone/>
            </a:pPr>
            <a:r>
              <a:rPr lang="cs-CZ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  <a:endParaRPr lang="en-US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lvl="0" indent="0">
              <a:buNone/>
            </a:pPr>
            <a:r>
              <a:rPr lang="cs-CZ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cs-CZ" dirty="0">
                <a:solidFill>
                  <a:schemeClr val="tx1"/>
                </a:solidFill>
                <a:latin typeface="Arial Unicode MS" panose="020B0604020202020204" pitchFamily="34" charset="-128"/>
              </a:rPr>
              <a:t>("NonAbstract Method</a:t>
            </a:r>
            <a:r>
              <a:rPr lang="cs-CZ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");</a:t>
            </a:r>
            <a:endParaRPr lang="en-US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lvl="0" indent="0">
              <a:buNone/>
            </a:pPr>
            <a:r>
              <a:rPr lang="cs-CZ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}</a:t>
            </a:r>
            <a:endParaRPr lang="en-US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lvl="0" indent="0">
              <a:buNone/>
            </a:pPr>
            <a:r>
              <a:rPr lang="cs-CZ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cs-CZ" dirty="0">
                <a:solidFill>
                  <a:schemeClr val="tx1"/>
                </a:solidFill>
                <a:latin typeface="Arial Unicode MS" panose="020B0604020202020204" pitchFamily="34" charset="-128"/>
              </a:rPr>
              <a:t>}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endParaRPr lang="cs-CZ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601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"/>
            <a:ext cx="868680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AbstractClasses_1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abcClass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Addnumbers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a,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a + b;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}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Multiplynumbers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a,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b);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abcClass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d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d.Addnumbers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(5, 4));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d.Multiplynumbers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(7, 8));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Multiplynumbers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a,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a*b;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    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457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Abstract Class-Example Code 1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5469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91" t="22917" r="49415" b="20833"/>
          <a:stretch/>
        </p:blipFill>
        <p:spPr>
          <a:xfrm>
            <a:off x="304800" y="609599"/>
            <a:ext cx="8077200" cy="55981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23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152400"/>
            <a:ext cx="102108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//Abstract Class1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absClass1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AddTwoNumbers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Num1,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Num2);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MultiplyTwoNumbers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Num1,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Num2);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//Abstract Class2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absClass2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absClass1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//Implementing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AddTwoNumbers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AddTwoNumbers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Num1,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Num2)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Num1 + Num2;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//Derived class from absClass2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absDerived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absClass2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//Implementing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MultiplyTwoNumbers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MultiplyTwoNumbers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Num1,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Num2)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Num1 * Num2;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457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Abstract Class-Example Code 2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0353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1982</TotalTime>
  <Words>1457</Words>
  <Application>Microsoft Office PowerPoint</Application>
  <PresentationFormat>On-screen Show (4:3)</PresentationFormat>
  <Paragraphs>387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Origin</vt:lpstr>
      <vt:lpstr> Abstract Classes &amp; Interfaces        </vt:lpstr>
      <vt:lpstr>Abstract Class</vt:lpstr>
      <vt:lpstr>Abstract Class</vt:lpstr>
      <vt:lpstr>Abstract Class &amp; Method</vt:lpstr>
      <vt:lpstr>Abstract Class &amp; Method</vt:lpstr>
      <vt:lpstr>Abstract Class &amp; Method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Interface</vt:lpstr>
      <vt:lpstr>Interface</vt:lpstr>
      <vt:lpstr>Interface</vt:lpstr>
      <vt:lpstr>Interface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of Object Oriented  Programming</dc:title>
  <dc:creator>nasir</dc:creator>
  <cp:lastModifiedBy>mjamil</cp:lastModifiedBy>
  <cp:revision>303</cp:revision>
  <dcterms:created xsi:type="dcterms:W3CDTF">2006-08-16T00:00:00Z</dcterms:created>
  <dcterms:modified xsi:type="dcterms:W3CDTF">2017-03-24T04:18:41Z</dcterms:modified>
</cp:coreProperties>
</file>