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7" r:id="rId40"/>
    <p:sldId id="298" r:id="rId41"/>
    <p:sldId id="29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22" d="100"/>
          <a:sy n="22" d="100"/>
        </p:scale>
        <p:origin x="-8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886200"/>
            <a:ext cx="7010400" cy="990600"/>
          </a:xfrm>
        </p:spPr>
        <p:txBody>
          <a:bodyPr>
            <a:normAutofit fontScale="90000"/>
          </a:bodyPr>
          <a:lstStyle/>
          <a:p>
            <a:r>
              <a:rPr lang="en-US" sz="3100" b="1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b="1" i="1" dirty="0" smtClean="0">
                <a:latin typeface="Times New Roman" pitchFamily="18" charset="0"/>
                <a:cs typeface="Times New Roman" pitchFamily="18" charset="0"/>
              </a:rPr>
              <a:t>Exception </a:t>
            </a:r>
            <a:r>
              <a:rPr lang="en-US" sz="3100" b="1" i="1" dirty="0">
                <a:latin typeface="Times New Roman" pitchFamily="18" charset="0"/>
                <a:cs typeface="Times New Roman" pitchFamily="18" charset="0"/>
              </a:rPr>
              <a:t>Handling </a:t>
            </a:r>
            <a:br>
              <a:rPr lang="en-US" sz="3100" b="1" i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Lecture # 12</a:t>
            </a:r>
          </a:p>
          <a:p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457200"/>
            <a:ext cx="6858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ConsoleApplication4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b;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 first number"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a =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.ToInt32(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 second number"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b =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.ToInt32(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(b == 0)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"Answer is:"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+a / b);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.Read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68550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an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You can catch exceptions by using </a:t>
            </a:r>
            <a:r>
              <a:rPr lang="en-US" sz="1800" dirty="0" smtClean="0"/>
              <a:t>the try-catch statement</a:t>
            </a:r>
            <a:r>
              <a:rPr lang="en-US" sz="1800" dirty="0"/>
              <a:t>, which </a:t>
            </a:r>
            <a:r>
              <a:rPr lang="en-US" sz="1800" dirty="0" smtClean="0"/>
              <a:t>contains two </a:t>
            </a:r>
            <a:r>
              <a:rPr lang="en-US" sz="1800" dirty="0"/>
              <a:t>blocks. The first is the try block, inside which the suspicious code </a:t>
            </a:r>
            <a:r>
              <a:rPr lang="en-US" sz="1800" dirty="0" smtClean="0"/>
              <a:t>is inserted</a:t>
            </a:r>
            <a:r>
              <a:rPr lang="en-US" sz="1800" dirty="0"/>
              <a:t>. It takes the </a:t>
            </a:r>
            <a:r>
              <a:rPr lang="en-US" sz="1800" dirty="0" smtClean="0"/>
              <a:t>form:</a:t>
            </a:r>
          </a:p>
          <a:p>
            <a:pPr lvl="2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try</a:t>
            </a:r>
            <a:endParaRPr lang="en-US" sz="2400" b="1" dirty="0">
              <a:solidFill>
                <a:schemeClr val="accent1"/>
              </a:solidFill>
            </a:endParaRPr>
          </a:p>
          <a:p>
            <a:pPr lvl="2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{// </a:t>
            </a:r>
            <a:r>
              <a:rPr lang="en-US" sz="2400" b="1" dirty="0">
                <a:solidFill>
                  <a:schemeClr val="accent1"/>
                </a:solidFill>
              </a:rPr>
              <a:t>The code to be tried.</a:t>
            </a:r>
          </a:p>
          <a:p>
            <a:pPr lvl="2">
              <a:buNone/>
            </a:pPr>
            <a:r>
              <a:rPr lang="en-US" sz="2400" b="1" dirty="0">
                <a:solidFill>
                  <a:schemeClr val="accent1"/>
                </a:solidFill>
              </a:rPr>
              <a:t>}</a:t>
            </a:r>
          </a:p>
          <a:p>
            <a:pPr marL="548640" lvl="2" indent="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catch </a:t>
            </a:r>
            <a:r>
              <a:rPr lang="en-US" sz="2400" b="1" dirty="0">
                <a:solidFill>
                  <a:schemeClr val="accent1"/>
                </a:solidFill>
              </a:rPr>
              <a:t>[(declaration)]</a:t>
            </a:r>
          </a:p>
          <a:p>
            <a:pPr lvl="2">
              <a:buNone/>
            </a:pPr>
            <a:r>
              <a:rPr lang="en-US" sz="2400" b="1" dirty="0">
                <a:solidFill>
                  <a:schemeClr val="accent1"/>
                </a:solidFill>
              </a:rPr>
              <a:t>{</a:t>
            </a:r>
          </a:p>
          <a:p>
            <a:pPr lvl="2">
              <a:buNone/>
            </a:pPr>
            <a:r>
              <a:rPr lang="en-US" sz="2400" b="1" dirty="0">
                <a:solidFill>
                  <a:schemeClr val="accent1"/>
                </a:solidFill>
              </a:rPr>
              <a:t>// The handler code.</a:t>
            </a:r>
          </a:p>
          <a:p>
            <a:pPr lvl="2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}</a:t>
            </a:r>
          </a:p>
          <a:p>
            <a:pPr>
              <a:buNone/>
            </a:pPr>
            <a:r>
              <a:rPr lang="en-US" sz="1800" dirty="0" smtClean="0"/>
              <a:t>where: declaration is </a:t>
            </a:r>
            <a:r>
              <a:rPr lang="en-US" sz="1800" dirty="0"/>
              <a:t>the exception object declaration and is optional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66459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an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i="1" dirty="0"/>
              <a:t>The two blocks are used together to build one statement. If you attempt </a:t>
            </a:r>
            <a:r>
              <a:rPr lang="en-US" sz="1800" b="1" i="1" dirty="0" smtClean="0"/>
              <a:t>to use </a:t>
            </a:r>
            <a:r>
              <a:rPr lang="en-US" sz="1800" b="1" i="1" dirty="0"/>
              <a:t>the try block alone, you will get the compilation error: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error CS1524: Expected catch or finally.</a:t>
            </a:r>
          </a:p>
        </p:txBody>
      </p:sp>
    </p:spTree>
    <p:extLst>
      <p:ext uri="{BB962C8B-B14F-4D97-AF65-F5344CB8AC3E}">
        <p14:creationId xmlns="" xmlns:p14="http://schemas.microsoft.com/office/powerpoint/2010/main" val="1890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an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solidFill>
                  <a:schemeClr val="tx1"/>
                </a:solidFill>
              </a:rPr>
              <a:t> It is also possible to use more than </a:t>
            </a:r>
            <a:r>
              <a:rPr lang="en-US" sz="1800" dirty="0" smtClean="0">
                <a:solidFill>
                  <a:schemeClr val="tx1"/>
                </a:solidFill>
              </a:rPr>
              <a:t>one catch </a:t>
            </a:r>
            <a:r>
              <a:rPr lang="en-US" sz="1800" dirty="0">
                <a:solidFill>
                  <a:schemeClr val="tx1"/>
                </a:solidFill>
              </a:rPr>
              <a:t>block. In this case, </a:t>
            </a:r>
            <a:r>
              <a:rPr lang="en-US" sz="1800" dirty="0" smtClean="0">
                <a:solidFill>
                  <a:schemeClr val="tx1"/>
                </a:solidFill>
              </a:rPr>
              <a:t>the try-catch statement </a:t>
            </a:r>
            <a:r>
              <a:rPr lang="en-US" sz="1800" dirty="0">
                <a:solidFill>
                  <a:schemeClr val="tx1"/>
                </a:solidFill>
              </a:rPr>
              <a:t>takes the form:</a:t>
            </a:r>
            <a:endParaRPr lang="en-US" sz="18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try </a:t>
            </a:r>
            <a:r>
              <a:rPr lang="en-US" sz="1600" dirty="0"/>
              <a:t>{</a:t>
            </a:r>
          </a:p>
          <a:p>
            <a:pPr>
              <a:buNone/>
            </a:pPr>
            <a:r>
              <a:rPr lang="en-US" sz="1600" dirty="0">
                <a:solidFill>
                  <a:srgbClr val="00B050"/>
                </a:solidFill>
              </a:rPr>
              <a:t>// block of code to monitor for errors</a:t>
            </a:r>
          </a:p>
          <a:p>
            <a:pPr>
              <a:buNone/>
            </a:pPr>
            <a:r>
              <a:rPr lang="en-US" sz="1600" dirty="0"/>
              <a:t>}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catch</a:t>
            </a:r>
            <a:r>
              <a:rPr lang="en-US" sz="1600" dirty="0"/>
              <a:t> (</a:t>
            </a:r>
            <a:r>
              <a:rPr lang="en-US" sz="1600" i="1" dirty="0"/>
              <a:t>ExcepType1 </a:t>
            </a:r>
            <a:r>
              <a:rPr lang="en-US" sz="1600" i="1" dirty="0" err="1"/>
              <a:t>exOb</a:t>
            </a:r>
            <a:r>
              <a:rPr lang="en-US" sz="1600" i="1" dirty="0"/>
              <a:t>) {</a:t>
            </a:r>
          </a:p>
          <a:p>
            <a:pPr>
              <a:buNone/>
            </a:pPr>
            <a:r>
              <a:rPr lang="en-US" sz="1600" dirty="0">
                <a:solidFill>
                  <a:srgbClr val="00B050"/>
                </a:solidFill>
              </a:rPr>
              <a:t>// handler for ExcepType1</a:t>
            </a:r>
          </a:p>
          <a:p>
            <a:pPr>
              <a:buNone/>
            </a:pPr>
            <a:r>
              <a:rPr lang="en-US" sz="1600" dirty="0"/>
              <a:t>}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catch</a:t>
            </a:r>
            <a:r>
              <a:rPr lang="en-US" sz="1600" dirty="0"/>
              <a:t> (</a:t>
            </a:r>
            <a:r>
              <a:rPr lang="en-US" sz="1600" i="1" dirty="0"/>
              <a:t>ExcepType2 </a:t>
            </a:r>
            <a:r>
              <a:rPr lang="en-US" sz="1600" i="1" dirty="0" err="1"/>
              <a:t>exOb</a:t>
            </a:r>
            <a:r>
              <a:rPr lang="en-US" sz="1600" i="1" dirty="0"/>
              <a:t>) {</a:t>
            </a:r>
          </a:p>
          <a:p>
            <a:pPr>
              <a:buNone/>
            </a:pPr>
            <a:r>
              <a:rPr lang="en-US" sz="1600" dirty="0">
                <a:solidFill>
                  <a:srgbClr val="00B050"/>
                </a:solidFill>
              </a:rPr>
              <a:t>// handler for </a:t>
            </a:r>
            <a:r>
              <a:rPr lang="en-US" sz="1600" dirty="0" smtClean="0">
                <a:solidFill>
                  <a:srgbClr val="00B050"/>
                </a:solidFill>
              </a:rPr>
              <a:t>ExcepType2</a:t>
            </a:r>
          </a:p>
          <a:p>
            <a:pPr>
              <a:buNone/>
            </a:pPr>
            <a:r>
              <a:rPr lang="en-US" sz="1600" dirty="0">
                <a:solidFill>
                  <a:srgbClr val="00B050"/>
                </a:solidFill>
              </a:rPr>
              <a:t>}</a:t>
            </a:r>
          </a:p>
          <a:p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98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4000" dirty="0" smtClean="0"/>
              <a:t>Exception </a:t>
            </a:r>
            <a:r>
              <a:rPr lang="en-US" sz="4000" dirty="0"/>
              <a:t>Class and </a:t>
            </a:r>
            <a:r>
              <a:rPr lang="en-US" sz="4000" dirty="0" smtClean="0"/>
              <a:t>Properties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The </a:t>
            </a:r>
            <a:r>
              <a:rPr lang="en-US" b="1" dirty="0"/>
              <a:t>Exception</a:t>
            </a:r>
            <a:r>
              <a:rPr lang="en-US" dirty="0"/>
              <a:t> class has several properties that make understanding an exception easier. These properties include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The </a:t>
            </a:r>
            <a:r>
              <a:rPr lang="en-US" dirty="0" err="1" smtClean="0">
                <a:solidFill>
                  <a:srgbClr val="FF0000"/>
                </a:solidFill>
              </a:rPr>
              <a:t>StackTrace</a:t>
            </a:r>
            <a:r>
              <a:rPr lang="en-US" dirty="0"/>
              <a:t> </a:t>
            </a:r>
            <a:r>
              <a:rPr lang="en-US" dirty="0" smtClean="0"/>
              <a:t>property: </a:t>
            </a:r>
            <a:r>
              <a:rPr lang="en-US" sz="2200" dirty="0" smtClean="0"/>
              <a:t>This </a:t>
            </a:r>
            <a:r>
              <a:rPr lang="en-US" sz="2200" dirty="0"/>
              <a:t>property contains a stack trace that can be used to determine where an error occurred. The stack trace includes the source file name and program line number if debugging information is available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r>
              <a:rPr lang="en-US" dirty="0"/>
              <a:t>The </a:t>
            </a:r>
            <a:r>
              <a:rPr lang="en-US" dirty="0">
                <a:solidFill>
                  <a:srgbClr val="FF0000"/>
                </a:solidFill>
              </a:rPr>
              <a:t>Message</a:t>
            </a:r>
            <a:r>
              <a:rPr lang="en-US" dirty="0"/>
              <a:t> </a:t>
            </a:r>
            <a:r>
              <a:rPr lang="en-US" dirty="0" smtClean="0"/>
              <a:t>property: </a:t>
            </a:r>
            <a:r>
              <a:rPr lang="en-US" sz="2200" dirty="0" smtClean="0"/>
              <a:t>This </a:t>
            </a:r>
            <a:r>
              <a:rPr lang="en-US" sz="2200" dirty="0"/>
              <a:t>property provides details about the cause of an </a:t>
            </a:r>
            <a:r>
              <a:rPr lang="en-US" sz="2200" dirty="0" smtClean="0"/>
              <a:t>exception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TargetSite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sz="2200" dirty="0" smtClean="0"/>
              <a:t>obtains </a:t>
            </a:r>
            <a:r>
              <a:rPr lang="en-US" sz="2200" dirty="0"/>
              <a:t>an object that specifies the method that generated the exception.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66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9334" y="1137"/>
            <a:ext cx="9448800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ExceptionHandling_2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Method1(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p1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p1.Method1(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"Exception is caught message is {0}"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e.Message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"Now program Continues"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71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320" t="10656" r="47070" b="48960"/>
          <a:stretch/>
        </p:blipFill>
        <p:spPr>
          <a:xfrm>
            <a:off x="228599" y="838200"/>
            <a:ext cx="7830457" cy="3657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1283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8915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ExceptionHandling_2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Method1(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p1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p1.Method1(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"Exception </a:t>
            </a:r>
            <a:r>
              <a:rPr lang="en-US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stacktrace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{0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e.StackTrace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"Now program Continues"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43180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734" t="10278" r="46486" b="47916"/>
          <a:stretch/>
        </p:blipFill>
        <p:spPr>
          <a:xfrm>
            <a:off x="304800" y="1219200"/>
            <a:ext cx="8284536" cy="4267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1329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an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the Exception class as a parameter in a catch block is equivalent to not using a parameter at </a:t>
            </a:r>
            <a:r>
              <a:rPr lang="en-US" dirty="0" smtClean="0"/>
              <a:t>all.  That </a:t>
            </a:r>
            <a:r>
              <a:rPr lang="en-US" dirty="0"/>
              <a:t>means:</a:t>
            </a:r>
          </a:p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catch (Exception) {}</a:t>
            </a:r>
          </a:p>
          <a:p>
            <a:pPr>
              <a:buNone/>
            </a:pPr>
            <a:r>
              <a:rPr lang="en-US" dirty="0"/>
              <a:t>is equivalent to:</a:t>
            </a:r>
          </a:p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catch {}</a:t>
            </a:r>
          </a:p>
          <a:p>
            <a:r>
              <a:rPr lang="en-US" dirty="0"/>
              <a:t>You can use a parameter, such as Exception e, if you would like to </a:t>
            </a:r>
            <a:r>
              <a:rPr lang="en-US" dirty="0" smtClean="0"/>
              <a:t>display the </a:t>
            </a:r>
            <a:r>
              <a:rPr lang="en-US" dirty="0"/>
              <a:t>exception text that is associated with the object e.</a:t>
            </a:r>
          </a:p>
        </p:txBody>
      </p:sp>
    </p:spTree>
    <p:extLst>
      <p:ext uri="{BB962C8B-B14F-4D97-AF65-F5344CB8AC3E}">
        <p14:creationId xmlns="" xmlns:p14="http://schemas.microsoft.com/office/powerpoint/2010/main" val="37769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400" dirty="0"/>
              <a:t>Exceptions are run-time errors that can stop the program execution </a:t>
            </a:r>
            <a:r>
              <a:rPr lang="en-US" sz="2400" dirty="0" smtClean="0"/>
              <a:t>unless they </a:t>
            </a:r>
            <a:r>
              <a:rPr lang="en-US" sz="2400" dirty="0"/>
              <a:t>are handled </a:t>
            </a:r>
            <a:r>
              <a:rPr lang="en-US" sz="2400" dirty="0" smtClean="0"/>
              <a:t>properly.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Exceptions </a:t>
            </a:r>
            <a:r>
              <a:rPr lang="en-US" sz="2400" dirty="0"/>
              <a:t>are generated when certain conditions occur in your program, such as dividing by zero, trying to open a </a:t>
            </a:r>
            <a:r>
              <a:rPr lang="en-US" sz="2400" dirty="0" smtClean="0"/>
              <a:t>file that </a:t>
            </a:r>
            <a:r>
              <a:rPr lang="en-US" sz="2400" dirty="0"/>
              <a:t>was erased, incorrect casting, or running out of memory. 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/>
              <a:t>you deal with the exception by using the appropriate handler in order </a:t>
            </a:r>
            <a:r>
              <a:rPr lang="en-US" sz="2400" dirty="0" smtClean="0"/>
              <a:t>to prevent </a:t>
            </a:r>
            <a:r>
              <a:rPr lang="en-US" sz="2400" dirty="0"/>
              <a:t>the program from stopping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/>
              <a:t>The handler is a block of code </a:t>
            </a:r>
            <a:r>
              <a:rPr lang="en-US" sz="2400" dirty="0" smtClean="0"/>
              <a:t>that catches </a:t>
            </a:r>
            <a:r>
              <a:rPr lang="en-US" sz="2400" dirty="0"/>
              <a:t>the exception and tries to continue the program execution. If </a:t>
            </a:r>
            <a:r>
              <a:rPr lang="en-US" sz="2400" dirty="0" smtClean="0"/>
              <a:t>the appropriate </a:t>
            </a:r>
            <a:r>
              <a:rPr lang="en-US" sz="2400" dirty="0"/>
              <a:t>handler is not available in your code, the default handler </a:t>
            </a:r>
            <a:r>
              <a:rPr lang="en-US" sz="2400" dirty="0" smtClean="0"/>
              <a:t>is used </a:t>
            </a:r>
            <a:r>
              <a:rPr lang="en-US" sz="2400" dirty="0"/>
              <a:t>and the program is terminated.</a:t>
            </a:r>
          </a:p>
        </p:txBody>
      </p:sp>
    </p:spTree>
    <p:extLst>
      <p:ext uri="{BB962C8B-B14F-4D97-AF65-F5344CB8AC3E}">
        <p14:creationId xmlns="" xmlns:p14="http://schemas.microsoft.com/office/powerpoint/2010/main" val="204177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the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you use more than one catch block, it is important to catch the </a:t>
            </a:r>
            <a:r>
              <a:rPr lang="en-US" dirty="0" smtClean="0"/>
              <a:t>most specific </a:t>
            </a:r>
            <a:r>
              <a:rPr lang="en-US" dirty="0"/>
              <a:t>exceptions before the least specific ones. If, for example, the </a:t>
            </a:r>
            <a:r>
              <a:rPr lang="en-US" dirty="0" smtClean="0"/>
              <a:t>most specific </a:t>
            </a:r>
            <a:r>
              <a:rPr lang="en-US" dirty="0"/>
              <a:t>exception is </a:t>
            </a:r>
            <a:r>
              <a:rPr lang="en-US" dirty="0" smtClean="0"/>
              <a:t>Arithmetic Exception</a:t>
            </a:r>
            <a:r>
              <a:rPr lang="en-US" dirty="0"/>
              <a:t>, this exception should be </a:t>
            </a:r>
            <a:r>
              <a:rPr lang="en-US" dirty="0" smtClean="0"/>
              <a:t>the first </a:t>
            </a:r>
            <a:r>
              <a:rPr lang="en-US" dirty="0"/>
              <a:t>one to catch. Then you organize the rest of the handlers in order, ending with the most general exception. </a:t>
            </a:r>
          </a:p>
        </p:txBody>
      </p:sp>
    </p:spTree>
    <p:extLst>
      <p:ext uri="{BB962C8B-B14F-4D97-AF65-F5344CB8AC3E}">
        <p14:creationId xmlns="" xmlns:p14="http://schemas.microsoft.com/office/powerpoint/2010/main" val="167865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the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en-US" sz="2800" dirty="0"/>
              <a:t>catch (</a:t>
            </a:r>
            <a:r>
              <a:rPr lang="en-US" sz="2800" dirty="0" err="1"/>
              <a:t>ArithmeticException</a:t>
            </a:r>
            <a:r>
              <a:rPr lang="en-US" sz="2800" dirty="0"/>
              <a:t> e) // first </a:t>
            </a:r>
            <a:r>
              <a:rPr lang="en-US" sz="2800" dirty="0" smtClean="0"/>
              <a:t>handler</a:t>
            </a:r>
          </a:p>
          <a:p>
            <a:pPr lvl="5">
              <a:buNone/>
            </a:pPr>
            <a:r>
              <a:rPr lang="en-US" sz="2400" dirty="0" smtClean="0"/>
              <a:t>{</a:t>
            </a:r>
          </a:p>
          <a:p>
            <a:pPr lvl="5">
              <a:buNone/>
            </a:pPr>
            <a:r>
              <a:rPr lang="en-US" sz="2400" dirty="0" smtClean="0"/>
              <a:t>//...</a:t>
            </a:r>
            <a:endParaRPr lang="en-US" sz="2400" dirty="0"/>
          </a:p>
          <a:p>
            <a:pPr lvl="5">
              <a:buNone/>
            </a:pPr>
            <a:r>
              <a:rPr lang="en-US" sz="2400" dirty="0"/>
              <a:t>}</a:t>
            </a:r>
          </a:p>
          <a:p>
            <a:pPr lvl="5">
              <a:buNone/>
            </a:pPr>
            <a:r>
              <a:rPr lang="en-US" sz="2400" dirty="0"/>
              <a:t>...</a:t>
            </a:r>
          </a:p>
          <a:p>
            <a:pPr lvl="5">
              <a:buNone/>
            </a:pPr>
            <a:r>
              <a:rPr lang="en-US" sz="2400" dirty="0"/>
              <a:t>...</a:t>
            </a:r>
          </a:p>
          <a:p>
            <a:pPr lvl="2">
              <a:buNone/>
            </a:pPr>
            <a:r>
              <a:rPr lang="en-US" sz="2800" dirty="0"/>
              <a:t>catch (Exception e) // last handler</a:t>
            </a:r>
          </a:p>
          <a:p>
            <a:pPr lvl="5">
              <a:buNone/>
            </a:pPr>
            <a:r>
              <a:rPr lang="en-US" sz="2400" dirty="0" smtClean="0"/>
              <a:t>{</a:t>
            </a:r>
          </a:p>
          <a:p>
            <a:pPr lvl="5">
              <a:buNone/>
            </a:pPr>
            <a:r>
              <a:rPr lang="en-US" sz="2400" dirty="0" smtClean="0"/>
              <a:t>// </a:t>
            </a:r>
            <a:r>
              <a:rPr lang="en-US" sz="2400" dirty="0"/>
              <a:t>...</a:t>
            </a:r>
          </a:p>
          <a:p>
            <a:pPr lvl="5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2064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the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 sequence of the exception handlers is totally up to your judgment, you cannot have the general handler before the specific ones. If </a:t>
            </a:r>
            <a:r>
              <a:rPr lang="en-US" dirty="0" smtClean="0"/>
              <a:t>you do </a:t>
            </a:r>
            <a:r>
              <a:rPr lang="en-US" dirty="0"/>
              <a:t>that, you get the following compiler error:</a:t>
            </a:r>
          </a:p>
          <a:p>
            <a:r>
              <a:rPr lang="en-US" b="1" i="1" dirty="0">
                <a:solidFill>
                  <a:srgbClr val="FF0000"/>
                </a:solidFill>
                <a:latin typeface="+mj-lt"/>
              </a:rPr>
              <a:t>error CS0160: A previous catch clause already catches </a:t>
            </a:r>
            <a:r>
              <a:rPr lang="en-US" b="1" i="1">
                <a:solidFill>
                  <a:srgbClr val="FF0000"/>
                </a:solidFill>
                <a:latin typeface="+mj-lt"/>
              </a:rPr>
              <a:t>all </a:t>
            </a:r>
            <a:r>
              <a:rPr lang="en-US" b="1" i="1" smtClean="0">
                <a:solidFill>
                  <a:srgbClr val="FF0000"/>
                </a:solidFill>
                <a:latin typeface="+mj-lt"/>
              </a:rPr>
              <a:t>exceptions of </a:t>
            </a:r>
            <a:r>
              <a:rPr lang="en-US" b="1" i="1" dirty="0">
                <a:solidFill>
                  <a:srgbClr val="FF0000"/>
                </a:solidFill>
                <a:latin typeface="+mj-lt"/>
              </a:rPr>
              <a:t>this or of a super type ('</a:t>
            </a:r>
            <a:r>
              <a:rPr lang="en-US" b="1" i="1" dirty="0" err="1">
                <a:solidFill>
                  <a:srgbClr val="FF0000"/>
                </a:solidFill>
                <a:latin typeface="+mj-lt"/>
              </a:rPr>
              <a:t>System.Exception</a:t>
            </a:r>
            <a:r>
              <a:rPr lang="en-US" b="1" i="1" dirty="0">
                <a:solidFill>
                  <a:srgbClr val="FF0000"/>
                </a:solidFill>
                <a:latin typeface="+mj-lt"/>
              </a:rPr>
              <a:t>').</a:t>
            </a:r>
          </a:p>
        </p:txBody>
      </p:sp>
    </p:spTree>
    <p:extLst>
      <p:ext uri="{BB962C8B-B14F-4D97-AF65-F5344CB8AC3E}">
        <p14:creationId xmlns="" xmlns:p14="http://schemas.microsoft.com/office/powerpoint/2010/main" val="1912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0"/>
            <a:ext cx="81534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ExceptionHandling_2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x, y;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x = 6;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y = 0;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"Division is :{0}"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x / y);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d)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"Exception caught {0}"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d);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"Exception caught {0}"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e);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56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833" t="16758" r="42973" b="40625"/>
          <a:stretch/>
        </p:blipFill>
        <p:spPr>
          <a:xfrm>
            <a:off x="381000" y="990600"/>
            <a:ext cx="8291947" cy="403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0457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928" t="15625" r="44950" b="31249"/>
          <a:stretch/>
        </p:blipFill>
        <p:spPr>
          <a:xfrm>
            <a:off x="304800" y="762000"/>
            <a:ext cx="7446682" cy="4267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608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099"/>
            <a:ext cx="9220200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ConsoleApplication4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Here,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numer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is longer than denom.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sv-S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1400" dirty="0">
                <a:solidFill>
                  <a:prstClr val="black"/>
                </a:solidFill>
                <a:latin typeface="Consolas" panose="020B0609020204030204" pitchFamily="49" charset="0"/>
              </a:rPr>
              <a:t>[] numer = { 4, 8, 16, 32, 64, 128, 256, 512 };</a:t>
            </a:r>
          </a:p>
          <a:p>
            <a:r>
              <a:rPr lang="sv-SE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sv-S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1400" dirty="0">
                <a:solidFill>
                  <a:prstClr val="black"/>
                </a:solidFill>
                <a:latin typeface="Consolas" panose="020B0609020204030204" pitchFamily="49" charset="0"/>
              </a:rPr>
              <a:t>[] denom = { 2, 0, 4, 4, 0, 8 };</a:t>
            </a:r>
          </a:p>
          <a:p>
            <a:r>
              <a:rPr lang="nn-NO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prstClr val="black"/>
                </a:solidFill>
                <a:latin typeface="Consolas" panose="020B0609020204030204" pitchFamily="49" charset="0"/>
              </a:rPr>
              <a:t> i = 0; i &lt; numer.Length; i++)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numer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] +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/ 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denom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] +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numer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] /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denom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"Can't divide by Zero!"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IndexOutOfRangeException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"No matching element found."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.Read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911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833" t="16667" r="43558" b="41667"/>
          <a:stretch/>
        </p:blipFill>
        <p:spPr>
          <a:xfrm>
            <a:off x="457200" y="914400"/>
            <a:ext cx="8063866" cy="3886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179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try-catch-finally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The try-catch-finally statement </a:t>
            </a:r>
            <a:r>
              <a:rPr lang="en-US" sz="1800" dirty="0">
                <a:solidFill>
                  <a:schemeClr val="tx1"/>
                </a:solidFill>
              </a:rPr>
              <a:t>takes the form: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try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{//try-block}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catch</a:t>
            </a:r>
          </a:p>
          <a:p>
            <a:r>
              <a:rPr lang="en-US" b="1" dirty="0">
                <a:solidFill>
                  <a:schemeClr val="accent1"/>
                </a:solidFill>
              </a:rPr>
              <a:t>{</a:t>
            </a:r>
            <a:r>
              <a:rPr lang="en-US" b="1" dirty="0" smtClean="0">
                <a:solidFill>
                  <a:schemeClr val="accent1"/>
                </a:solidFill>
              </a:rPr>
              <a:t>//catch-block}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finally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{//finally-block}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69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try-catch-finally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try-block</a:t>
            </a:r>
            <a:r>
              <a:rPr lang="en-US" dirty="0" smtClean="0"/>
              <a:t> contains </a:t>
            </a:r>
            <a:r>
              <a:rPr lang="en-US" dirty="0"/>
              <a:t>the suspicious code to be tried.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catch-block</a:t>
            </a:r>
            <a:r>
              <a:rPr lang="en-US" dirty="0" smtClean="0"/>
              <a:t> contains </a:t>
            </a:r>
            <a:r>
              <a:rPr lang="en-US" dirty="0"/>
              <a:t>the exception handler.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finally-block</a:t>
            </a:r>
            <a:r>
              <a:rPr lang="en-US" dirty="0" smtClean="0"/>
              <a:t> contains </a:t>
            </a:r>
            <a:r>
              <a:rPr lang="en-US" dirty="0"/>
              <a:t>the cleanup statements to be executed regardless </a:t>
            </a:r>
            <a:r>
              <a:rPr lang="en-US" dirty="0" smtClean="0"/>
              <a:t>of the </a:t>
            </a:r>
            <a:r>
              <a:rPr lang="en-US" dirty="0"/>
              <a:t>exception.</a:t>
            </a:r>
          </a:p>
        </p:txBody>
      </p:sp>
    </p:spTree>
    <p:extLst>
      <p:ext uri="{BB962C8B-B14F-4D97-AF65-F5344CB8AC3E}">
        <p14:creationId xmlns="" xmlns:p14="http://schemas.microsoft.com/office/powerpoint/2010/main" val="14592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C#, an exception is an object of the </a:t>
            </a:r>
            <a:r>
              <a:rPr lang="en-US" dirty="0" smtClean="0"/>
              <a:t>class </a:t>
            </a:r>
            <a:r>
              <a:rPr lang="en-US" dirty="0" err="1" smtClean="0"/>
              <a:t>System.Exception</a:t>
            </a:r>
            <a:r>
              <a:rPr lang="en-US" dirty="0" smtClean="0"/>
              <a:t> or one of </a:t>
            </a:r>
            <a:r>
              <a:rPr lang="en-US" dirty="0"/>
              <a:t>its subclasses, which represents an error that occurred during the program execution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Exceptions provide a way to transfer control from one part of a program to another. C# exception handling is built upon four keywords: </a:t>
            </a:r>
            <a:r>
              <a:rPr lang="en-US" b="1" dirty="0"/>
              <a:t>try</a:t>
            </a:r>
            <a:r>
              <a:rPr lang="en-US" dirty="0"/>
              <a:t>, </a:t>
            </a:r>
            <a:r>
              <a:rPr lang="en-US" b="1" dirty="0"/>
              <a:t>catch</a:t>
            </a:r>
            <a:r>
              <a:rPr lang="en-US" dirty="0"/>
              <a:t>, </a:t>
            </a:r>
            <a:r>
              <a:rPr lang="en-US" b="1" dirty="0"/>
              <a:t>throw</a:t>
            </a:r>
            <a:r>
              <a:rPr lang="en-US" dirty="0"/>
              <a:t> and </a:t>
            </a:r>
            <a:r>
              <a:rPr lang="en-US" b="1" dirty="0"/>
              <a:t>finally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204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533400"/>
            <a:ext cx="8991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UseFinally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GenException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what) 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t;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nums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[2];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"Receiving 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+ what);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(what)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0: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t = 10 / what;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generate div-by-zero error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1: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nums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[4] = 4;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generate array index error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2: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 from try block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922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81000"/>
            <a:ext cx="8305800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{   </a:t>
            </a:r>
            <a:endParaRPr lang="en-US" sz="14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"Can't divide by Zero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    }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IndexOutOfRangeException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"No matching element found."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);}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"Leaving try."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n-NO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prstClr val="black"/>
                </a:solidFill>
                <a:latin typeface="Consolas" panose="020B0609020204030204" pitchFamily="49" charset="0"/>
              </a:rPr>
              <a:t> i = 0; i &lt; 3; i++)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UseFinally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.GenException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.Read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     </a:t>
            </a:r>
          </a:p>
        </p:txBody>
      </p:sp>
    </p:spTree>
    <p:extLst>
      <p:ext uri="{BB962C8B-B14F-4D97-AF65-F5344CB8AC3E}">
        <p14:creationId xmlns="" xmlns:p14="http://schemas.microsoft.com/office/powerpoint/2010/main" val="85816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1259" t="40625" r="20717" b="20833"/>
          <a:stretch/>
        </p:blipFill>
        <p:spPr>
          <a:xfrm>
            <a:off x="381000" y="1143000"/>
            <a:ext cx="8274909" cy="3733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087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You can create an exception of your own by declaring it as a class </a:t>
            </a:r>
            <a:r>
              <a:rPr lang="en-US" dirty="0" smtClean="0"/>
              <a:t>derived from the </a:t>
            </a:r>
            <a:r>
              <a:rPr lang="en-US" dirty="0" err="1" smtClean="0"/>
              <a:t>ApplicationException</a:t>
            </a:r>
            <a:r>
              <a:rPr lang="en-US" dirty="0" smtClean="0"/>
              <a:t> class</a:t>
            </a:r>
            <a:r>
              <a:rPr lang="en-US" dirty="0"/>
              <a:t>. The benefit to the programmer </a:t>
            </a:r>
            <a:r>
              <a:rPr lang="en-US" dirty="0" smtClean="0"/>
              <a:t>is the </a:t>
            </a:r>
            <a:r>
              <a:rPr lang="en-US" dirty="0"/>
              <a:t>ability to add to the handlers whatever text is needed to explain </a:t>
            </a:r>
            <a:r>
              <a:rPr lang="en-US" dirty="0" smtClean="0"/>
              <a:t>in detail </a:t>
            </a:r>
            <a:r>
              <a:rPr lang="en-US" dirty="0"/>
              <a:t>the error that took place.</a:t>
            </a:r>
          </a:p>
        </p:txBody>
      </p:sp>
    </p:spTree>
    <p:extLst>
      <p:ext uri="{BB962C8B-B14F-4D97-AF65-F5344CB8AC3E}">
        <p14:creationId xmlns="" xmlns:p14="http://schemas.microsoft.com/office/powerpoint/2010/main" val="24223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inherit </a:t>
            </a:r>
            <a:r>
              <a:rPr lang="en-US" dirty="0" smtClean="0"/>
              <a:t>the </a:t>
            </a:r>
            <a:r>
              <a:rPr lang="en-US" dirty="0" err="1" smtClean="0"/>
              <a:t>ApplicationException</a:t>
            </a:r>
            <a:r>
              <a:rPr lang="en-US" dirty="0" smtClean="0"/>
              <a:t> as </a:t>
            </a:r>
            <a:r>
              <a:rPr lang="en-US" dirty="0"/>
              <a:t>shown in this 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class </a:t>
            </a:r>
            <a:r>
              <a:rPr lang="en-US" b="1" dirty="0" err="1">
                <a:solidFill>
                  <a:schemeClr val="accent2"/>
                </a:solidFill>
              </a:rPr>
              <a:t>MyCustomException</a:t>
            </a:r>
            <a:r>
              <a:rPr lang="en-US" b="1" dirty="0">
                <a:solidFill>
                  <a:schemeClr val="accent2"/>
                </a:solidFill>
              </a:rPr>
              <a:t>: </a:t>
            </a:r>
            <a:r>
              <a:rPr lang="en-US" b="1" dirty="0" err="1">
                <a:solidFill>
                  <a:schemeClr val="accent2"/>
                </a:solidFill>
              </a:rPr>
              <a:t>ApplicationException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/>
              <a:t>A constructor with a string parameter is used to send it as a message to </a:t>
            </a:r>
            <a:r>
              <a:rPr lang="en-US" dirty="0" smtClean="0"/>
              <a:t>the inherited </a:t>
            </a:r>
            <a:r>
              <a:rPr lang="en-US" dirty="0"/>
              <a:t>class: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accent2"/>
                </a:solidFill>
              </a:rPr>
              <a:t>MyCustomException</a:t>
            </a:r>
            <a:r>
              <a:rPr lang="en-US" sz="2400" b="1" dirty="0">
                <a:solidFill>
                  <a:schemeClr val="accent2"/>
                </a:solidFill>
              </a:rPr>
              <a:t>(string message</a:t>
            </a:r>
            <a:r>
              <a:rPr lang="en-US" sz="2400" b="1" dirty="0" smtClean="0">
                <a:solidFill>
                  <a:schemeClr val="accent2"/>
                </a:solidFill>
              </a:rPr>
              <a:t>): base(message</a:t>
            </a:r>
            <a:r>
              <a:rPr lang="en-US" sz="2400" b="1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		{</a:t>
            </a:r>
            <a:endParaRPr lang="en-US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		}</a:t>
            </a:r>
          </a:p>
          <a:p>
            <a:r>
              <a:rPr lang="en-US" dirty="0"/>
              <a:t>The string parameter contains the message you would like to display </a:t>
            </a:r>
            <a:r>
              <a:rPr lang="en-US" dirty="0" smtClean="0"/>
              <a:t>when the </a:t>
            </a:r>
            <a:r>
              <a:rPr lang="en-US" dirty="0"/>
              <a:t>exception is thrown</a:t>
            </a:r>
          </a:p>
        </p:txBody>
      </p:sp>
    </p:spTree>
    <p:extLst>
      <p:ext uri="{BB962C8B-B14F-4D97-AF65-F5344CB8AC3E}">
        <p14:creationId xmlns="" xmlns:p14="http://schemas.microsoft.com/office/powerpoint/2010/main" val="150973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750" t="23214" r="55044" b="21970"/>
          <a:stretch/>
        </p:blipFill>
        <p:spPr bwMode="auto">
          <a:xfrm>
            <a:off x="609600" y="762001"/>
            <a:ext cx="775489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User-defined Exceptions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(Example – 2)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560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689" t="28174" r="55878" b="31349"/>
          <a:stretch/>
        </p:blipFill>
        <p:spPr bwMode="auto">
          <a:xfrm>
            <a:off x="838200" y="762000"/>
            <a:ext cx="746408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1565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602" t="23016" r="68988" b="64682"/>
          <a:stretch/>
        </p:blipFill>
        <p:spPr bwMode="auto">
          <a:xfrm>
            <a:off x="685800" y="1295400"/>
            <a:ext cx="5112066" cy="182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06" t="9944" r="69806" b="80776"/>
          <a:stretch/>
        </p:blipFill>
        <p:spPr bwMode="auto">
          <a:xfrm>
            <a:off x="685800" y="3810000"/>
            <a:ext cx="7772400" cy="155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9415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1500" t="65333" r="48000" b="16000"/>
          <a:stretch>
            <a:fillRect/>
          </a:stretch>
        </p:blipFill>
        <p:spPr bwMode="auto">
          <a:xfrm>
            <a:off x="609600" y="1676400"/>
            <a:ext cx="793568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User-defined Exceptions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(Example – 1)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smtClean="0">
                <a:solidFill>
                  <a:srgbClr val="00B050"/>
                </a:solidFill>
              </a:rPr>
              <a:t>top: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acceptorder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("Welcome to Shopping Site:\</a:t>
            </a:r>
            <a:r>
              <a:rPr lang="en-US" dirty="0" err="1" smtClean="0"/>
              <a:t>nHow</a:t>
            </a:r>
            <a:r>
              <a:rPr lang="en-US" dirty="0" smtClean="0"/>
              <a:t> many </a:t>
            </a:r>
            <a:r>
              <a:rPr lang="en-US" dirty="0" smtClean="0"/>
              <a:t>        headphone </a:t>
            </a:r>
            <a:r>
              <a:rPr lang="en-US" dirty="0" smtClean="0"/>
              <a:t>you want to buy (Total 10 in Stock):");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acceptorder</a:t>
            </a:r>
            <a:r>
              <a:rPr lang="en-US" dirty="0" smtClean="0"/>
              <a:t> = Convert.ToInt32(</a:t>
            </a:r>
            <a:r>
              <a:rPr lang="en-US" dirty="0" err="1" smtClean="0"/>
              <a:t>Console.ReadLine</a:t>
            </a:r>
            <a:r>
              <a:rPr lang="en-US" dirty="0" smtClean="0"/>
              <a:t>());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</a:t>
            </a:r>
            <a:r>
              <a:rPr lang="en-US" dirty="0" smtClean="0">
                <a:solidFill>
                  <a:srgbClr val="FF0000"/>
                </a:solidFill>
              </a:rPr>
              <a:t>try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            </a:t>
            </a:r>
            <a:r>
              <a:rPr lang="en-US" dirty="0" smtClean="0"/>
              <a:t>{ </a:t>
            </a:r>
            <a:r>
              <a:rPr lang="en-US" dirty="0" smtClean="0"/>
              <a:t>if (</a:t>
            </a:r>
            <a:r>
              <a:rPr lang="en-US" dirty="0" err="1" smtClean="0"/>
              <a:t>acceptorder</a:t>
            </a:r>
            <a:r>
              <a:rPr lang="en-US" dirty="0" smtClean="0"/>
              <a:t> == 10 || </a:t>
            </a:r>
            <a:r>
              <a:rPr lang="en-US" dirty="0" err="1" smtClean="0"/>
              <a:t>acceptorder</a:t>
            </a:r>
            <a:r>
              <a:rPr lang="en-US" dirty="0" smtClean="0"/>
              <a:t> &lt; 10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                   </a:t>
            </a:r>
            <a:r>
              <a:rPr lang="en-US" dirty="0" smtClean="0"/>
              <a:t>{ </a:t>
            </a:r>
            <a:r>
              <a:rPr lang="en-US" dirty="0" err="1" smtClean="0"/>
              <a:t>Console.WriteLine</a:t>
            </a:r>
            <a:r>
              <a:rPr lang="en-US" dirty="0" smtClean="0"/>
              <a:t>("Congratulations! You have bought {0} headphones", </a:t>
            </a:r>
            <a:r>
              <a:rPr lang="en-US" dirty="0" err="1" smtClean="0"/>
              <a:t>acceptorder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Console.ReadLine</a:t>
            </a:r>
            <a:r>
              <a:rPr lang="en-US" dirty="0" smtClean="0"/>
              <a:t>(); }     </a:t>
            </a:r>
            <a:endParaRPr lang="en-US" dirty="0" smtClean="0"/>
          </a:p>
          <a:p>
            <a:r>
              <a:rPr lang="en-US" dirty="0" smtClean="0"/>
              <a:t>                </a:t>
            </a:r>
            <a:r>
              <a:rPr lang="en-US" dirty="0" smtClean="0"/>
              <a:t>else {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throw</a:t>
            </a:r>
            <a:r>
              <a:rPr lang="en-US" dirty="0" smtClean="0"/>
              <a:t> </a:t>
            </a:r>
            <a:r>
              <a:rPr lang="en-US" dirty="0" smtClean="0"/>
              <a:t>(new </a:t>
            </a:r>
            <a:r>
              <a:rPr lang="en-US" dirty="0" err="1" smtClean="0">
                <a:solidFill>
                  <a:srgbClr val="0070C0"/>
                </a:solidFill>
              </a:rPr>
              <a:t>OutofStockException</a:t>
            </a:r>
            <a:r>
              <a:rPr lang="en-US" dirty="0" smtClean="0"/>
              <a:t>("</a:t>
            </a:r>
            <a:r>
              <a:rPr lang="en-US" dirty="0" err="1" smtClean="0"/>
              <a:t>OutofStockException</a:t>
            </a:r>
            <a:r>
              <a:rPr lang="en-US" dirty="0" smtClean="0"/>
              <a:t> Generated: The number of item you want to buy is out of stock. Please enter total item number within stock</a:t>
            </a:r>
            <a:r>
              <a:rPr lang="en-US" dirty="0" smtClean="0"/>
              <a:t>")); } }</a:t>
            </a:r>
            <a:endParaRPr lang="en-US" dirty="0" smtClean="0"/>
          </a:p>
          <a:p>
            <a:r>
              <a:rPr lang="en-US" dirty="0" smtClean="0"/>
              <a:t>            </a:t>
            </a:r>
            <a:r>
              <a:rPr lang="en-US" dirty="0" smtClean="0">
                <a:solidFill>
                  <a:srgbClr val="FF0000"/>
                </a:solidFill>
              </a:rPr>
              <a:t>catch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0070C0"/>
                </a:solidFill>
              </a:rPr>
              <a:t>OutofStockException</a:t>
            </a:r>
            <a:r>
              <a:rPr lang="en-US" dirty="0" smtClean="0"/>
              <a:t> </a:t>
            </a:r>
            <a:r>
              <a:rPr lang="en-US" dirty="0" err="1" smtClean="0"/>
              <a:t>oex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</a:t>
            </a:r>
            <a:r>
              <a:rPr lang="en-US" dirty="0" smtClean="0"/>
              <a:t>{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oex.Message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>
                <a:solidFill>
                  <a:srgbClr val="00B050"/>
                </a:solidFill>
              </a:rPr>
              <a:t>goto</a:t>
            </a:r>
            <a:r>
              <a:rPr lang="en-US" dirty="0" smtClean="0"/>
              <a:t> top</a:t>
            </a:r>
            <a:r>
              <a:rPr lang="en-US" dirty="0" smtClean="0"/>
              <a:t>;	  }}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 cstate="print"/>
          <a:srcRect l="25927" t="19704" r="28703" b="1442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11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9000" t="15333" r="35500" b="66000"/>
          <a:stretch>
            <a:fillRect/>
          </a:stretch>
        </p:blipFill>
        <p:spPr bwMode="auto">
          <a:xfrm>
            <a:off x="231321" y="533400"/>
            <a:ext cx="876027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l="3000" t="4667" r="28111" b="68666"/>
          <a:stretch>
            <a:fillRect/>
          </a:stretch>
        </p:blipFill>
        <p:spPr bwMode="auto">
          <a:xfrm>
            <a:off x="0" y="3505200"/>
            <a:ext cx="9144000" cy="26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667000"/>
            <a:ext cx="8153400" cy="11079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End of Lecture 12</a:t>
            </a:r>
            <a:endParaRPr lang="en-US" sz="6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432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Handling exceptions requires using a special </a:t>
            </a:r>
            <a:r>
              <a:rPr lang="en-US" dirty="0" smtClean="0"/>
              <a:t>construct that </a:t>
            </a:r>
            <a:r>
              <a:rPr lang="en-US" dirty="0"/>
              <a:t>uses one of the following statements: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/>
              <a:t>throw</a:t>
            </a:r>
            <a:r>
              <a:rPr lang="en-US" dirty="0"/>
              <a:t>: To throw or </a:t>
            </a:r>
            <a:r>
              <a:rPr lang="en-US" dirty="0" err="1"/>
              <a:t>rethrow</a:t>
            </a:r>
            <a:r>
              <a:rPr lang="en-US" dirty="0"/>
              <a:t> an exception.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/>
              <a:t>try-catch</a:t>
            </a:r>
            <a:r>
              <a:rPr lang="en-US" dirty="0"/>
              <a:t>: To catch and handle the </a:t>
            </a:r>
            <a:r>
              <a:rPr lang="en-US" dirty="0" smtClean="0"/>
              <a:t>exception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/>
              <a:t>try-catch-finally</a:t>
            </a:r>
            <a:r>
              <a:rPr lang="en-US" dirty="0"/>
              <a:t>: To catch and handle the exception and clean </a:t>
            </a:r>
            <a:r>
              <a:rPr lang="en-US" dirty="0" smtClean="0"/>
              <a:t>up resources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57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an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throw statement </a:t>
            </a:r>
            <a:r>
              <a:rPr lang="en-US" dirty="0"/>
              <a:t>takes the following form:</a:t>
            </a:r>
          </a:p>
          <a:p>
            <a:pPr algn="ctr"/>
            <a:r>
              <a:rPr lang="en-US" sz="3000" b="1" dirty="0">
                <a:solidFill>
                  <a:srgbClr val="FF0000"/>
                </a:solidFill>
              </a:rPr>
              <a:t>throw</a:t>
            </a:r>
            <a:r>
              <a:rPr lang="en-US" sz="3000" b="1" dirty="0">
                <a:solidFill>
                  <a:schemeClr val="accent1"/>
                </a:solidFill>
              </a:rPr>
              <a:t> </a:t>
            </a:r>
            <a:r>
              <a:rPr lang="en-US" sz="3000" b="1" dirty="0" smtClean="0">
                <a:solidFill>
                  <a:srgbClr val="FF0000"/>
                </a:solidFill>
              </a:rPr>
              <a:t>new</a:t>
            </a:r>
            <a:r>
              <a:rPr lang="en-US" sz="3000" b="1" dirty="0" smtClean="0">
                <a:solidFill>
                  <a:schemeClr val="accent1"/>
                </a:solidFill>
              </a:rPr>
              <a:t> expression();</a:t>
            </a:r>
            <a:endParaRPr lang="en-US" sz="30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/>
              <a:t>where</a:t>
            </a:r>
            <a:r>
              <a:rPr lang="en-US" dirty="0"/>
              <a:t>:</a:t>
            </a:r>
          </a:p>
          <a:p>
            <a:r>
              <a:rPr lang="en-US" dirty="0" smtClean="0"/>
              <a:t>Expression is </a:t>
            </a:r>
            <a:r>
              <a:rPr lang="en-US" dirty="0"/>
              <a:t>the exception object</a:t>
            </a:r>
            <a:r>
              <a:rPr lang="en-US" dirty="0" smtClean="0"/>
              <a:t>.</a:t>
            </a:r>
          </a:p>
          <a:p>
            <a:r>
              <a:rPr lang="en-US" dirty="0"/>
              <a:t>N</a:t>
            </a:r>
            <a:r>
              <a:rPr lang="en-US" dirty="0" smtClean="0"/>
              <a:t>otice </a:t>
            </a:r>
            <a:r>
              <a:rPr lang="en-US" dirty="0"/>
              <a:t>that throw creates an object of any valid exception type using the new keyword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of the exceptions that can be thrown by an application are: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/>
              <a:t>InvalidCastException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/>
              <a:t>OverFlowException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/>
              <a:t>ArgumentNullException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/>
              <a:t>ArithmeticException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/>
              <a:t>DivideByZeroException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62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throw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24" t="37451" r="55636" b="43607"/>
          <a:stretch/>
        </p:blipFill>
        <p:spPr>
          <a:xfrm>
            <a:off x="609600" y="1981200"/>
            <a:ext cx="658368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6059" t="25440" r="31845" b="68389"/>
          <a:stretch/>
        </p:blipFill>
        <p:spPr>
          <a:xfrm>
            <a:off x="1197033" y="4495800"/>
            <a:ext cx="6795654" cy="1066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0702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an Exception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30" t="33662" r="22600" b="20876"/>
          <a:stretch/>
        </p:blipFill>
        <p:spPr>
          <a:xfrm>
            <a:off x="22860" y="2286000"/>
            <a:ext cx="8892540" cy="304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9763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Throw and Handling Exception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90" t="20402" r="41791" b="36030"/>
          <a:stretch/>
        </p:blipFill>
        <p:spPr>
          <a:xfrm>
            <a:off x="142129" y="1905000"/>
            <a:ext cx="8905461" cy="4267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4979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536</TotalTime>
  <Words>1681</Words>
  <Application>Microsoft Office PowerPoint</Application>
  <PresentationFormat>On-screen Show (4:3)</PresentationFormat>
  <Paragraphs>315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Origin</vt:lpstr>
      <vt:lpstr> Exception Handling  </vt:lpstr>
      <vt:lpstr>Exceptions</vt:lpstr>
      <vt:lpstr>Exceptions</vt:lpstr>
      <vt:lpstr>Slide 4</vt:lpstr>
      <vt:lpstr>Exceptions</vt:lpstr>
      <vt:lpstr>Throwing an exception</vt:lpstr>
      <vt:lpstr>Without throw</vt:lpstr>
      <vt:lpstr>Throwing an Exception</vt:lpstr>
      <vt:lpstr>Throw and Handling Exception</vt:lpstr>
      <vt:lpstr>Slide 10</vt:lpstr>
      <vt:lpstr>Catching an Exception</vt:lpstr>
      <vt:lpstr>Catching an Exception</vt:lpstr>
      <vt:lpstr>Catching an Exception</vt:lpstr>
      <vt:lpstr>              Exception Class and Properties</vt:lpstr>
      <vt:lpstr>Slide 15</vt:lpstr>
      <vt:lpstr>Slide 16</vt:lpstr>
      <vt:lpstr>Slide 17</vt:lpstr>
      <vt:lpstr>Slide 18</vt:lpstr>
      <vt:lpstr>Catching an Exception</vt:lpstr>
      <vt:lpstr>Organizing the Handlers</vt:lpstr>
      <vt:lpstr>Organizing the Handlers</vt:lpstr>
      <vt:lpstr>Organizing the Handlers</vt:lpstr>
      <vt:lpstr>Slide 23</vt:lpstr>
      <vt:lpstr>Slide 24</vt:lpstr>
      <vt:lpstr>Slide 25</vt:lpstr>
      <vt:lpstr>Slide 26</vt:lpstr>
      <vt:lpstr>Slide 27</vt:lpstr>
      <vt:lpstr>The try-catch-finally Statement</vt:lpstr>
      <vt:lpstr>The try-catch-finally Statement</vt:lpstr>
      <vt:lpstr>Slide 30</vt:lpstr>
      <vt:lpstr>Slide 31</vt:lpstr>
      <vt:lpstr>Slide 32</vt:lpstr>
      <vt:lpstr>User-defined Exceptions</vt:lpstr>
      <vt:lpstr>User-defined Exceptions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of Object Oriented  Programming</dc:title>
  <dc:creator>nasir</dc:creator>
  <cp:lastModifiedBy>mjamil</cp:lastModifiedBy>
  <cp:revision>165</cp:revision>
  <dcterms:created xsi:type="dcterms:W3CDTF">2006-08-16T00:00:00Z</dcterms:created>
  <dcterms:modified xsi:type="dcterms:W3CDTF">2017-04-07T08:42:24Z</dcterms:modified>
</cp:coreProperties>
</file>