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4/14/2016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4/14/2016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4/14/2016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86200"/>
            <a:ext cx="7010400" cy="990600"/>
          </a:xfrm>
        </p:spPr>
        <p:txBody>
          <a:bodyPr>
            <a:normAutofit fontScale="90000"/>
          </a:bodyPr>
          <a:lstStyle/>
          <a:p>
            <a:r>
              <a:rPr lang="en-US" sz="3100" b="1" i="1" dirty="0" smtClean="0">
                <a:latin typeface="Times New Roman" pitchFamily="18" charset="0"/>
                <a:cs typeface="Times New Roman" pitchFamily="18" charset="0"/>
              </a:rPr>
              <a:t/>
            </a:r>
            <a:br>
              <a:rPr lang="en-US" sz="3100" b="1" i="1" dirty="0" smtClean="0">
                <a:latin typeface="Times New Roman" pitchFamily="18" charset="0"/>
                <a:cs typeface="Times New Roman" pitchFamily="18" charset="0"/>
              </a:rPr>
            </a:br>
            <a:r>
              <a:rPr lang="en-US" sz="3100" b="1" i="1" dirty="0" smtClean="0">
                <a:latin typeface="Times New Roman" pitchFamily="18" charset="0"/>
                <a:cs typeface="Times New Roman" pitchFamily="18" charset="0"/>
              </a:rPr>
              <a:t>Type Casting  </a:t>
            </a:r>
            <a:r>
              <a:rPr lang="en-US" sz="3100" b="1" i="1" dirty="0">
                <a:latin typeface="Times New Roman" pitchFamily="18" charset="0"/>
                <a:cs typeface="Times New Roman" pitchFamily="18" charset="0"/>
              </a:rPr>
              <a:t/>
            </a:r>
            <a:br>
              <a:rPr lang="en-US" sz="3100" b="1" i="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smtClean="0"/>
              <a:t>Lecture # </a:t>
            </a:r>
            <a:r>
              <a:rPr lang="en-US" i="1" dirty="0" smtClean="0"/>
              <a:t>13</a:t>
            </a:r>
            <a:endParaRPr lang="en-US" i="1" dirty="0" smtClean="0"/>
          </a:p>
          <a:p>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Contd..</a:t>
            </a:r>
          </a:p>
        </p:txBody>
      </p:sp>
      <p:sp>
        <p:nvSpPr>
          <p:cNvPr id="6" name="Content Placeholder 5"/>
          <p:cNvSpPr>
            <a:spLocks noGrp="1"/>
          </p:cNvSpPr>
          <p:nvPr>
            <p:ph idx="1"/>
          </p:nvPr>
        </p:nvSpPr>
        <p:spPr/>
        <p:txBody>
          <a:bodyPr/>
          <a:lstStyle/>
          <a:p>
            <a:pPr algn="just"/>
            <a:r>
              <a:rPr lang="en-US" dirty="0"/>
              <a:t>In addition to the restrictions just described, there are no implicit conversions between decimal and float or double, or from the numeric types to char or </a:t>
            </a:r>
            <a:r>
              <a:rPr lang="en-US" dirty="0" err="1"/>
              <a:t>bool</a:t>
            </a:r>
            <a:r>
              <a:rPr lang="en-US" dirty="0"/>
              <a:t>. Also, char and </a:t>
            </a:r>
            <a:r>
              <a:rPr lang="en-US" dirty="0" err="1"/>
              <a:t>bool</a:t>
            </a:r>
            <a:r>
              <a:rPr lang="en-US" dirty="0"/>
              <a:t> are not compatible with each other.</a:t>
            </a:r>
          </a:p>
          <a:p>
            <a:endParaRPr lang="en-US" dirty="0"/>
          </a:p>
        </p:txBody>
      </p:sp>
    </p:spTree>
    <p:extLst>
      <p:ext uri="{BB962C8B-B14F-4D97-AF65-F5344CB8AC3E}">
        <p14:creationId xmlns:p14="http://schemas.microsoft.com/office/powerpoint/2010/main" val="104000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0630" t="27083" r="15446" b="20834"/>
          <a:stretch/>
        </p:blipFill>
        <p:spPr>
          <a:xfrm>
            <a:off x="1447800" y="1524000"/>
            <a:ext cx="5715001" cy="3810000"/>
          </a:xfrm>
          <a:prstGeom prst="rect">
            <a:avLst/>
          </a:prstGeom>
        </p:spPr>
      </p:pic>
      <p:sp>
        <p:nvSpPr>
          <p:cNvPr id="5" name="Rectangle 4"/>
          <p:cNvSpPr/>
          <p:nvPr/>
        </p:nvSpPr>
        <p:spPr>
          <a:xfrm>
            <a:off x="5105400" y="533400"/>
            <a:ext cx="3259226" cy="461665"/>
          </a:xfrm>
          <a:prstGeom prst="rect">
            <a:avLst/>
          </a:prstGeom>
        </p:spPr>
        <p:txBody>
          <a:bodyPr wrap="none">
            <a:spAutoFit/>
          </a:bodyPr>
          <a:lstStyle/>
          <a:p>
            <a:r>
              <a:rPr lang="en-US" sz="2400" b="1" i="1" dirty="0" smtClean="0">
                <a:latin typeface="Times New Roman" panose="02020603050405020304" pitchFamily="18" charset="0"/>
                <a:cs typeface="Times New Roman" panose="02020603050405020304" pitchFamily="18" charset="0"/>
              </a:rPr>
              <a:t>Explicit </a:t>
            </a:r>
            <a:r>
              <a:rPr lang="en-US" sz="2400" b="1" i="1" dirty="0">
                <a:latin typeface="Times New Roman" panose="02020603050405020304" pitchFamily="18" charset="0"/>
                <a:cs typeface="Times New Roman" panose="02020603050405020304" pitchFamily="18" charset="0"/>
              </a:rPr>
              <a:t>type conversion</a:t>
            </a:r>
          </a:p>
        </p:txBody>
      </p:sp>
    </p:spTree>
    <p:extLst>
      <p:ext uri="{BB962C8B-B14F-4D97-AF65-F5344CB8AC3E}">
        <p14:creationId xmlns:p14="http://schemas.microsoft.com/office/powerpoint/2010/main" val="309946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Incompatible Types</a:t>
            </a:r>
          </a:p>
        </p:txBody>
      </p:sp>
      <p:sp>
        <p:nvSpPr>
          <p:cNvPr id="3" name="Content Placeholder 2"/>
          <p:cNvSpPr>
            <a:spLocks noGrp="1"/>
          </p:cNvSpPr>
          <p:nvPr>
            <p:ph idx="1"/>
          </p:nvPr>
        </p:nvSpPr>
        <p:spPr/>
        <p:txBody>
          <a:bodyPr>
            <a:normAutofit/>
          </a:bodyPr>
          <a:lstStyle/>
          <a:p>
            <a:pPr algn="just"/>
            <a:r>
              <a:rPr lang="en-US" dirty="0"/>
              <a:t>Although the implicit type conversions are helpful, they will not fulfill all programming needs because they apply only to widening conversions between compatible types. For all other cases you must employ a cast. </a:t>
            </a:r>
          </a:p>
          <a:p>
            <a:pPr algn="just"/>
            <a:r>
              <a:rPr lang="en-US" dirty="0"/>
              <a:t>A </a:t>
            </a:r>
            <a:r>
              <a:rPr lang="en-US" i="1" dirty="0">
                <a:solidFill>
                  <a:srgbClr val="00B050"/>
                </a:solidFill>
              </a:rPr>
              <a:t>cast </a:t>
            </a:r>
            <a:r>
              <a:rPr lang="en-US" dirty="0"/>
              <a:t>is an instruction to the compiler to convert the outcome of an expression into a specified type. Thus, it requests an explicit type conversion.</a:t>
            </a:r>
          </a:p>
          <a:p>
            <a:pPr algn="ctr">
              <a:buNone/>
            </a:pPr>
            <a:endParaRPr lang="en-US" dirty="0"/>
          </a:p>
          <a:p>
            <a:pPr algn="ctr">
              <a:buNone/>
            </a:pPr>
            <a:r>
              <a:rPr lang="en-US" dirty="0"/>
              <a:t>A cast has this general form:</a:t>
            </a:r>
          </a:p>
          <a:p>
            <a:pPr algn="ctr">
              <a:buNone/>
            </a:pPr>
            <a:r>
              <a:rPr lang="en-US" sz="2400" b="1" dirty="0">
                <a:solidFill>
                  <a:srgbClr val="FF0000"/>
                </a:solidFill>
              </a:rPr>
              <a:t>(</a:t>
            </a:r>
            <a:r>
              <a:rPr lang="en-US" sz="2400" b="1" i="1" dirty="0">
                <a:solidFill>
                  <a:srgbClr val="FF0000"/>
                </a:solidFill>
              </a:rPr>
              <a:t>target-type) expression</a:t>
            </a:r>
          </a:p>
          <a:p>
            <a:endParaRPr lang="en-US" dirty="0"/>
          </a:p>
        </p:txBody>
      </p:sp>
    </p:spTree>
    <p:extLst>
      <p:ext uri="{BB962C8B-B14F-4D97-AF65-F5344CB8AC3E}">
        <p14:creationId xmlns:p14="http://schemas.microsoft.com/office/powerpoint/2010/main" val="2836169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Incompatible Types</a:t>
            </a:r>
          </a:p>
        </p:txBody>
      </p:sp>
      <p:sp>
        <p:nvSpPr>
          <p:cNvPr id="3" name="Content Placeholder 2"/>
          <p:cNvSpPr>
            <a:spLocks noGrp="1"/>
          </p:cNvSpPr>
          <p:nvPr>
            <p:ph idx="1"/>
          </p:nvPr>
        </p:nvSpPr>
        <p:spPr/>
        <p:txBody>
          <a:bodyPr>
            <a:normAutofit fontScale="92500" lnSpcReduction="10000"/>
          </a:bodyPr>
          <a:lstStyle/>
          <a:p>
            <a:pPr algn="just"/>
            <a:r>
              <a:rPr lang="en-US" i="1" dirty="0" smtClean="0"/>
              <a:t>target-type </a:t>
            </a:r>
            <a:r>
              <a:rPr lang="en-US" i="1" dirty="0"/>
              <a:t>specifies the desired type to convert the specified expression to. For </a:t>
            </a:r>
            <a:r>
              <a:rPr lang="en-US" dirty="0"/>
              <a:t>example, given </a:t>
            </a:r>
          </a:p>
          <a:p>
            <a:pPr algn="ctr">
              <a:buNone/>
            </a:pPr>
            <a:r>
              <a:rPr lang="en-US" dirty="0">
                <a:solidFill>
                  <a:srgbClr val="FF0000"/>
                </a:solidFill>
              </a:rPr>
              <a:t>double x, y;</a:t>
            </a:r>
          </a:p>
          <a:p>
            <a:pPr algn="just">
              <a:buNone/>
            </a:pPr>
            <a:endParaRPr lang="en-US" sz="600" dirty="0"/>
          </a:p>
          <a:p>
            <a:pPr algn="just">
              <a:buNone/>
            </a:pPr>
            <a:r>
              <a:rPr lang="en-US" dirty="0"/>
              <a:t>if you want the type of the expression </a:t>
            </a:r>
            <a:r>
              <a:rPr lang="en-US" b="1" dirty="0"/>
              <a:t>x/y </a:t>
            </a:r>
            <a:r>
              <a:rPr lang="en-US" dirty="0"/>
              <a:t>to be </a:t>
            </a:r>
            <a:r>
              <a:rPr lang="en-US" dirty="0" err="1"/>
              <a:t>int</a:t>
            </a:r>
            <a:r>
              <a:rPr lang="en-US" dirty="0"/>
              <a:t>, you can write</a:t>
            </a:r>
          </a:p>
          <a:p>
            <a:pPr algn="ctr">
              <a:buNone/>
            </a:pPr>
            <a:r>
              <a:rPr lang="en-US" dirty="0">
                <a:solidFill>
                  <a:srgbClr val="FF0000"/>
                </a:solidFill>
              </a:rPr>
              <a:t>(</a:t>
            </a:r>
            <a:r>
              <a:rPr lang="en-US" dirty="0" err="1">
                <a:solidFill>
                  <a:srgbClr val="FF0000"/>
                </a:solidFill>
              </a:rPr>
              <a:t>int</a:t>
            </a:r>
            <a:r>
              <a:rPr lang="en-US" dirty="0">
                <a:solidFill>
                  <a:srgbClr val="FF0000"/>
                </a:solidFill>
              </a:rPr>
              <a:t>) (x / y)</a:t>
            </a:r>
            <a:endParaRPr lang="en-US" dirty="0"/>
          </a:p>
          <a:p>
            <a:pPr algn="just"/>
            <a:r>
              <a:rPr lang="en-US" dirty="0"/>
              <a:t>Here, even though x and y are of type </a:t>
            </a:r>
            <a:r>
              <a:rPr lang="en-US" dirty="0">
                <a:solidFill>
                  <a:srgbClr val="FF0000"/>
                </a:solidFill>
              </a:rPr>
              <a:t>double</a:t>
            </a:r>
            <a:r>
              <a:rPr lang="en-US" dirty="0"/>
              <a:t>, the cast converts the outcome of the expression to int. The parentheses surrounding x / y are necessary. </a:t>
            </a:r>
          </a:p>
          <a:p>
            <a:pPr algn="just"/>
            <a:r>
              <a:rPr lang="en-US" dirty="0"/>
              <a:t>Otherwise, the cast to </a:t>
            </a:r>
            <a:r>
              <a:rPr lang="en-US" dirty="0" err="1">
                <a:solidFill>
                  <a:srgbClr val="FF0000"/>
                </a:solidFill>
              </a:rPr>
              <a:t>int</a:t>
            </a:r>
            <a:r>
              <a:rPr lang="en-US" dirty="0"/>
              <a:t> would apply only to the x and not to the outcome of the division. The cast is necessary here because there is no implicit conversion from double to int.</a:t>
            </a:r>
          </a:p>
          <a:p>
            <a:pPr algn="just"/>
            <a:endParaRPr lang="en-US" dirty="0"/>
          </a:p>
          <a:p>
            <a:pPr algn="just"/>
            <a:endParaRPr lang="en-US" dirty="0"/>
          </a:p>
        </p:txBody>
      </p:sp>
    </p:spTree>
    <p:extLst>
      <p:ext uri="{BB962C8B-B14F-4D97-AF65-F5344CB8AC3E}">
        <p14:creationId xmlns:p14="http://schemas.microsoft.com/office/powerpoint/2010/main" val="3407746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001000" cy="4678204"/>
          </a:xfrm>
          <a:prstGeom prst="rect">
            <a:avLst/>
          </a:prstGeom>
        </p:spPr>
        <p:txBody>
          <a:bodyPr wrap="square">
            <a:spAutoFit/>
          </a:bodyPr>
          <a:lstStyle/>
          <a:p>
            <a:pPr>
              <a:buNone/>
            </a:pPr>
            <a:r>
              <a:rPr lang="en-US" sz="2000" dirty="0"/>
              <a:t>using System;</a:t>
            </a:r>
          </a:p>
          <a:p>
            <a:pPr>
              <a:buNone/>
            </a:pPr>
            <a:r>
              <a:rPr lang="en-US" sz="2000" dirty="0"/>
              <a:t> namespace </a:t>
            </a:r>
            <a:r>
              <a:rPr lang="en-US" sz="2000" dirty="0" err="1"/>
              <a:t>TypeConversionApplication</a:t>
            </a:r>
            <a:r>
              <a:rPr lang="en-US" sz="2000" dirty="0"/>
              <a:t> </a:t>
            </a:r>
          </a:p>
          <a:p>
            <a:pPr>
              <a:buNone/>
            </a:pPr>
            <a:r>
              <a:rPr lang="en-US" sz="2000" dirty="0"/>
              <a:t>	{ </a:t>
            </a:r>
          </a:p>
          <a:p>
            <a:pPr>
              <a:buNone/>
            </a:pPr>
            <a:r>
              <a:rPr lang="en-US" sz="2000" dirty="0"/>
              <a:t>		class </a:t>
            </a:r>
            <a:r>
              <a:rPr lang="en-US" sz="2000" dirty="0" err="1"/>
              <a:t>ExplicitConversion</a:t>
            </a:r>
            <a:r>
              <a:rPr lang="en-US" sz="2000" dirty="0"/>
              <a:t>	 	</a:t>
            </a:r>
            <a:endParaRPr lang="en-US" sz="2000" dirty="0" smtClean="0"/>
          </a:p>
          <a:p>
            <a:pPr>
              <a:buNone/>
            </a:pPr>
            <a:r>
              <a:rPr lang="en-US" sz="2000" dirty="0"/>
              <a:t> </a:t>
            </a:r>
            <a:r>
              <a:rPr lang="en-US" sz="2000" dirty="0" smtClean="0"/>
              <a:t>                                 { </a:t>
            </a:r>
            <a:endParaRPr lang="en-US" sz="2000" dirty="0"/>
          </a:p>
          <a:p>
            <a:pPr>
              <a:buNone/>
            </a:pPr>
            <a:r>
              <a:rPr lang="en-US" sz="2000" dirty="0"/>
              <a:t>		static void Main(string[] </a:t>
            </a:r>
            <a:r>
              <a:rPr lang="en-US" sz="2000" dirty="0" err="1"/>
              <a:t>args</a:t>
            </a:r>
            <a:r>
              <a:rPr lang="en-US" sz="2000" dirty="0"/>
              <a:t>)	 </a:t>
            </a:r>
          </a:p>
          <a:p>
            <a:pPr>
              <a:buNone/>
            </a:pPr>
            <a:r>
              <a:rPr lang="en-US" sz="2000" dirty="0"/>
              <a:t>		{ </a:t>
            </a:r>
          </a:p>
          <a:p>
            <a:pPr>
              <a:buNone/>
            </a:pPr>
            <a:r>
              <a:rPr lang="en-US" sz="2000" dirty="0"/>
              <a:t>			double d = 5673.74;</a:t>
            </a:r>
          </a:p>
          <a:p>
            <a:pPr>
              <a:buNone/>
            </a:pPr>
            <a:r>
              <a:rPr lang="en-US" sz="2000" dirty="0"/>
              <a:t> 			</a:t>
            </a:r>
            <a:r>
              <a:rPr lang="en-US" sz="2000" dirty="0" err="1"/>
              <a:t>int</a:t>
            </a:r>
            <a:r>
              <a:rPr lang="en-US" sz="2000" dirty="0"/>
              <a:t> </a:t>
            </a:r>
            <a:r>
              <a:rPr lang="en-US" sz="2000" dirty="0" err="1"/>
              <a:t>i</a:t>
            </a:r>
            <a:r>
              <a:rPr lang="en-US" sz="2000" dirty="0"/>
              <a:t>; </a:t>
            </a:r>
            <a:r>
              <a:rPr lang="en-US" sz="2000" dirty="0">
                <a:solidFill>
                  <a:srgbClr val="00B050"/>
                </a:solidFill>
              </a:rPr>
              <a:t>// cast double to int. </a:t>
            </a:r>
          </a:p>
          <a:p>
            <a:pPr>
              <a:buNone/>
            </a:pPr>
            <a:r>
              <a:rPr lang="en-US" sz="2000" dirty="0"/>
              <a:t>			</a:t>
            </a:r>
            <a:r>
              <a:rPr lang="en-US" sz="2000" dirty="0" err="1"/>
              <a:t>i</a:t>
            </a:r>
            <a:r>
              <a:rPr lang="en-US" sz="2000" dirty="0"/>
              <a:t> = </a:t>
            </a:r>
            <a:r>
              <a:rPr lang="en-US" sz="2000" dirty="0">
                <a:solidFill>
                  <a:srgbClr val="FF0000"/>
                </a:solidFill>
              </a:rPr>
              <a:t>(</a:t>
            </a:r>
            <a:r>
              <a:rPr lang="en-US" sz="2000" dirty="0" err="1">
                <a:solidFill>
                  <a:srgbClr val="FF0000"/>
                </a:solidFill>
              </a:rPr>
              <a:t>int</a:t>
            </a:r>
            <a:r>
              <a:rPr lang="en-US" sz="2000" dirty="0">
                <a:solidFill>
                  <a:srgbClr val="FF0000"/>
                </a:solidFill>
              </a:rPr>
              <a:t>)</a:t>
            </a:r>
            <a:r>
              <a:rPr lang="en-US" sz="2000" dirty="0"/>
              <a:t>d; </a:t>
            </a:r>
          </a:p>
          <a:p>
            <a:pPr>
              <a:buNone/>
            </a:pPr>
            <a:r>
              <a:rPr lang="en-US" sz="2000" dirty="0"/>
              <a:t>			</a:t>
            </a:r>
            <a:r>
              <a:rPr lang="en-US" sz="2000" dirty="0" err="1"/>
              <a:t>Console.WriteLine</a:t>
            </a:r>
            <a:r>
              <a:rPr lang="en-US" sz="2000" dirty="0"/>
              <a:t>(</a:t>
            </a:r>
            <a:r>
              <a:rPr lang="en-US" sz="2000" dirty="0" err="1"/>
              <a:t>i</a:t>
            </a:r>
            <a:r>
              <a:rPr lang="en-US" sz="2000" dirty="0"/>
              <a:t>);</a:t>
            </a:r>
          </a:p>
          <a:p>
            <a:pPr>
              <a:buNone/>
            </a:pPr>
            <a:r>
              <a:rPr lang="en-US" sz="2000" dirty="0"/>
              <a:t> 			</a:t>
            </a:r>
            <a:r>
              <a:rPr lang="en-US" sz="2000" dirty="0" err="1"/>
              <a:t>Console.ReadKey</a:t>
            </a:r>
            <a:r>
              <a:rPr lang="en-US" sz="2000" dirty="0"/>
              <a:t>(); 	</a:t>
            </a:r>
          </a:p>
          <a:p>
            <a:pPr>
              <a:buNone/>
            </a:pPr>
            <a:r>
              <a:rPr lang="en-US" sz="2000" dirty="0"/>
              <a:t>		} </a:t>
            </a:r>
            <a:endParaRPr lang="en-US" sz="2000" dirty="0" smtClean="0"/>
          </a:p>
          <a:p>
            <a:pPr>
              <a:buNone/>
            </a:pPr>
            <a:r>
              <a:rPr lang="en-US" sz="2000" dirty="0"/>
              <a:t> </a:t>
            </a:r>
            <a:r>
              <a:rPr lang="en-US" sz="2000" dirty="0" smtClean="0"/>
              <a:t>                                 }</a:t>
            </a:r>
          </a:p>
          <a:p>
            <a:pPr>
              <a:buNone/>
            </a:pPr>
            <a:r>
              <a:rPr lang="en-US" sz="2000" dirty="0"/>
              <a:t> </a:t>
            </a:r>
            <a:r>
              <a:rPr lang="en-US" sz="2000" dirty="0" smtClean="0"/>
              <a:t>              </a:t>
            </a:r>
            <a:r>
              <a:rPr lang="en-US" sz="2000" dirty="0"/>
              <a:t>}</a:t>
            </a:r>
          </a:p>
        </p:txBody>
      </p:sp>
      <p:sp>
        <p:nvSpPr>
          <p:cNvPr id="5" name="Rectangle 4"/>
          <p:cNvSpPr/>
          <p:nvPr/>
        </p:nvSpPr>
        <p:spPr>
          <a:xfrm>
            <a:off x="6400800" y="32766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Output:</a:t>
            </a:r>
          </a:p>
          <a:p>
            <a:pPr algn="ctr"/>
            <a:r>
              <a:rPr lang="en-US" dirty="0" smtClean="0"/>
              <a:t>5673</a:t>
            </a:r>
            <a:endParaRPr lang="en-US" dirty="0"/>
          </a:p>
        </p:txBody>
      </p:sp>
      <p:sp>
        <p:nvSpPr>
          <p:cNvPr id="6" name="Rectangle 5"/>
          <p:cNvSpPr/>
          <p:nvPr/>
        </p:nvSpPr>
        <p:spPr>
          <a:xfrm>
            <a:off x="6781800" y="520700"/>
            <a:ext cx="1302088" cy="369332"/>
          </a:xfrm>
          <a:prstGeom prst="rect">
            <a:avLst/>
          </a:prstGeom>
        </p:spPr>
        <p:txBody>
          <a:bodyPr wrap="none">
            <a:spAutoFit/>
          </a:bodyPr>
          <a:lstStyle/>
          <a:p>
            <a:r>
              <a:rPr lang="en-US" b="1" u="sng" dirty="0" smtClean="0"/>
              <a:t>Program-02</a:t>
            </a:r>
            <a:endParaRPr lang="en-US" b="1" u="sng" dirty="0"/>
          </a:p>
        </p:txBody>
      </p:sp>
    </p:spTree>
    <p:extLst>
      <p:ext uri="{BB962C8B-B14F-4D97-AF65-F5344CB8AC3E}">
        <p14:creationId xmlns:p14="http://schemas.microsoft.com/office/powerpoint/2010/main" val="3211978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Incompatible Types</a:t>
            </a:r>
          </a:p>
        </p:txBody>
      </p:sp>
      <p:sp>
        <p:nvSpPr>
          <p:cNvPr id="3" name="Content Placeholder 2"/>
          <p:cNvSpPr>
            <a:spLocks noGrp="1"/>
          </p:cNvSpPr>
          <p:nvPr>
            <p:ph idx="1"/>
          </p:nvPr>
        </p:nvSpPr>
        <p:spPr/>
        <p:txBody>
          <a:bodyPr>
            <a:normAutofit/>
          </a:bodyPr>
          <a:lstStyle/>
          <a:p>
            <a:pPr algn="just"/>
            <a:r>
              <a:rPr lang="en-US" dirty="0"/>
              <a:t>When a cast involves a narrowing conversion, information might be lost</a:t>
            </a:r>
            <a:r>
              <a:rPr lang="en-US" dirty="0" smtClean="0"/>
              <a:t>.</a:t>
            </a:r>
            <a:endParaRPr lang="en-US" dirty="0"/>
          </a:p>
          <a:p>
            <a:pPr algn="just"/>
            <a:r>
              <a:rPr lang="en-US" dirty="0" smtClean="0"/>
              <a:t>For </a:t>
            </a:r>
            <a:r>
              <a:rPr lang="en-US" dirty="0"/>
              <a:t>example, when casting a long into an </a:t>
            </a:r>
            <a:r>
              <a:rPr lang="en-US" dirty="0" err="1"/>
              <a:t>int</a:t>
            </a:r>
            <a:r>
              <a:rPr lang="en-US" dirty="0"/>
              <a:t>, information will be lost if the long’s value is greater than the range of an </a:t>
            </a:r>
            <a:r>
              <a:rPr lang="en-US" dirty="0" err="1"/>
              <a:t>int</a:t>
            </a:r>
            <a:r>
              <a:rPr lang="en-US" dirty="0"/>
              <a:t> because its high-order bits are removed. </a:t>
            </a:r>
          </a:p>
          <a:p>
            <a:pPr algn="just"/>
            <a:r>
              <a:rPr lang="en-US" dirty="0"/>
              <a:t>When a floating-point value is cast to an integer type, the fractional component will also be lost due to truncation. </a:t>
            </a:r>
          </a:p>
          <a:p>
            <a:pPr algn="just"/>
            <a:endParaRPr lang="en-US" dirty="0"/>
          </a:p>
          <a:p>
            <a:pPr algn="just"/>
            <a:r>
              <a:rPr lang="en-US" dirty="0" smtClean="0"/>
              <a:t>For example</a:t>
            </a:r>
            <a:r>
              <a:rPr lang="en-US" dirty="0"/>
              <a:t>, if the value 1.23 is assigned to an integer, the resulting value will simply be 1. The 0.23 is lost.</a:t>
            </a:r>
          </a:p>
          <a:p>
            <a:pPr algn="just"/>
            <a:endParaRPr lang="en-US" dirty="0"/>
          </a:p>
        </p:txBody>
      </p:sp>
    </p:spTree>
    <p:extLst>
      <p:ext uri="{BB962C8B-B14F-4D97-AF65-F5344CB8AC3E}">
        <p14:creationId xmlns:p14="http://schemas.microsoft.com/office/powerpoint/2010/main" val="1752081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t>
            </a:r>
            <a:endParaRPr lang="en-US" dirty="0"/>
          </a:p>
        </p:txBody>
      </p:sp>
      <p:sp>
        <p:nvSpPr>
          <p:cNvPr id="3" name="Content Placeholder 2"/>
          <p:cNvSpPr>
            <a:spLocks noGrp="1"/>
          </p:cNvSpPr>
          <p:nvPr>
            <p:ph idx="1"/>
          </p:nvPr>
        </p:nvSpPr>
        <p:spPr/>
        <p:txBody>
          <a:bodyPr/>
          <a:lstStyle/>
          <a:p>
            <a:pPr algn="just"/>
            <a:r>
              <a:rPr lang="en-US" dirty="0"/>
              <a:t> </a:t>
            </a:r>
            <a:r>
              <a:rPr lang="en-US" dirty="0" smtClean="0"/>
              <a:t>All </a:t>
            </a:r>
            <a:r>
              <a:rPr lang="en-US" dirty="0"/>
              <a:t>C# types, including the value types, are derived from object. Thus, a </a:t>
            </a:r>
            <a:r>
              <a:rPr lang="en-US" dirty="0" smtClean="0"/>
              <a:t>reference </a:t>
            </a:r>
            <a:r>
              <a:rPr lang="en-US" dirty="0"/>
              <a:t>of type </a:t>
            </a:r>
            <a:r>
              <a:rPr lang="en-US" dirty="0" smtClean="0"/>
              <a:t>object can </a:t>
            </a:r>
            <a:r>
              <a:rPr lang="en-US" dirty="0"/>
              <a:t>be used to refer to any other type, including value types. When </a:t>
            </a:r>
            <a:r>
              <a:rPr lang="en-US" dirty="0" smtClean="0"/>
              <a:t>an object reference </a:t>
            </a:r>
            <a:r>
              <a:rPr lang="en-US" dirty="0"/>
              <a:t>refers to a value type, a process known as </a:t>
            </a:r>
            <a:r>
              <a:rPr lang="en-US" dirty="0" smtClean="0"/>
              <a:t>boxing occurs</a:t>
            </a:r>
            <a:r>
              <a:rPr lang="en-US" dirty="0"/>
              <a:t>. Boxing causes </a:t>
            </a:r>
            <a:r>
              <a:rPr lang="en-US" dirty="0" smtClean="0"/>
              <a:t>the </a:t>
            </a:r>
            <a:r>
              <a:rPr lang="en-US" dirty="0"/>
              <a:t>value of a value type to be stored in an object instance</a:t>
            </a:r>
            <a:r>
              <a:rPr lang="en-US" dirty="0" smtClean="0"/>
              <a:t>.</a:t>
            </a:r>
          </a:p>
          <a:p>
            <a:pPr algn="just"/>
            <a:r>
              <a:rPr lang="en-US" dirty="0" smtClean="0"/>
              <a:t> </a:t>
            </a:r>
            <a:r>
              <a:rPr lang="en-US" dirty="0"/>
              <a:t>Thus, a value type is “boxed” </a:t>
            </a:r>
            <a:r>
              <a:rPr lang="en-US" dirty="0" smtClean="0"/>
              <a:t>inside </a:t>
            </a:r>
            <a:r>
              <a:rPr lang="en-US" dirty="0"/>
              <a:t>an object. This object can then be used like any other object. </a:t>
            </a:r>
          </a:p>
        </p:txBody>
      </p:sp>
    </p:spTree>
    <p:extLst>
      <p:ext uri="{BB962C8B-B14F-4D97-AF65-F5344CB8AC3E}">
        <p14:creationId xmlns:p14="http://schemas.microsoft.com/office/powerpoint/2010/main" val="4026506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6530" t="57292" r="17277" b="9375"/>
          <a:stretch/>
        </p:blipFill>
        <p:spPr>
          <a:xfrm>
            <a:off x="228600" y="685800"/>
            <a:ext cx="8264128" cy="3886200"/>
          </a:xfrm>
          <a:prstGeom prst="rect">
            <a:avLst/>
          </a:prstGeom>
        </p:spPr>
      </p:pic>
    </p:spTree>
    <p:extLst>
      <p:ext uri="{BB962C8B-B14F-4D97-AF65-F5344CB8AC3E}">
        <p14:creationId xmlns:p14="http://schemas.microsoft.com/office/powerpoint/2010/main" val="108170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t>
            </a:r>
          </a:p>
        </p:txBody>
      </p:sp>
      <p:sp>
        <p:nvSpPr>
          <p:cNvPr id="3" name="Content Placeholder 2"/>
          <p:cNvSpPr>
            <a:spLocks noGrp="1"/>
          </p:cNvSpPr>
          <p:nvPr>
            <p:ph idx="1"/>
          </p:nvPr>
        </p:nvSpPr>
        <p:spPr/>
        <p:txBody>
          <a:bodyPr>
            <a:normAutofit lnSpcReduction="10000"/>
          </a:bodyPr>
          <a:lstStyle/>
          <a:p>
            <a:pPr algn="just"/>
            <a:r>
              <a:rPr lang="en-US" dirty="0"/>
              <a:t>The first two lines of code declare and initialize value type variable </a:t>
            </a:r>
            <a:r>
              <a:rPr lang="en-US" dirty="0" smtClean="0"/>
              <a:t>I and </a:t>
            </a:r>
            <a:r>
              <a:rPr lang="en-US" dirty="0"/>
              <a:t>reference type </a:t>
            </a:r>
            <a:r>
              <a:rPr lang="en-US" dirty="0" smtClean="0"/>
              <a:t>variable </a:t>
            </a:r>
            <a:r>
              <a:rPr lang="en-US" dirty="0" err="1"/>
              <a:t>oi</a:t>
            </a:r>
            <a:r>
              <a:rPr lang="en-US" dirty="0"/>
              <a:t>.</a:t>
            </a:r>
          </a:p>
          <a:p>
            <a:pPr algn="just"/>
            <a:r>
              <a:rPr lang="en-US" dirty="0" smtClean="0"/>
              <a:t>In </a:t>
            </a:r>
            <a:r>
              <a:rPr lang="en-US" dirty="0"/>
              <a:t>the third line of code, you want to assign the value of variable </a:t>
            </a:r>
            <a:r>
              <a:rPr lang="en-US" dirty="0" smtClean="0"/>
              <a:t>I to </a:t>
            </a:r>
            <a:r>
              <a:rPr lang="en-US" dirty="0" err="1"/>
              <a:t>oi</a:t>
            </a:r>
            <a:r>
              <a:rPr lang="en-US" dirty="0"/>
              <a:t>. But </a:t>
            </a:r>
            <a:r>
              <a:rPr lang="en-US" dirty="0" err="1" smtClean="0"/>
              <a:t>oi</a:t>
            </a:r>
            <a:r>
              <a:rPr lang="en-US" dirty="0" smtClean="0"/>
              <a:t> is </a:t>
            </a:r>
            <a:r>
              <a:rPr lang="en-US" dirty="0"/>
              <a:t>a reference type variable, and must be assigned a reference to an object in the heap. Variable </a:t>
            </a:r>
            <a:r>
              <a:rPr lang="en-US" dirty="0" err="1" smtClean="0"/>
              <a:t>i</a:t>
            </a:r>
            <a:r>
              <a:rPr lang="en-US" dirty="0"/>
              <a:t>, however, is a value type, and does not </a:t>
            </a:r>
            <a:r>
              <a:rPr lang="en-US" dirty="0" smtClean="0"/>
              <a:t>have a </a:t>
            </a:r>
            <a:r>
              <a:rPr lang="en-US" dirty="0"/>
              <a:t>reference to an object in the heap.</a:t>
            </a:r>
          </a:p>
          <a:p>
            <a:pPr algn="just"/>
            <a:r>
              <a:rPr lang="en-US" dirty="0" smtClean="0"/>
              <a:t>The </a:t>
            </a:r>
            <a:r>
              <a:rPr lang="en-US" dirty="0"/>
              <a:t>system therefore </a:t>
            </a:r>
            <a:r>
              <a:rPr lang="en-US" dirty="0" smtClean="0"/>
              <a:t>boxes the </a:t>
            </a:r>
            <a:r>
              <a:rPr lang="en-US" dirty="0"/>
              <a:t>value of </a:t>
            </a:r>
            <a:r>
              <a:rPr lang="en-US" dirty="0" smtClean="0"/>
              <a:t>I by </a:t>
            </a:r>
            <a:endParaRPr lang="en-US" dirty="0"/>
          </a:p>
          <a:p>
            <a:pPr algn="just"/>
            <a:r>
              <a:rPr lang="en-US" dirty="0"/>
              <a:t>– Creating an object of type </a:t>
            </a:r>
            <a:r>
              <a:rPr lang="en-US" dirty="0" err="1" smtClean="0"/>
              <a:t>int</a:t>
            </a:r>
            <a:r>
              <a:rPr lang="en-US" dirty="0" smtClean="0"/>
              <a:t> in </a:t>
            </a:r>
            <a:r>
              <a:rPr lang="en-US" dirty="0"/>
              <a:t>the heap</a:t>
            </a:r>
          </a:p>
          <a:p>
            <a:pPr algn="just"/>
            <a:r>
              <a:rPr lang="en-US" dirty="0"/>
              <a:t>– Copying the value of </a:t>
            </a:r>
            <a:r>
              <a:rPr lang="en-US" dirty="0" smtClean="0"/>
              <a:t>I to </a:t>
            </a:r>
            <a:r>
              <a:rPr lang="en-US" dirty="0"/>
              <a:t>the </a:t>
            </a:r>
            <a:r>
              <a:rPr lang="en-US" dirty="0" err="1" smtClean="0"/>
              <a:t>int</a:t>
            </a:r>
            <a:r>
              <a:rPr lang="en-US" dirty="0" smtClean="0"/>
              <a:t> object</a:t>
            </a:r>
            <a:endParaRPr lang="en-US" dirty="0"/>
          </a:p>
          <a:p>
            <a:pPr algn="just"/>
            <a:r>
              <a:rPr lang="en-US" dirty="0"/>
              <a:t>– Returning the reference of the </a:t>
            </a:r>
            <a:r>
              <a:rPr lang="en-US" dirty="0" err="1" smtClean="0"/>
              <a:t>int</a:t>
            </a:r>
            <a:r>
              <a:rPr lang="en-US" dirty="0" smtClean="0"/>
              <a:t> object </a:t>
            </a:r>
            <a:r>
              <a:rPr lang="en-US" dirty="0"/>
              <a:t>to </a:t>
            </a:r>
            <a:r>
              <a:rPr lang="en-US" dirty="0" err="1" smtClean="0"/>
              <a:t>oi</a:t>
            </a:r>
            <a:r>
              <a:rPr lang="en-US" dirty="0" smtClean="0"/>
              <a:t> to </a:t>
            </a:r>
            <a:r>
              <a:rPr lang="en-US" dirty="0"/>
              <a:t>store as its reference</a:t>
            </a:r>
          </a:p>
        </p:txBody>
      </p:sp>
    </p:spTree>
    <p:extLst>
      <p:ext uri="{BB962C8B-B14F-4D97-AF65-F5344CB8AC3E}">
        <p14:creationId xmlns:p14="http://schemas.microsoft.com/office/powerpoint/2010/main" val="469332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32431" t="22917" r="14861" b="12500"/>
          <a:stretch/>
        </p:blipFill>
        <p:spPr>
          <a:xfrm>
            <a:off x="228600" y="304800"/>
            <a:ext cx="8074743" cy="5562600"/>
          </a:xfrm>
          <a:prstGeom prst="rect">
            <a:avLst/>
          </a:prstGeom>
        </p:spPr>
      </p:pic>
    </p:spTree>
    <p:extLst>
      <p:ext uri="{BB962C8B-B14F-4D97-AF65-F5344CB8AC3E}">
        <p14:creationId xmlns:p14="http://schemas.microsoft.com/office/powerpoint/2010/main" val="251855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dirty="0"/>
              <a:t>Type conversion is converting one type of data to another type. It is also known as Type Casting. In C#, type casting has two forms</a:t>
            </a:r>
          </a:p>
          <a:p>
            <a:pPr>
              <a:buNone/>
            </a:pPr>
            <a:endParaRPr lang="en-US" b="1" dirty="0"/>
          </a:p>
          <a:p>
            <a:pPr algn="just"/>
            <a:r>
              <a:rPr lang="en-US" b="1" dirty="0"/>
              <a:t>Implicit type conversion</a:t>
            </a:r>
            <a:r>
              <a:rPr lang="en-US" dirty="0"/>
              <a:t> - These conversions are performed by C# in a type-safe manner. For example, are conversions from smaller to larger integral types and conversions from derived classes to base classes.</a:t>
            </a:r>
          </a:p>
          <a:p>
            <a:pPr algn="just"/>
            <a:endParaRPr lang="en-US" dirty="0"/>
          </a:p>
          <a:p>
            <a:pPr algn="just"/>
            <a:r>
              <a:rPr lang="en-US" b="1" dirty="0"/>
              <a:t>Explicit type conversion</a:t>
            </a:r>
            <a:r>
              <a:rPr lang="en-US" dirty="0"/>
              <a:t> - These conversions are done explicitly by users using the pre-defined functions. Explicit conversions require a cast operator.</a:t>
            </a:r>
          </a:p>
          <a:p>
            <a:pPr algn="just"/>
            <a:endParaRPr lang="en-US" dirty="0"/>
          </a:p>
        </p:txBody>
      </p:sp>
    </p:spTree>
    <p:extLst>
      <p:ext uri="{BB962C8B-B14F-4D97-AF65-F5344CB8AC3E}">
        <p14:creationId xmlns:p14="http://schemas.microsoft.com/office/powerpoint/2010/main" val="127759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Unboxing</a:t>
            </a:r>
          </a:p>
        </p:txBody>
      </p:sp>
      <p:sp>
        <p:nvSpPr>
          <p:cNvPr id="3" name="Content Placeholder 2"/>
          <p:cNvSpPr>
            <a:spLocks noGrp="1"/>
          </p:cNvSpPr>
          <p:nvPr>
            <p:ph idx="1"/>
          </p:nvPr>
        </p:nvSpPr>
        <p:spPr/>
        <p:txBody>
          <a:bodyPr/>
          <a:lstStyle/>
          <a:p>
            <a:pPr algn="just"/>
            <a:r>
              <a:rPr lang="en-US" dirty="0" smtClean="0"/>
              <a:t>Unboxing is </a:t>
            </a:r>
            <a:r>
              <a:rPr lang="en-US" dirty="0"/>
              <a:t>the process of converting a boxed object back to its value type.</a:t>
            </a:r>
          </a:p>
          <a:p>
            <a:pPr algn="just"/>
            <a:r>
              <a:rPr lang="en-US" dirty="0"/>
              <a:t>• Unboxing is an explicit conversion.</a:t>
            </a:r>
          </a:p>
          <a:p>
            <a:pPr algn="just"/>
            <a:r>
              <a:rPr lang="en-US" dirty="0"/>
              <a:t>• The system performs the following steps when unboxing a value to </a:t>
            </a:r>
            <a:r>
              <a:rPr lang="en-US" dirty="0" err="1"/>
              <a:t>ValueTypeT</a:t>
            </a:r>
            <a:r>
              <a:rPr lang="en-US" dirty="0"/>
              <a:t>:</a:t>
            </a:r>
          </a:p>
          <a:p>
            <a:pPr algn="just"/>
            <a:r>
              <a:rPr lang="en-US" dirty="0"/>
              <a:t>– It checks that the object being unboxed is actually a boxed value of type </a:t>
            </a:r>
            <a:r>
              <a:rPr lang="en-US" dirty="0" err="1"/>
              <a:t>ValueTypeT</a:t>
            </a:r>
            <a:r>
              <a:rPr lang="en-US" dirty="0"/>
              <a:t>.</a:t>
            </a:r>
          </a:p>
          <a:p>
            <a:pPr algn="just"/>
            <a:r>
              <a:rPr lang="en-US" dirty="0"/>
              <a:t>– It copies the value of the object to the variable.</a:t>
            </a:r>
          </a:p>
        </p:txBody>
      </p:sp>
    </p:spTree>
    <p:extLst>
      <p:ext uri="{BB962C8B-B14F-4D97-AF65-F5344CB8AC3E}">
        <p14:creationId xmlns:p14="http://schemas.microsoft.com/office/powerpoint/2010/main" val="4106019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3601" t="40625" r="14861" b="13542"/>
          <a:stretch/>
        </p:blipFill>
        <p:spPr>
          <a:xfrm>
            <a:off x="76200" y="762000"/>
            <a:ext cx="8686801" cy="4343400"/>
          </a:xfrm>
          <a:prstGeom prst="rect">
            <a:avLst/>
          </a:prstGeom>
        </p:spPr>
      </p:pic>
    </p:spTree>
    <p:extLst>
      <p:ext uri="{BB962C8B-B14F-4D97-AF65-F5344CB8AC3E}">
        <p14:creationId xmlns:p14="http://schemas.microsoft.com/office/powerpoint/2010/main" val="1535440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a Universal Data Type</a:t>
            </a:r>
          </a:p>
        </p:txBody>
      </p:sp>
      <p:sp>
        <p:nvSpPr>
          <p:cNvPr id="3" name="Content Placeholder 2"/>
          <p:cNvSpPr>
            <a:spLocks noGrp="1"/>
          </p:cNvSpPr>
          <p:nvPr>
            <p:ph idx="1"/>
          </p:nvPr>
        </p:nvSpPr>
        <p:spPr/>
        <p:txBody>
          <a:bodyPr/>
          <a:lstStyle/>
          <a:p>
            <a:r>
              <a:rPr lang="en-US" dirty="0" smtClean="0"/>
              <a:t>Object is </a:t>
            </a:r>
            <a:r>
              <a:rPr lang="en-US" dirty="0"/>
              <a:t>a base class for all other types and that boxing of the value types takes </a:t>
            </a:r>
            <a:r>
              <a:rPr lang="en-US" dirty="0" smtClean="0"/>
              <a:t>place </a:t>
            </a:r>
            <a:r>
              <a:rPr lang="en-US" dirty="0"/>
              <a:t>automatically, it is possible to use </a:t>
            </a:r>
            <a:r>
              <a:rPr lang="en-US" dirty="0" smtClean="0"/>
              <a:t>object as </a:t>
            </a:r>
            <a:r>
              <a:rPr lang="en-US" dirty="0"/>
              <a:t>a “universal” data type</a:t>
            </a:r>
          </a:p>
        </p:txBody>
      </p:sp>
    </p:spTree>
    <p:extLst>
      <p:ext uri="{BB962C8B-B14F-4D97-AF65-F5344CB8AC3E}">
        <p14:creationId xmlns:p14="http://schemas.microsoft.com/office/powerpoint/2010/main" val="2255687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8077200" cy="5909310"/>
          </a:xfrm>
          <a:prstGeom prst="rect">
            <a:avLst/>
          </a:prstGeom>
        </p:spPr>
        <p:txBody>
          <a:bodyPr wrap="square">
            <a:spAutoFit/>
          </a:bodyPr>
          <a:lstStyle/>
          <a:p>
            <a:r>
              <a:rPr lang="en-US" sz="2000" dirty="0"/>
              <a:t>using System;</a:t>
            </a:r>
          </a:p>
          <a:p>
            <a:r>
              <a:rPr lang="en-US" sz="2000" dirty="0"/>
              <a:t>class </a:t>
            </a:r>
            <a:r>
              <a:rPr lang="en-US" sz="2000" dirty="0" err="1" smtClean="0"/>
              <a:t>GenericDemo</a:t>
            </a:r>
            <a:endParaRPr lang="en-US" sz="2000" dirty="0" smtClean="0"/>
          </a:p>
          <a:p>
            <a:r>
              <a:rPr lang="en-US" sz="2000" dirty="0" smtClean="0"/>
              <a:t> </a:t>
            </a:r>
            <a:r>
              <a:rPr lang="en-US" sz="2000" dirty="0"/>
              <a:t>{</a:t>
            </a:r>
          </a:p>
          <a:p>
            <a:r>
              <a:rPr lang="en-US" sz="2000" dirty="0"/>
              <a:t>static void Main() {</a:t>
            </a:r>
          </a:p>
          <a:p>
            <a:r>
              <a:rPr lang="en-US" sz="2000" dirty="0"/>
              <a:t>object[] </a:t>
            </a:r>
            <a:r>
              <a:rPr lang="en-US" sz="2000" dirty="0" err="1"/>
              <a:t>ga</a:t>
            </a:r>
            <a:r>
              <a:rPr lang="en-US" sz="2000" dirty="0"/>
              <a:t> = new object[10];</a:t>
            </a:r>
          </a:p>
          <a:p>
            <a:r>
              <a:rPr lang="en-US" sz="2000" dirty="0" smtClean="0"/>
              <a:t>// Store </a:t>
            </a:r>
            <a:r>
              <a:rPr lang="en-US" sz="2000" dirty="0" err="1" smtClean="0"/>
              <a:t>ints</a:t>
            </a:r>
            <a:r>
              <a:rPr lang="en-US" sz="2000" dirty="0" smtClean="0"/>
              <a:t>.</a:t>
            </a:r>
          </a:p>
          <a:p>
            <a:r>
              <a:rPr lang="en-US" sz="2000" dirty="0" smtClean="0"/>
              <a:t>for(</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 &lt; 3; </a:t>
            </a:r>
            <a:r>
              <a:rPr lang="en-US" sz="2000" dirty="0" err="1" smtClean="0"/>
              <a:t>i</a:t>
            </a:r>
            <a:r>
              <a:rPr lang="en-US" sz="2000" dirty="0" smtClean="0"/>
              <a:t>++)</a:t>
            </a:r>
          </a:p>
          <a:p>
            <a:r>
              <a:rPr lang="en-US" sz="2000" dirty="0" err="1" smtClean="0"/>
              <a:t>ga</a:t>
            </a:r>
            <a:r>
              <a:rPr lang="en-US" sz="2000" dirty="0" smtClean="0"/>
              <a:t>[</a:t>
            </a:r>
            <a:r>
              <a:rPr lang="en-US" sz="2000" dirty="0" err="1" smtClean="0"/>
              <a:t>i</a:t>
            </a:r>
            <a:r>
              <a:rPr lang="en-US" sz="2000" dirty="0"/>
              <a:t>] = </a:t>
            </a:r>
            <a:r>
              <a:rPr lang="en-US" sz="2000" dirty="0" err="1"/>
              <a:t>i</a:t>
            </a:r>
            <a:r>
              <a:rPr lang="en-US" sz="2000" dirty="0"/>
              <a:t>;</a:t>
            </a:r>
          </a:p>
          <a:p>
            <a:r>
              <a:rPr lang="en-US" sz="2000" dirty="0"/>
              <a:t>// Store doubles.</a:t>
            </a:r>
          </a:p>
          <a:p>
            <a:r>
              <a:rPr lang="en-US" sz="2000" dirty="0"/>
              <a:t>for(</a:t>
            </a:r>
            <a:r>
              <a:rPr lang="en-US" sz="2000" dirty="0" err="1"/>
              <a:t>int</a:t>
            </a:r>
            <a:r>
              <a:rPr lang="en-US" sz="2000" dirty="0"/>
              <a:t> </a:t>
            </a:r>
            <a:r>
              <a:rPr lang="en-US" sz="2000" dirty="0" err="1"/>
              <a:t>i</a:t>
            </a:r>
            <a:r>
              <a:rPr lang="en-US" sz="2000" dirty="0"/>
              <a:t>=3; </a:t>
            </a:r>
            <a:r>
              <a:rPr lang="en-US" sz="2000" dirty="0" err="1"/>
              <a:t>i</a:t>
            </a:r>
            <a:r>
              <a:rPr lang="en-US" sz="2000" dirty="0"/>
              <a:t> &lt; 6; </a:t>
            </a:r>
            <a:r>
              <a:rPr lang="en-US" sz="2000" dirty="0" err="1"/>
              <a:t>i</a:t>
            </a:r>
            <a:r>
              <a:rPr lang="en-US" sz="2000" dirty="0"/>
              <a:t>++)</a:t>
            </a:r>
          </a:p>
          <a:p>
            <a:r>
              <a:rPr lang="en-US" sz="2000" dirty="0" err="1"/>
              <a:t>ga</a:t>
            </a:r>
            <a:r>
              <a:rPr lang="en-US" sz="2000" dirty="0"/>
              <a:t>[</a:t>
            </a:r>
            <a:r>
              <a:rPr lang="en-US" sz="2000" dirty="0" err="1"/>
              <a:t>i</a:t>
            </a:r>
            <a:r>
              <a:rPr lang="en-US" sz="2000" dirty="0"/>
              <a:t>] = (double) </a:t>
            </a:r>
            <a:r>
              <a:rPr lang="en-US" sz="2000" dirty="0" err="1"/>
              <a:t>i</a:t>
            </a:r>
            <a:r>
              <a:rPr lang="en-US" sz="2000" dirty="0"/>
              <a:t> / 2;</a:t>
            </a:r>
          </a:p>
          <a:p>
            <a:r>
              <a:rPr lang="en-US" sz="2000" dirty="0"/>
              <a:t>// Store two strings, a </a:t>
            </a:r>
            <a:r>
              <a:rPr lang="en-US" sz="2000" dirty="0" err="1"/>
              <a:t>bool</a:t>
            </a:r>
            <a:r>
              <a:rPr lang="en-US" sz="2000" dirty="0"/>
              <a:t>, and a char.</a:t>
            </a:r>
          </a:p>
          <a:p>
            <a:r>
              <a:rPr lang="en-US" sz="2000" dirty="0" err="1"/>
              <a:t>ga</a:t>
            </a:r>
            <a:r>
              <a:rPr lang="en-US" sz="2000" dirty="0"/>
              <a:t>[6] = "Hello";</a:t>
            </a:r>
          </a:p>
          <a:p>
            <a:r>
              <a:rPr lang="en-US" sz="2000" dirty="0" err="1"/>
              <a:t>ga</a:t>
            </a:r>
            <a:r>
              <a:rPr lang="en-US" sz="2000" dirty="0"/>
              <a:t>[7] = true;</a:t>
            </a:r>
          </a:p>
          <a:p>
            <a:r>
              <a:rPr lang="en-US" sz="2000" dirty="0" err="1"/>
              <a:t>ga</a:t>
            </a:r>
            <a:r>
              <a:rPr lang="en-US" sz="2000" dirty="0"/>
              <a:t>[8] = 'X';</a:t>
            </a:r>
          </a:p>
          <a:p>
            <a:r>
              <a:rPr lang="en-US" sz="2000" dirty="0" err="1"/>
              <a:t>ga</a:t>
            </a:r>
            <a:r>
              <a:rPr lang="en-US" sz="2000" dirty="0"/>
              <a:t>[9] = "end";</a:t>
            </a:r>
          </a:p>
          <a:p>
            <a:r>
              <a:rPr lang="en-US" sz="2000" dirty="0"/>
              <a:t>for(</a:t>
            </a:r>
            <a:r>
              <a:rPr lang="en-US" sz="2000" dirty="0" err="1"/>
              <a:t>int</a:t>
            </a:r>
            <a:r>
              <a:rPr lang="en-US" sz="2000" dirty="0"/>
              <a:t> </a:t>
            </a:r>
            <a:r>
              <a:rPr lang="en-US" sz="2000" dirty="0" err="1"/>
              <a:t>i</a:t>
            </a:r>
            <a:r>
              <a:rPr lang="en-US" sz="2000" dirty="0"/>
              <a:t> = 0; </a:t>
            </a:r>
            <a:r>
              <a:rPr lang="en-US" sz="2000" dirty="0" err="1"/>
              <a:t>i</a:t>
            </a:r>
            <a:r>
              <a:rPr lang="en-US" sz="2000" dirty="0"/>
              <a:t> &lt; </a:t>
            </a:r>
            <a:r>
              <a:rPr lang="en-US" sz="2000" dirty="0" err="1"/>
              <a:t>ga.Length</a:t>
            </a:r>
            <a:r>
              <a:rPr lang="en-US" sz="2000" dirty="0"/>
              <a:t>; </a:t>
            </a:r>
            <a:r>
              <a:rPr lang="en-US" sz="2000" dirty="0" err="1"/>
              <a:t>i</a:t>
            </a:r>
            <a:r>
              <a:rPr lang="en-US" sz="2000" dirty="0"/>
              <a:t>++)</a:t>
            </a:r>
          </a:p>
          <a:p>
            <a:r>
              <a:rPr lang="en-US" sz="2000" dirty="0" err="1"/>
              <a:t>Console.WriteLine</a:t>
            </a:r>
            <a:r>
              <a:rPr lang="en-US" sz="2000" dirty="0"/>
              <a:t>("</a:t>
            </a:r>
            <a:r>
              <a:rPr lang="en-US" sz="2000" dirty="0" err="1"/>
              <a:t>ga</a:t>
            </a:r>
            <a:r>
              <a:rPr lang="en-US" sz="2000" dirty="0"/>
              <a:t>[" + </a:t>
            </a:r>
            <a:r>
              <a:rPr lang="en-US" sz="2000" dirty="0" err="1"/>
              <a:t>i</a:t>
            </a:r>
            <a:r>
              <a:rPr lang="en-US" sz="2000" dirty="0"/>
              <a:t> + "]: " + </a:t>
            </a:r>
            <a:r>
              <a:rPr lang="en-US" sz="2000" dirty="0" err="1"/>
              <a:t>ga</a:t>
            </a:r>
            <a:r>
              <a:rPr lang="en-US" sz="2000" dirty="0"/>
              <a:t>[</a:t>
            </a:r>
            <a:r>
              <a:rPr lang="en-US" sz="2000" dirty="0" err="1"/>
              <a:t>i</a:t>
            </a:r>
            <a:r>
              <a:rPr lang="en-US" sz="2000" dirty="0"/>
              <a:t>] + " ");</a:t>
            </a:r>
          </a:p>
          <a:p>
            <a:r>
              <a:rPr lang="en-US" sz="2000" dirty="0"/>
              <a:t>}</a:t>
            </a:r>
          </a:p>
        </p:txBody>
      </p:sp>
    </p:spTree>
    <p:extLst>
      <p:ext uri="{BB962C8B-B14F-4D97-AF65-F5344CB8AC3E}">
        <p14:creationId xmlns:p14="http://schemas.microsoft.com/office/powerpoint/2010/main" val="2906819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6705600" cy="3139321"/>
          </a:xfrm>
          <a:prstGeom prst="rect">
            <a:avLst/>
          </a:prstGeom>
        </p:spPr>
        <p:txBody>
          <a:bodyPr wrap="square">
            <a:spAutoFit/>
          </a:bodyPr>
          <a:lstStyle/>
          <a:p>
            <a:r>
              <a:rPr lang="en-US" dirty="0"/>
              <a:t>The output is shown here:</a:t>
            </a:r>
          </a:p>
          <a:p>
            <a:r>
              <a:rPr lang="en-US" dirty="0" err="1"/>
              <a:t>ga</a:t>
            </a:r>
            <a:r>
              <a:rPr lang="en-US" dirty="0"/>
              <a:t>[0]: 0</a:t>
            </a:r>
          </a:p>
          <a:p>
            <a:r>
              <a:rPr lang="en-US" dirty="0" err="1"/>
              <a:t>ga</a:t>
            </a:r>
            <a:r>
              <a:rPr lang="en-US" dirty="0"/>
              <a:t>[1]: 1</a:t>
            </a:r>
          </a:p>
          <a:p>
            <a:r>
              <a:rPr lang="en-US" dirty="0" err="1"/>
              <a:t>ga</a:t>
            </a:r>
            <a:r>
              <a:rPr lang="en-US" dirty="0"/>
              <a:t>[2]: 2</a:t>
            </a:r>
          </a:p>
          <a:p>
            <a:r>
              <a:rPr lang="en-US" dirty="0" err="1"/>
              <a:t>ga</a:t>
            </a:r>
            <a:r>
              <a:rPr lang="en-US" dirty="0"/>
              <a:t>[3]: 1.5</a:t>
            </a:r>
          </a:p>
          <a:p>
            <a:r>
              <a:rPr lang="en-US" dirty="0" err="1"/>
              <a:t>ga</a:t>
            </a:r>
            <a:r>
              <a:rPr lang="en-US" dirty="0"/>
              <a:t>[4]: 2</a:t>
            </a:r>
          </a:p>
          <a:p>
            <a:r>
              <a:rPr lang="en-US" dirty="0" err="1"/>
              <a:t>ga</a:t>
            </a:r>
            <a:r>
              <a:rPr lang="en-US" dirty="0"/>
              <a:t>[5]: 2.5</a:t>
            </a:r>
          </a:p>
          <a:p>
            <a:r>
              <a:rPr lang="en-US" dirty="0" err="1"/>
              <a:t>ga</a:t>
            </a:r>
            <a:r>
              <a:rPr lang="en-US" dirty="0"/>
              <a:t>[6]: Hello</a:t>
            </a:r>
          </a:p>
          <a:p>
            <a:r>
              <a:rPr lang="en-US" dirty="0" err="1"/>
              <a:t>ga</a:t>
            </a:r>
            <a:r>
              <a:rPr lang="en-US" dirty="0"/>
              <a:t>[7]: True</a:t>
            </a:r>
          </a:p>
          <a:p>
            <a:r>
              <a:rPr lang="en-US" dirty="0" err="1"/>
              <a:t>ga</a:t>
            </a:r>
            <a:r>
              <a:rPr lang="en-US" dirty="0"/>
              <a:t>[8]: X</a:t>
            </a:r>
          </a:p>
          <a:p>
            <a:r>
              <a:rPr lang="en-US" dirty="0" err="1"/>
              <a:t>ga</a:t>
            </a:r>
            <a:r>
              <a:rPr lang="en-US" dirty="0"/>
              <a:t>[9]: end</a:t>
            </a:r>
          </a:p>
        </p:txBody>
      </p:sp>
    </p:spTree>
    <p:extLst>
      <p:ext uri="{BB962C8B-B14F-4D97-AF65-F5344CB8AC3E}">
        <p14:creationId xmlns:p14="http://schemas.microsoft.com/office/powerpoint/2010/main" val="3314921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667000"/>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a:t>
            </a: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13</a:t>
            </a:r>
            <a:endParaRPr lang="en-US" sz="8000" b="1" i="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04323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5359" t="35416" r="9591" b="15625"/>
          <a:stretch/>
        </p:blipFill>
        <p:spPr>
          <a:xfrm>
            <a:off x="457200" y="1447800"/>
            <a:ext cx="8229600" cy="4114800"/>
          </a:xfrm>
          <a:prstGeom prst="rect">
            <a:avLst/>
          </a:prstGeom>
        </p:spPr>
      </p:pic>
      <p:sp>
        <p:nvSpPr>
          <p:cNvPr id="5" name="TextBox 4"/>
          <p:cNvSpPr txBox="1"/>
          <p:nvPr/>
        </p:nvSpPr>
        <p:spPr>
          <a:xfrm>
            <a:off x="1143000" y="786368"/>
            <a:ext cx="5562600" cy="461665"/>
          </a:xfrm>
          <a:prstGeom prst="rect">
            <a:avLst/>
          </a:prstGeom>
          <a:noFill/>
        </p:spPr>
        <p:txBody>
          <a:bodyPr wrap="square" rtlCol="0">
            <a:spAutoFit/>
          </a:bodyPr>
          <a:lstStyle/>
          <a:p>
            <a:pPr algn="ctr"/>
            <a:r>
              <a:rPr lang="en-US" sz="2400" b="1" i="1" dirty="0" smtClean="0">
                <a:latin typeface="Times New Roman" panose="02020603050405020304" pitchFamily="18" charset="0"/>
                <a:cs typeface="Times New Roman" panose="02020603050405020304" pitchFamily="18" charset="0"/>
              </a:rPr>
              <a:t>Numerical Conversions </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023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2387" t="23958" r="22473" b="12500"/>
          <a:stretch/>
        </p:blipFill>
        <p:spPr>
          <a:xfrm>
            <a:off x="594199" y="455414"/>
            <a:ext cx="5486400" cy="5577840"/>
          </a:xfrm>
          <a:prstGeom prst="rect">
            <a:avLst/>
          </a:prstGeom>
        </p:spPr>
      </p:pic>
      <p:sp>
        <p:nvSpPr>
          <p:cNvPr id="3" name="Rectangle 2"/>
          <p:cNvSpPr/>
          <p:nvPr/>
        </p:nvSpPr>
        <p:spPr>
          <a:xfrm>
            <a:off x="5867400" y="124182"/>
            <a:ext cx="3223959" cy="461665"/>
          </a:xfrm>
          <a:prstGeom prst="rect">
            <a:avLst/>
          </a:prstGeom>
        </p:spPr>
        <p:txBody>
          <a:bodyPr wrap="none">
            <a:spAutoFit/>
          </a:bodyPr>
          <a:lstStyle/>
          <a:p>
            <a:r>
              <a:rPr lang="en-US" sz="2400" b="1" i="1" dirty="0">
                <a:latin typeface="Times New Roman" panose="02020603050405020304" pitchFamily="18" charset="0"/>
                <a:cs typeface="Times New Roman" panose="02020603050405020304" pitchFamily="18" charset="0"/>
              </a:rPr>
              <a:t>Implicit type conversion</a:t>
            </a:r>
          </a:p>
        </p:txBody>
      </p:sp>
    </p:spTree>
    <p:extLst>
      <p:ext uri="{BB962C8B-B14F-4D97-AF65-F5344CB8AC3E}">
        <p14:creationId xmlns:p14="http://schemas.microsoft.com/office/powerpoint/2010/main" val="153511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p:txBody>
          <a:bodyPr>
            <a:normAutofit fontScale="92500" lnSpcReduction="10000"/>
          </a:bodyPr>
          <a:lstStyle/>
          <a:p>
            <a:pPr algn="just"/>
            <a:r>
              <a:rPr lang="en-US" sz="2200" dirty="0"/>
              <a:t>In programming, it is common to assign one type of variable to another. For example, you might want to assign an </a:t>
            </a:r>
            <a:r>
              <a:rPr lang="en-US" sz="2200" b="1" dirty="0" err="1"/>
              <a:t>int</a:t>
            </a:r>
            <a:r>
              <a:rPr lang="en-US" sz="2200" b="1" dirty="0"/>
              <a:t> </a:t>
            </a:r>
            <a:r>
              <a:rPr lang="en-US" sz="2200" dirty="0"/>
              <a:t>value to a</a:t>
            </a:r>
            <a:r>
              <a:rPr lang="en-US" sz="2200" b="1" dirty="0"/>
              <a:t> float </a:t>
            </a:r>
            <a:r>
              <a:rPr lang="en-US" sz="2200" dirty="0"/>
              <a:t>variable, as shown here:</a:t>
            </a:r>
          </a:p>
          <a:p>
            <a:pPr lvl="2" algn="just">
              <a:buNone/>
            </a:pPr>
            <a:r>
              <a:rPr lang="en-US" sz="2600" dirty="0" err="1"/>
              <a:t>int</a:t>
            </a:r>
            <a:r>
              <a:rPr lang="en-US" sz="2600" dirty="0"/>
              <a:t> </a:t>
            </a:r>
            <a:r>
              <a:rPr lang="en-US" sz="2600" dirty="0" err="1"/>
              <a:t>i</a:t>
            </a:r>
            <a:r>
              <a:rPr lang="en-US" sz="2600" dirty="0"/>
              <a:t>;</a:t>
            </a:r>
          </a:p>
          <a:p>
            <a:pPr lvl="2" algn="just">
              <a:buNone/>
            </a:pPr>
            <a:r>
              <a:rPr lang="en-US" sz="2600" dirty="0"/>
              <a:t>float f;</a:t>
            </a:r>
          </a:p>
          <a:p>
            <a:pPr lvl="2" algn="just">
              <a:buNone/>
            </a:pPr>
            <a:r>
              <a:rPr lang="en-US" sz="2600" dirty="0" err="1"/>
              <a:t>i</a:t>
            </a:r>
            <a:r>
              <a:rPr lang="en-US" sz="2600" dirty="0"/>
              <a:t> = 10;</a:t>
            </a:r>
          </a:p>
          <a:p>
            <a:pPr lvl="2" algn="just">
              <a:buNone/>
            </a:pPr>
            <a:r>
              <a:rPr lang="en-US" sz="2600" dirty="0"/>
              <a:t>f = </a:t>
            </a:r>
            <a:r>
              <a:rPr lang="en-US" sz="2600" dirty="0" err="1"/>
              <a:t>i</a:t>
            </a:r>
            <a:r>
              <a:rPr lang="en-US" sz="2600" dirty="0"/>
              <a:t>; </a:t>
            </a:r>
            <a:r>
              <a:rPr lang="en-US" sz="2600" dirty="0">
                <a:solidFill>
                  <a:srgbClr val="00B050"/>
                </a:solidFill>
              </a:rPr>
              <a:t>// assign an </a:t>
            </a:r>
            <a:r>
              <a:rPr lang="en-US" sz="2600" dirty="0" err="1">
                <a:solidFill>
                  <a:srgbClr val="00B050"/>
                </a:solidFill>
              </a:rPr>
              <a:t>int</a:t>
            </a:r>
            <a:r>
              <a:rPr lang="en-US" sz="2600" dirty="0">
                <a:solidFill>
                  <a:srgbClr val="00B050"/>
                </a:solidFill>
              </a:rPr>
              <a:t> to a float</a:t>
            </a:r>
          </a:p>
          <a:p>
            <a:pPr algn="just"/>
            <a:r>
              <a:rPr lang="en-US" sz="2200" dirty="0"/>
              <a:t>When compatible types are mixed in an assignment, the value of the right side is automatically converted to the type of the left side. </a:t>
            </a:r>
          </a:p>
          <a:p>
            <a:pPr algn="just"/>
            <a:endParaRPr lang="en-US" sz="2200" dirty="0"/>
          </a:p>
          <a:p>
            <a:pPr algn="just"/>
            <a:r>
              <a:rPr lang="en-US" sz="2200" dirty="0"/>
              <a:t>Thus, in the preceding fragment, the value in </a:t>
            </a:r>
            <a:r>
              <a:rPr lang="en-US" sz="2200" i="1" dirty="0" err="1">
                <a:solidFill>
                  <a:srgbClr val="FF0000"/>
                </a:solidFill>
              </a:rPr>
              <a:t>i</a:t>
            </a:r>
            <a:r>
              <a:rPr lang="en-US" sz="2200" dirty="0"/>
              <a:t> is converted into a float and then assigned to </a:t>
            </a:r>
            <a:r>
              <a:rPr lang="en-US" sz="2200" i="1" dirty="0">
                <a:solidFill>
                  <a:srgbClr val="FF0000"/>
                </a:solidFill>
              </a:rPr>
              <a:t>f</a:t>
            </a:r>
            <a:r>
              <a:rPr lang="en-US" sz="2200" dirty="0"/>
              <a:t>. However, because of C#’s strict type-checking, not all types are compatible, and thus, not all type conversions are implicitly allowed. For example, </a:t>
            </a:r>
            <a:r>
              <a:rPr lang="en-US" sz="2200" dirty="0" err="1"/>
              <a:t>bool</a:t>
            </a:r>
            <a:r>
              <a:rPr lang="en-US" sz="2200" dirty="0"/>
              <a:t> and </a:t>
            </a:r>
            <a:r>
              <a:rPr lang="en-US" sz="2200" dirty="0" err="1"/>
              <a:t>int</a:t>
            </a:r>
            <a:r>
              <a:rPr lang="en-US" sz="2200" dirty="0"/>
              <a:t> are not compatible.</a:t>
            </a:r>
          </a:p>
          <a:p>
            <a:pPr algn="just"/>
            <a:endParaRPr lang="en-US" dirty="0"/>
          </a:p>
          <a:p>
            <a:pPr algn="just"/>
            <a:endParaRPr lang="en-US" dirty="0"/>
          </a:p>
        </p:txBody>
      </p:sp>
    </p:spTree>
    <p:extLst>
      <p:ext uri="{BB962C8B-B14F-4D97-AF65-F5344CB8AC3E}">
        <p14:creationId xmlns:p14="http://schemas.microsoft.com/office/powerpoint/2010/main" val="1690662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Conversions</a:t>
            </a:r>
          </a:p>
        </p:txBody>
      </p:sp>
      <p:sp>
        <p:nvSpPr>
          <p:cNvPr id="3" name="Content Placeholder 2"/>
          <p:cNvSpPr>
            <a:spLocks noGrp="1"/>
          </p:cNvSpPr>
          <p:nvPr>
            <p:ph idx="1"/>
          </p:nvPr>
        </p:nvSpPr>
        <p:spPr/>
        <p:txBody>
          <a:bodyPr/>
          <a:lstStyle/>
          <a:p>
            <a:r>
              <a:rPr lang="en-US" dirty="0"/>
              <a:t>When one type of data is assigned to another type of variable, an </a:t>
            </a:r>
            <a:r>
              <a:rPr lang="en-US" i="1" dirty="0">
                <a:solidFill>
                  <a:srgbClr val="FF0000"/>
                </a:solidFill>
              </a:rPr>
              <a:t>implicit type conversion </a:t>
            </a:r>
            <a:r>
              <a:rPr lang="en-US" dirty="0"/>
              <a:t>will take place automatically if:</a:t>
            </a:r>
          </a:p>
          <a:p>
            <a:endParaRPr lang="en-US" dirty="0"/>
          </a:p>
          <a:p>
            <a:pPr>
              <a:buNone/>
            </a:pPr>
            <a:r>
              <a:rPr lang="en-US" dirty="0"/>
              <a:t>	</a:t>
            </a:r>
            <a:r>
              <a:rPr lang="en-US" i="1" dirty="0"/>
              <a:t>• The two types are compatible.</a:t>
            </a:r>
          </a:p>
          <a:p>
            <a:pPr>
              <a:buNone/>
            </a:pPr>
            <a:r>
              <a:rPr lang="en-US" i="1" dirty="0"/>
              <a:t>	• The destination type has a range that is greater than the source type.</a:t>
            </a:r>
          </a:p>
          <a:p>
            <a:endParaRPr lang="en-US" dirty="0"/>
          </a:p>
          <a:p>
            <a:r>
              <a:rPr lang="en-US" dirty="0"/>
              <a:t>When these two conditions are met, a </a:t>
            </a:r>
            <a:r>
              <a:rPr lang="en-US" i="1" dirty="0">
                <a:solidFill>
                  <a:srgbClr val="FF0000"/>
                </a:solidFill>
              </a:rPr>
              <a:t>widening conversion </a:t>
            </a:r>
            <a:r>
              <a:rPr lang="en-US" i="1" dirty="0"/>
              <a:t>takes place</a:t>
            </a:r>
            <a:endParaRPr lang="en-US" dirty="0"/>
          </a:p>
          <a:p>
            <a:endParaRPr lang="en-US" dirty="0"/>
          </a:p>
        </p:txBody>
      </p:sp>
    </p:spTree>
    <p:extLst>
      <p:ext uri="{BB962C8B-B14F-4D97-AF65-F5344CB8AC3E}">
        <p14:creationId xmlns:p14="http://schemas.microsoft.com/office/powerpoint/2010/main" val="1079605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lgn="just"/>
            <a:r>
              <a:rPr lang="en-US" dirty="0"/>
              <a:t>For example, the </a:t>
            </a:r>
            <a:r>
              <a:rPr lang="en-US" b="1" dirty="0" err="1"/>
              <a:t>int</a:t>
            </a:r>
            <a:r>
              <a:rPr lang="en-US" b="1" dirty="0"/>
              <a:t> </a:t>
            </a:r>
            <a:r>
              <a:rPr lang="en-US" dirty="0"/>
              <a:t>type is always large enough to hold all valid byte values, and both </a:t>
            </a:r>
            <a:r>
              <a:rPr lang="en-US" dirty="0" err="1"/>
              <a:t>int</a:t>
            </a:r>
            <a:r>
              <a:rPr lang="en-US" dirty="0"/>
              <a:t> and byte are compatible integer types, so an implicit conversion can be applied. </a:t>
            </a:r>
          </a:p>
          <a:p>
            <a:endParaRPr lang="en-US" dirty="0"/>
          </a:p>
          <a:p>
            <a:r>
              <a:rPr lang="en-US" dirty="0"/>
              <a:t>For widening conversions, the numeric types, including integer and floating-point types, are compatible with each other. </a:t>
            </a:r>
          </a:p>
          <a:p>
            <a:endParaRPr lang="en-US" dirty="0"/>
          </a:p>
          <a:p>
            <a:endParaRPr lang="en-US" dirty="0"/>
          </a:p>
        </p:txBody>
      </p:sp>
    </p:spTree>
    <p:extLst>
      <p:ext uri="{BB962C8B-B14F-4D97-AF65-F5344CB8AC3E}">
        <p14:creationId xmlns:p14="http://schemas.microsoft.com/office/powerpoint/2010/main" val="1966901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609601"/>
            <a:ext cx="8458200" cy="5259388"/>
          </a:xfrm>
        </p:spPr>
        <p:txBody>
          <a:bodyPr>
            <a:normAutofit/>
          </a:bodyPr>
          <a:lstStyle/>
          <a:p>
            <a:pPr>
              <a:buNone/>
            </a:pPr>
            <a:r>
              <a:rPr lang="en-US" sz="2200" dirty="0"/>
              <a:t>using System;</a:t>
            </a:r>
          </a:p>
          <a:p>
            <a:pPr>
              <a:buNone/>
            </a:pPr>
            <a:r>
              <a:rPr lang="en-US" sz="2200" dirty="0"/>
              <a:t>class </a:t>
            </a:r>
            <a:r>
              <a:rPr lang="en-US" sz="2200" dirty="0" err="1" smtClean="0"/>
              <a:t>LtoD</a:t>
            </a:r>
            <a:endParaRPr lang="en-US" sz="2200" dirty="0" smtClean="0"/>
          </a:p>
          <a:p>
            <a:pPr>
              <a:buNone/>
            </a:pPr>
            <a:r>
              <a:rPr lang="en-US" sz="2200" dirty="0" smtClean="0"/>
              <a:t> </a:t>
            </a:r>
            <a:r>
              <a:rPr lang="en-US" sz="2200" dirty="0"/>
              <a:t>{</a:t>
            </a:r>
          </a:p>
          <a:p>
            <a:pPr>
              <a:buNone/>
            </a:pPr>
            <a:r>
              <a:rPr lang="en-US" sz="2200" dirty="0"/>
              <a:t>static void Main() </a:t>
            </a:r>
            <a:endParaRPr lang="en-US" sz="2200" dirty="0" smtClean="0"/>
          </a:p>
          <a:p>
            <a:pPr>
              <a:buNone/>
            </a:pPr>
            <a:r>
              <a:rPr lang="en-US" sz="2200" dirty="0" smtClean="0"/>
              <a:t>{</a:t>
            </a:r>
            <a:endParaRPr lang="en-US" sz="2200" dirty="0"/>
          </a:p>
          <a:p>
            <a:pPr>
              <a:buNone/>
            </a:pPr>
            <a:r>
              <a:rPr lang="en-US" sz="2200" dirty="0"/>
              <a:t>long L;</a:t>
            </a:r>
          </a:p>
          <a:p>
            <a:pPr>
              <a:buNone/>
            </a:pPr>
            <a:r>
              <a:rPr lang="en-US" sz="2200" dirty="0"/>
              <a:t>double D;</a:t>
            </a:r>
          </a:p>
          <a:p>
            <a:pPr>
              <a:buNone/>
            </a:pPr>
            <a:r>
              <a:rPr lang="en-US" sz="2200" dirty="0"/>
              <a:t>L = 100123285L;</a:t>
            </a:r>
          </a:p>
          <a:p>
            <a:pPr>
              <a:buNone/>
            </a:pPr>
            <a:r>
              <a:rPr lang="en-US" sz="2200" dirty="0"/>
              <a:t>D = L;</a:t>
            </a:r>
          </a:p>
          <a:p>
            <a:pPr>
              <a:buNone/>
            </a:pPr>
            <a:r>
              <a:rPr lang="en-US" sz="2200" dirty="0" err="1"/>
              <a:t>Console.WriteLine</a:t>
            </a:r>
            <a:r>
              <a:rPr lang="en-US" sz="2200" dirty="0"/>
              <a:t>("L and D: " + L + " " + D);</a:t>
            </a:r>
          </a:p>
          <a:p>
            <a:pPr>
              <a:buNone/>
            </a:pPr>
            <a:r>
              <a:rPr lang="en-US" sz="2200" dirty="0"/>
              <a:t>}</a:t>
            </a:r>
          </a:p>
          <a:p>
            <a:pPr>
              <a:buNone/>
            </a:pPr>
            <a:r>
              <a:rPr lang="en-US" sz="2200" dirty="0"/>
              <a:t>}</a:t>
            </a:r>
          </a:p>
          <a:p>
            <a:endParaRPr lang="en-US" dirty="0"/>
          </a:p>
        </p:txBody>
      </p:sp>
      <p:sp>
        <p:nvSpPr>
          <p:cNvPr id="4" name="TextBox 3"/>
          <p:cNvSpPr txBox="1"/>
          <p:nvPr/>
        </p:nvSpPr>
        <p:spPr>
          <a:xfrm>
            <a:off x="6248400" y="424935"/>
            <a:ext cx="2514600" cy="369332"/>
          </a:xfrm>
          <a:prstGeom prst="rect">
            <a:avLst/>
          </a:prstGeom>
          <a:noFill/>
        </p:spPr>
        <p:txBody>
          <a:bodyPr wrap="square" rtlCol="0">
            <a:spAutoFit/>
          </a:bodyPr>
          <a:lstStyle/>
          <a:p>
            <a:r>
              <a:rPr lang="en-US" b="1" u="sng" dirty="0" smtClean="0"/>
              <a:t>Program-01</a:t>
            </a:r>
            <a:endParaRPr lang="en-US" b="1" u="sng" dirty="0"/>
          </a:p>
        </p:txBody>
      </p:sp>
    </p:spTree>
    <p:extLst>
      <p:ext uri="{BB962C8B-B14F-4D97-AF65-F5344CB8AC3E}">
        <p14:creationId xmlns:p14="http://schemas.microsoft.com/office/powerpoint/2010/main" val="4000001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4739759"/>
          </a:xfrm>
          <a:prstGeom prst="rect">
            <a:avLst/>
          </a:prstGeom>
        </p:spPr>
        <p:txBody>
          <a:bodyPr wrap="square">
            <a:spAutoFit/>
          </a:bodyPr>
          <a:lstStyle/>
          <a:p>
            <a:pPr algn="just"/>
            <a:r>
              <a:rPr lang="en-US" sz="2000" dirty="0"/>
              <a:t>Although there is an implicit conversion from long to double, there is no implicit conversion from double to long since this is not a widening conversion. Thus, the following version of the preceding program is invalid</a:t>
            </a:r>
            <a:r>
              <a:rPr lang="en-US" sz="2000" dirty="0" smtClean="0"/>
              <a:t>:</a:t>
            </a:r>
            <a:endParaRPr lang="en-US" sz="2800" dirty="0"/>
          </a:p>
          <a:p>
            <a:pPr>
              <a:buNone/>
            </a:pPr>
            <a:r>
              <a:rPr lang="en-US" sz="2400" dirty="0">
                <a:solidFill>
                  <a:srgbClr val="00B050"/>
                </a:solidFill>
              </a:rPr>
              <a:t>	</a:t>
            </a:r>
            <a:r>
              <a:rPr lang="en-US" sz="2000" dirty="0">
                <a:solidFill>
                  <a:srgbClr val="00B050"/>
                </a:solidFill>
              </a:rPr>
              <a:t>// *** This program will not compile. ***</a:t>
            </a:r>
          </a:p>
          <a:p>
            <a:pPr>
              <a:buNone/>
            </a:pPr>
            <a:r>
              <a:rPr lang="en-US" sz="2000" dirty="0"/>
              <a:t>		using System;</a:t>
            </a:r>
          </a:p>
          <a:p>
            <a:pPr>
              <a:buNone/>
            </a:pPr>
            <a:r>
              <a:rPr lang="en-US" sz="2000" dirty="0"/>
              <a:t>		class </a:t>
            </a:r>
            <a:r>
              <a:rPr lang="en-US" sz="2000" dirty="0" err="1"/>
              <a:t>LtoD</a:t>
            </a:r>
            <a:r>
              <a:rPr lang="en-US" sz="2000" dirty="0"/>
              <a:t> {</a:t>
            </a:r>
          </a:p>
          <a:p>
            <a:pPr>
              <a:buNone/>
            </a:pPr>
            <a:r>
              <a:rPr lang="en-US" sz="2000" dirty="0"/>
              <a:t>		static void Main</a:t>
            </a:r>
            <a:r>
              <a:rPr lang="en-US" sz="2000" dirty="0" smtClean="0"/>
              <a:t>()</a:t>
            </a:r>
          </a:p>
          <a:p>
            <a:pPr>
              <a:buNone/>
            </a:pPr>
            <a:r>
              <a:rPr lang="en-US" sz="2000" dirty="0"/>
              <a:t> </a:t>
            </a:r>
            <a:r>
              <a:rPr lang="en-US" sz="2000" dirty="0" smtClean="0"/>
              <a:t>                                      </a:t>
            </a:r>
            <a:r>
              <a:rPr lang="en-US" sz="2000" dirty="0"/>
              <a:t>{</a:t>
            </a:r>
          </a:p>
          <a:p>
            <a:pPr>
              <a:buNone/>
            </a:pPr>
            <a:r>
              <a:rPr lang="en-US" sz="2000" dirty="0"/>
              <a:t>			long L;</a:t>
            </a:r>
          </a:p>
          <a:p>
            <a:pPr>
              <a:buNone/>
            </a:pPr>
            <a:r>
              <a:rPr lang="en-US" sz="2000" dirty="0"/>
              <a:t>			double D;</a:t>
            </a:r>
          </a:p>
          <a:p>
            <a:pPr>
              <a:buNone/>
            </a:pPr>
            <a:r>
              <a:rPr lang="en-US" sz="2000" dirty="0"/>
              <a:t>			D = 100123285.0;</a:t>
            </a:r>
          </a:p>
          <a:p>
            <a:pPr>
              <a:buNone/>
            </a:pPr>
            <a:r>
              <a:rPr lang="en-US" sz="2000" dirty="0"/>
              <a:t>			</a:t>
            </a:r>
            <a:r>
              <a:rPr lang="en-US" sz="2000" dirty="0">
                <a:solidFill>
                  <a:srgbClr val="FF0000"/>
                </a:solidFill>
              </a:rPr>
              <a:t>L = D; // Illegal!!!</a:t>
            </a:r>
          </a:p>
          <a:p>
            <a:pPr>
              <a:buNone/>
            </a:pPr>
            <a:r>
              <a:rPr lang="en-US" sz="2000" dirty="0"/>
              <a:t>			</a:t>
            </a:r>
            <a:r>
              <a:rPr lang="en-US" sz="2000" dirty="0" err="1"/>
              <a:t>Console.WriteLine</a:t>
            </a:r>
            <a:r>
              <a:rPr lang="en-US" sz="2000" dirty="0"/>
              <a:t>("L and D: " + L + " " + D);</a:t>
            </a:r>
          </a:p>
          <a:p>
            <a:pPr>
              <a:buNone/>
            </a:pPr>
            <a:r>
              <a:rPr lang="en-US" sz="2000" dirty="0"/>
              <a:t>			}</a:t>
            </a:r>
          </a:p>
          <a:p>
            <a:pPr>
              <a:buNone/>
            </a:pPr>
            <a:r>
              <a:rPr lang="en-US" dirty="0"/>
              <a:t>		</a:t>
            </a:r>
          </a:p>
        </p:txBody>
      </p:sp>
    </p:spTree>
    <p:extLst>
      <p:ext uri="{BB962C8B-B14F-4D97-AF65-F5344CB8AC3E}">
        <p14:creationId xmlns:p14="http://schemas.microsoft.com/office/powerpoint/2010/main" val="2817172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341</TotalTime>
  <Words>1189</Words>
  <Application>Microsoft Office PowerPoint</Application>
  <PresentationFormat>On-screen Show (4:3)</PresentationFormat>
  <Paragraphs>146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Bookman Old Style</vt:lpstr>
      <vt:lpstr>Gill Sans MT</vt:lpstr>
      <vt:lpstr>Times New Roman</vt:lpstr>
      <vt:lpstr>Wingdings</vt:lpstr>
      <vt:lpstr>Wingdings 3</vt:lpstr>
      <vt:lpstr>Origin</vt:lpstr>
      <vt:lpstr> Type Casting   </vt:lpstr>
      <vt:lpstr>Type Conversion</vt:lpstr>
      <vt:lpstr>PowerPoint Presentation</vt:lpstr>
      <vt:lpstr>PowerPoint Presentation</vt:lpstr>
      <vt:lpstr>Type Conversion</vt:lpstr>
      <vt:lpstr>Automatic Conversions</vt:lpstr>
      <vt:lpstr>Contd..</vt:lpstr>
      <vt:lpstr>PowerPoint Presentation</vt:lpstr>
      <vt:lpstr>PowerPoint Presentation</vt:lpstr>
      <vt:lpstr>Contd..</vt:lpstr>
      <vt:lpstr>PowerPoint Presentation</vt:lpstr>
      <vt:lpstr>Casting Incompatible Types</vt:lpstr>
      <vt:lpstr>Casting Incompatible Types</vt:lpstr>
      <vt:lpstr>PowerPoint Presentation</vt:lpstr>
      <vt:lpstr>Casting Incompatible Types</vt:lpstr>
      <vt:lpstr>Boxing </vt:lpstr>
      <vt:lpstr>PowerPoint Presentation</vt:lpstr>
      <vt:lpstr>Boxing </vt:lpstr>
      <vt:lpstr>PowerPoint Presentation</vt:lpstr>
      <vt:lpstr>Unboxing</vt:lpstr>
      <vt:lpstr>PowerPoint Presentation</vt:lpstr>
      <vt:lpstr>Object a Universal Data Type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wasif</cp:lastModifiedBy>
  <cp:revision>153</cp:revision>
  <dcterms:created xsi:type="dcterms:W3CDTF">2006-08-16T00:00:00Z</dcterms:created>
  <dcterms:modified xsi:type="dcterms:W3CDTF">2016-04-14T18:13:29Z</dcterms:modified>
</cp:coreProperties>
</file>