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5"/>
  </p:notesMasterIdLst>
  <p:sldIdLst>
    <p:sldId id="256" r:id="rId2"/>
    <p:sldId id="346" r:id="rId3"/>
    <p:sldId id="347" r:id="rId4"/>
    <p:sldId id="348" r:id="rId5"/>
    <p:sldId id="353" r:id="rId6"/>
    <p:sldId id="349" r:id="rId7"/>
    <p:sldId id="354" r:id="rId8"/>
    <p:sldId id="355" r:id="rId9"/>
    <p:sldId id="356" r:id="rId10"/>
    <p:sldId id="350" r:id="rId11"/>
    <p:sldId id="351" r:id="rId12"/>
    <p:sldId id="352" r:id="rId13"/>
    <p:sldId id="372" r:id="rId14"/>
    <p:sldId id="373" r:id="rId15"/>
    <p:sldId id="374" r:id="rId16"/>
    <p:sldId id="375" r:id="rId17"/>
    <p:sldId id="37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70" r:id="rId32"/>
    <p:sldId id="371" r:id="rId33"/>
    <p:sldId id="34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34" autoAdjust="0"/>
  </p:normalViewPr>
  <p:slideViewPr>
    <p:cSldViewPr>
      <p:cViewPr>
        <p:scale>
          <a:sx n="51" d="100"/>
          <a:sy n="51" d="100"/>
        </p:scale>
        <p:origin x="-492"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74D89-C5C4-409B-86B8-DDF2F60206AE}" type="datetimeFigureOut">
              <a:rPr lang="en-US" smtClean="0"/>
              <a:pPr/>
              <a:t>5/2/2016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D110AB-5634-4A42-B8F6-6E61865A25D2}" type="slidenum">
              <a:rPr lang="en-US" smtClean="0"/>
              <a:pPr/>
              <a:t>‹#›</a:t>
            </a:fld>
            <a:endParaRPr lang="en-US"/>
          </a:p>
        </p:txBody>
      </p:sp>
    </p:spTree>
    <p:extLst>
      <p:ext uri="{BB962C8B-B14F-4D97-AF65-F5344CB8AC3E}">
        <p14:creationId xmlns="" xmlns:p14="http://schemas.microsoft.com/office/powerpoint/2010/main" val="3440262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5/2/2016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5/2/2016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5/2/2016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5105400"/>
            <a:ext cx="6858000" cy="533400"/>
          </a:xfrm>
        </p:spPr>
        <p:txBody>
          <a:bodyPr/>
          <a:lstStyle/>
          <a:p>
            <a:r>
              <a:rPr lang="en-US" i="1" dirty="0" smtClean="0"/>
              <a:t>Lecture </a:t>
            </a:r>
            <a:r>
              <a:rPr lang="en-US" i="1" smtClean="0"/>
              <a:t>#15</a:t>
            </a:r>
            <a:endParaRPr lang="en-US" i="1" dirty="0" smtClean="0"/>
          </a:p>
          <a:p>
            <a:endParaRPr lang="en-US" i="1" dirty="0"/>
          </a:p>
        </p:txBody>
      </p:sp>
      <p:sp>
        <p:nvSpPr>
          <p:cNvPr id="5" name="Title 4"/>
          <p:cNvSpPr>
            <a:spLocks noGrp="1"/>
          </p:cNvSpPr>
          <p:nvPr>
            <p:ph type="ctrTitle"/>
          </p:nvPr>
        </p:nvSpPr>
        <p:spPr>
          <a:xfrm>
            <a:off x="1371600" y="4114800"/>
            <a:ext cx="6858000" cy="762000"/>
          </a:xfrm>
        </p:spPr>
        <p:txBody>
          <a:bodyPr>
            <a:normAutofit/>
          </a:bodyPr>
          <a:lstStyle/>
          <a:p>
            <a:r>
              <a:rPr lang="en-US" sz="3600" b="1" i="1" dirty="0" smtClean="0">
                <a:latin typeface="Times New Roman" pitchFamily="18" charset="0"/>
                <a:cs typeface="Times New Roman" pitchFamily="18" charset="0"/>
              </a:rPr>
              <a:t>Events</a:t>
            </a:r>
            <a:r>
              <a:rPr lang="en-US" sz="1200" b="1" i="1" dirty="0" smtClean="0">
                <a:latin typeface="Times New Roman" pitchFamily="18" charset="0"/>
                <a:cs typeface="Times New Roman" pitchFamily="18" charset="0"/>
              </a:rPr>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sz="quarter" idx="1"/>
          </p:nvPr>
        </p:nvSpPr>
        <p:spPr/>
        <p:txBody>
          <a:bodyPr>
            <a:normAutofit fontScale="92500"/>
          </a:bodyPr>
          <a:lstStyle/>
          <a:p>
            <a:pPr algn="just"/>
            <a:r>
              <a:rPr lang="en-US" dirty="0"/>
              <a:t>When some thing happens a class can raise an event, which have a message that contain information about the event (event arguments) and send them out to the rest of the application, other parts of the application can respond to the event by executing methods called </a:t>
            </a:r>
            <a:r>
              <a:rPr lang="en-US" b="1" dirty="0">
                <a:solidFill>
                  <a:schemeClr val="accent2"/>
                </a:solidFill>
              </a:rPr>
              <a:t>event handlers.</a:t>
            </a:r>
            <a:r>
              <a:rPr lang="en-US" dirty="0"/>
              <a:t/>
            </a:r>
            <a:br>
              <a:rPr lang="en-US" dirty="0"/>
            </a:br>
            <a:endParaRPr lang="en-US" dirty="0"/>
          </a:p>
          <a:p>
            <a:pPr algn="just"/>
            <a:r>
              <a:rPr lang="en-US" dirty="0"/>
              <a:t>Event handler is a method that has the same signature as the event and this method is executed when the event occurs. </a:t>
            </a:r>
          </a:p>
          <a:p>
            <a:pPr algn="just"/>
            <a:endParaRPr lang="en-US" dirty="0"/>
          </a:p>
          <a:p>
            <a:pPr algn="just"/>
            <a:r>
              <a:rPr lang="en-US" dirty="0"/>
              <a:t>To define an event you need first to define a delegate that contains the methods that will be called when the event raised, and then you define the </a:t>
            </a:r>
            <a:r>
              <a:rPr lang="en-US" b="1" dirty="0">
                <a:solidFill>
                  <a:schemeClr val="accent2"/>
                </a:solidFill>
              </a:rPr>
              <a:t>event based on that delegate</a:t>
            </a:r>
            <a:r>
              <a:rPr lang="en-US" dirty="0"/>
              <a:t>.</a:t>
            </a:r>
          </a:p>
          <a:p>
            <a:pPr algn="just"/>
            <a:endParaRPr lang="en-US" dirty="0"/>
          </a:p>
          <a:p>
            <a:pPr algn="just"/>
            <a:endParaRPr lang="en-US" dirty="0"/>
          </a:p>
        </p:txBody>
      </p:sp>
    </p:spTree>
    <p:extLst>
      <p:ext uri="{BB962C8B-B14F-4D97-AF65-F5344CB8AC3E}">
        <p14:creationId xmlns="" xmlns:p14="http://schemas.microsoft.com/office/powerpoint/2010/main" val="2833260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l="3698" t="12347" r="38424" b="15113"/>
          <a:stretch>
            <a:fillRect/>
          </a:stretch>
        </p:blipFill>
        <p:spPr bwMode="auto">
          <a:xfrm>
            <a:off x="1219200" y="152400"/>
            <a:ext cx="6553200" cy="6160008"/>
          </a:xfrm>
          <a:prstGeom prst="rect">
            <a:avLst/>
          </a:prstGeom>
          <a:noFill/>
          <a:ln w="9525">
            <a:noFill/>
            <a:miter lim="800000"/>
            <a:headEnd/>
            <a:tailEnd/>
          </a:ln>
          <a:effectLst/>
        </p:spPr>
      </p:pic>
    </p:spTree>
    <p:extLst>
      <p:ext uri="{BB962C8B-B14F-4D97-AF65-F5344CB8AC3E}">
        <p14:creationId xmlns="" xmlns:p14="http://schemas.microsoft.com/office/powerpoint/2010/main" val="4208482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sz="quarter" idx="1"/>
          </p:nvPr>
        </p:nvSpPr>
        <p:spPr/>
        <p:txBody>
          <a:bodyPr/>
          <a:lstStyle/>
          <a:p>
            <a:pPr algn="just"/>
            <a:r>
              <a:rPr lang="en-US" b="1" dirty="0">
                <a:solidFill>
                  <a:schemeClr val="accent2"/>
                </a:solidFill>
              </a:rPr>
              <a:t>Raising an events </a:t>
            </a:r>
            <a:r>
              <a:rPr lang="en-US" dirty="0"/>
              <a:t>is a simple step. </a:t>
            </a:r>
          </a:p>
          <a:p>
            <a:pPr algn="just"/>
            <a:r>
              <a:rPr lang="en-US" dirty="0"/>
              <a:t>First you check the event against a null value to ensure that the caller has registered with the event, and then you fire the event by specifying the event by name as well as any required parameters as defined by the associated delegate.</a:t>
            </a:r>
          </a:p>
          <a:p>
            <a:endParaRPr lang="en-US" dirty="0"/>
          </a:p>
        </p:txBody>
      </p:sp>
    </p:spTree>
    <p:extLst>
      <p:ext uri="{BB962C8B-B14F-4D97-AF65-F5344CB8AC3E}">
        <p14:creationId xmlns="" xmlns:p14="http://schemas.microsoft.com/office/powerpoint/2010/main" val="3357565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Class and Event </a:t>
            </a:r>
            <a:endParaRPr lang="en-US" dirty="0"/>
          </a:p>
        </p:txBody>
      </p:sp>
      <p:pic>
        <p:nvPicPr>
          <p:cNvPr id="1026" name="Picture 2"/>
          <p:cNvPicPr>
            <a:picLocks noGrp="1" noChangeAspect="1" noChangeArrowheads="1"/>
          </p:cNvPicPr>
          <p:nvPr>
            <p:ph sz="quarter" idx="1"/>
          </p:nvPr>
        </p:nvPicPr>
        <p:blipFill>
          <a:blip r:embed="rId2"/>
          <a:srcRect l="32637" t="35499" r="23376" b="18199"/>
          <a:stretch>
            <a:fillRect/>
          </a:stretch>
        </p:blipFill>
        <p:spPr bwMode="auto">
          <a:xfrm>
            <a:off x="762000" y="1219200"/>
            <a:ext cx="6248400" cy="49329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Subscriber Class and Event Handlers</a:t>
            </a:r>
            <a:endParaRPr lang="en-US" dirty="0"/>
          </a:p>
        </p:txBody>
      </p:sp>
      <p:pic>
        <p:nvPicPr>
          <p:cNvPr id="2050" name="Picture 2"/>
          <p:cNvPicPr>
            <a:picLocks noGrp="1" noChangeAspect="1" noChangeArrowheads="1"/>
          </p:cNvPicPr>
          <p:nvPr>
            <p:ph sz="quarter" idx="1"/>
          </p:nvPr>
        </p:nvPicPr>
        <p:blipFill>
          <a:blip r:embed="rId2"/>
          <a:srcRect l="31479" t="26238" r="25691" b="27460"/>
          <a:stretch>
            <a:fillRect/>
          </a:stretch>
        </p:blipFill>
        <p:spPr bwMode="auto">
          <a:xfrm>
            <a:off x="1066800" y="1295400"/>
            <a:ext cx="6380480" cy="51733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dirty="0" smtClean="0"/>
              <a:t>Subscribing to Event</a:t>
            </a:r>
            <a:endParaRPr lang="en-US" dirty="0"/>
          </a:p>
        </p:txBody>
      </p:sp>
      <p:pic>
        <p:nvPicPr>
          <p:cNvPr id="3074" name="Picture 2"/>
          <p:cNvPicPr>
            <a:picLocks noGrp="1" noChangeAspect="1" noChangeArrowheads="1"/>
          </p:cNvPicPr>
          <p:nvPr>
            <p:ph sz="quarter" idx="1"/>
          </p:nvPr>
        </p:nvPicPr>
        <p:blipFill>
          <a:blip r:embed="rId2"/>
          <a:srcRect l="30215" t="33184" r="29164" b="19743"/>
          <a:stretch>
            <a:fillRect/>
          </a:stretch>
        </p:blipFill>
        <p:spPr bwMode="auto">
          <a:xfrm>
            <a:off x="1066800" y="990600"/>
            <a:ext cx="6553200" cy="56956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a:srcRect l="15996" t="23151" r="60418" b="61415"/>
          <a:stretch>
            <a:fillRect/>
          </a:stretch>
        </p:blipFill>
        <p:spPr bwMode="auto">
          <a:xfrm>
            <a:off x="1523999" y="2209800"/>
            <a:ext cx="5899785"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Unsubscribing from notification</a:t>
            </a:r>
            <a:endParaRPr lang="en-US" dirty="0"/>
          </a:p>
        </p:txBody>
      </p:sp>
      <p:pic>
        <p:nvPicPr>
          <p:cNvPr id="5122" name="Picture 2"/>
          <p:cNvPicPr>
            <a:picLocks noGrp="1" noChangeAspect="1" noChangeArrowheads="1"/>
          </p:cNvPicPr>
          <p:nvPr>
            <p:ph sz="quarter" idx="1"/>
          </p:nvPr>
        </p:nvPicPr>
        <p:blipFill>
          <a:blip r:embed="rId2"/>
          <a:srcRect l="32637" t="26238" r="29164" b="25916"/>
          <a:stretch>
            <a:fillRect/>
          </a:stretch>
        </p:blipFill>
        <p:spPr bwMode="auto">
          <a:xfrm>
            <a:off x="685800" y="1219200"/>
            <a:ext cx="4953000" cy="4652818"/>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l="3128" t="10096" r="78636" b="75002"/>
          <a:stretch>
            <a:fillRect/>
          </a:stretch>
        </p:blipFill>
        <p:spPr bwMode="auto">
          <a:xfrm>
            <a:off x="6019800" y="4648200"/>
            <a:ext cx="2362200"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Delegate Type and </a:t>
            </a:r>
            <a:r>
              <a:rPr lang="en-US" dirty="0" smtClean="0"/>
              <a:t>Event Handler</a:t>
            </a:r>
            <a:endParaRPr lang="en-US" dirty="0"/>
          </a:p>
        </p:txBody>
      </p:sp>
      <p:pic>
        <p:nvPicPr>
          <p:cNvPr id="4" name="Content Placeholder 3"/>
          <p:cNvPicPr>
            <a:picLocks noGrp="1" noChangeAspect="1"/>
          </p:cNvPicPr>
          <p:nvPr>
            <p:ph sz="quarter" idx="1"/>
          </p:nvPr>
        </p:nvPicPr>
        <p:blipFill rotWithShape="1">
          <a:blip r:embed="rId2">
            <a:duotone>
              <a:prstClr val="black"/>
              <a:schemeClr val="accent1">
                <a:tint val="45000"/>
                <a:satMod val="400000"/>
              </a:schemeClr>
            </a:duotone>
          </a:blip>
          <a:srcRect l="29630" t="53798" r="22839" b="40712"/>
          <a:stretch/>
        </p:blipFill>
        <p:spPr>
          <a:xfrm>
            <a:off x="609600" y="3962400"/>
            <a:ext cx="7543800" cy="489857"/>
          </a:xfrm>
          <a:prstGeom prst="rect">
            <a:avLst/>
          </a:prstGeom>
        </p:spPr>
      </p:pic>
      <p:sp>
        <p:nvSpPr>
          <p:cNvPr id="6" name="Rectangle 5"/>
          <p:cNvSpPr/>
          <p:nvPr/>
        </p:nvSpPr>
        <p:spPr>
          <a:xfrm>
            <a:off x="457200" y="1905000"/>
            <a:ext cx="7909560" cy="1323439"/>
          </a:xfrm>
          <a:prstGeom prst="rect">
            <a:avLst/>
          </a:prstGeom>
        </p:spPr>
        <p:txBody>
          <a:bodyPr wrap="square">
            <a:spAutoFit/>
          </a:bodyPr>
          <a:lstStyle/>
          <a:p>
            <a:pPr algn="just"/>
            <a:r>
              <a:rPr lang="en-US" sz="2000" dirty="0"/>
              <a:t>An event declaration requires the name of a delegate type. You can either declare one or use one that already exists. If you declare a delegate type, it must specify the signature and return type of the methods that will be stored by the event.</a:t>
            </a:r>
          </a:p>
        </p:txBody>
      </p:sp>
    </p:spTree>
    <p:extLst>
      <p:ext uri="{BB962C8B-B14F-4D97-AF65-F5344CB8AC3E}">
        <p14:creationId xmlns="" xmlns:p14="http://schemas.microsoft.com/office/powerpoint/2010/main" val="4265154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an Event</a:t>
            </a:r>
          </a:p>
        </p:txBody>
      </p:sp>
      <p:pic>
        <p:nvPicPr>
          <p:cNvPr id="4" name="Content Placeholder 3"/>
          <p:cNvPicPr>
            <a:picLocks noGrp="1" noChangeAspect="1"/>
          </p:cNvPicPr>
          <p:nvPr>
            <p:ph sz="quarter" idx="1"/>
          </p:nvPr>
        </p:nvPicPr>
        <p:blipFill rotWithShape="1">
          <a:blip r:embed="rId2">
            <a:duotone>
              <a:prstClr val="black"/>
              <a:schemeClr val="accent1">
                <a:tint val="45000"/>
                <a:satMod val="400000"/>
              </a:schemeClr>
            </a:duotone>
          </a:blip>
          <a:srcRect l="30520" t="65864" r="33271" b="13299"/>
          <a:stretch/>
        </p:blipFill>
        <p:spPr>
          <a:xfrm>
            <a:off x="990600" y="3505200"/>
            <a:ext cx="6227765" cy="1676400"/>
          </a:xfrm>
          <a:prstGeom prst="rect">
            <a:avLst/>
          </a:prstGeom>
        </p:spPr>
      </p:pic>
      <p:sp>
        <p:nvSpPr>
          <p:cNvPr id="6" name="Rectangle 5"/>
          <p:cNvSpPr/>
          <p:nvPr/>
        </p:nvSpPr>
        <p:spPr>
          <a:xfrm>
            <a:off x="685800" y="2057400"/>
            <a:ext cx="7848600" cy="1015663"/>
          </a:xfrm>
          <a:prstGeom prst="rect">
            <a:avLst/>
          </a:prstGeom>
        </p:spPr>
        <p:txBody>
          <a:bodyPr wrap="square">
            <a:spAutoFit/>
          </a:bodyPr>
          <a:lstStyle/>
          <a:p>
            <a:r>
              <a:rPr lang="en-US" sz="2000" dirty="0"/>
              <a:t>Creating an event is simple—it requires only a delegate type and a name. The syntax for an event declaration is shown in the following code, which declares an event called Elapsed</a:t>
            </a:r>
            <a:r>
              <a:rPr lang="en-US" dirty="0"/>
              <a:t>. </a:t>
            </a:r>
          </a:p>
        </p:txBody>
      </p:sp>
    </p:spTree>
    <p:extLst>
      <p:ext uri="{BB962C8B-B14F-4D97-AF65-F5344CB8AC3E}">
        <p14:creationId xmlns="" xmlns:p14="http://schemas.microsoft.com/office/powerpoint/2010/main" val="3373645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pPr algn="just"/>
            <a:r>
              <a:rPr lang="en-US" dirty="0"/>
              <a:t>All of us have been exposed to </a:t>
            </a:r>
            <a:r>
              <a:rPr lang="en-US" b="1" dirty="0"/>
              <a:t>event driven </a:t>
            </a:r>
            <a:r>
              <a:rPr lang="en-US" dirty="0"/>
              <a:t>programming of some sort or the other.</a:t>
            </a:r>
          </a:p>
          <a:p>
            <a:pPr algn="just">
              <a:buNone/>
            </a:pPr>
            <a:endParaRPr lang="en-US" dirty="0"/>
          </a:p>
          <a:p>
            <a:pPr algn="just"/>
            <a:r>
              <a:rPr lang="en-US" b="1" dirty="0"/>
              <a:t>Event</a:t>
            </a:r>
            <a:r>
              <a:rPr lang="en-US" dirty="0"/>
              <a:t>-</a:t>
            </a:r>
            <a:r>
              <a:rPr lang="en-US" b="1" dirty="0"/>
              <a:t>driven programming</a:t>
            </a:r>
            <a:r>
              <a:rPr lang="en-US" dirty="0"/>
              <a:t> is a </a:t>
            </a:r>
            <a:r>
              <a:rPr lang="en-US" b="1" dirty="0"/>
              <a:t>programming</a:t>
            </a:r>
            <a:r>
              <a:rPr lang="en-US" dirty="0"/>
              <a:t> paradigm in which the flow of the </a:t>
            </a:r>
            <a:r>
              <a:rPr lang="en-US" b="1" dirty="0"/>
              <a:t>program</a:t>
            </a:r>
            <a:r>
              <a:rPr lang="en-US" dirty="0"/>
              <a:t> is determined by </a:t>
            </a:r>
            <a:r>
              <a:rPr lang="en-US" b="1" dirty="0"/>
              <a:t>events</a:t>
            </a:r>
            <a:r>
              <a:rPr lang="en-US" dirty="0"/>
              <a:t> such as user actions (mouse clicks, key presses) etc.</a:t>
            </a:r>
          </a:p>
          <a:p>
            <a:pPr algn="just"/>
            <a:endParaRPr lang="en-US" dirty="0"/>
          </a:p>
          <a:p>
            <a:pPr algn="just"/>
            <a:r>
              <a:rPr lang="en-US" dirty="0"/>
              <a:t>C# adds on value to the often mentioned world of event driven programming by adding support through </a:t>
            </a:r>
            <a:r>
              <a:rPr lang="en-US" b="1" dirty="0"/>
              <a:t>events and delegates</a:t>
            </a:r>
            <a:r>
              <a:rPr lang="en-US" dirty="0"/>
              <a:t>.</a:t>
            </a:r>
          </a:p>
          <a:p>
            <a:pPr algn="just"/>
            <a:endParaRPr lang="en-US" dirty="0"/>
          </a:p>
        </p:txBody>
      </p:sp>
    </p:spTree>
    <p:extLst>
      <p:ext uri="{BB962C8B-B14F-4D97-AF65-F5344CB8AC3E}">
        <p14:creationId xmlns="" xmlns:p14="http://schemas.microsoft.com/office/powerpoint/2010/main" val="1749468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Raising an Event</a:t>
            </a:r>
          </a:p>
        </p:txBody>
      </p:sp>
      <p:sp>
        <p:nvSpPr>
          <p:cNvPr id="3" name="Content Placeholder 2"/>
          <p:cNvSpPr>
            <a:spLocks noGrp="1"/>
          </p:cNvSpPr>
          <p:nvPr>
            <p:ph sz="quarter" idx="1"/>
          </p:nvPr>
        </p:nvSpPr>
        <p:spPr>
          <a:xfrm>
            <a:off x="609600" y="1295400"/>
            <a:ext cx="7787641" cy="4402666"/>
          </a:xfrm>
        </p:spPr>
        <p:txBody>
          <a:bodyPr>
            <a:noAutofit/>
          </a:bodyPr>
          <a:lstStyle/>
          <a:p>
            <a:pPr algn="just"/>
            <a:r>
              <a:rPr lang="en-US" sz="2000" dirty="0"/>
              <a:t>The event member itself just holds the event handlers that need to be invoked. Nothing happens with them unless the event is </a:t>
            </a:r>
            <a:r>
              <a:rPr lang="en-US" sz="2000" dirty="0" smtClean="0"/>
              <a:t>raised</a:t>
            </a:r>
          </a:p>
          <a:p>
            <a:pPr algn="just"/>
            <a:r>
              <a:rPr lang="en-US" sz="2000" dirty="0"/>
              <a:t>For example, the </a:t>
            </a:r>
            <a:r>
              <a:rPr lang="en-US" sz="2000" dirty="0" smtClean="0"/>
              <a:t>code on next slide raises </a:t>
            </a:r>
            <a:r>
              <a:rPr lang="en-US" sz="2000" dirty="0"/>
              <a:t>event Elapsed. Notice the following about the code:</a:t>
            </a:r>
          </a:p>
          <a:p>
            <a:pPr algn="just">
              <a:buFont typeface="Wingdings" panose="05000000000000000000" pitchFamily="2" charset="2"/>
              <a:buChar char="§"/>
            </a:pPr>
            <a:r>
              <a:rPr lang="en-US" sz="2000" dirty="0" smtClean="0"/>
              <a:t>Before </a:t>
            </a:r>
            <a:r>
              <a:rPr lang="en-US" sz="2000" dirty="0"/>
              <a:t>raising the </a:t>
            </a:r>
            <a:r>
              <a:rPr lang="en-US" sz="2000" dirty="0" smtClean="0"/>
              <a:t>event ,</a:t>
            </a:r>
            <a:r>
              <a:rPr lang="en-US" sz="2000" dirty="0"/>
              <a:t>it is compared to null, to see whether </a:t>
            </a:r>
            <a:r>
              <a:rPr lang="en-US" sz="2000" dirty="0" smtClean="0"/>
              <a:t>it contains </a:t>
            </a:r>
            <a:r>
              <a:rPr lang="en-US" sz="2000" dirty="0"/>
              <a:t>any event </a:t>
            </a:r>
            <a:r>
              <a:rPr lang="en-US" sz="2000" dirty="0" smtClean="0"/>
              <a:t>handlers</a:t>
            </a:r>
            <a:r>
              <a:rPr lang="en-US" sz="2000" dirty="0"/>
              <a:t>. If the event is null, it is empty.</a:t>
            </a:r>
          </a:p>
          <a:p>
            <a:pPr algn="just">
              <a:buFont typeface="Wingdings" panose="05000000000000000000" pitchFamily="2" charset="2"/>
              <a:buChar char="§"/>
            </a:pPr>
            <a:r>
              <a:rPr lang="en-US" sz="2000" dirty="0" smtClean="0"/>
              <a:t>Raising </a:t>
            </a:r>
            <a:r>
              <a:rPr lang="en-US" sz="2000" dirty="0"/>
              <a:t>the event itself is like invoking a function.</a:t>
            </a:r>
          </a:p>
          <a:p>
            <a:pPr algn="just">
              <a:buFont typeface="Wingdings" panose="05000000000000000000" pitchFamily="2" charset="2"/>
              <a:buChar char="§"/>
            </a:pPr>
            <a:r>
              <a:rPr lang="en-US" sz="2000" dirty="0" smtClean="0"/>
              <a:t>Use </a:t>
            </a:r>
            <a:r>
              <a:rPr lang="en-US" sz="2000" dirty="0"/>
              <a:t>the name of the event, followed by the parameter list enclosed in parentheses.</a:t>
            </a:r>
          </a:p>
          <a:p>
            <a:pPr algn="just">
              <a:buFont typeface="Wingdings" panose="05000000000000000000" pitchFamily="2" charset="2"/>
              <a:buChar char="§"/>
            </a:pPr>
            <a:r>
              <a:rPr lang="en-US" sz="2000" dirty="0" smtClean="0"/>
              <a:t>The </a:t>
            </a:r>
            <a:r>
              <a:rPr lang="en-US" sz="2000" dirty="0"/>
              <a:t>parameter list must match the delegate type of the event.</a:t>
            </a:r>
          </a:p>
        </p:txBody>
      </p:sp>
    </p:spTree>
    <p:extLst>
      <p:ext uri="{BB962C8B-B14F-4D97-AF65-F5344CB8AC3E}">
        <p14:creationId xmlns="" xmlns:p14="http://schemas.microsoft.com/office/powerpoint/2010/main" val="1164909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629" y="457200"/>
            <a:ext cx="8915400" cy="1015663"/>
          </a:xfrm>
          <a:prstGeom prst="rect">
            <a:avLst/>
          </a:prstGeom>
        </p:spPr>
        <p:txBody>
          <a:bodyPr wrap="square">
            <a:spAutoFit/>
          </a:bodyPr>
          <a:lstStyle/>
          <a:p>
            <a:pPr algn="just"/>
            <a:r>
              <a:rPr lang="en-US" sz="2000" dirty="0"/>
              <a:t>Putting together the event declaration and the code to raise the event gives the following </a:t>
            </a:r>
            <a:r>
              <a:rPr lang="en-US" sz="2000" dirty="0" smtClean="0"/>
              <a:t>class </a:t>
            </a:r>
            <a:r>
              <a:rPr lang="en-US" sz="2000" dirty="0"/>
              <a:t>declaration for the publisher. The code contains two members: the event, and a </a:t>
            </a:r>
            <a:r>
              <a:rPr lang="en-US" sz="2000" dirty="0" smtClean="0"/>
              <a:t>method called </a:t>
            </a:r>
            <a:r>
              <a:rPr lang="en-US" sz="2000" dirty="0" err="1"/>
              <a:t>OnOneSecond</a:t>
            </a:r>
            <a:r>
              <a:rPr lang="en-US" sz="2000" dirty="0"/>
              <a:t>, which raises the event.</a:t>
            </a:r>
          </a:p>
        </p:txBody>
      </p:sp>
      <p:pic>
        <p:nvPicPr>
          <p:cNvPr id="5" name="Picture 4"/>
          <p:cNvPicPr>
            <a:picLocks noChangeAspect="1"/>
          </p:cNvPicPr>
          <p:nvPr/>
        </p:nvPicPr>
        <p:blipFill rotWithShape="1">
          <a:blip r:embed="rId2">
            <a:duotone>
              <a:prstClr val="black"/>
              <a:schemeClr val="accent1">
                <a:tint val="45000"/>
                <a:satMod val="400000"/>
              </a:schemeClr>
            </a:duotone>
          </a:blip>
          <a:srcRect l="31259" t="35416" r="16032" b="30208"/>
          <a:stretch/>
        </p:blipFill>
        <p:spPr>
          <a:xfrm>
            <a:off x="235858" y="1828800"/>
            <a:ext cx="8728365" cy="3200400"/>
          </a:xfrm>
          <a:prstGeom prst="rect">
            <a:avLst/>
          </a:prstGeom>
        </p:spPr>
      </p:pic>
    </p:spTree>
    <p:extLst>
      <p:ext uri="{BB962C8B-B14F-4D97-AF65-F5344CB8AC3E}">
        <p14:creationId xmlns="" xmlns:p14="http://schemas.microsoft.com/office/powerpoint/2010/main" val="289953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Subscribing to an Event</a:t>
            </a:r>
          </a:p>
        </p:txBody>
      </p:sp>
      <p:sp>
        <p:nvSpPr>
          <p:cNvPr id="3" name="Content Placeholder 2"/>
          <p:cNvSpPr>
            <a:spLocks noGrp="1"/>
          </p:cNvSpPr>
          <p:nvPr>
            <p:ph sz="quarter" idx="1"/>
          </p:nvPr>
        </p:nvSpPr>
        <p:spPr/>
        <p:txBody>
          <a:bodyPr/>
          <a:lstStyle/>
          <a:p>
            <a:r>
              <a:rPr lang="en-US" dirty="0"/>
              <a:t>To add an event handler to an event, the handler must have the same return type and signature </a:t>
            </a:r>
            <a:r>
              <a:rPr lang="en-US" dirty="0" smtClean="0"/>
              <a:t> as </a:t>
            </a:r>
            <a:r>
              <a:rPr lang="en-US" dirty="0"/>
              <a:t>the event’s </a:t>
            </a:r>
            <a:r>
              <a:rPr lang="en-US" dirty="0" smtClean="0"/>
              <a:t>delegate</a:t>
            </a:r>
            <a:endParaRPr lang="en-US" dirty="0"/>
          </a:p>
          <a:p>
            <a:pPr>
              <a:buFont typeface="Wingdings" panose="05000000000000000000" pitchFamily="2" charset="2"/>
              <a:buChar char="§"/>
            </a:pPr>
            <a:r>
              <a:rPr lang="en-US" dirty="0" smtClean="0"/>
              <a:t>Use </a:t>
            </a:r>
            <a:r>
              <a:rPr lang="en-US" dirty="0"/>
              <a:t>the +=operator to add </a:t>
            </a:r>
            <a:r>
              <a:rPr lang="en-US" dirty="0" smtClean="0"/>
              <a:t>an event </a:t>
            </a:r>
            <a:r>
              <a:rPr lang="en-US" dirty="0"/>
              <a:t>handler to an </a:t>
            </a:r>
            <a:r>
              <a:rPr lang="en-US" dirty="0" smtClean="0"/>
              <a:t>event</a:t>
            </a:r>
            <a:endParaRPr lang="en-US" dirty="0"/>
          </a:p>
          <a:p>
            <a:pPr>
              <a:buFont typeface="Wingdings" panose="05000000000000000000" pitchFamily="2" charset="2"/>
              <a:buChar char="§"/>
            </a:pPr>
            <a:r>
              <a:rPr lang="en-US" dirty="0" smtClean="0"/>
              <a:t> </a:t>
            </a:r>
            <a:r>
              <a:rPr lang="en-US" dirty="0"/>
              <a:t>The method can be any of the following: </a:t>
            </a:r>
          </a:p>
          <a:p>
            <a:pPr lvl="1"/>
            <a:r>
              <a:rPr lang="en-US" sz="2000" dirty="0"/>
              <a:t>– An instance method</a:t>
            </a:r>
          </a:p>
          <a:p>
            <a:pPr lvl="1"/>
            <a:r>
              <a:rPr lang="en-US" sz="2000" dirty="0"/>
              <a:t>–A static method</a:t>
            </a:r>
          </a:p>
        </p:txBody>
      </p:sp>
    </p:spTree>
    <p:extLst>
      <p:ext uri="{BB962C8B-B14F-4D97-AF65-F5344CB8AC3E}">
        <p14:creationId xmlns="" xmlns:p14="http://schemas.microsoft.com/office/powerpoint/2010/main" val="643026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Subscribing to an Event</a:t>
            </a:r>
          </a:p>
        </p:txBody>
      </p:sp>
      <p:pic>
        <p:nvPicPr>
          <p:cNvPr id="4" name="Content Placeholder 3"/>
          <p:cNvPicPr>
            <a:picLocks noGrp="1" noChangeAspect="1"/>
          </p:cNvPicPr>
          <p:nvPr>
            <p:ph sz="quarter" idx="1"/>
          </p:nvPr>
        </p:nvPicPr>
        <p:blipFill rotWithShape="1">
          <a:blip r:embed="rId2">
            <a:duotone>
              <a:prstClr val="black"/>
              <a:schemeClr val="accent1">
                <a:tint val="45000"/>
                <a:satMod val="400000"/>
              </a:schemeClr>
            </a:duotone>
          </a:blip>
          <a:srcRect l="30520" t="46922" r="15166" b="32242"/>
          <a:stretch/>
        </p:blipFill>
        <p:spPr>
          <a:xfrm>
            <a:off x="511232" y="2514600"/>
            <a:ext cx="8167255" cy="2057400"/>
          </a:xfrm>
          <a:prstGeom prst="rect">
            <a:avLst/>
          </a:prstGeom>
        </p:spPr>
      </p:pic>
    </p:spTree>
    <p:extLst>
      <p:ext uri="{BB962C8B-B14F-4D97-AF65-F5344CB8AC3E}">
        <p14:creationId xmlns="" xmlns:p14="http://schemas.microsoft.com/office/powerpoint/2010/main" val="3738858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Handler</a:t>
            </a:r>
            <a:endParaRPr lang="en-US" dirty="0"/>
          </a:p>
        </p:txBody>
      </p:sp>
      <p:pic>
        <p:nvPicPr>
          <p:cNvPr id="4" name="Picture 3"/>
          <p:cNvPicPr>
            <a:picLocks noChangeAspect="1"/>
          </p:cNvPicPr>
          <p:nvPr/>
        </p:nvPicPr>
        <p:blipFill rotWithShape="1">
          <a:blip r:embed="rId2">
            <a:duotone>
              <a:prstClr val="black"/>
              <a:schemeClr val="accent1">
                <a:tint val="45000"/>
                <a:satMod val="400000"/>
              </a:schemeClr>
            </a:duotone>
          </a:blip>
          <a:srcRect l="30088" t="25000" r="13690" b="17708"/>
          <a:stretch/>
        </p:blipFill>
        <p:spPr>
          <a:xfrm>
            <a:off x="202773" y="1447801"/>
            <a:ext cx="8468786" cy="4800600"/>
          </a:xfrm>
          <a:prstGeom prst="rect">
            <a:avLst/>
          </a:prstGeom>
        </p:spPr>
      </p:pic>
    </p:spTree>
    <p:extLst>
      <p:ext uri="{BB962C8B-B14F-4D97-AF65-F5344CB8AC3E}">
        <p14:creationId xmlns="" xmlns:p14="http://schemas.microsoft.com/office/powerpoint/2010/main" val="11936468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609600"/>
            <a:ext cx="8839200" cy="5078313"/>
          </a:xfrm>
          <a:prstGeom prst="rect">
            <a:avLst/>
          </a:prstGeom>
        </p:spPr>
        <p:txBody>
          <a:bodyPr wrap="square">
            <a:spAutoFit/>
          </a:bodyPr>
          <a:lstStyle/>
          <a:p>
            <a:r>
              <a:rPr lang="en-US" dirty="0">
                <a:solidFill>
                  <a:srgbClr val="0000FF"/>
                </a:solidFill>
                <a:latin typeface="Consolas" panose="020B0609020204030204" pitchFamily="49" charset="0"/>
              </a:rPr>
              <a:t>namespace</a:t>
            </a:r>
            <a:r>
              <a:rPr lang="en-US" dirty="0">
                <a:solidFill>
                  <a:prstClr val="black"/>
                </a:solidFill>
                <a:latin typeface="Consolas" panose="020B0609020204030204" pitchFamily="49" charset="0"/>
              </a:rPr>
              <a:t> EventHandling_1</a:t>
            </a:r>
          </a:p>
          <a:p>
            <a:r>
              <a:rPr lang="en-US" dirty="0" smtClean="0">
                <a:solidFill>
                  <a:prstClr val="black"/>
                </a:solidFill>
                <a:latin typeface="Consolas" panose="020B0609020204030204" pitchFamily="49" charset="0"/>
              </a:rPr>
              <a:t>{</a:t>
            </a:r>
          </a:p>
          <a:p>
            <a:endParaRPr lang="en-US" dirty="0" smtClean="0">
              <a:solidFill>
                <a:prstClr val="black"/>
              </a:solidFill>
              <a:latin typeface="Consolas" panose="020B0609020204030204" pitchFamily="49" charset="0"/>
            </a:endParaRPr>
          </a:p>
          <a:p>
            <a:r>
              <a:rPr lang="en-US" dirty="0" smtClean="0">
                <a:solidFill>
                  <a:srgbClr val="0000FF"/>
                </a:solidFill>
                <a:latin typeface="Consolas" panose="020B0609020204030204" pitchFamily="49" charset="0"/>
              </a:rPr>
              <a:t>public</a:t>
            </a:r>
            <a:r>
              <a:rPr lang="en-US" dirty="0" smtClean="0">
                <a:solidFill>
                  <a:prstClr val="black"/>
                </a:solidFill>
                <a:latin typeface="Consolas" panose="020B0609020204030204" pitchFamily="49" charset="0"/>
              </a:rPr>
              <a:t> </a:t>
            </a:r>
            <a:r>
              <a:rPr lang="en-US" dirty="0">
                <a:solidFill>
                  <a:srgbClr val="0000FF"/>
                </a:solidFill>
                <a:latin typeface="Consolas" panose="020B0609020204030204" pitchFamily="49" charset="0"/>
              </a:rPr>
              <a:t>delegate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srgbClr val="2B91AF"/>
                </a:solidFill>
                <a:latin typeface="Consolas" panose="020B0609020204030204" pitchFamily="49" charset="0"/>
              </a:rPr>
              <a:t>EventHandler</a:t>
            </a:r>
            <a:r>
              <a:rPr lang="en-US" dirty="0">
                <a:solidFill>
                  <a:prstClr val="black"/>
                </a:solidFill>
                <a:latin typeface="Consolas" panose="020B0609020204030204" pitchFamily="49" charset="0"/>
              </a:rPr>
              <a:t>();</a:t>
            </a:r>
            <a:r>
              <a:rPr lang="en-US" dirty="0">
                <a:solidFill>
                  <a:srgbClr val="008000"/>
                </a:solidFill>
                <a:latin typeface="Consolas" panose="020B0609020204030204" pitchFamily="49" charset="0"/>
              </a:rPr>
              <a:t>//Declare </a:t>
            </a:r>
            <a:r>
              <a:rPr lang="en-US" dirty="0" smtClean="0">
                <a:solidFill>
                  <a:srgbClr val="008000"/>
                </a:solidFill>
                <a:latin typeface="Consolas" panose="020B0609020204030204" pitchFamily="49" charset="0"/>
              </a:rPr>
              <a:t>delegate </a:t>
            </a:r>
            <a:r>
              <a:rPr lang="en-US" dirty="0">
                <a:solidFill>
                  <a:srgbClr val="008000"/>
                </a:solidFill>
                <a:latin typeface="Consolas" panose="020B0609020204030204" pitchFamily="49" charset="0"/>
              </a:rPr>
              <a:t>type </a:t>
            </a:r>
            <a:r>
              <a:rPr lang="en-US" dirty="0" smtClean="0">
                <a:solidFill>
                  <a:srgbClr val="008000"/>
                </a:solidFill>
                <a:latin typeface="Consolas" panose="020B0609020204030204" pitchFamily="49" charset="0"/>
              </a:rPr>
              <a:t>for event</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endParaRPr lang="en-US" dirty="0" smtClean="0">
              <a:solidFill>
                <a:prstClr val="black"/>
              </a:solidFill>
              <a:latin typeface="Consolas" panose="020B0609020204030204" pitchFamily="49" charset="0"/>
            </a:endParaRPr>
          </a:p>
          <a:p>
            <a:r>
              <a:rPr lang="en-US" dirty="0" smtClean="0">
                <a:solidFill>
                  <a:srgbClr val="0000FF"/>
                </a:solidFill>
                <a:latin typeface="Consolas" panose="020B0609020204030204" pitchFamily="49" charset="0"/>
              </a:rPr>
              <a:t>class</a:t>
            </a:r>
            <a:r>
              <a:rPr lang="en-US" dirty="0" smtClean="0">
                <a:solidFill>
                  <a:prstClr val="black"/>
                </a:solidFill>
                <a:latin typeface="Consolas" panose="020B0609020204030204" pitchFamily="49" charset="0"/>
              </a:rPr>
              <a:t> </a:t>
            </a:r>
            <a:r>
              <a:rPr lang="en-US" dirty="0">
                <a:solidFill>
                  <a:srgbClr val="2B91AF"/>
                </a:solidFill>
                <a:latin typeface="Consolas" panose="020B0609020204030204" pitchFamily="49" charset="0"/>
              </a:rPr>
              <a:t>Test</a:t>
            </a:r>
            <a:r>
              <a:rPr lang="en-US" dirty="0">
                <a:solidFill>
                  <a:srgbClr val="008000"/>
                </a:solidFill>
                <a:latin typeface="Consolas" panose="020B0609020204030204" pitchFamily="49" charset="0"/>
              </a:rPr>
              <a:t>//----------Publisher Class-----------------</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event</a:t>
            </a:r>
            <a:r>
              <a:rPr lang="en-US" dirty="0">
                <a:solidFill>
                  <a:prstClr val="black"/>
                </a:solidFill>
                <a:latin typeface="Consolas" panose="020B0609020204030204" pitchFamily="49" charset="0"/>
              </a:rPr>
              <a:t> </a:t>
            </a:r>
            <a:r>
              <a:rPr lang="en-US" dirty="0" err="1">
                <a:solidFill>
                  <a:srgbClr val="2B91AF"/>
                </a:solidFill>
                <a:latin typeface="Consolas" panose="020B0609020204030204" pitchFamily="49" charset="0"/>
              </a:rPr>
              <a:t>EventHandler</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SomeEvent</a:t>
            </a:r>
            <a:r>
              <a:rPr lang="en-US" dirty="0">
                <a:solidFill>
                  <a:prstClr val="black"/>
                </a:solidFill>
                <a:latin typeface="Consolas" panose="020B0609020204030204" pitchFamily="49" charset="0"/>
              </a:rPr>
              <a:t>;</a:t>
            </a:r>
            <a:r>
              <a:rPr lang="en-US" dirty="0">
                <a:solidFill>
                  <a:srgbClr val="008000"/>
                </a:solidFill>
                <a:latin typeface="Consolas" panose="020B0609020204030204" pitchFamily="49" charset="0"/>
              </a:rPr>
              <a:t>//event declaration</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OnSomeEvent</a:t>
            </a:r>
            <a:r>
              <a:rPr lang="en-US" dirty="0">
                <a:solidFill>
                  <a:prstClr val="black"/>
                </a:solidFill>
                <a:latin typeface="Consolas" panose="020B0609020204030204" pitchFamily="49" charset="0"/>
              </a:rPr>
              <a:t>()</a:t>
            </a:r>
            <a:r>
              <a:rPr lang="en-US" dirty="0">
                <a:solidFill>
                  <a:srgbClr val="008000"/>
                </a:solidFill>
                <a:latin typeface="Consolas" panose="020B0609020204030204" pitchFamily="49" charset="0"/>
              </a:rPr>
              <a:t>// This is called to raise the event</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SomeEvent</a:t>
            </a:r>
            <a:r>
              <a:rPr lang="en-US" dirty="0">
                <a:solidFill>
                  <a:prstClr val="black"/>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SomeEvent</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p>
        </p:txBody>
      </p:sp>
      <p:sp>
        <p:nvSpPr>
          <p:cNvPr id="6" name="TextBox 5"/>
          <p:cNvSpPr txBox="1"/>
          <p:nvPr/>
        </p:nvSpPr>
        <p:spPr>
          <a:xfrm>
            <a:off x="6008914" y="194976"/>
            <a:ext cx="3124200" cy="400110"/>
          </a:xfrm>
          <a:prstGeom prst="rect">
            <a:avLst/>
          </a:prstGeom>
          <a:noFill/>
        </p:spPr>
        <p:txBody>
          <a:bodyPr wrap="square" rtlCol="0">
            <a:spAutoFit/>
          </a:bodyPr>
          <a:lstStyle/>
          <a:p>
            <a:r>
              <a:rPr lang="en-US" sz="2000" b="1" dirty="0" smtClean="0">
                <a:solidFill>
                  <a:schemeClr val="accent2"/>
                </a:solidFill>
              </a:rPr>
              <a:t>ExampleCode-1…</a:t>
            </a:r>
            <a:endParaRPr lang="en-US" sz="2000" b="1" dirty="0">
              <a:solidFill>
                <a:schemeClr val="accent2"/>
              </a:solidFill>
            </a:endParaRPr>
          </a:p>
        </p:txBody>
      </p:sp>
    </p:spTree>
    <p:extLst>
      <p:ext uri="{BB962C8B-B14F-4D97-AF65-F5344CB8AC3E}">
        <p14:creationId xmlns="" xmlns:p14="http://schemas.microsoft.com/office/powerpoint/2010/main" val="958514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686800" cy="4247317"/>
          </a:xfrm>
          <a:prstGeom prst="rect">
            <a:avLst/>
          </a:prstGeom>
        </p:spPr>
        <p:txBody>
          <a:bodyPr wrap="square">
            <a:spAutoFit/>
          </a:bodyPr>
          <a:lstStyle/>
          <a:p>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prstClr val="black"/>
                </a:solidFill>
                <a:latin typeface="Consolas" panose="020B0609020204030204" pitchFamily="49" charset="0"/>
              </a:rPr>
              <a:t> </a:t>
            </a:r>
            <a:r>
              <a:rPr lang="en-US" dirty="0">
                <a:solidFill>
                  <a:srgbClr val="2B91AF"/>
                </a:solidFill>
                <a:latin typeface="Consolas" panose="020B0609020204030204" pitchFamily="49" charset="0"/>
              </a:rPr>
              <a:t>Subscriber1</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Method1()</a:t>
            </a:r>
            <a:r>
              <a:rPr lang="en-US" dirty="0">
                <a:solidFill>
                  <a:srgbClr val="008000"/>
                </a:solidFill>
                <a:latin typeface="Consolas" panose="020B0609020204030204" pitchFamily="49" charset="0"/>
              </a:rPr>
              <a:t>//------------Handler</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err="1" smtClean="0">
                <a:solidFill>
                  <a:srgbClr val="2B91AF"/>
                </a:solidFill>
                <a:latin typeface="Consolas" panose="020B0609020204030204" pitchFamily="49" charset="0"/>
              </a:rPr>
              <a:t>Console</a:t>
            </a:r>
            <a:r>
              <a:rPr lang="en-US" dirty="0" err="1" smtClean="0">
                <a:solidFill>
                  <a:prstClr val="black"/>
                </a:solidFill>
                <a:latin typeface="Consolas" panose="020B0609020204030204" pitchFamily="49" charset="0"/>
              </a:rPr>
              <a:t>.WriteLine</a:t>
            </a:r>
            <a:r>
              <a:rPr lang="en-US" dirty="0">
                <a:solidFill>
                  <a:prstClr val="black"/>
                </a:solidFill>
                <a:latin typeface="Consolas" panose="020B0609020204030204" pitchFamily="49" charset="0"/>
              </a:rPr>
              <a:t>(</a:t>
            </a:r>
            <a:r>
              <a:rPr lang="en-US" dirty="0">
                <a:solidFill>
                  <a:srgbClr val="A31515"/>
                </a:solidFill>
                <a:latin typeface="Consolas" panose="020B0609020204030204" pitchFamily="49" charset="0"/>
              </a:rPr>
              <a:t>"Calling static Method1 of subscriber 1"</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prstClr val="black"/>
                </a:solidFill>
                <a:latin typeface="Consolas" panose="020B0609020204030204" pitchFamily="49" charset="0"/>
              </a:rPr>
              <a:t> </a:t>
            </a:r>
            <a:r>
              <a:rPr lang="en-US" dirty="0">
                <a:solidFill>
                  <a:srgbClr val="2B91AF"/>
                </a:solidFill>
                <a:latin typeface="Consolas" panose="020B0609020204030204" pitchFamily="49" charset="0"/>
              </a:rPr>
              <a:t>Subscriber2</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Method2()</a:t>
            </a:r>
            <a:r>
              <a:rPr lang="en-US" dirty="0">
                <a:solidFill>
                  <a:srgbClr val="008000"/>
                </a:solidFill>
                <a:latin typeface="Consolas" panose="020B0609020204030204" pitchFamily="49" charset="0"/>
              </a:rPr>
              <a:t>//------------Handler</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smtClean="0">
                <a:solidFill>
                  <a:prstClr val="black"/>
                </a:solidFill>
                <a:latin typeface="Consolas" panose="020B0609020204030204" pitchFamily="49" charset="0"/>
              </a:rPr>
              <a:t> </a:t>
            </a:r>
            <a:r>
              <a:rPr lang="en-US" dirty="0" err="1">
                <a:solidFill>
                  <a:srgbClr val="2B91AF"/>
                </a:solidFill>
                <a:latin typeface="Consolas" panose="020B0609020204030204" pitchFamily="49" charset="0"/>
              </a:rPr>
              <a:t>Console</a:t>
            </a:r>
            <a:r>
              <a:rPr lang="en-US" dirty="0" err="1">
                <a:solidFill>
                  <a:prstClr val="black"/>
                </a:solidFill>
                <a:latin typeface="Consolas" panose="020B0609020204030204" pitchFamily="49" charset="0"/>
              </a:rPr>
              <a:t>.WriteLine</a:t>
            </a:r>
            <a:r>
              <a:rPr lang="en-US" dirty="0">
                <a:solidFill>
                  <a:prstClr val="black"/>
                </a:solidFill>
                <a:latin typeface="Consolas" panose="020B0609020204030204" pitchFamily="49" charset="0"/>
              </a:rPr>
              <a:t>(</a:t>
            </a:r>
            <a:r>
              <a:rPr lang="en-US" dirty="0">
                <a:solidFill>
                  <a:srgbClr val="A31515"/>
                </a:solidFill>
                <a:latin typeface="Consolas" panose="020B0609020204030204" pitchFamily="49" charset="0"/>
              </a:rPr>
              <a:t>"Calling Instance Method2 of subscriber 2"</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p>
        </p:txBody>
      </p:sp>
      <p:sp>
        <p:nvSpPr>
          <p:cNvPr id="3" name="TextBox 2"/>
          <p:cNvSpPr txBox="1"/>
          <p:nvPr/>
        </p:nvSpPr>
        <p:spPr>
          <a:xfrm>
            <a:off x="6008914" y="194976"/>
            <a:ext cx="3124200" cy="400110"/>
          </a:xfrm>
          <a:prstGeom prst="rect">
            <a:avLst/>
          </a:prstGeom>
          <a:noFill/>
        </p:spPr>
        <p:txBody>
          <a:bodyPr wrap="square" rtlCol="0">
            <a:spAutoFit/>
          </a:bodyPr>
          <a:lstStyle/>
          <a:p>
            <a:r>
              <a:rPr lang="en-US" sz="2000" b="1" dirty="0" smtClean="0">
                <a:solidFill>
                  <a:schemeClr val="accent2"/>
                </a:solidFill>
              </a:rPr>
              <a:t>…ExampleCode-1…</a:t>
            </a:r>
            <a:endParaRPr lang="en-US" sz="2000" b="1" dirty="0">
              <a:solidFill>
                <a:schemeClr val="accent2"/>
              </a:solidFill>
            </a:endParaRPr>
          </a:p>
        </p:txBody>
      </p:sp>
    </p:spTree>
    <p:extLst>
      <p:ext uri="{BB962C8B-B14F-4D97-AF65-F5344CB8AC3E}">
        <p14:creationId xmlns="" xmlns:p14="http://schemas.microsoft.com/office/powerpoint/2010/main" val="31229251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08914" y="194976"/>
            <a:ext cx="3124200" cy="400110"/>
          </a:xfrm>
          <a:prstGeom prst="rect">
            <a:avLst/>
          </a:prstGeom>
          <a:noFill/>
        </p:spPr>
        <p:txBody>
          <a:bodyPr wrap="square" rtlCol="0">
            <a:spAutoFit/>
          </a:bodyPr>
          <a:lstStyle/>
          <a:p>
            <a:r>
              <a:rPr lang="en-US" sz="2000" b="1" dirty="0" smtClean="0">
                <a:solidFill>
                  <a:schemeClr val="accent2"/>
                </a:solidFill>
              </a:rPr>
              <a:t>…ExampleCode-1</a:t>
            </a:r>
            <a:endParaRPr lang="en-US" sz="2000" b="1" dirty="0">
              <a:solidFill>
                <a:schemeClr val="accent2"/>
              </a:solidFill>
            </a:endParaRPr>
          </a:p>
        </p:txBody>
      </p:sp>
      <p:sp>
        <p:nvSpPr>
          <p:cNvPr id="4" name="Rectangle 3"/>
          <p:cNvSpPr/>
          <p:nvPr/>
        </p:nvSpPr>
        <p:spPr>
          <a:xfrm>
            <a:off x="304800" y="838200"/>
            <a:ext cx="8839200" cy="3693319"/>
          </a:xfrm>
          <a:prstGeom prst="rect">
            <a:avLst/>
          </a:prstGeom>
        </p:spPr>
        <p:txBody>
          <a:bodyPr wrap="square">
            <a:spAutoFit/>
          </a:bodyPr>
          <a:lstStyle/>
          <a:p>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prstClr val="black"/>
                </a:solidFill>
                <a:latin typeface="Consolas" panose="020B0609020204030204" pitchFamily="49" charset="0"/>
              </a:rPr>
              <a:t> </a:t>
            </a:r>
            <a:r>
              <a:rPr lang="en-US" dirty="0">
                <a:solidFill>
                  <a:srgbClr val="2B91AF"/>
                </a:solidFill>
                <a:latin typeface="Consolas" panose="020B0609020204030204" pitchFamily="49" charset="0"/>
              </a:rPr>
              <a:t>Program</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Main(</a:t>
            </a:r>
            <a:r>
              <a:rPr lang="en-US" dirty="0">
                <a:solidFill>
                  <a:srgbClr val="0000FF"/>
                </a:solidFill>
                <a:latin typeface="Consolas" panose="020B0609020204030204" pitchFamily="49" charset="0"/>
              </a:rPr>
              <a:t>string</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args</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2B91AF"/>
                </a:solidFill>
                <a:latin typeface="Consolas" panose="020B0609020204030204" pitchFamily="49" charset="0"/>
              </a:rPr>
              <a:t>Test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testObj</a:t>
            </a:r>
            <a:r>
              <a:rPr lang="en-US" dirty="0">
                <a:solidFill>
                  <a:prstClr val="black"/>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prstClr val="black"/>
                </a:solidFill>
                <a:latin typeface="Consolas" panose="020B0609020204030204" pitchFamily="49" charset="0"/>
              </a:rPr>
              <a:t> </a:t>
            </a:r>
            <a:r>
              <a:rPr lang="en-US" dirty="0">
                <a:solidFill>
                  <a:srgbClr val="2B91AF"/>
                </a:solidFill>
                <a:latin typeface="Consolas" panose="020B0609020204030204" pitchFamily="49" charset="0"/>
              </a:rPr>
              <a:t>Test</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a:solidFill>
                  <a:srgbClr val="2B91AF"/>
                </a:solidFill>
                <a:latin typeface="Consolas" panose="020B0609020204030204" pitchFamily="49" charset="0"/>
              </a:rPr>
              <a:t>Subscriber2</a:t>
            </a:r>
            <a:r>
              <a:rPr lang="en-US" dirty="0">
                <a:solidFill>
                  <a:prstClr val="black"/>
                </a:solidFill>
                <a:latin typeface="Consolas" panose="020B0609020204030204" pitchFamily="49" charset="0"/>
              </a:rPr>
              <a:t> s2Obj = </a:t>
            </a:r>
            <a:r>
              <a:rPr lang="en-US" dirty="0">
                <a:solidFill>
                  <a:srgbClr val="0000FF"/>
                </a:solidFill>
                <a:latin typeface="Consolas" panose="020B0609020204030204" pitchFamily="49" charset="0"/>
              </a:rPr>
              <a:t>new</a:t>
            </a:r>
            <a:r>
              <a:rPr lang="en-US" dirty="0">
                <a:solidFill>
                  <a:prstClr val="black"/>
                </a:solidFill>
                <a:latin typeface="Consolas" panose="020B0609020204030204" pitchFamily="49" charset="0"/>
              </a:rPr>
              <a:t> </a:t>
            </a:r>
            <a:r>
              <a:rPr lang="en-US" dirty="0">
                <a:solidFill>
                  <a:srgbClr val="2B91AF"/>
                </a:solidFill>
                <a:latin typeface="Consolas" panose="020B0609020204030204" pitchFamily="49" charset="0"/>
              </a:rPr>
              <a:t>Subscriber2</a:t>
            </a:r>
            <a:r>
              <a:rPr lang="en-US" dirty="0">
                <a:solidFill>
                  <a:prstClr val="black"/>
                </a:solidFill>
                <a:latin typeface="Consolas" panose="020B0609020204030204" pitchFamily="49" charset="0"/>
              </a:rPr>
              <a:t>();</a:t>
            </a:r>
          </a:p>
          <a:p>
            <a:r>
              <a:rPr lang="en-US" dirty="0" smtClean="0">
                <a:solidFill>
                  <a:prstClr val="black"/>
                </a:solidFill>
                <a:latin typeface="Consolas" panose="020B0609020204030204" pitchFamily="49" charset="0"/>
              </a:rPr>
              <a:t>       </a:t>
            </a:r>
            <a:r>
              <a:rPr lang="en-US" dirty="0" err="1" smtClean="0">
                <a:solidFill>
                  <a:prstClr val="black"/>
                </a:solidFill>
                <a:latin typeface="Consolas" panose="020B0609020204030204" pitchFamily="49" charset="0"/>
              </a:rPr>
              <a:t>testObj.SomeEvent</a:t>
            </a:r>
            <a:r>
              <a:rPr lang="en-US" dirty="0" smtClean="0">
                <a:solidFill>
                  <a:prstClr val="black"/>
                </a:solidFill>
                <a:latin typeface="Consolas" panose="020B0609020204030204" pitchFamily="49" charset="0"/>
              </a:rPr>
              <a:t> </a:t>
            </a:r>
            <a:r>
              <a:rPr lang="en-US" dirty="0">
                <a:solidFill>
                  <a:prstClr val="black"/>
                </a:solidFill>
                <a:latin typeface="Consolas" panose="020B0609020204030204" pitchFamily="49" charset="0"/>
              </a:rPr>
              <a:t>+= </a:t>
            </a:r>
            <a:r>
              <a:rPr lang="en-US" dirty="0">
                <a:solidFill>
                  <a:srgbClr val="2B91AF"/>
                </a:solidFill>
                <a:latin typeface="Consolas" panose="020B0609020204030204" pitchFamily="49" charset="0"/>
              </a:rPr>
              <a:t>Subscriber1</a:t>
            </a:r>
            <a:r>
              <a:rPr lang="en-US" dirty="0">
                <a:solidFill>
                  <a:prstClr val="black"/>
                </a:solidFill>
                <a:latin typeface="Consolas" panose="020B0609020204030204" pitchFamily="49" charset="0"/>
              </a:rPr>
              <a:t>.Method1;</a:t>
            </a:r>
            <a:r>
              <a:rPr lang="en-US" dirty="0">
                <a:solidFill>
                  <a:srgbClr val="008000"/>
                </a:solidFill>
                <a:latin typeface="Consolas" panose="020B0609020204030204" pitchFamily="49" charset="0"/>
              </a:rPr>
              <a:t>// Add Handler() </a:t>
            </a:r>
            <a:r>
              <a:rPr lang="en-US" dirty="0" smtClean="0">
                <a:solidFill>
                  <a:srgbClr val="008000"/>
                </a:solidFill>
                <a:latin typeface="Consolas" panose="020B0609020204030204" pitchFamily="49" charset="0"/>
              </a:rPr>
              <a:t>                </a:t>
            </a:r>
            <a:r>
              <a:rPr lang="en-US" dirty="0" err="1" smtClean="0">
                <a:solidFill>
                  <a:prstClr val="black"/>
                </a:solidFill>
                <a:latin typeface="Consolas" panose="020B0609020204030204" pitchFamily="49" charset="0"/>
              </a:rPr>
              <a:t>testObj.SomeEvent</a:t>
            </a:r>
            <a:r>
              <a:rPr lang="en-US" dirty="0" smtClean="0">
                <a:solidFill>
                  <a:prstClr val="black"/>
                </a:solidFill>
                <a:latin typeface="Consolas" panose="020B0609020204030204" pitchFamily="49" charset="0"/>
              </a:rPr>
              <a:t> </a:t>
            </a:r>
            <a:r>
              <a:rPr lang="en-US" dirty="0">
                <a:solidFill>
                  <a:prstClr val="black"/>
                </a:solidFill>
                <a:latin typeface="Consolas" panose="020B0609020204030204" pitchFamily="49" charset="0"/>
              </a:rPr>
              <a:t>+= s2Obj.Method2;</a:t>
            </a:r>
            <a:r>
              <a:rPr lang="en-US" dirty="0">
                <a:solidFill>
                  <a:srgbClr val="008000"/>
                </a:solidFill>
                <a:latin typeface="Consolas" panose="020B0609020204030204" pitchFamily="49" charset="0"/>
              </a:rPr>
              <a:t>// Add Handler() </a:t>
            </a:r>
            <a:r>
              <a:rPr lang="en-US" dirty="0" err="1" smtClean="0">
                <a:solidFill>
                  <a:prstClr val="black"/>
                </a:solidFill>
                <a:latin typeface="Consolas" panose="020B0609020204030204" pitchFamily="49" charset="0"/>
              </a:rPr>
              <a:t>testObj.OnSomeEvent</a:t>
            </a:r>
            <a:r>
              <a:rPr lang="en-US" dirty="0">
                <a:solidFill>
                  <a:prstClr val="black"/>
                </a:solidFill>
                <a:latin typeface="Consolas" panose="020B0609020204030204" pitchFamily="49" charset="0"/>
              </a:rPr>
              <a:t>();</a:t>
            </a:r>
            <a:r>
              <a:rPr lang="en-US" dirty="0">
                <a:solidFill>
                  <a:srgbClr val="008000"/>
                </a:solidFill>
                <a:latin typeface="Consolas" panose="020B0609020204030204" pitchFamily="49" charset="0"/>
              </a:rPr>
              <a:t>// Raise the event.</a:t>
            </a:r>
            <a:endParaRPr lang="en-US"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p>
          <a:p>
            <a:r>
              <a:rPr lang="en-US" dirty="0">
                <a:latin typeface="Consolas" panose="020B0609020204030204" pitchFamily="49" charset="0"/>
              </a:rPr>
              <a:t>}</a:t>
            </a:r>
            <a:r>
              <a:rPr lang="en-US" dirty="0" smtClean="0">
                <a:solidFill>
                  <a:srgbClr val="008000"/>
                </a:solidFill>
                <a:latin typeface="Consolas" panose="020B0609020204030204" pitchFamily="49" charset="0"/>
              </a:rPr>
              <a:t>//</a:t>
            </a:r>
            <a:r>
              <a:rPr lang="en-US" dirty="0">
                <a:solidFill>
                  <a:srgbClr val="008000"/>
                </a:solidFill>
                <a:latin typeface="Consolas" panose="020B0609020204030204" pitchFamily="49" charset="0"/>
              </a:rPr>
              <a:t>namespace end</a:t>
            </a:r>
          </a:p>
        </p:txBody>
      </p:sp>
    </p:spTree>
    <p:extLst>
      <p:ext uri="{BB962C8B-B14F-4D97-AF65-F5344CB8AC3E}">
        <p14:creationId xmlns="" xmlns:p14="http://schemas.microsoft.com/office/powerpoint/2010/main" val="17828222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6076" t="13706" r="46486" b="45833"/>
          <a:stretch/>
        </p:blipFill>
        <p:spPr>
          <a:xfrm>
            <a:off x="228600" y="1219200"/>
            <a:ext cx="8580865" cy="4114800"/>
          </a:xfrm>
          <a:prstGeom prst="rect">
            <a:avLst/>
          </a:prstGeom>
        </p:spPr>
      </p:pic>
      <p:sp>
        <p:nvSpPr>
          <p:cNvPr id="3" name="Rectangle 2"/>
          <p:cNvSpPr/>
          <p:nvPr/>
        </p:nvSpPr>
        <p:spPr>
          <a:xfrm>
            <a:off x="685800" y="667304"/>
            <a:ext cx="1600200" cy="523220"/>
          </a:xfrm>
          <a:prstGeom prst="rect">
            <a:avLst/>
          </a:prstGeom>
        </p:spPr>
        <p:txBody>
          <a:bodyPr wrap="square">
            <a:spAutoFit/>
          </a:bodyPr>
          <a:lstStyle/>
          <a:p>
            <a:r>
              <a:rPr lang="en-US" sz="2800" b="1" i="1" u="sng" dirty="0" smtClean="0">
                <a:solidFill>
                  <a:schemeClr val="accent2"/>
                </a:solidFill>
                <a:latin typeface="Times New Roman" panose="02020603050405020304" pitchFamily="18" charset="0"/>
                <a:cs typeface="Times New Roman" panose="02020603050405020304" pitchFamily="18" charset="0"/>
              </a:rPr>
              <a:t>Output</a:t>
            </a:r>
            <a:endParaRPr lang="en-US" sz="2800" b="1" i="1" u="sng"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575182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371" y="-381000"/>
            <a:ext cx="9296400" cy="6679073"/>
          </a:xfrm>
          <a:prstGeom prst="rect">
            <a:avLst/>
          </a:prstGeom>
        </p:spPr>
        <p:txBody>
          <a:bodyPr wrap="square">
            <a:spAutoFit/>
          </a:bodyPr>
          <a:lstStyle/>
          <a:p>
            <a:pPr>
              <a:lnSpc>
                <a:spcPct val="107000"/>
              </a:lnSpc>
            </a:pPr>
            <a:r>
              <a:rPr lang="en-US" sz="1600" dirty="0" smtClean="0">
                <a:latin typeface="Consolas" panose="020B0609020204030204" pitchFamily="49" charset="0"/>
                <a:ea typeface="Calibri" panose="020F0502020204030204" pitchFamily="34" charset="0"/>
                <a:cs typeface="Arial" panose="020B0604020202020204" pitchFamily="34"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a:solidFill>
                  <a:srgbClr val="0000FF"/>
                </a:solidFill>
                <a:latin typeface="Consolas" panose="020B0609020204030204" pitchFamily="49" charset="0"/>
                <a:ea typeface="Calibri" panose="020F0502020204030204" pitchFamily="34" charset="0"/>
                <a:cs typeface="Arial" panose="020B0604020202020204" pitchFamily="34" charset="0"/>
              </a:rPr>
              <a:t>class</a:t>
            </a: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err="1">
                <a:solidFill>
                  <a:srgbClr val="2B91AF"/>
                </a:solidFill>
                <a:latin typeface="Consolas" panose="020B0609020204030204" pitchFamily="49" charset="0"/>
                <a:ea typeface="Calibri" panose="020F0502020204030204" pitchFamily="34" charset="0"/>
                <a:cs typeface="Arial" panose="020B0604020202020204" pitchFamily="34" charset="0"/>
              </a:rPr>
              <a:t>VideoEncoder</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smtClean="0">
                <a:latin typeface="Consolas" panose="020B0609020204030204" pitchFamily="49" charset="0"/>
                <a:ea typeface="Calibri" panose="020F0502020204030204" pitchFamily="34" charset="0"/>
                <a:cs typeface="Arial" panose="020B0604020202020204" pitchFamily="34" charset="0"/>
              </a:rPr>
              <a:t>    {</a:t>
            </a:r>
            <a:endParaRPr lang="en-US" sz="2000" dirty="0" smtClean="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smtClean="0">
                <a:latin typeface="Consolas" panose="020B0609020204030204" pitchFamily="49" charset="0"/>
                <a:ea typeface="Calibri" panose="020F0502020204030204" pitchFamily="34" charset="0"/>
                <a:cs typeface="Arial" panose="020B0604020202020204" pitchFamily="34" charset="0"/>
              </a:rPr>
              <a:t> </a:t>
            </a:r>
            <a:r>
              <a:rPr lang="en-US" sz="1600" dirty="0">
                <a:solidFill>
                  <a:srgbClr val="0000FF"/>
                </a:solidFill>
                <a:latin typeface="Consolas" panose="020B0609020204030204" pitchFamily="49" charset="0"/>
                <a:ea typeface="Calibri" panose="020F0502020204030204" pitchFamily="34" charset="0"/>
                <a:cs typeface="Arial" panose="020B0604020202020204" pitchFamily="34" charset="0"/>
              </a:rPr>
              <a:t>public</a:t>
            </a: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a:solidFill>
                  <a:srgbClr val="0000FF"/>
                </a:solidFill>
                <a:latin typeface="Consolas" panose="020B0609020204030204" pitchFamily="49" charset="0"/>
                <a:ea typeface="Calibri" panose="020F0502020204030204" pitchFamily="34" charset="0"/>
                <a:cs typeface="Arial" panose="020B0604020202020204" pitchFamily="34" charset="0"/>
              </a:rPr>
              <a:t>delegate</a:t>
            </a: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a:solidFill>
                  <a:srgbClr val="0000FF"/>
                </a:solidFill>
                <a:latin typeface="Consolas" panose="020B0609020204030204" pitchFamily="49" charset="0"/>
                <a:ea typeface="Calibri" panose="020F0502020204030204" pitchFamily="34" charset="0"/>
                <a:cs typeface="Arial" panose="020B0604020202020204" pitchFamily="34" charset="0"/>
              </a:rPr>
              <a:t>void</a:t>
            </a: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err="1">
                <a:solidFill>
                  <a:srgbClr val="2B91AF"/>
                </a:solidFill>
                <a:latin typeface="Consolas" panose="020B0609020204030204" pitchFamily="49" charset="0"/>
                <a:ea typeface="Calibri" panose="020F0502020204030204" pitchFamily="34" charset="0"/>
                <a:cs typeface="Arial" panose="020B0604020202020204" pitchFamily="34" charset="0"/>
              </a:rPr>
              <a:t>videoEncodingEventHandler</a:t>
            </a:r>
            <a:r>
              <a:rPr lang="en-US" sz="1600" dirty="0">
                <a:latin typeface="Consolas" panose="020B0609020204030204" pitchFamily="49" charset="0"/>
                <a:ea typeface="Calibri" panose="020F0502020204030204" pitchFamily="34" charset="0"/>
                <a:cs typeface="Arial" panose="020B0604020202020204" pitchFamily="34" charset="0"/>
              </a:rPr>
              <a:t>(</a:t>
            </a:r>
            <a:r>
              <a:rPr lang="en-US" sz="1600" dirty="0">
                <a:solidFill>
                  <a:srgbClr val="0000FF"/>
                </a:solidFill>
                <a:latin typeface="Consolas" panose="020B0609020204030204" pitchFamily="49" charset="0"/>
                <a:ea typeface="Calibri" panose="020F0502020204030204" pitchFamily="34" charset="0"/>
                <a:cs typeface="Arial" panose="020B0604020202020204" pitchFamily="34" charset="0"/>
              </a:rPr>
              <a:t>object</a:t>
            </a:r>
            <a:r>
              <a:rPr lang="en-US" sz="1600" dirty="0">
                <a:latin typeface="Consolas" panose="020B0609020204030204" pitchFamily="49" charset="0"/>
                <a:ea typeface="Calibri" panose="020F0502020204030204" pitchFamily="34" charset="0"/>
                <a:cs typeface="Arial" panose="020B0604020202020204" pitchFamily="34" charset="0"/>
              </a:rPr>
              <a:t> source, </a:t>
            </a:r>
            <a:r>
              <a:rPr lang="en-US" sz="1600" dirty="0" err="1">
                <a:solidFill>
                  <a:srgbClr val="2B91AF"/>
                </a:solidFill>
                <a:latin typeface="Consolas" panose="020B0609020204030204" pitchFamily="49" charset="0"/>
                <a:ea typeface="Calibri" panose="020F0502020204030204" pitchFamily="34" charset="0"/>
                <a:cs typeface="Arial" panose="020B0604020202020204" pitchFamily="34" charset="0"/>
              </a:rPr>
              <a:t>EventArgs</a:t>
            </a: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err="1">
                <a:latin typeface="Consolas" panose="020B0609020204030204" pitchFamily="49" charset="0"/>
                <a:ea typeface="Calibri" panose="020F0502020204030204" pitchFamily="34" charset="0"/>
                <a:cs typeface="Arial" panose="020B0604020202020204" pitchFamily="34" charset="0"/>
              </a:rPr>
              <a:t>args</a:t>
            </a:r>
            <a:r>
              <a:rPr lang="en-US" sz="1600" dirty="0">
                <a:latin typeface="Consolas" panose="020B0609020204030204" pitchFamily="49" charset="0"/>
                <a:ea typeface="Calibri" panose="020F0502020204030204" pitchFamily="34" charset="0"/>
                <a:cs typeface="Arial" panose="020B0604020202020204" pitchFamily="34"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a:solidFill>
                  <a:srgbClr val="0000FF"/>
                </a:solidFill>
                <a:latin typeface="Consolas" panose="020B0609020204030204" pitchFamily="49" charset="0"/>
                <a:ea typeface="Calibri" panose="020F0502020204030204" pitchFamily="34" charset="0"/>
                <a:cs typeface="Arial" panose="020B0604020202020204" pitchFamily="34" charset="0"/>
              </a:rPr>
              <a:t>public</a:t>
            </a: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a:solidFill>
                  <a:srgbClr val="0000FF"/>
                </a:solidFill>
                <a:latin typeface="Consolas" panose="020B0609020204030204" pitchFamily="49" charset="0"/>
                <a:ea typeface="Calibri" panose="020F0502020204030204" pitchFamily="34" charset="0"/>
                <a:cs typeface="Arial" panose="020B0604020202020204" pitchFamily="34" charset="0"/>
              </a:rPr>
              <a:t>event</a:t>
            </a: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err="1">
                <a:solidFill>
                  <a:srgbClr val="2B91AF"/>
                </a:solidFill>
                <a:latin typeface="Consolas" panose="020B0609020204030204" pitchFamily="49" charset="0"/>
                <a:ea typeface="Calibri" panose="020F0502020204030204" pitchFamily="34" charset="0"/>
                <a:cs typeface="Arial" panose="020B0604020202020204" pitchFamily="34" charset="0"/>
              </a:rPr>
              <a:t>videoEncodingEventHandler</a:t>
            </a: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err="1">
                <a:latin typeface="Consolas" panose="020B0609020204030204" pitchFamily="49" charset="0"/>
                <a:ea typeface="Calibri" panose="020F0502020204030204" pitchFamily="34" charset="0"/>
                <a:cs typeface="Arial" panose="020B0604020202020204" pitchFamily="34" charset="0"/>
              </a:rPr>
              <a:t>VideoEncoded</a:t>
            </a: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a:solidFill>
                  <a:srgbClr val="008000"/>
                </a:solidFill>
                <a:latin typeface="Consolas" panose="020B0609020204030204" pitchFamily="49" charset="0"/>
                <a:ea typeface="Calibri" panose="020F0502020204030204" pitchFamily="34" charset="0"/>
                <a:cs typeface="Arial" panose="020B0604020202020204" pitchFamily="34" charset="0"/>
              </a:rPr>
              <a:t>// create event</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a:solidFill>
                  <a:srgbClr val="0000FF"/>
                </a:solidFill>
                <a:latin typeface="Consolas" panose="020B0609020204030204" pitchFamily="49" charset="0"/>
                <a:ea typeface="Calibri" panose="020F0502020204030204" pitchFamily="34" charset="0"/>
                <a:cs typeface="Arial" panose="020B0604020202020204" pitchFamily="34" charset="0"/>
              </a:rPr>
              <a:t>public</a:t>
            </a: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a:solidFill>
                  <a:srgbClr val="0000FF"/>
                </a:solidFill>
                <a:latin typeface="Consolas" panose="020B0609020204030204" pitchFamily="49" charset="0"/>
                <a:ea typeface="Calibri" panose="020F0502020204030204" pitchFamily="34" charset="0"/>
                <a:cs typeface="Arial" panose="020B0604020202020204" pitchFamily="34" charset="0"/>
              </a:rPr>
              <a:t>void</a:t>
            </a: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err="1">
                <a:latin typeface="Consolas" panose="020B0609020204030204" pitchFamily="49" charset="0"/>
                <a:ea typeface="Calibri" panose="020F0502020204030204" pitchFamily="34" charset="0"/>
                <a:cs typeface="Arial" panose="020B0604020202020204" pitchFamily="34" charset="0"/>
              </a:rPr>
              <a:t>EncodingVideo</a:t>
            </a:r>
            <a:r>
              <a:rPr lang="en-US" sz="1600" dirty="0">
                <a:latin typeface="Consolas" panose="020B0609020204030204" pitchFamily="49" charset="0"/>
                <a:ea typeface="Calibri" panose="020F0502020204030204" pitchFamily="34" charset="0"/>
                <a:cs typeface="Arial" panose="020B0604020202020204" pitchFamily="34" charset="0"/>
              </a:rPr>
              <a:t>(</a:t>
            </a:r>
            <a:r>
              <a:rPr lang="en-US" sz="1600" dirty="0">
                <a:solidFill>
                  <a:srgbClr val="2B91AF"/>
                </a:solidFill>
                <a:latin typeface="Consolas" panose="020B0609020204030204" pitchFamily="49" charset="0"/>
                <a:ea typeface="Calibri" panose="020F0502020204030204" pitchFamily="34" charset="0"/>
                <a:cs typeface="Arial" panose="020B0604020202020204" pitchFamily="34" charset="0"/>
              </a:rPr>
              <a:t>Video</a:t>
            </a: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err="1">
                <a:latin typeface="Consolas" panose="020B0609020204030204" pitchFamily="49" charset="0"/>
                <a:ea typeface="Calibri" panose="020F0502020204030204" pitchFamily="34" charset="0"/>
                <a:cs typeface="Arial" panose="020B0604020202020204" pitchFamily="34" charset="0"/>
              </a:rPr>
              <a:t>vd</a:t>
            </a:r>
            <a:r>
              <a:rPr lang="en-US" sz="1600" dirty="0">
                <a:latin typeface="Consolas" panose="020B0609020204030204" pitchFamily="49" charset="0"/>
                <a:ea typeface="Calibri" panose="020F0502020204030204" pitchFamily="34" charset="0"/>
                <a:cs typeface="Arial" panose="020B0604020202020204" pitchFamily="34"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err="1">
                <a:solidFill>
                  <a:srgbClr val="2B91AF"/>
                </a:solidFill>
                <a:latin typeface="Consolas" panose="020B0609020204030204" pitchFamily="49" charset="0"/>
                <a:ea typeface="Calibri" panose="020F0502020204030204" pitchFamily="34" charset="0"/>
                <a:cs typeface="Arial" panose="020B0604020202020204" pitchFamily="34" charset="0"/>
              </a:rPr>
              <a:t>Console</a:t>
            </a:r>
            <a:r>
              <a:rPr lang="en-US" sz="1600" dirty="0" err="1">
                <a:latin typeface="Consolas" panose="020B0609020204030204" pitchFamily="49" charset="0"/>
                <a:ea typeface="Calibri" panose="020F0502020204030204" pitchFamily="34" charset="0"/>
                <a:cs typeface="Arial" panose="020B0604020202020204" pitchFamily="34" charset="0"/>
              </a:rPr>
              <a:t>.WriteLine</a:t>
            </a:r>
            <a:r>
              <a:rPr lang="en-US" sz="1600" dirty="0">
                <a:latin typeface="Consolas" panose="020B0609020204030204" pitchFamily="49" charset="0"/>
                <a:ea typeface="Calibri" panose="020F0502020204030204" pitchFamily="34" charset="0"/>
                <a:cs typeface="Arial" panose="020B0604020202020204" pitchFamily="34" charset="0"/>
              </a:rPr>
              <a:t>(</a:t>
            </a:r>
            <a:r>
              <a:rPr lang="en-US" sz="1600" dirty="0">
                <a:solidFill>
                  <a:srgbClr val="A31515"/>
                </a:solidFill>
                <a:latin typeface="Consolas" panose="020B0609020204030204" pitchFamily="49" charset="0"/>
                <a:ea typeface="Calibri" panose="020F0502020204030204" pitchFamily="34" charset="0"/>
                <a:cs typeface="Arial" panose="020B0604020202020204" pitchFamily="34" charset="0"/>
              </a:rPr>
              <a:t>"On video Encoding"</a:t>
            </a:r>
            <a:r>
              <a:rPr lang="en-US" sz="1600" dirty="0">
                <a:latin typeface="Consolas" panose="020B0609020204030204" pitchFamily="49" charset="0"/>
                <a:ea typeface="Calibri" panose="020F0502020204030204" pitchFamily="34" charset="0"/>
                <a:cs typeface="Arial" panose="020B0604020202020204" pitchFamily="34"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err="1">
                <a:solidFill>
                  <a:srgbClr val="2B91AF"/>
                </a:solidFill>
                <a:latin typeface="Consolas" panose="020B0609020204030204" pitchFamily="49" charset="0"/>
                <a:ea typeface="Calibri" panose="020F0502020204030204" pitchFamily="34" charset="0"/>
                <a:cs typeface="Arial" panose="020B0604020202020204" pitchFamily="34" charset="0"/>
              </a:rPr>
              <a:t>Thread</a:t>
            </a:r>
            <a:r>
              <a:rPr lang="en-US" sz="1600" dirty="0" err="1">
                <a:latin typeface="Consolas" panose="020B0609020204030204" pitchFamily="49" charset="0"/>
                <a:ea typeface="Calibri" panose="020F0502020204030204" pitchFamily="34" charset="0"/>
                <a:cs typeface="Arial" panose="020B0604020202020204" pitchFamily="34" charset="0"/>
              </a:rPr>
              <a:t>.Sleep</a:t>
            </a:r>
            <a:r>
              <a:rPr lang="en-US" sz="1600" dirty="0">
                <a:latin typeface="Consolas" panose="020B0609020204030204" pitchFamily="49" charset="0"/>
                <a:ea typeface="Calibri" panose="020F0502020204030204" pitchFamily="34" charset="0"/>
                <a:cs typeface="Arial" panose="020B0604020202020204" pitchFamily="34" charset="0"/>
              </a:rPr>
              <a:t>(6000);</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err="1">
                <a:latin typeface="Consolas" panose="020B0609020204030204" pitchFamily="49" charset="0"/>
                <a:ea typeface="Calibri" panose="020F0502020204030204" pitchFamily="34" charset="0"/>
                <a:cs typeface="Arial" panose="020B0604020202020204" pitchFamily="34" charset="0"/>
              </a:rPr>
              <a:t>OnvideoEncoded</a:t>
            </a:r>
            <a:r>
              <a:rPr lang="en-US" sz="1600" dirty="0">
                <a:latin typeface="Consolas" panose="020B0609020204030204" pitchFamily="49" charset="0"/>
                <a:ea typeface="Calibri" panose="020F0502020204030204" pitchFamily="34" charset="0"/>
                <a:cs typeface="Arial" panose="020B0604020202020204" pitchFamily="34" charset="0"/>
              </a:rPr>
              <a:t>();</a:t>
            </a:r>
            <a:r>
              <a:rPr lang="en-US" sz="1600" dirty="0">
                <a:solidFill>
                  <a:srgbClr val="008000"/>
                </a:solidFill>
                <a:latin typeface="Consolas" panose="020B0609020204030204" pitchFamily="49" charset="0"/>
                <a:ea typeface="Calibri" panose="020F0502020204030204" pitchFamily="34" charset="0"/>
                <a:cs typeface="Arial" panose="020B0604020202020204" pitchFamily="34" charset="0"/>
              </a:rPr>
              <a:t>//raise event</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a:solidFill>
                  <a:srgbClr val="0000FF"/>
                </a:solidFill>
                <a:latin typeface="Consolas" panose="020B0609020204030204" pitchFamily="49" charset="0"/>
                <a:ea typeface="Calibri" panose="020F0502020204030204" pitchFamily="34" charset="0"/>
                <a:cs typeface="Arial" panose="020B0604020202020204" pitchFamily="34" charset="0"/>
              </a:rPr>
              <a:t>protected</a:t>
            </a: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a:solidFill>
                  <a:srgbClr val="0000FF"/>
                </a:solidFill>
                <a:latin typeface="Consolas" panose="020B0609020204030204" pitchFamily="49" charset="0"/>
                <a:ea typeface="Calibri" panose="020F0502020204030204" pitchFamily="34" charset="0"/>
                <a:cs typeface="Arial" panose="020B0604020202020204" pitchFamily="34" charset="0"/>
              </a:rPr>
              <a:t>virtual</a:t>
            </a: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a:solidFill>
                  <a:srgbClr val="0000FF"/>
                </a:solidFill>
                <a:latin typeface="Consolas" panose="020B0609020204030204" pitchFamily="49" charset="0"/>
                <a:ea typeface="Calibri" panose="020F0502020204030204" pitchFamily="34" charset="0"/>
                <a:cs typeface="Arial" panose="020B0604020202020204" pitchFamily="34" charset="0"/>
              </a:rPr>
              <a:t>void</a:t>
            </a: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err="1">
                <a:latin typeface="Consolas" panose="020B0609020204030204" pitchFamily="49" charset="0"/>
                <a:ea typeface="Calibri" panose="020F0502020204030204" pitchFamily="34" charset="0"/>
                <a:cs typeface="Arial" panose="020B0604020202020204" pitchFamily="34" charset="0"/>
              </a:rPr>
              <a:t>OnvideoEncoded</a:t>
            </a:r>
            <a:r>
              <a:rPr lang="en-US" sz="1600" dirty="0">
                <a:latin typeface="Consolas" panose="020B0609020204030204" pitchFamily="49" charset="0"/>
                <a:ea typeface="Calibri" panose="020F0502020204030204" pitchFamily="34" charset="0"/>
                <a:cs typeface="Arial" panose="020B0604020202020204" pitchFamily="34"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a:solidFill>
                  <a:srgbClr val="0000FF"/>
                </a:solidFill>
                <a:latin typeface="Consolas" panose="020B0609020204030204" pitchFamily="49" charset="0"/>
                <a:ea typeface="Calibri" panose="020F0502020204030204" pitchFamily="34" charset="0"/>
                <a:cs typeface="Arial" panose="020B0604020202020204" pitchFamily="34" charset="0"/>
              </a:rPr>
              <a:t>if</a:t>
            </a: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err="1">
                <a:latin typeface="Consolas" panose="020B0609020204030204" pitchFamily="49" charset="0"/>
                <a:ea typeface="Calibri" panose="020F0502020204030204" pitchFamily="34" charset="0"/>
                <a:cs typeface="Arial" panose="020B0604020202020204" pitchFamily="34" charset="0"/>
              </a:rPr>
              <a:t>VideoEncoded</a:t>
            </a:r>
            <a:r>
              <a:rPr lang="en-US" sz="1600" dirty="0">
                <a:latin typeface="Consolas" panose="020B0609020204030204" pitchFamily="49" charset="0"/>
                <a:ea typeface="Calibri" panose="020F0502020204030204" pitchFamily="34" charset="0"/>
                <a:cs typeface="Arial" panose="020B0604020202020204" pitchFamily="34" charset="0"/>
              </a:rPr>
              <a:t> != </a:t>
            </a:r>
            <a:r>
              <a:rPr lang="en-US" sz="1600" dirty="0">
                <a:solidFill>
                  <a:srgbClr val="0000FF"/>
                </a:solidFill>
                <a:latin typeface="Consolas" panose="020B0609020204030204" pitchFamily="49" charset="0"/>
                <a:ea typeface="Calibri" panose="020F0502020204030204" pitchFamily="34" charset="0"/>
                <a:cs typeface="Arial" panose="020B0604020202020204" pitchFamily="34" charset="0"/>
              </a:rPr>
              <a:t>null</a:t>
            </a:r>
            <a:r>
              <a:rPr lang="en-US" sz="1600" dirty="0">
                <a:latin typeface="Consolas" panose="020B0609020204030204" pitchFamily="49" charset="0"/>
                <a:ea typeface="Calibri" panose="020F0502020204030204" pitchFamily="34" charset="0"/>
                <a:cs typeface="Arial" panose="020B0604020202020204" pitchFamily="34"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err="1">
                <a:latin typeface="Consolas" panose="020B0609020204030204" pitchFamily="49" charset="0"/>
                <a:ea typeface="Calibri" panose="020F0502020204030204" pitchFamily="34" charset="0"/>
                <a:cs typeface="Arial" panose="020B0604020202020204" pitchFamily="34" charset="0"/>
              </a:rPr>
              <a:t>VideoEncoded</a:t>
            </a:r>
            <a:r>
              <a:rPr lang="en-US" sz="1600" dirty="0">
                <a:latin typeface="Consolas" panose="020B0609020204030204" pitchFamily="49" charset="0"/>
                <a:ea typeface="Calibri" panose="020F0502020204030204" pitchFamily="34" charset="0"/>
                <a:cs typeface="Arial" panose="020B0604020202020204" pitchFamily="34" charset="0"/>
              </a:rPr>
              <a:t>(</a:t>
            </a:r>
            <a:r>
              <a:rPr lang="en-US" sz="1600" dirty="0">
                <a:solidFill>
                  <a:srgbClr val="0000FF"/>
                </a:solidFill>
                <a:latin typeface="Consolas" panose="020B0609020204030204" pitchFamily="49" charset="0"/>
                <a:ea typeface="Calibri" panose="020F0502020204030204" pitchFamily="34" charset="0"/>
                <a:cs typeface="Arial" panose="020B0604020202020204" pitchFamily="34" charset="0"/>
              </a:rPr>
              <a:t>this</a:t>
            </a: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err="1">
                <a:solidFill>
                  <a:srgbClr val="2B91AF"/>
                </a:solidFill>
                <a:latin typeface="Consolas" panose="020B0609020204030204" pitchFamily="49" charset="0"/>
                <a:ea typeface="Calibri" panose="020F0502020204030204" pitchFamily="34" charset="0"/>
                <a:cs typeface="Arial" panose="020B0604020202020204" pitchFamily="34" charset="0"/>
              </a:rPr>
              <a:t>EventArgs</a:t>
            </a:r>
            <a:r>
              <a:rPr lang="en-US" sz="1600" dirty="0" err="1">
                <a:latin typeface="Consolas" panose="020B0609020204030204" pitchFamily="49" charset="0"/>
                <a:ea typeface="Calibri" panose="020F0502020204030204" pitchFamily="34" charset="0"/>
                <a:cs typeface="Arial" panose="020B0604020202020204" pitchFamily="34" charset="0"/>
              </a:rPr>
              <a:t>.Empty</a:t>
            </a:r>
            <a:r>
              <a:rPr lang="en-US" sz="1600" dirty="0">
                <a:latin typeface="Consolas" panose="020B0609020204030204" pitchFamily="49" charset="0"/>
                <a:ea typeface="Calibri" panose="020F0502020204030204" pitchFamily="34" charset="0"/>
                <a:cs typeface="Arial" panose="020B0604020202020204" pitchFamily="34"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p:cNvSpPr/>
          <p:nvPr/>
        </p:nvSpPr>
        <p:spPr>
          <a:xfrm>
            <a:off x="6629400" y="152400"/>
            <a:ext cx="1830566" cy="369332"/>
          </a:xfrm>
          <a:prstGeom prst="rect">
            <a:avLst/>
          </a:prstGeom>
        </p:spPr>
        <p:txBody>
          <a:bodyPr wrap="none">
            <a:spAutoFit/>
          </a:bodyPr>
          <a:lstStyle/>
          <a:p>
            <a:r>
              <a:rPr lang="en-US" b="1" dirty="0" smtClean="0">
                <a:solidFill>
                  <a:schemeClr val="accent2"/>
                </a:solidFill>
              </a:rPr>
              <a:t>ExampleCode-2…</a:t>
            </a:r>
            <a:endParaRPr lang="en-US" b="1" dirty="0">
              <a:solidFill>
                <a:schemeClr val="accent2"/>
              </a:solidFill>
            </a:endParaRPr>
          </a:p>
        </p:txBody>
      </p:sp>
    </p:spTree>
    <p:extLst>
      <p:ext uri="{BB962C8B-B14F-4D97-AF65-F5344CB8AC3E}">
        <p14:creationId xmlns="" xmlns:p14="http://schemas.microsoft.com/office/powerpoint/2010/main" val="1855669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contd</a:t>
            </a:r>
            <a:endParaRPr lang="en-US" dirty="0"/>
          </a:p>
        </p:txBody>
      </p:sp>
      <p:sp>
        <p:nvSpPr>
          <p:cNvPr id="3" name="Content Placeholder 2"/>
          <p:cNvSpPr>
            <a:spLocks noGrp="1"/>
          </p:cNvSpPr>
          <p:nvPr>
            <p:ph sz="quarter" idx="1"/>
          </p:nvPr>
        </p:nvSpPr>
        <p:spPr/>
        <p:txBody>
          <a:bodyPr/>
          <a:lstStyle/>
          <a:p>
            <a:pPr algn="just"/>
            <a:r>
              <a:rPr lang="en-US" dirty="0"/>
              <a:t>Using a </a:t>
            </a:r>
            <a:r>
              <a:rPr lang="en-US" b="1" dirty="0"/>
              <a:t>delegate</a:t>
            </a:r>
            <a:r>
              <a:rPr lang="en-US" dirty="0"/>
              <a:t> allows the programmer to encapsulate a reference to a method inside a delegate object. </a:t>
            </a:r>
          </a:p>
          <a:p>
            <a:pPr algn="just"/>
            <a:endParaRPr lang="en-US" dirty="0"/>
          </a:p>
          <a:p>
            <a:pPr algn="just"/>
            <a:r>
              <a:rPr lang="en-US" dirty="0"/>
              <a:t>The delegate object can then be passed to code which can call the referenced method, without having to know at compile time which method will be invoked.</a:t>
            </a:r>
            <a:endParaRPr lang="en-US" b="1" dirty="0"/>
          </a:p>
          <a:p>
            <a:endParaRPr lang="en-US" dirty="0"/>
          </a:p>
          <a:p>
            <a:endParaRPr lang="en-US" dirty="0"/>
          </a:p>
        </p:txBody>
      </p:sp>
    </p:spTree>
    <p:extLst>
      <p:ext uri="{BB962C8B-B14F-4D97-AF65-F5344CB8AC3E}">
        <p14:creationId xmlns="" xmlns:p14="http://schemas.microsoft.com/office/powerpoint/2010/main" val="4718168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581400"/>
            <a:ext cx="6291943" cy="1936620"/>
          </a:xfrm>
          <a:prstGeom prst="rect">
            <a:avLst/>
          </a:prstGeom>
        </p:spPr>
        <p:txBody>
          <a:bodyPr wrap="square">
            <a:spAutoFit/>
          </a:bodyPr>
          <a:lstStyle/>
          <a:p>
            <a:pPr>
              <a:lnSpc>
                <a:spcPct val="107000"/>
              </a:lnSpc>
            </a:pPr>
            <a:r>
              <a:rPr lang="en-US" sz="1600" dirty="0">
                <a:solidFill>
                  <a:srgbClr val="0000FF"/>
                </a:solidFill>
                <a:latin typeface="Consolas" panose="020B0609020204030204" pitchFamily="49" charset="0"/>
                <a:ea typeface="Calibri" panose="020F0502020204030204" pitchFamily="34" charset="0"/>
                <a:cs typeface="Arial" panose="020B0604020202020204" pitchFamily="34" charset="0"/>
              </a:rPr>
              <a:t>namespace</a:t>
            </a:r>
            <a:r>
              <a:rPr lang="en-US" sz="1600" dirty="0">
                <a:latin typeface="Consolas" panose="020B0609020204030204" pitchFamily="49" charset="0"/>
                <a:ea typeface="Calibri" panose="020F0502020204030204" pitchFamily="34" charset="0"/>
                <a:cs typeface="Arial" panose="020B0604020202020204" pitchFamily="34" charset="0"/>
              </a:rPr>
              <a:t> events</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a:solidFill>
                  <a:srgbClr val="0000FF"/>
                </a:solidFill>
                <a:latin typeface="Consolas" panose="020B0609020204030204" pitchFamily="49" charset="0"/>
                <a:ea typeface="Calibri" panose="020F0502020204030204" pitchFamily="34" charset="0"/>
                <a:cs typeface="Arial" panose="020B0604020202020204" pitchFamily="34" charset="0"/>
              </a:rPr>
              <a:t>class</a:t>
            </a: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a:solidFill>
                  <a:srgbClr val="2B91AF"/>
                </a:solidFill>
                <a:latin typeface="Consolas" panose="020B0609020204030204" pitchFamily="49" charset="0"/>
                <a:ea typeface="Calibri" panose="020F0502020204030204" pitchFamily="34" charset="0"/>
                <a:cs typeface="Arial" panose="020B0604020202020204" pitchFamily="34" charset="0"/>
              </a:rPr>
              <a:t>Video</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a:solidFill>
                  <a:srgbClr val="0000FF"/>
                </a:solidFill>
                <a:latin typeface="Consolas" panose="020B0609020204030204" pitchFamily="49" charset="0"/>
                <a:ea typeface="Calibri" panose="020F0502020204030204" pitchFamily="34" charset="0"/>
                <a:cs typeface="Arial" panose="020B0604020202020204" pitchFamily="34" charset="0"/>
              </a:rPr>
              <a:t>public</a:t>
            </a:r>
            <a:r>
              <a:rPr lang="en-US" sz="1600" dirty="0">
                <a:latin typeface="Consolas" panose="020B0609020204030204" pitchFamily="49" charset="0"/>
                <a:ea typeface="Calibri" panose="020F0502020204030204" pitchFamily="34" charset="0"/>
                <a:cs typeface="Arial" panose="020B0604020202020204" pitchFamily="34" charset="0"/>
              </a:rPr>
              <a:t> </a:t>
            </a:r>
            <a:r>
              <a:rPr lang="en-US" sz="1600" dirty="0">
                <a:solidFill>
                  <a:srgbClr val="0000FF"/>
                </a:solidFill>
                <a:latin typeface="Consolas" panose="020B0609020204030204" pitchFamily="49" charset="0"/>
                <a:ea typeface="Calibri" panose="020F0502020204030204" pitchFamily="34" charset="0"/>
                <a:cs typeface="Arial" panose="020B0604020202020204" pitchFamily="34" charset="0"/>
              </a:rPr>
              <a:t>string</a:t>
            </a:r>
            <a:r>
              <a:rPr lang="en-US" sz="1600" dirty="0">
                <a:latin typeface="Consolas" panose="020B0609020204030204" pitchFamily="49" charset="0"/>
                <a:ea typeface="Calibri" panose="020F0502020204030204" pitchFamily="34" charset="0"/>
                <a:cs typeface="Arial" panose="020B0604020202020204" pitchFamily="34" charset="0"/>
              </a:rPr>
              <a:t> title;</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latin typeface="Consolas" panose="020B0609020204030204" pitchFamily="49" charset="0"/>
                <a:ea typeface="Calibri" panose="020F0502020204030204" pitchFamily="34"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Rectangle 3"/>
          <p:cNvSpPr/>
          <p:nvPr/>
        </p:nvSpPr>
        <p:spPr>
          <a:xfrm>
            <a:off x="0" y="228600"/>
            <a:ext cx="8915400" cy="2957220"/>
          </a:xfrm>
          <a:prstGeom prst="rect">
            <a:avLst/>
          </a:prstGeom>
        </p:spPr>
        <p:txBody>
          <a:bodyPr wrap="square">
            <a:spAutoFit/>
          </a:bodyPr>
          <a:lstStyle/>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 </a:t>
            </a:r>
            <a:r>
              <a:rPr lang="en-US" dirty="0">
                <a:solidFill>
                  <a:srgbClr val="0000FF"/>
                </a:solidFill>
                <a:latin typeface="Consolas" panose="020B0609020204030204" pitchFamily="49" charset="0"/>
                <a:ea typeface="Calibri" panose="020F0502020204030204" pitchFamily="34" charset="0"/>
                <a:cs typeface="Arial" panose="020B0604020202020204" pitchFamily="34" charset="0"/>
              </a:rPr>
              <a:t>public</a:t>
            </a:r>
            <a:r>
              <a:rPr lang="en-US" dirty="0">
                <a:latin typeface="Consolas" panose="020B0609020204030204" pitchFamily="49" charset="0"/>
                <a:ea typeface="Calibri" panose="020F0502020204030204" pitchFamily="34" charset="0"/>
                <a:cs typeface="Arial" panose="020B0604020202020204" pitchFamily="34" charset="0"/>
              </a:rPr>
              <a:t> </a:t>
            </a:r>
            <a:r>
              <a:rPr lang="en-US" dirty="0">
                <a:solidFill>
                  <a:srgbClr val="0000FF"/>
                </a:solidFill>
                <a:latin typeface="Consolas" panose="020B0609020204030204" pitchFamily="49" charset="0"/>
                <a:ea typeface="Calibri" panose="020F0502020204030204" pitchFamily="34" charset="0"/>
                <a:cs typeface="Arial" panose="020B0604020202020204" pitchFamily="34" charset="0"/>
              </a:rPr>
              <a:t>class</a:t>
            </a:r>
            <a:r>
              <a:rPr lang="en-US" dirty="0">
                <a:latin typeface="Consolas" panose="020B0609020204030204" pitchFamily="49" charset="0"/>
                <a:ea typeface="Calibri" panose="020F0502020204030204" pitchFamily="34" charset="0"/>
                <a:cs typeface="Arial" panose="020B0604020202020204" pitchFamily="34" charset="0"/>
              </a:rPr>
              <a:t> </a:t>
            </a:r>
            <a:r>
              <a:rPr lang="en-US" dirty="0" err="1">
                <a:solidFill>
                  <a:srgbClr val="2B91AF"/>
                </a:solidFill>
                <a:latin typeface="Consolas" panose="020B0609020204030204" pitchFamily="49" charset="0"/>
                <a:ea typeface="Calibri" panose="020F0502020204030204" pitchFamily="34" charset="0"/>
                <a:cs typeface="Arial" panose="020B0604020202020204" pitchFamily="34" charset="0"/>
              </a:rPr>
              <a:t>Mailservice</a:t>
            </a:r>
            <a:r>
              <a:rPr lang="en-US" sz="2400" dirty="0">
                <a:solidFill>
                  <a:prstClr val="black"/>
                </a:solidFill>
                <a:latin typeface="Consolas" panose="020B0609020204030204" pitchFamily="49" charset="0"/>
              </a:rPr>
              <a:t>()</a:t>
            </a:r>
            <a:r>
              <a:rPr lang="en-US" sz="2000" dirty="0">
                <a:solidFill>
                  <a:srgbClr val="008000"/>
                </a:solidFill>
                <a:latin typeface="Consolas" panose="020B0609020204030204" pitchFamily="49" charset="0"/>
              </a:rPr>
              <a:t>//------------Handler</a:t>
            </a:r>
            <a:endParaRPr lang="en-US" sz="2000" dirty="0">
              <a:solidFill>
                <a:prstClr val="black"/>
              </a:solidFill>
              <a:latin typeface="Consolas" panose="020B0609020204030204" pitchFamily="49" charset="0"/>
            </a:endParaRPr>
          </a:p>
          <a:p>
            <a:pPr>
              <a:lnSpc>
                <a:spcPct val="107000"/>
              </a:lnSpc>
            </a:pP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      </a:t>
            </a:r>
            <a:r>
              <a:rPr lang="en-US" dirty="0" smtClean="0">
                <a:solidFill>
                  <a:srgbClr val="0000FF"/>
                </a:solidFill>
                <a:latin typeface="Consolas" panose="020B0609020204030204" pitchFamily="49" charset="0"/>
                <a:ea typeface="Calibri" panose="020F0502020204030204" pitchFamily="34" charset="0"/>
                <a:cs typeface="Arial" panose="020B0604020202020204" pitchFamily="34" charset="0"/>
              </a:rPr>
              <a:t>public</a:t>
            </a:r>
            <a:r>
              <a:rPr lang="en-US" dirty="0" smtClean="0">
                <a:latin typeface="Consolas" panose="020B0609020204030204" pitchFamily="49" charset="0"/>
                <a:ea typeface="Calibri" panose="020F0502020204030204" pitchFamily="34" charset="0"/>
                <a:cs typeface="Arial" panose="020B0604020202020204" pitchFamily="34" charset="0"/>
              </a:rPr>
              <a:t> </a:t>
            </a:r>
            <a:r>
              <a:rPr lang="en-US" dirty="0">
                <a:solidFill>
                  <a:srgbClr val="0000FF"/>
                </a:solidFill>
                <a:latin typeface="Consolas" panose="020B0609020204030204" pitchFamily="49" charset="0"/>
                <a:ea typeface="Calibri" panose="020F0502020204030204" pitchFamily="34" charset="0"/>
                <a:cs typeface="Arial" panose="020B0604020202020204" pitchFamily="34" charset="0"/>
              </a:rPr>
              <a:t>static</a:t>
            </a:r>
            <a:r>
              <a:rPr lang="en-US" dirty="0">
                <a:latin typeface="Consolas" panose="020B0609020204030204" pitchFamily="49" charset="0"/>
                <a:ea typeface="Calibri" panose="020F0502020204030204" pitchFamily="34" charset="0"/>
                <a:cs typeface="Arial" panose="020B0604020202020204" pitchFamily="34" charset="0"/>
              </a:rPr>
              <a:t> </a:t>
            </a:r>
            <a:r>
              <a:rPr lang="en-US" dirty="0">
                <a:solidFill>
                  <a:srgbClr val="0000FF"/>
                </a:solidFill>
                <a:latin typeface="Consolas" panose="020B0609020204030204" pitchFamily="49" charset="0"/>
                <a:ea typeface="Calibri" panose="020F0502020204030204" pitchFamily="34" charset="0"/>
                <a:cs typeface="Arial" panose="020B0604020202020204" pitchFamily="34" charset="0"/>
              </a:rPr>
              <a:t>void</a:t>
            </a:r>
            <a:r>
              <a:rPr lang="en-US" dirty="0">
                <a:latin typeface="Consolas" panose="020B0609020204030204" pitchFamily="49" charset="0"/>
                <a:ea typeface="Calibri" panose="020F0502020204030204" pitchFamily="34" charset="0"/>
                <a:cs typeface="Arial" panose="020B0604020202020204" pitchFamily="34" charset="0"/>
              </a:rPr>
              <a:t> </a:t>
            </a:r>
            <a:r>
              <a:rPr lang="en-US" dirty="0" err="1">
                <a:latin typeface="Consolas" panose="020B0609020204030204" pitchFamily="49" charset="0"/>
                <a:ea typeface="Calibri" panose="020F0502020204030204" pitchFamily="34" charset="0"/>
                <a:cs typeface="Arial" panose="020B0604020202020204" pitchFamily="34" charset="0"/>
              </a:rPr>
              <a:t>OnvideoEncoded</a:t>
            </a:r>
            <a:r>
              <a:rPr lang="en-US" dirty="0">
                <a:latin typeface="Consolas" panose="020B0609020204030204" pitchFamily="49" charset="0"/>
                <a:ea typeface="Calibri" panose="020F0502020204030204" pitchFamily="34" charset="0"/>
                <a:cs typeface="Arial" panose="020B0604020202020204" pitchFamily="34" charset="0"/>
              </a:rPr>
              <a:t>(</a:t>
            </a:r>
            <a:r>
              <a:rPr lang="en-US" dirty="0">
                <a:solidFill>
                  <a:srgbClr val="0000FF"/>
                </a:solidFill>
                <a:latin typeface="Consolas" panose="020B0609020204030204" pitchFamily="49" charset="0"/>
                <a:ea typeface="Calibri" panose="020F0502020204030204" pitchFamily="34" charset="0"/>
                <a:cs typeface="Arial" panose="020B0604020202020204" pitchFamily="34" charset="0"/>
              </a:rPr>
              <a:t>object</a:t>
            </a:r>
            <a:r>
              <a:rPr lang="en-US" dirty="0">
                <a:latin typeface="Consolas" panose="020B0609020204030204" pitchFamily="49" charset="0"/>
                <a:ea typeface="Calibri" panose="020F0502020204030204" pitchFamily="34" charset="0"/>
                <a:cs typeface="Arial" panose="020B0604020202020204" pitchFamily="34" charset="0"/>
              </a:rPr>
              <a:t> </a:t>
            </a:r>
            <a:r>
              <a:rPr lang="en-US" dirty="0" err="1">
                <a:latin typeface="Consolas" panose="020B0609020204030204" pitchFamily="49" charset="0"/>
                <a:ea typeface="Calibri" panose="020F0502020204030204" pitchFamily="34" charset="0"/>
                <a:cs typeface="Arial" panose="020B0604020202020204" pitchFamily="34" charset="0"/>
              </a:rPr>
              <a:t>source,</a:t>
            </a:r>
            <a:r>
              <a:rPr lang="en-US" dirty="0" err="1">
                <a:solidFill>
                  <a:srgbClr val="2B91AF"/>
                </a:solidFill>
                <a:latin typeface="Consolas" panose="020B0609020204030204" pitchFamily="49" charset="0"/>
                <a:ea typeface="Calibri" panose="020F0502020204030204" pitchFamily="34" charset="0"/>
                <a:cs typeface="Arial" panose="020B0604020202020204" pitchFamily="34" charset="0"/>
              </a:rPr>
              <a:t>EventArgs</a:t>
            </a:r>
            <a:r>
              <a:rPr lang="en-US" dirty="0">
                <a:latin typeface="Consolas" panose="020B0609020204030204" pitchFamily="49" charset="0"/>
                <a:ea typeface="Calibri" panose="020F0502020204030204" pitchFamily="34" charset="0"/>
                <a:cs typeface="Arial" panose="020B0604020202020204" pitchFamily="34" charset="0"/>
              </a:rPr>
              <a:t> </a:t>
            </a:r>
            <a:r>
              <a:rPr lang="en-US" dirty="0" err="1">
                <a:latin typeface="Consolas" panose="020B0609020204030204" pitchFamily="49" charset="0"/>
                <a:ea typeface="Calibri" panose="020F0502020204030204" pitchFamily="34" charset="0"/>
                <a:cs typeface="Arial" panose="020B0604020202020204" pitchFamily="34" charset="0"/>
              </a:rPr>
              <a:t>args</a:t>
            </a:r>
            <a:r>
              <a:rPr lang="en-US" dirty="0">
                <a:latin typeface="Consolas" panose="020B0609020204030204" pitchFamily="49" charset="0"/>
                <a:ea typeface="Calibri" panose="020F0502020204030204" pitchFamily="34" charset="0"/>
                <a:cs typeface="Arial" panose="020B0604020202020204" pitchFamily="34"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            </a:t>
            </a:r>
            <a:r>
              <a:rPr lang="en-US" dirty="0" err="1">
                <a:solidFill>
                  <a:srgbClr val="2B91AF"/>
                </a:solidFill>
                <a:latin typeface="Consolas" panose="020B0609020204030204" pitchFamily="49" charset="0"/>
                <a:ea typeface="Calibri" panose="020F0502020204030204" pitchFamily="34" charset="0"/>
                <a:cs typeface="Arial" panose="020B0604020202020204" pitchFamily="34" charset="0"/>
              </a:rPr>
              <a:t>Console</a:t>
            </a:r>
            <a:r>
              <a:rPr lang="en-US" dirty="0" err="1">
                <a:latin typeface="Consolas" panose="020B0609020204030204" pitchFamily="49" charset="0"/>
                <a:ea typeface="Calibri" panose="020F0502020204030204" pitchFamily="34" charset="0"/>
                <a:cs typeface="Arial" panose="020B0604020202020204" pitchFamily="34" charset="0"/>
              </a:rPr>
              <a:t>.WriteLine</a:t>
            </a:r>
            <a:r>
              <a:rPr lang="en-US" dirty="0">
                <a:latin typeface="Consolas" panose="020B0609020204030204" pitchFamily="49" charset="0"/>
                <a:ea typeface="Calibri" panose="020F0502020204030204" pitchFamily="34" charset="0"/>
                <a:cs typeface="Arial" panose="020B0604020202020204" pitchFamily="34" charset="0"/>
              </a:rPr>
              <a:t>(</a:t>
            </a:r>
            <a:r>
              <a:rPr lang="en-US" dirty="0">
                <a:solidFill>
                  <a:srgbClr val="A31515"/>
                </a:solidFill>
                <a:latin typeface="Consolas" panose="020B0609020204030204" pitchFamily="49" charset="0"/>
                <a:ea typeface="Calibri" panose="020F0502020204030204" pitchFamily="34" charset="0"/>
                <a:cs typeface="Arial" panose="020B0604020202020204" pitchFamily="34" charset="0"/>
              </a:rPr>
              <a:t>"Sending Mail"</a:t>
            </a:r>
            <a:r>
              <a:rPr lang="en-US" dirty="0">
                <a:latin typeface="Consolas" panose="020B0609020204030204" pitchFamily="49" charset="0"/>
                <a:ea typeface="Calibri" panose="020F0502020204030204" pitchFamily="34" charset="0"/>
                <a:cs typeface="Arial" panose="020B0604020202020204" pitchFamily="34"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p:txBody>
      </p:sp>
      <p:sp>
        <p:nvSpPr>
          <p:cNvPr id="5" name="Rectangle 4"/>
          <p:cNvSpPr/>
          <p:nvPr/>
        </p:nvSpPr>
        <p:spPr>
          <a:xfrm>
            <a:off x="6858000" y="43934"/>
            <a:ext cx="2013308" cy="369332"/>
          </a:xfrm>
          <a:prstGeom prst="rect">
            <a:avLst/>
          </a:prstGeom>
        </p:spPr>
        <p:txBody>
          <a:bodyPr wrap="none">
            <a:spAutoFit/>
          </a:bodyPr>
          <a:lstStyle/>
          <a:p>
            <a:r>
              <a:rPr lang="en-US" b="1" dirty="0" smtClean="0">
                <a:solidFill>
                  <a:schemeClr val="accent2"/>
                </a:solidFill>
              </a:rPr>
              <a:t>…ExampleCode-2…</a:t>
            </a:r>
            <a:endParaRPr lang="en-US" b="1" dirty="0">
              <a:solidFill>
                <a:schemeClr val="accent2"/>
              </a:solidFill>
            </a:endParaRPr>
          </a:p>
        </p:txBody>
      </p:sp>
    </p:spTree>
    <p:extLst>
      <p:ext uri="{BB962C8B-B14F-4D97-AF65-F5344CB8AC3E}">
        <p14:creationId xmlns="" xmlns:p14="http://schemas.microsoft.com/office/powerpoint/2010/main" val="87794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95400"/>
            <a:ext cx="8077200" cy="388696"/>
          </a:xfrm>
          <a:prstGeom prst="rect">
            <a:avLst/>
          </a:prstGeom>
        </p:spPr>
        <p:txBody>
          <a:bodyPr wrap="square">
            <a:spAutoFit/>
          </a:bodyPr>
          <a:lstStyle/>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 </a:t>
            </a:r>
            <a:endParaRPr lang="en-US" dirty="0"/>
          </a:p>
        </p:txBody>
      </p:sp>
      <p:sp>
        <p:nvSpPr>
          <p:cNvPr id="4" name="Rectangle 3"/>
          <p:cNvSpPr/>
          <p:nvPr/>
        </p:nvSpPr>
        <p:spPr>
          <a:xfrm>
            <a:off x="381000" y="381001"/>
            <a:ext cx="8382000" cy="4537781"/>
          </a:xfrm>
          <a:prstGeom prst="rect">
            <a:avLst/>
          </a:prstGeom>
        </p:spPr>
        <p:txBody>
          <a:bodyPr wrap="square">
            <a:spAutoFit/>
          </a:bodyPr>
          <a:lstStyle/>
          <a:p>
            <a:pPr>
              <a:lnSpc>
                <a:spcPct val="107000"/>
              </a:lnSpc>
            </a:pPr>
            <a:r>
              <a:rPr lang="en-US" dirty="0">
                <a:solidFill>
                  <a:srgbClr val="0000FF"/>
                </a:solidFill>
                <a:latin typeface="Consolas" panose="020B0609020204030204" pitchFamily="49" charset="0"/>
                <a:ea typeface="Calibri" panose="020F0502020204030204" pitchFamily="34" charset="0"/>
                <a:cs typeface="Arial" panose="020B0604020202020204" pitchFamily="34" charset="0"/>
              </a:rPr>
              <a:t>namespace</a:t>
            </a:r>
            <a:r>
              <a:rPr lang="en-US" dirty="0">
                <a:latin typeface="Consolas" panose="020B0609020204030204" pitchFamily="49" charset="0"/>
                <a:ea typeface="Calibri" panose="020F0502020204030204" pitchFamily="34" charset="0"/>
                <a:cs typeface="Arial" panose="020B0604020202020204" pitchFamily="34" charset="0"/>
              </a:rPr>
              <a:t> events</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a:t>
            </a:r>
          </a:p>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    </a:t>
            </a:r>
            <a:r>
              <a:rPr lang="en-US" dirty="0">
                <a:solidFill>
                  <a:srgbClr val="0000FF"/>
                </a:solidFill>
                <a:latin typeface="Consolas" panose="020B0609020204030204" pitchFamily="49" charset="0"/>
                <a:ea typeface="Calibri" panose="020F0502020204030204" pitchFamily="34" charset="0"/>
                <a:cs typeface="Arial" panose="020B0604020202020204" pitchFamily="34" charset="0"/>
              </a:rPr>
              <a:t>class</a:t>
            </a:r>
            <a:r>
              <a:rPr lang="en-US" dirty="0">
                <a:latin typeface="Consolas" panose="020B0609020204030204" pitchFamily="49" charset="0"/>
                <a:ea typeface="Calibri" panose="020F0502020204030204" pitchFamily="34" charset="0"/>
                <a:cs typeface="Arial" panose="020B0604020202020204" pitchFamily="34" charset="0"/>
              </a:rPr>
              <a:t> </a:t>
            </a:r>
            <a:r>
              <a:rPr lang="en-US" dirty="0">
                <a:solidFill>
                  <a:srgbClr val="2B91AF"/>
                </a:solidFill>
                <a:latin typeface="Consolas" panose="020B0609020204030204" pitchFamily="49" charset="0"/>
                <a:ea typeface="Calibri" panose="020F0502020204030204" pitchFamily="34" charset="0"/>
                <a:cs typeface="Arial" panose="020B0604020202020204" pitchFamily="34" charset="0"/>
              </a:rPr>
              <a:t>Program</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        </a:t>
            </a:r>
            <a:r>
              <a:rPr lang="en-US" dirty="0">
                <a:solidFill>
                  <a:srgbClr val="0000FF"/>
                </a:solidFill>
                <a:latin typeface="Consolas" panose="020B0609020204030204" pitchFamily="49" charset="0"/>
                <a:ea typeface="Calibri" panose="020F0502020204030204" pitchFamily="34" charset="0"/>
                <a:cs typeface="Arial" panose="020B0604020202020204" pitchFamily="34" charset="0"/>
              </a:rPr>
              <a:t>static</a:t>
            </a:r>
            <a:r>
              <a:rPr lang="en-US" dirty="0">
                <a:latin typeface="Consolas" panose="020B0609020204030204" pitchFamily="49" charset="0"/>
                <a:ea typeface="Calibri" panose="020F0502020204030204" pitchFamily="34" charset="0"/>
                <a:cs typeface="Arial" panose="020B0604020202020204" pitchFamily="34" charset="0"/>
              </a:rPr>
              <a:t> </a:t>
            </a:r>
            <a:r>
              <a:rPr lang="en-US" dirty="0">
                <a:solidFill>
                  <a:srgbClr val="0000FF"/>
                </a:solidFill>
                <a:latin typeface="Consolas" panose="020B0609020204030204" pitchFamily="49" charset="0"/>
                <a:ea typeface="Calibri" panose="020F0502020204030204" pitchFamily="34" charset="0"/>
                <a:cs typeface="Arial" panose="020B0604020202020204" pitchFamily="34" charset="0"/>
              </a:rPr>
              <a:t>void</a:t>
            </a:r>
            <a:r>
              <a:rPr lang="en-US" dirty="0">
                <a:latin typeface="Consolas" panose="020B0609020204030204" pitchFamily="49" charset="0"/>
                <a:ea typeface="Calibri" panose="020F0502020204030204" pitchFamily="34" charset="0"/>
                <a:cs typeface="Arial" panose="020B0604020202020204" pitchFamily="34" charset="0"/>
              </a:rPr>
              <a:t> Main(</a:t>
            </a:r>
            <a:r>
              <a:rPr lang="en-US" dirty="0">
                <a:solidFill>
                  <a:srgbClr val="0000FF"/>
                </a:solidFill>
                <a:latin typeface="Consolas" panose="020B0609020204030204" pitchFamily="49" charset="0"/>
                <a:ea typeface="Calibri" panose="020F0502020204030204" pitchFamily="34" charset="0"/>
                <a:cs typeface="Arial" panose="020B0604020202020204" pitchFamily="34" charset="0"/>
              </a:rPr>
              <a:t>string</a:t>
            </a:r>
            <a:r>
              <a:rPr lang="en-US" dirty="0">
                <a:latin typeface="Consolas" panose="020B0609020204030204" pitchFamily="49" charset="0"/>
                <a:ea typeface="Calibri" panose="020F0502020204030204" pitchFamily="34" charset="0"/>
                <a:cs typeface="Arial" panose="020B0604020202020204" pitchFamily="34" charset="0"/>
              </a:rPr>
              <a:t>[] </a:t>
            </a:r>
            <a:r>
              <a:rPr lang="en-US" dirty="0" err="1">
                <a:latin typeface="Consolas" panose="020B0609020204030204" pitchFamily="49" charset="0"/>
                <a:ea typeface="Calibri" panose="020F0502020204030204" pitchFamily="34" charset="0"/>
                <a:cs typeface="Arial" panose="020B0604020202020204" pitchFamily="34" charset="0"/>
              </a:rPr>
              <a:t>args</a:t>
            </a:r>
            <a:r>
              <a:rPr lang="en-US" dirty="0">
                <a:latin typeface="Consolas" panose="020B0609020204030204" pitchFamily="49" charset="0"/>
                <a:ea typeface="Calibri" panose="020F0502020204030204" pitchFamily="34" charset="0"/>
                <a:cs typeface="Arial" panose="020B0604020202020204" pitchFamily="34"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            </a:t>
            </a:r>
            <a:r>
              <a:rPr lang="en-US" dirty="0">
                <a:solidFill>
                  <a:srgbClr val="2B91AF"/>
                </a:solidFill>
                <a:latin typeface="Consolas" panose="020B0609020204030204" pitchFamily="49" charset="0"/>
                <a:ea typeface="Calibri" panose="020F0502020204030204" pitchFamily="34" charset="0"/>
                <a:cs typeface="Arial" panose="020B0604020202020204" pitchFamily="34" charset="0"/>
              </a:rPr>
              <a:t>Video</a:t>
            </a:r>
            <a:r>
              <a:rPr lang="en-US" dirty="0">
                <a:latin typeface="Consolas" panose="020B0609020204030204" pitchFamily="49" charset="0"/>
                <a:ea typeface="Calibri" panose="020F0502020204030204" pitchFamily="34" charset="0"/>
                <a:cs typeface="Arial" panose="020B0604020202020204" pitchFamily="34" charset="0"/>
              </a:rPr>
              <a:t> v1 = </a:t>
            </a:r>
            <a:r>
              <a:rPr lang="en-US" dirty="0">
                <a:solidFill>
                  <a:srgbClr val="0000FF"/>
                </a:solidFill>
                <a:latin typeface="Consolas" panose="020B0609020204030204" pitchFamily="49" charset="0"/>
                <a:ea typeface="Calibri" panose="020F0502020204030204" pitchFamily="34" charset="0"/>
                <a:cs typeface="Arial" panose="020B0604020202020204" pitchFamily="34" charset="0"/>
              </a:rPr>
              <a:t>new</a:t>
            </a:r>
            <a:r>
              <a:rPr lang="en-US" dirty="0">
                <a:latin typeface="Consolas" panose="020B0609020204030204" pitchFamily="49" charset="0"/>
                <a:ea typeface="Calibri" panose="020F0502020204030204" pitchFamily="34" charset="0"/>
                <a:cs typeface="Arial" panose="020B0604020202020204" pitchFamily="34" charset="0"/>
              </a:rPr>
              <a:t> </a:t>
            </a:r>
            <a:r>
              <a:rPr lang="en-US" dirty="0">
                <a:solidFill>
                  <a:srgbClr val="2B91AF"/>
                </a:solidFill>
                <a:latin typeface="Consolas" panose="020B0609020204030204" pitchFamily="49" charset="0"/>
                <a:ea typeface="Calibri" panose="020F0502020204030204" pitchFamily="34" charset="0"/>
                <a:cs typeface="Arial" panose="020B0604020202020204" pitchFamily="34" charset="0"/>
              </a:rPr>
              <a:t>Video</a:t>
            </a:r>
            <a:r>
              <a:rPr lang="en-US" dirty="0">
                <a:latin typeface="Consolas" panose="020B0609020204030204" pitchFamily="49" charset="0"/>
                <a:ea typeface="Calibri" panose="020F0502020204030204" pitchFamily="34" charset="0"/>
                <a:cs typeface="Arial" panose="020B0604020202020204" pitchFamily="34" charset="0"/>
              </a:rPr>
              <a:t> { title = </a:t>
            </a:r>
            <a:r>
              <a:rPr lang="en-US" dirty="0">
                <a:solidFill>
                  <a:srgbClr val="A31515"/>
                </a:solidFill>
                <a:latin typeface="Consolas" panose="020B0609020204030204" pitchFamily="49" charset="0"/>
                <a:ea typeface="Calibri" panose="020F0502020204030204" pitchFamily="34" charset="0"/>
                <a:cs typeface="Arial" panose="020B0604020202020204" pitchFamily="34" charset="0"/>
              </a:rPr>
              <a:t>"</a:t>
            </a:r>
            <a:r>
              <a:rPr lang="en-US" dirty="0" err="1">
                <a:solidFill>
                  <a:srgbClr val="A31515"/>
                </a:solidFill>
                <a:latin typeface="Consolas" panose="020B0609020204030204" pitchFamily="49" charset="0"/>
                <a:ea typeface="Calibri" panose="020F0502020204030204" pitchFamily="34" charset="0"/>
                <a:cs typeface="Arial" panose="020B0604020202020204" pitchFamily="34" charset="0"/>
              </a:rPr>
              <a:t>Abc</a:t>
            </a:r>
            <a:r>
              <a:rPr lang="en-US" dirty="0">
                <a:solidFill>
                  <a:srgbClr val="A31515"/>
                </a:solidFill>
                <a:latin typeface="Consolas" panose="020B0609020204030204" pitchFamily="49" charset="0"/>
                <a:ea typeface="Calibri" panose="020F0502020204030204" pitchFamily="34" charset="0"/>
                <a:cs typeface="Arial" panose="020B0604020202020204" pitchFamily="34" charset="0"/>
              </a:rPr>
              <a:t>"</a:t>
            </a:r>
            <a:r>
              <a:rPr lang="en-US" dirty="0">
                <a:latin typeface="Consolas" panose="020B0609020204030204" pitchFamily="49" charset="0"/>
                <a:ea typeface="Calibri" panose="020F0502020204030204" pitchFamily="34" charset="0"/>
                <a:cs typeface="Arial" panose="020B0604020202020204" pitchFamily="34"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            </a:t>
            </a:r>
            <a:r>
              <a:rPr lang="en-US" dirty="0" err="1">
                <a:solidFill>
                  <a:srgbClr val="2B91AF"/>
                </a:solidFill>
                <a:latin typeface="Consolas" panose="020B0609020204030204" pitchFamily="49" charset="0"/>
                <a:ea typeface="Calibri" panose="020F0502020204030204" pitchFamily="34" charset="0"/>
                <a:cs typeface="Arial" panose="020B0604020202020204" pitchFamily="34" charset="0"/>
              </a:rPr>
              <a:t>VideoEncoder</a:t>
            </a:r>
            <a:r>
              <a:rPr lang="en-US" dirty="0">
                <a:latin typeface="Consolas" panose="020B0609020204030204" pitchFamily="49" charset="0"/>
                <a:ea typeface="Calibri" panose="020F0502020204030204" pitchFamily="34" charset="0"/>
                <a:cs typeface="Arial" panose="020B0604020202020204" pitchFamily="34" charset="0"/>
              </a:rPr>
              <a:t> VC = </a:t>
            </a:r>
            <a:r>
              <a:rPr lang="en-US" dirty="0">
                <a:solidFill>
                  <a:srgbClr val="0000FF"/>
                </a:solidFill>
                <a:latin typeface="Consolas" panose="020B0609020204030204" pitchFamily="49" charset="0"/>
                <a:ea typeface="Calibri" panose="020F0502020204030204" pitchFamily="34" charset="0"/>
                <a:cs typeface="Arial" panose="020B0604020202020204" pitchFamily="34" charset="0"/>
              </a:rPr>
              <a:t>new</a:t>
            </a:r>
            <a:r>
              <a:rPr lang="en-US" dirty="0">
                <a:latin typeface="Consolas" panose="020B0609020204030204" pitchFamily="49" charset="0"/>
                <a:ea typeface="Calibri" panose="020F0502020204030204" pitchFamily="34" charset="0"/>
                <a:cs typeface="Arial" panose="020B0604020202020204" pitchFamily="34" charset="0"/>
              </a:rPr>
              <a:t> </a:t>
            </a:r>
            <a:r>
              <a:rPr lang="en-US" dirty="0" err="1">
                <a:solidFill>
                  <a:srgbClr val="2B91AF"/>
                </a:solidFill>
                <a:latin typeface="Consolas" panose="020B0609020204030204" pitchFamily="49" charset="0"/>
                <a:ea typeface="Calibri" panose="020F0502020204030204" pitchFamily="34" charset="0"/>
                <a:cs typeface="Arial" panose="020B0604020202020204" pitchFamily="34" charset="0"/>
              </a:rPr>
              <a:t>VideoEncoder</a:t>
            </a:r>
            <a:r>
              <a:rPr lang="en-US" dirty="0">
                <a:latin typeface="Consolas" panose="020B0609020204030204" pitchFamily="49" charset="0"/>
                <a:ea typeface="Calibri" panose="020F0502020204030204" pitchFamily="34" charset="0"/>
                <a:cs typeface="Arial" panose="020B0604020202020204" pitchFamily="34" charset="0"/>
              </a:rPr>
              <a:t>();</a:t>
            </a:r>
            <a:r>
              <a:rPr lang="en-US" dirty="0">
                <a:solidFill>
                  <a:srgbClr val="008000"/>
                </a:solidFill>
                <a:latin typeface="Consolas" panose="020B0609020204030204" pitchFamily="49" charset="0"/>
                <a:ea typeface="Calibri" panose="020F0502020204030204" pitchFamily="34" charset="0"/>
                <a:cs typeface="Arial" panose="020B0604020202020204" pitchFamily="34" charset="0"/>
              </a:rPr>
              <a:t>//publisher</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            </a:t>
            </a:r>
            <a:r>
              <a:rPr lang="en-US" dirty="0" err="1">
                <a:solidFill>
                  <a:srgbClr val="2B91AF"/>
                </a:solidFill>
                <a:latin typeface="Consolas" panose="020B0609020204030204" pitchFamily="49" charset="0"/>
                <a:ea typeface="Calibri" panose="020F0502020204030204" pitchFamily="34" charset="0"/>
                <a:cs typeface="Arial" panose="020B0604020202020204" pitchFamily="34" charset="0"/>
              </a:rPr>
              <a:t>Mailservice</a:t>
            </a:r>
            <a:r>
              <a:rPr lang="en-US" dirty="0">
                <a:latin typeface="Consolas" panose="020B0609020204030204" pitchFamily="49" charset="0"/>
                <a:ea typeface="Calibri" panose="020F0502020204030204" pitchFamily="34" charset="0"/>
                <a:cs typeface="Arial" panose="020B0604020202020204" pitchFamily="34" charset="0"/>
              </a:rPr>
              <a:t> MS = </a:t>
            </a:r>
            <a:r>
              <a:rPr lang="en-US" dirty="0">
                <a:solidFill>
                  <a:srgbClr val="0000FF"/>
                </a:solidFill>
                <a:latin typeface="Consolas" panose="020B0609020204030204" pitchFamily="49" charset="0"/>
                <a:ea typeface="Calibri" panose="020F0502020204030204" pitchFamily="34" charset="0"/>
                <a:cs typeface="Arial" panose="020B0604020202020204" pitchFamily="34" charset="0"/>
              </a:rPr>
              <a:t>new</a:t>
            </a:r>
            <a:r>
              <a:rPr lang="en-US" dirty="0">
                <a:latin typeface="Consolas" panose="020B0609020204030204" pitchFamily="49" charset="0"/>
                <a:ea typeface="Calibri" panose="020F0502020204030204" pitchFamily="34" charset="0"/>
                <a:cs typeface="Arial" panose="020B0604020202020204" pitchFamily="34" charset="0"/>
              </a:rPr>
              <a:t> </a:t>
            </a:r>
            <a:r>
              <a:rPr lang="en-US" dirty="0" err="1">
                <a:solidFill>
                  <a:srgbClr val="2B91AF"/>
                </a:solidFill>
                <a:latin typeface="Consolas" panose="020B0609020204030204" pitchFamily="49" charset="0"/>
                <a:ea typeface="Calibri" panose="020F0502020204030204" pitchFamily="34" charset="0"/>
                <a:cs typeface="Arial" panose="020B0604020202020204" pitchFamily="34" charset="0"/>
              </a:rPr>
              <a:t>Mailservice</a:t>
            </a:r>
            <a:r>
              <a:rPr lang="en-US" dirty="0">
                <a:latin typeface="Consolas" panose="020B0609020204030204" pitchFamily="49" charset="0"/>
                <a:ea typeface="Calibri" panose="020F0502020204030204" pitchFamily="34" charset="0"/>
                <a:cs typeface="Arial" panose="020B0604020202020204" pitchFamily="34" charset="0"/>
              </a:rPr>
              <a:t>();</a:t>
            </a:r>
            <a:r>
              <a:rPr lang="en-US" dirty="0">
                <a:solidFill>
                  <a:srgbClr val="008000"/>
                </a:solidFill>
                <a:latin typeface="Consolas" panose="020B0609020204030204" pitchFamily="49" charset="0"/>
                <a:ea typeface="Calibri" panose="020F0502020204030204" pitchFamily="34" charset="0"/>
                <a:cs typeface="Arial" panose="020B0604020202020204" pitchFamily="34" charset="0"/>
              </a:rPr>
              <a:t>//subscriber</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            </a:t>
            </a:r>
            <a:r>
              <a:rPr lang="en-US" dirty="0" err="1">
                <a:latin typeface="Consolas" panose="020B0609020204030204" pitchFamily="49" charset="0"/>
                <a:ea typeface="Calibri" panose="020F0502020204030204" pitchFamily="34" charset="0"/>
                <a:cs typeface="Arial" panose="020B0604020202020204" pitchFamily="34" charset="0"/>
              </a:rPr>
              <a:t>VC.VideoEncoded</a:t>
            </a:r>
            <a:r>
              <a:rPr lang="en-US" dirty="0">
                <a:latin typeface="Consolas" panose="020B0609020204030204" pitchFamily="49" charset="0"/>
                <a:ea typeface="Calibri" panose="020F0502020204030204" pitchFamily="34" charset="0"/>
                <a:cs typeface="Arial" panose="020B0604020202020204" pitchFamily="34" charset="0"/>
              </a:rPr>
              <a:t> += </a:t>
            </a:r>
            <a:r>
              <a:rPr lang="en-US" dirty="0" err="1">
                <a:solidFill>
                  <a:srgbClr val="2B91AF"/>
                </a:solidFill>
                <a:latin typeface="Consolas" panose="020B0609020204030204" pitchFamily="49" charset="0"/>
                <a:ea typeface="Calibri" panose="020F0502020204030204" pitchFamily="34" charset="0"/>
                <a:cs typeface="Arial" panose="020B0604020202020204" pitchFamily="34" charset="0"/>
              </a:rPr>
              <a:t>Mailservice</a:t>
            </a:r>
            <a:r>
              <a:rPr lang="en-US" dirty="0" err="1">
                <a:latin typeface="Consolas" panose="020B0609020204030204" pitchFamily="49" charset="0"/>
                <a:ea typeface="Calibri" panose="020F0502020204030204" pitchFamily="34" charset="0"/>
                <a:cs typeface="Arial" panose="020B0604020202020204" pitchFamily="34" charset="0"/>
              </a:rPr>
              <a:t>.OnvideoEncoded</a:t>
            </a:r>
            <a:r>
              <a:rPr lang="en-US" dirty="0">
                <a:latin typeface="Consolas" panose="020B0609020204030204" pitchFamily="49" charset="0"/>
                <a:ea typeface="Calibri" panose="020F0502020204030204" pitchFamily="34" charset="0"/>
                <a:cs typeface="Arial" panose="020B0604020202020204" pitchFamily="34"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            </a:t>
            </a:r>
            <a:r>
              <a:rPr lang="en-US" dirty="0" err="1">
                <a:latin typeface="Consolas" panose="020B0609020204030204" pitchFamily="49" charset="0"/>
                <a:ea typeface="Calibri" panose="020F0502020204030204" pitchFamily="34" charset="0"/>
                <a:cs typeface="Arial" panose="020B0604020202020204" pitchFamily="34" charset="0"/>
              </a:rPr>
              <a:t>VC.EncodingVideo</a:t>
            </a:r>
            <a:r>
              <a:rPr lang="en-US" dirty="0">
                <a:latin typeface="Consolas" panose="020B0609020204030204" pitchFamily="49" charset="0"/>
                <a:ea typeface="Calibri" panose="020F0502020204030204" pitchFamily="34" charset="0"/>
                <a:cs typeface="Arial" panose="020B0604020202020204" pitchFamily="34" charset="0"/>
              </a:rPr>
              <a:t>(v1);</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latin typeface="Consolas" panose="020B0609020204030204" pitchFamily="49" charset="0"/>
                <a:ea typeface="Calibri" panose="020F0502020204030204" pitchFamily="34" charset="0"/>
                <a:cs typeface="Arial" panose="020B0604020202020204" pitchFamily="34"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p:txBody>
      </p:sp>
      <p:sp>
        <p:nvSpPr>
          <p:cNvPr id="5" name="Rectangle 4"/>
          <p:cNvSpPr/>
          <p:nvPr/>
        </p:nvSpPr>
        <p:spPr>
          <a:xfrm>
            <a:off x="6553200" y="196335"/>
            <a:ext cx="1849802" cy="369332"/>
          </a:xfrm>
          <a:prstGeom prst="rect">
            <a:avLst/>
          </a:prstGeom>
        </p:spPr>
        <p:txBody>
          <a:bodyPr wrap="none">
            <a:spAutoFit/>
          </a:bodyPr>
          <a:lstStyle/>
          <a:p>
            <a:r>
              <a:rPr lang="en-US" b="1" dirty="0" smtClean="0">
                <a:solidFill>
                  <a:schemeClr val="accent2"/>
                </a:solidFill>
              </a:rPr>
              <a:t>…ExampleCode-2</a:t>
            </a:r>
            <a:endParaRPr lang="en-US" b="1" dirty="0">
              <a:solidFill>
                <a:schemeClr val="accent2"/>
              </a:solidFill>
            </a:endParaRPr>
          </a:p>
        </p:txBody>
      </p:sp>
    </p:spTree>
    <p:extLst>
      <p:ext uri="{BB962C8B-B14F-4D97-AF65-F5344CB8AC3E}">
        <p14:creationId xmlns="" xmlns:p14="http://schemas.microsoft.com/office/powerpoint/2010/main" val="31956556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8419" t="16666" r="44144" b="42709"/>
          <a:stretch/>
        </p:blipFill>
        <p:spPr>
          <a:xfrm>
            <a:off x="762000" y="1600200"/>
            <a:ext cx="7280032" cy="3505200"/>
          </a:xfrm>
          <a:prstGeom prst="rect">
            <a:avLst/>
          </a:prstGeom>
        </p:spPr>
      </p:pic>
      <p:sp>
        <p:nvSpPr>
          <p:cNvPr id="4" name="Rectangle 3"/>
          <p:cNvSpPr/>
          <p:nvPr/>
        </p:nvSpPr>
        <p:spPr>
          <a:xfrm>
            <a:off x="914400" y="838200"/>
            <a:ext cx="1223412" cy="523220"/>
          </a:xfrm>
          <a:prstGeom prst="rect">
            <a:avLst/>
          </a:prstGeom>
        </p:spPr>
        <p:txBody>
          <a:bodyPr wrap="none">
            <a:spAutoFit/>
          </a:bodyPr>
          <a:lstStyle/>
          <a:p>
            <a:r>
              <a:rPr lang="en-US" sz="2800" b="1" i="1" u="sng" dirty="0">
                <a:solidFill>
                  <a:schemeClr val="accent2"/>
                </a:solidFill>
                <a:latin typeface="Times New Roman" panose="02020603050405020304" pitchFamily="18" charset="0"/>
                <a:cs typeface="Times New Roman" panose="02020603050405020304" pitchFamily="18" charset="0"/>
              </a:rPr>
              <a:t>Output</a:t>
            </a:r>
          </a:p>
        </p:txBody>
      </p:sp>
    </p:spTree>
    <p:extLst>
      <p:ext uri="{BB962C8B-B14F-4D97-AF65-F5344CB8AC3E}">
        <p14:creationId xmlns="" xmlns:p14="http://schemas.microsoft.com/office/powerpoint/2010/main" val="13633111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209800"/>
            <a:ext cx="8153400" cy="1323439"/>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8000" b="1" cap="none" spc="0" dirty="0" smtClean="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End of </a:t>
            </a:r>
            <a:r>
              <a:rPr lang="en-US" sz="8000" b="1" cap="none" spc="0" smtClean="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Lecture 15</a:t>
            </a:r>
            <a:endParaRPr lang="en-US" sz="8000" b="1" cap="none" spc="0" dirty="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sz="quarter" idx="1"/>
          </p:nvPr>
        </p:nvSpPr>
        <p:spPr/>
        <p:txBody>
          <a:bodyPr>
            <a:normAutofit fontScale="92500" lnSpcReduction="10000"/>
          </a:bodyPr>
          <a:lstStyle/>
          <a:p>
            <a:pPr algn="just"/>
            <a:r>
              <a:rPr lang="en-US" dirty="0"/>
              <a:t>An </a:t>
            </a:r>
            <a:r>
              <a:rPr lang="en-US" dirty="0">
                <a:solidFill>
                  <a:srgbClr val="FF0000"/>
                </a:solidFill>
              </a:rPr>
              <a:t>event</a:t>
            </a:r>
            <a:r>
              <a:rPr lang="en-US" dirty="0"/>
              <a:t> in a very simple language is an action or occurrence, such as clicks, key press, mouse movements, or system generated notifications. </a:t>
            </a:r>
          </a:p>
          <a:p>
            <a:pPr algn="just"/>
            <a:endParaRPr lang="en-US" dirty="0"/>
          </a:p>
          <a:p>
            <a:pPr algn="just"/>
            <a:r>
              <a:rPr lang="en-US" dirty="0"/>
              <a:t>Application can respond to events when they occur. Events are messages sent by the object to indicate the occurrence of the event. Events are an effective mean of inter-process communication. </a:t>
            </a:r>
          </a:p>
          <a:p>
            <a:pPr algn="just"/>
            <a:endParaRPr lang="en-US" dirty="0"/>
          </a:p>
          <a:p>
            <a:pPr algn="just"/>
            <a:r>
              <a:rPr lang="en-US" dirty="0"/>
              <a:t>Events are members of the class that raises them. </a:t>
            </a:r>
          </a:p>
          <a:p>
            <a:pPr algn="just"/>
            <a:endParaRPr lang="en-US" dirty="0"/>
          </a:p>
          <a:p>
            <a:pPr algn="just"/>
            <a:r>
              <a:rPr lang="en-US" dirty="0"/>
              <a:t/>
            </a:r>
            <a:br>
              <a:rPr lang="en-US" dirty="0"/>
            </a:br>
            <a:endParaRPr lang="en-US" dirty="0"/>
          </a:p>
          <a:p>
            <a:pPr algn="just"/>
            <a:endParaRPr lang="en-US" dirty="0"/>
          </a:p>
        </p:txBody>
      </p:sp>
    </p:spTree>
    <p:extLst>
      <p:ext uri="{BB962C8B-B14F-4D97-AF65-F5344CB8AC3E}">
        <p14:creationId xmlns="" xmlns:p14="http://schemas.microsoft.com/office/powerpoint/2010/main" val="4077454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a:t>The following are some important terms related to events:</a:t>
            </a:r>
          </a:p>
          <a:p>
            <a:pPr algn="just"/>
            <a:r>
              <a:rPr lang="en-US" sz="2600" b="1" dirty="0" smtClean="0">
                <a:solidFill>
                  <a:schemeClr val="accent2"/>
                </a:solidFill>
              </a:rPr>
              <a:t>Raising </a:t>
            </a:r>
            <a:r>
              <a:rPr lang="en-US" sz="2600" b="1" dirty="0">
                <a:solidFill>
                  <a:schemeClr val="accent2"/>
                </a:solidFill>
              </a:rPr>
              <a:t>an event: </a:t>
            </a:r>
            <a:r>
              <a:rPr lang="en-US" dirty="0"/>
              <a:t>The term for </a:t>
            </a:r>
            <a:r>
              <a:rPr lang="en-US" dirty="0" smtClean="0"/>
              <a:t>invoking or firing an </a:t>
            </a:r>
            <a:r>
              <a:rPr lang="en-US" dirty="0"/>
              <a:t>event. When an event is raised, all </a:t>
            </a:r>
            <a:r>
              <a:rPr lang="en-US" dirty="0" smtClean="0"/>
              <a:t>the </a:t>
            </a:r>
            <a:r>
              <a:rPr lang="en-US" dirty="0"/>
              <a:t>methods registered </a:t>
            </a:r>
            <a:r>
              <a:rPr lang="en-US" dirty="0" smtClean="0"/>
              <a:t>with it </a:t>
            </a:r>
            <a:r>
              <a:rPr lang="en-US" dirty="0"/>
              <a:t>are invoked—in order.</a:t>
            </a:r>
          </a:p>
          <a:p>
            <a:pPr algn="just"/>
            <a:r>
              <a:rPr lang="en-US" sz="2600" b="1" dirty="0" smtClean="0">
                <a:solidFill>
                  <a:schemeClr val="accent2"/>
                </a:solidFill>
              </a:rPr>
              <a:t>Publisher</a:t>
            </a:r>
            <a:r>
              <a:rPr lang="en-US" sz="2600" b="1" dirty="0">
                <a:solidFill>
                  <a:schemeClr val="accent2"/>
                </a:solidFill>
              </a:rPr>
              <a:t>: </a:t>
            </a:r>
            <a:r>
              <a:rPr lang="en-US" dirty="0"/>
              <a:t>A class or </a:t>
            </a:r>
            <a:r>
              <a:rPr lang="en-US" dirty="0" err="1"/>
              <a:t>struct</a:t>
            </a:r>
            <a:r>
              <a:rPr lang="en-US" dirty="0"/>
              <a:t> that makes an event available to other classes or </a:t>
            </a:r>
            <a:r>
              <a:rPr lang="en-US" dirty="0" err="1"/>
              <a:t>structs</a:t>
            </a:r>
            <a:r>
              <a:rPr lang="en-US" dirty="0"/>
              <a:t> for </a:t>
            </a:r>
            <a:r>
              <a:rPr lang="en-US" dirty="0" smtClean="0"/>
              <a:t>their </a:t>
            </a:r>
            <a:r>
              <a:rPr lang="en-US" dirty="0"/>
              <a:t>use.</a:t>
            </a:r>
          </a:p>
          <a:p>
            <a:pPr algn="just"/>
            <a:r>
              <a:rPr lang="en-US" sz="2600" b="1" dirty="0" smtClean="0">
                <a:solidFill>
                  <a:schemeClr val="accent2"/>
                </a:solidFill>
              </a:rPr>
              <a:t>Subscriber</a:t>
            </a:r>
            <a:r>
              <a:rPr lang="en-US" sz="2600" b="1" dirty="0">
                <a:solidFill>
                  <a:schemeClr val="accent2"/>
                </a:solidFill>
              </a:rPr>
              <a:t>: </a:t>
            </a:r>
            <a:r>
              <a:rPr lang="en-US" dirty="0"/>
              <a:t>A class or </a:t>
            </a:r>
            <a:r>
              <a:rPr lang="en-US" dirty="0" err="1"/>
              <a:t>struct</a:t>
            </a:r>
            <a:r>
              <a:rPr lang="en-US" dirty="0"/>
              <a:t> that registers methods with a publisher.</a:t>
            </a:r>
          </a:p>
          <a:p>
            <a:pPr marL="0" indent="0" algn="just">
              <a:buNone/>
            </a:pPr>
            <a:r>
              <a:rPr lang="en-US" dirty="0" smtClean="0"/>
              <a:t>  </a:t>
            </a:r>
            <a:r>
              <a:rPr lang="en-US" sz="2600" b="1" dirty="0">
                <a:solidFill>
                  <a:schemeClr val="accent2"/>
                </a:solidFill>
              </a:rPr>
              <a:t>Event handler: </a:t>
            </a:r>
            <a:r>
              <a:rPr lang="en-US" dirty="0"/>
              <a:t>A method that is registered with an event. It can be declared in the same </a:t>
            </a:r>
            <a:r>
              <a:rPr lang="en-US" dirty="0" smtClean="0"/>
              <a:t>class </a:t>
            </a:r>
            <a:r>
              <a:rPr lang="en-US" dirty="0"/>
              <a:t>or </a:t>
            </a:r>
            <a:r>
              <a:rPr lang="en-US" dirty="0" err="1"/>
              <a:t>struct</a:t>
            </a:r>
            <a:r>
              <a:rPr lang="en-US" dirty="0"/>
              <a:t> as the event, </a:t>
            </a:r>
            <a:r>
              <a:rPr lang="en-US" dirty="0" smtClean="0"/>
              <a:t>or in a </a:t>
            </a:r>
            <a:r>
              <a:rPr lang="en-US" dirty="0"/>
              <a:t>different class or </a:t>
            </a:r>
            <a:r>
              <a:rPr lang="en-US" dirty="0" err="1"/>
              <a:t>struct</a:t>
            </a:r>
            <a:r>
              <a:rPr lang="en-US" dirty="0"/>
              <a:t>.</a:t>
            </a:r>
          </a:p>
        </p:txBody>
      </p:sp>
    </p:spTree>
    <p:extLst>
      <p:ext uri="{BB962C8B-B14F-4D97-AF65-F5344CB8AC3E}">
        <p14:creationId xmlns="" xmlns:p14="http://schemas.microsoft.com/office/powerpoint/2010/main" val="4221328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a:t>
            </a:r>
          </a:p>
        </p:txBody>
      </p:sp>
      <p:sp>
        <p:nvSpPr>
          <p:cNvPr id="3" name="Content Placeholder 2"/>
          <p:cNvSpPr>
            <a:spLocks noGrp="1"/>
          </p:cNvSpPr>
          <p:nvPr>
            <p:ph sz="quarter" idx="1"/>
          </p:nvPr>
        </p:nvSpPr>
        <p:spPr/>
        <p:txBody>
          <a:bodyPr>
            <a:normAutofit lnSpcReduction="10000"/>
          </a:bodyPr>
          <a:lstStyle/>
          <a:p>
            <a:pPr algn="just"/>
            <a:r>
              <a:rPr lang="en-US" dirty="0"/>
              <a:t>The Event model in C# finds its roots in the event programming model that is popular in asynchronous programming. </a:t>
            </a:r>
          </a:p>
          <a:p>
            <a:pPr algn="just"/>
            <a:endParaRPr lang="en-US" dirty="0"/>
          </a:p>
          <a:p>
            <a:pPr algn="just"/>
            <a:r>
              <a:rPr lang="en-US" dirty="0"/>
              <a:t>The basic foundation behind this programming model is the idea of "publisher and subscribers." In this model, you have </a:t>
            </a:r>
            <a:r>
              <a:rPr lang="en-US" b="1" i="1" dirty="0"/>
              <a:t>publishers</a:t>
            </a:r>
            <a:r>
              <a:rPr lang="en-US" dirty="0"/>
              <a:t> who will do some logic and publish an "event." </a:t>
            </a:r>
          </a:p>
          <a:p>
            <a:pPr algn="just"/>
            <a:endParaRPr lang="en-US" dirty="0"/>
          </a:p>
          <a:p>
            <a:pPr algn="just"/>
            <a:r>
              <a:rPr lang="en-US" dirty="0"/>
              <a:t>Publishers will then send out their event only to </a:t>
            </a:r>
            <a:r>
              <a:rPr lang="en-US" b="1" i="1" dirty="0"/>
              <a:t>subscribers</a:t>
            </a:r>
            <a:r>
              <a:rPr lang="en-US" dirty="0"/>
              <a:t> who have subscribed to receive the specific event.</a:t>
            </a:r>
          </a:p>
          <a:p>
            <a:endParaRPr lang="en-US" dirty="0"/>
          </a:p>
        </p:txBody>
      </p:sp>
    </p:spTree>
    <p:extLst>
      <p:ext uri="{BB962C8B-B14F-4D97-AF65-F5344CB8AC3E}">
        <p14:creationId xmlns="" xmlns:p14="http://schemas.microsoft.com/office/powerpoint/2010/main" val="36205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Overview of Source Code Components</a:t>
            </a:r>
          </a:p>
        </p:txBody>
      </p:sp>
      <p:sp>
        <p:nvSpPr>
          <p:cNvPr id="3" name="Content Placeholder 2"/>
          <p:cNvSpPr>
            <a:spLocks noGrp="1"/>
          </p:cNvSpPr>
          <p:nvPr>
            <p:ph sz="quarter" idx="1"/>
          </p:nvPr>
        </p:nvSpPr>
        <p:spPr/>
        <p:txBody>
          <a:bodyPr>
            <a:normAutofit/>
          </a:bodyPr>
          <a:lstStyle/>
          <a:p>
            <a:pPr algn="justLow"/>
            <a:r>
              <a:rPr lang="en-US" dirty="0"/>
              <a:t>There are five components of </a:t>
            </a:r>
            <a:r>
              <a:rPr lang="en-US" dirty="0" smtClean="0"/>
              <a:t>code that </a:t>
            </a:r>
            <a:r>
              <a:rPr lang="en-US" dirty="0"/>
              <a:t>need to be in place to use events. </a:t>
            </a:r>
            <a:endParaRPr lang="en-US" dirty="0" smtClean="0"/>
          </a:p>
          <a:p>
            <a:pPr marL="0" indent="0" algn="justLow">
              <a:buNone/>
            </a:pPr>
            <a:r>
              <a:rPr lang="en-US" sz="2600" b="1" dirty="0" smtClean="0">
                <a:solidFill>
                  <a:schemeClr val="accent2"/>
                </a:solidFill>
              </a:rPr>
              <a:t>Delegate type declaration: </a:t>
            </a:r>
            <a:r>
              <a:rPr lang="en-US" dirty="0" smtClean="0"/>
              <a:t>The </a:t>
            </a:r>
            <a:r>
              <a:rPr lang="en-US" dirty="0"/>
              <a:t>event and the event </a:t>
            </a:r>
            <a:r>
              <a:rPr lang="en-US" dirty="0" smtClean="0"/>
              <a:t>handlers </a:t>
            </a:r>
            <a:r>
              <a:rPr lang="en-US" dirty="0"/>
              <a:t>must have a common signature and return type, which is described by the delegate type declaration</a:t>
            </a:r>
            <a:r>
              <a:rPr lang="en-US" dirty="0" smtClean="0"/>
              <a:t>.</a:t>
            </a:r>
          </a:p>
          <a:p>
            <a:pPr marL="0" indent="0" algn="justLow">
              <a:buNone/>
            </a:pPr>
            <a:endParaRPr lang="en-US" dirty="0" smtClean="0"/>
          </a:p>
          <a:p>
            <a:pPr marL="0" indent="0" algn="justLow">
              <a:buNone/>
            </a:pPr>
            <a:r>
              <a:rPr lang="en-US" dirty="0" smtClean="0"/>
              <a:t> </a:t>
            </a:r>
            <a:r>
              <a:rPr lang="en-US" sz="2800" b="1" dirty="0" smtClean="0">
                <a:solidFill>
                  <a:schemeClr val="accent2"/>
                </a:solidFill>
              </a:rPr>
              <a:t>Event declaration: </a:t>
            </a:r>
            <a:r>
              <a:rPr lang="en-US" dirty="0" smtClean="0"/>
              <a:t>This is the declaration in the publisher class of the event that holds  and invokes the event handlers.</a:t>
            </a:r>
          </a:p>
          <a:p>
            <a:pPr marL="0" indent="0" algn="justLow">
              <a:buNone/>
            </a:pPr>
            <a:endParaRPr lang="en-US" dirty="0"/>
          </a:p>
        </p:txBody>
      </p:sp>
    </p:spTree>
    <p:extLst>
      <p:ext uri="{BB962C8B-B14F-4D97-AF65-F5344CB8AC3E}">
        <p14:creationId xmlns="" xmlns:p14="http://schemas.microsoft.com/office/powerpoint/2010/main" val="3241453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Overview of Source Code Components</a:t>
            </a:r>
          </a:p>
        </p:txBody>
      </p:sp>
      <p:sp>
        <p:nvSpPr>
          <p:cNvPr id="3" name="Content Placeholder 2"/>
          <p:cNvSpPr>
            <a:spLocks noGrp="1"/>
          </p:cNvSpPr>
          <p:nvPr>
            <p:ph sz="quarter" idx="1"/>
          </p:nvPr>
        </p:nvSpPr>
        <p:spPr/>
        <p:txBody>
          <a:bodyPr>
            <a:normAutofit/>
          </a:bodyPr>
          <a:lstStyle/>
          <a:p>
            <a:pPr>
              <a:buNone/>
            </a:pPr>
            <a:r>
              <a:rPr lang="en-US" sz="2800" b="1" dirty="0" smtClean="0">
                <a:solidFill>
                  <a:schemeClr val="accent2"/>
                </a:solidFill>
              </a:rPr>
              <a:t>Code that raises the event: </a:t>
            </a:r>
            <a:r>
              <a:rPr lang="en-US" dirty="0" smtClean="0"/>
              <a:t>This is the code in the publisher that calls the event, causing  it to invoke its event handlers.</a:t>
            </a:r>
            <a:endParaRPr lang="en-US" smtClean="0"/>
          </a:p>
          <a:p>
            <a:pPr>
              <a:buNone/>
            </a:pPr>
            <a:endParaRPr lang="en-US" dirty="0" smtClean="0"/>
          </a:p>
          <a:p>
            <a:pPr>
              <a:buNone/>
            </a:pPr>
            <a:r>
              <a:rPr lang="en-US" sz="2600" b="1" dirty="0" smtClean="0">
                <a:solidFill>
                  <a:schemeClr val="accent2"/>
                </a:solidFill>
              </a:rPr>
              <a:t>Event handler declarations: </a:t>
            </a:r>
            <a:r>
              <a:rPr lang="en-US" dirty="0" smtClean="0"/>
              <a:t>These are the declarations in the subscriber classes of the methods (event handlers) to be executed when the event is raised.</a:t>
            </a:r>
          </a:p>
          <a:p>
            <a:pPr>
              <a:buNone/>
            </a:pPr>
            <a:endParaRPr lang="en-US" dirty="0" smtClean="0"/>
          </a:p>
          <a:p>
            <a:pPr marL="0" indent="0" algn="just">
              <a:buNone/>
            </a:pPr>
            <a:r>
              <a:rPr lang="en-US" dirty="0" smtClean="0"/>
              <a:t> </a:t>
            </a:r>
            <a:r>
              <a:rPr lang="en-US" sz="2800" b="1" dirty="0">
                <a:solidFill>
                  <a:schemeClr val="accent2"/>
                </a:solidFill>
              </a:rPr>
              <a:t>Event registration: </a:t>
            </a:r>
            <a:r>
              <a:rPr lang="en-US" dirty="0"/>
              <a:t>This is the code that </a:t>
            </a:r>
            <a:r>
              <a:rPr lang="en-US" dirty="0" smtClean="0"/>
              <a:t>connects the </a:t>
            </a:r>
            <a:r>
              <a:rPr lang="en-US" dirty="0"/>
              <a:t>event handlers to the event</a:t>
            </a:r>
            <a:r>
              <a:rPr lang="en-US" dirty="0" smtClean="0"/>
              <a:t>.</a:t>
            </a:r>
          </a:p>
          <a:p>
            <a:pPr marL="0" indent="0" algn="just">
              <a:buNone/>
            </a:pPr>
            <a:endParaRPr lang="en-US" dirty="0" smtClean="0"/>
          </a:p>
          <a:p>
            <a:pPr marL="0" indent="0" algn="just">
              <a:buNone/>
            </a:pPr>
            <a:endParaRPr lang="en-US" dirty="0"/>
          </a:p>
          <a:p>
            <a:endParaRPr lang="en-US" dirty="0"/>
          </a:p>
        </p:txBody>
      </p:sp>
    </p:spTree>
    <p:extLst>
      <p:ext uri="{BB962C8B-B14F-4D97-AF65-F5344CB8AC3E}">
        <p14:creationId xmlns="" xmlns:p14="http://schemas.microsoft.com/office/powerpoint/2010/main" val="3831118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6529" t="39585" r="18961" b="13541"/>
          <a:stretch/>
        </p:blipFill>
        <p:spPr>
          <a:xfrm>
            <a:off x="-1137" y="838200"/>
            <a:ext cx="8879842" cy="5257800"/>
          </a:xfrm>
          <a:prstGeom prst="rect">
            <a:avLst/>
          </a:prstGeom>
        </p:spPr>
      </p:pic>
      <p:sp>
        <p:nvSpPr>
          <p:cNvPr id="5" name="Rectangle 4"/>
          <p:cNvSpPr/>
          <p:nvPr/>
        </p:nvSpPr>
        <p:spPr>
          <a:xfrm>
            <a:off x="838200" y="0"/>
            <a:ext cx="7391400" cy="830997"/>
          </a:xfrm>
          <a:prstGeom prst="rect">
            <a:avLst/>
          </a:prstGeom>
        </p:spPr>
        <p:txBody>
          <a:bodyPr wrap="square">
            <a:spAutoFit/>
          </a:bodyPr>
          <a:lstStyle/>
          <a:p>
            <a:endParaRPr lang="en-US" sz="2400" b="1" i="1" dirty="0" smtClean="0">
              <a:solidFill>
                <a:schemeClr val="accent2"/>
              </a:solidFill>
              <a:latin typeface="Times New Roman" panose="02020603050405020304" pitchFamily="18" charset="0"/>
              <a:cs typeface="Times New Roman" panose="02020603050405020304" pitchFamily="18" charset="0"/>
            </a:endParaRPr>
          </a:p>
          <a:p>
            <a:r>
              <a:rPr lang="en-US" sz="2400" b="1" i="1" dirty="0" smtClean="0">
                <a:solidFill>
                  <a:schemeClr val="accent2"/>
                </a:solidFill>
                <a:latin typeface="Times New Roman" panose="02020603050405020304" pitchFamily="18" charset="0"/>
                <a:cs typeface="Times New Roman" panose="02020603050405020304" pitchFamily="18" charset="0"/>
              </a:rPr>
              <a:t>The </a:t>
            </a:r>
            <a:r>
              <a:rPr lang="en-US" sz="2400" b="1" i="1" dirty="0">
                <a:solidFill>
                  <a:schemeClr val="accent2"/>
                </a:solidFill>
                <a:latin typeface="Times New Roman" panose="02020603050405020304" pitchFamily="18" charset="0"/>
                <a:cs typeface="Times New Roman" panose="02020603050405020304" pitchFamily="18" charset="0"/>
              </a:rPr>
              <a:t>five source code components of using an event</a:t>
            </a:r>
          </a:p>
        </p:txBody>
      </p:sp>
    </p:spTree>
    <p:extLst>
      <p:ext uri="{BB962C8B-B14F-4D97-AF65-F5344CB8AC3E}">
        <p14:creationId xmlns="" xmlns:p14="http://schemas.microsoft.com/office/powerpoint/2010/main" val="38957247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2824</TotalTime>
  <Words>1107</Words>
  <Application>Microsoft Office PowerPoint</Application>
  <PresentationFormat>On-screen Show (4:3)</PresentationFormat>
  <Paragraphs>188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Origin</vt:lpstr>
      <vt:lpstr>Events </vt:lpstr>
      <vt:lpstr>Introduction</vt:lpstr>
      <vt:lpstr>…contd</vt:lpstr>
      <vt:lpstr>Events</vt:lpstr>
      <vt:lpstr>Events</vt:lpstr>
      <vt:lpstr>Event</vt:lpstr>
      <vt:lpstr>Overview of Source Code Components</vt:lpstr>
      <vt:lpstr>Overview of Source Code Components</vt:lpstr>
      <vt:lpstr>Slide 9</vt:lpstr>
      <vt:lpstr>Events</vt:lpstr>
      <vt:lpstr>Slide 11</vt:lpstr>
      <vt:lpstr>Events</vt:lpstr>
      <vt:lpstr>Publisher Class and Event </vt:lpstr>
      <vt:lpstr>Subscriber Class and Event Handlers</vt:lpstr>
      <vt:lpstr>Subscribing to Event</vt:lpstr>
      <vt:lpstr>Slide 16</vt:lpstr>
      <vt:lpstr>Unsubscribing from notification</vt:lpstr>
      <vt:lpstr>The Delegate Type and Event Handler</vt:lpstr>
      <vt:lpstr>Declaring an Event</vt:lpstr>
      <vt:lpstr>Raising an Event</vt:lpstr>
      <vt:lpstr>Slide 21</vt:lpstr>
      <vt:lpstr>Subscribing to an Event</vt:lpstr>
      <vt:lpstr>Subscribing to an Event</vt:lpstr>
      <vt:lpstr>Event Handler</vt:lpstr>
      <vt:lpstr>Slide 25</vt:lpstr>
      <vt:lpstr>Slide 26</vt:lpstr>
      <vt:lpstr>Slide 27</vt:lpstr>
      <vt:lpstr>Slide 28</vt:lpstr>
      <vt:lpstr>Slide 29</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Object Oriented  Programming</dc:title>
  <dc:creator>nasir</dc:creator>
  <cp:lastModifiedBy>nasir</cp:lastModifiedBy>
  <cp:revision>369</cp:revision>
  <dcterms:created xsi:type="dcterms:W3CDTF">2006-08-16T00:00:00Z</dcterms:created>
  <dcterms:modified xsi:type="dcterms:W3CDTF">2016-05-02T04:22:39Z</dcterms:modified>
</cp:coreProperties>
</file>