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65" r:id="rId5"/>
    <p:sldId id="266" r:id="rId6"/>
    <p:sldId id="267" r:id="rId7"/>
    <p:sldId id="268" r:id="rId8"/>
    <p:sldId id="269" r:id="rId9"/>
    <p:sldId id="259" r:id="rId10"/>
    <p:sldId id="262" r:id="rId11"/>
    <p:sldId id="270" r:id="rId12"/>
    <p:sldId id="271" r:id="rId13"/>
    <p:sldId id="272" r:id="rId14"/>
    <p:sldId id="273" r:id="rId15"/>
    <p:sldId id="274"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5/2/2016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5/2/2016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5/2/2016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Enumeration</a:t>
            </a:r>
            <a:endParaRPr lang="en-US" sz="3600" dirty="0"/>
          </a:p>
        </p:txBody>
      </p:sp>
      <p:sp>
        <p:nvSpPr>
          <p:cNvPr id="3" name="Subtitle 2"/>
          <p:cNvSpPr>
            <a:spLocks noGrp="1"/>
          </p:cNvSpPr>
          <p:nvPr>
            <p:ph type="subTitle" idx="1"/>
          </p:nvPr>
        </p:nvSpPr>
        <p:spPr/>
        <p:txBody>
          <a:bodyPr>
            <a:normAutofit/>
          </a:bodyPr>
          <a:lstStyle/>
          <a:p>
            <a:r>
              <a:rPr lang="en-US" sz="2600" i="1" smtClean="0"/>
              <a:t>Lect#16</a:t>
            </a:r>
            <a:endParaRPr lang="en-US" sz="26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duotone>
              <a:prstClr val="black"/>
              <a:schemeClr val="tx2">
                <a:tint val="45000"/>
                <a:satMod val="400000"/>
              </a:schemeClr>
            </a:duotone>
          </a:blip>
          <a:srcRect l="1000" t="23333" r="46000" b="19333"/>
          <a:stretch>
            <a:fillRect/>
          </a:stretch>
        </p:blipFill>
        <p:spPr bwMode="auto">
          <a:xfrm>
            <a:off x="304799" y="914400"/>
            <a:ext cx="6870405" cy="5574102"/>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duotone>
              <a:prstClr val="black"/>
              <a:schemeClr val="tx2">
                <a:tint val="45000"/>
                <a:satMod val="400000"/>
              </a:schemeClr>
            </a:duotone>
          </a:blip>
          <a:srcRect t="32667" r="90000" b="38000"/>
          <a:stretch>
            <a:fillRect/>
          </a:stretch>
        </p:blipFill>
        <p:spPr bwMode="auto">
          <a:xfrm>
            <a:off x="7239000" y="2209800"/>
            <a:ext cx="1524000" cy="3352800"/>
          </a:xfrm>
          <a:prstGeom prst="rect">
            <a:avLst/>
          </a:prstGeom>
          <a:noFill/>
          <a:ln w="9525">
            <a:noFill/>
            <a:miter lim="800000"/>
            <a:headEnd/>
            <a:tailEnd/>
          </a:ln>
          <a:effectLst/>
        </p:spPr>
      </p:pic>
      <p:sp>
        <p:nvSpPr>
          <p:cNvPr id="8" name="Title 1"/>
          <p:cNvSpPr>
            <a:spLocks noGrp="1"/>
          </p:cNvSpPr>
          <p:nvPr>
            <p:ph type="title"/>
          </p:nvPr>
        </p:nvSpPr>
        <p:spPr>
          <a:xfrm>
            <a:off x="457200" y="228600"/>
            <a:ext cx="2438400" cy="533400"/>
          </a:xfrm>
        </p:spPr>
        <p:txBody>
          <a:bodyPr>
            <a:normAutofit fontScale="90000"/>
          </a:bodyPr>
          <a:lstStyle/>
          <a:p>
            <a:r>
              <a:rPr lang="en-US" dirty="0" smtClean="0"/>
              <a:t>Example-2</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Enumerations</a:t>
            </a:r>
            <a:endParaRPr lang="en-US" dirty="0"/>
          </a:p>
        </p:txBody>
      </p:sp>
      <p:sp>
        <p:nvSpPr>
          <p:cNvPr id="5" name="Content Placeholder 4"/>
          <p:cNvSpPr>
            <a:spLocks noGrp="1"/>
          </p:cNvSpPr>
          <p:nvPr>
            <p:ph idx="1"/>
          </p:nvPr>
        </p:nvSpPr>
        <p:spPr/>
        <p:txBody>
          <a:bodyPr/>
          <a:lstStyle/>
          <a:p>
            <a:pPr algn="just"/>
            <a:r>
              <a:rPr lang="en-US" dirty="0" smtClean="0"/>
              <a:t>Enumerations are very useful when your program requires one or more specialized symbols. For example, imagine that you are writing a program that controls a conveyor belt in a factory. You might create a method called Conveyor( )that accepts the following commands as parameters: </a:t>
            </a:r>
            <a:r>
              <a:rPr lang="en-US" b="1" dirty="0" smtClean="0">
                <a:solidFill>
                  <a:srgbClr val="0070C0"/>
                </a:solidFill>
              </a:rPr>
              <a:t>start, stop, forward, and reverse.</a:t>
            </a:r>
          </a:p>
          <a:p>
            <a:pPr algn="just"/>
            <a:endParaRPr lang="en-US" dirty="0" smtClean="0"/>
          </a:p>
          <a:p>
            <a:pPr algn="just"/>
            <a:r>
              <a:rPr lang="en-US" dirty="0" smtClean="0"/>
              <a:t> Instead of passing Conveyor( )integers, such as 1 for start, 2 for stop, and so on, which is error-prone, you can create an enumeration that assigns words to these values.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0"/>
            <a:ext cx="8458200" cy="6524863"/>
          </a:xfrm>
          <a:prstGeom prst="rect">
            <a:avLst/>
          </a:prstGeom>
        </p:spPr>
        <p:txBody>
          <a:bodyPr wrap="square">
            <a:spAutoFit/>
          </a:bodyPr>
          <a:lstStyle/>
          <a:p>
            <a:r>
              <a:rPr lang="en-US" sz="2200" dirty="0" smtClean="0"/>
              <a:t>using System;</a:t>
            </a:r>
          </a:p>
          <a:p>
            <a:r>
              <a:rPr lang="en-US" sz="2200" dirty="0" smtClean="0"/>
              <a:t>class </a:t>
            </a:r>
            <a:r>
              <a:rPr lang="en-US" sz="2200" dirty="0" err="1" smtClean="0"/>
              <a:t>ConveyorControl</a:t>
            </a:r>
            <a:r>
              <a:rPr lang="en-US" sz="2200" dirty="0" smtClean="0"/>
              <a:t> </a:t>
            </a:r>
          </a:p>
          <a:p>
            <a:r>
              <a:rPr lang="en-US" sz="2200" dirty="0" smtClean="0"/>
              <a:t>{</a:t>
            </a:r>
          </a:p>
          <a:p>
            <a:r>
              <a:rPr lang="en-US" sz="2200" dirty="0" smtClean="0"/>
              <a:t>public enum Action { Start, Stop, Forward, Reverse };</a:t>
            </a:r>
          </a:p>
          <a:p>
            <a:r>
              <a:rPr lang="en-US" sz="2200" dirty="0" smtClean="0"/>
              <a:t>public void Conveyor(Action com)</a:t>
            </a:r>
          </a:p>
          <a:p>
            <a:r>
              <a:rPr lang="en-US" sz="2200" dirty="0" smtClean="0"/>
              <a:t> {	switch(com) </a:t>
            </a:r>
          </a:p>
          <a:p>
            <a:r>
              <a:rPr lang="en-US" sz="2200" dirty="0" smtClean="0"/>
              <a:t>{	case </a:t>
            </a:r>
            <a:r>
              <a:rPr lang="en-US" sz="2200" dirty="0" err="1" smtClean="0"/>
              <a:t>Action.Start</a:t>
            </a:r>
            <a:r>
              <a:rPr lang="en-US" sz="2200" dirty="0" smtClean="0"/>
              <a:t>:</a:t>
            </a:r>
          </a:p>
          <a:p>
            <a:r>
              <a:rPr lang="en-US" sz="2200" dirty="0" err="1" smtClean="0"/>
              <a:t>Console.WriteLine</a:t>
            </a:r>
            <a:r>
              <a:rPr lang="en-US" sz="2200" dirty="0" smtClean="0"/>
              <a:t>("Starting conveyor.");</a:t>
            </a:r>
          </a:p>
          <a:p>
            <a:r>
              <a:rPr lang="en-US" sz="2200" dirty="0" smtClean="0"/>
              <a:t>break;</a:t>
            </a:r>
          </a:p>
          <a:p>
            <a:r>
              <a:rPr lang="en-US" sz="2200" dirty="0" smtClean="0"/>
              <a:t>case </a:t>
            </a:r>
            <a:r>
              <a:rPr lang="en-US" sz="2200" dirty="0" err="1" smtClean="0"/>
              <a:t>Action.Stop</a:t>
            </a:r>
            <a:r>
              <a:rPr lang="en-US" sz="2200" dirty="0" smtClean="0"/>
              <a:t>:</a:t>
            </a:r>
          </a:p>
          <a:p>
            <a:r>
              <a:rPr lang="en-US" sz="2200" dirty="0" err="1" smtClean="0"/>
              <a:t>Console.WriteLine</a:t>
            </a:r>
            <a:r>
              <a:rPr lang="en-US" sz="2200" dirty="0" smtClean="0"/>
              <a:t>("Stopping conveyor.");</a:t>
            </a:r>
          </a:p>
          <a:p>
            <a:r>
              <a:rPr lang="en-US" sz="2200" dirty="0" smtClean="0"/>
              <a:t>break;</a:t>
            </a:r>
          </a:p>
          <a:p>
            <a:r>
              <a:rPr lang="en-US" sz="2200" dirty="0" smtClean="0"/>
              <a:t>case </a:t>
            </a:r>
            <a:r>
              <a:rPr lang="en-US" sz="2200" dirty="0" err="1" smtClean="0"/>
              <a:t>Action.Forward</a:t>
            </a:r>
            <a:r>
              <a:rPr lang="en-US" sz="2200" dirty="0" smtClean="0"/>
              <a:t>:</a:t>
            </a:r>
          </a:p>
          <a:p>
            <a:r>
              <a:rPr lang="en-US" sz="2200" dirty="0" err="1" smtClean="0"/>
              <a:t>Console.WriteLine</a:t>
            </a:r>
            <a:r>
              <a:rPr lang="en-US" sz="2200" dirty="0" smtClean="0"/>
              <a:t>("Moving forward.");</a:t>
            </a:r>
          </a:p>
          <a:p>
            <a:r>
              <a:rPr lang="en-US" sz="2200" dirty="0" smtClean="0"/>
              <a:t>break;</a:t>
            </a:r>
          </a:p>
          <a:p>
            <a:r>
              <a:rPr lang="en-US" sz="2200" dirty="0" smtClean="0"/>
              <a:t>case </a:t>
            </a:r>
            <a:r>
              <a:rPr lang="en-US" sz="2200" dirty="0" err="1" smtClean="0"/>
              <a:t>Action.Reverse</a:t>
            </a:r>
            <a:r>
              <a:rPr lang="en-US" sz="2200" dirty="0" smtClean="0"/>
              <a:t>:</a:t>
            </a:r>
          </a:p>
          <a:p>
            <a:r>
              <a:rPr lang="en-US" sz="2200" dirty="0" err="1" smtClean="0"/>
              <a:t>Console.WriteLine</a:t>
            </a:r>
            <a:r>
              <a:rPr lang="en-US" sz="2200" dirty="0" smtClean="0"/>
              <a:t>("Moving backward.");</a:t>
            </a:r>
          </a:p>
          <a:p>
            <a:r>
              <a:rPr lang="en-US" sz="2200" dirty="0" smtClean="0"/>
              <a:t>break;</a:t>
            </a:r>
          </a:p>
          <a:p>
            <a:r>
              <a:rPr lang="en-US" sz="2200"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6477000" cy="6186309"/>
          </a:xfrm>
          <a:prstGeom prst="rect">
            <a:avLst/>
          </a:prstGeom>
        </p:spPr>
        <p:txBody>
          <a:bodyPr wrap="square">
            <a:spAutoFit/>
          </a:bodyPr>
          <a:lstStyle/>
          <a:p>
            <a:r>
              <a:rPr lang="en-US" sz="2200" dirty="0" smtClean="0"/>
              <a:t>class </a:t>
            </a:r>
            <a:r>
              <a:rPr lang="en-US" sz="2200" dirty="0" err="1" smtClean="0"/>
              <a:t>ConveyorDemo</a:t>
            </a:r>
            <a:r>
              <a:rPr lang="en-US" sz="2200" dirty="0" smtClean="0"/>
              <a:t> </a:t>
            </a:r>
          </a:p>
          <a:p>
            <a:r>
              <a:rPr lang="en-US" sz="2200" dirty="0" smtClean="0"/>
              <a:t>{</a:t>
            </a:r>
          </a:p>
          <a:p>
            <a:r>
              <a:rPr lang="en-US" sz="2200" dirty="0" smtClean="0"/>
              <a:t>static void Main()</a:t>
            </a:r>
          </a:p>
          <a:p>
            <a:r>
              <a:rPr lang="en-US" sz="2200" dirty="0" smtClean="0"/>
              <a:t> {</a:t>
            </a:r>
          </a:p>
          <a:p>
            <a:r>
              <a:rPr lang="en-US" sz="2200" dirty="0" err="1" smtClean="0"/>
              <a:t>ConveyorControl</a:t>
            </a:r>
            <a:r>
              <a:rPr lang="en-US" sz="2200" dirty="0" smtClean="0"/>
              <a:t> c = new </a:t>
            </a:r>
            <a:r>
              <a:rPr lang="en-US" sz="2200" dirty="0" err="1" smtClean="0"/>
              <a:t>ConveyorControl</a:t>
            </a:r>
            <a:r>
              <a:rPr lang="en-US" sz="2200" dirty="0" smtClean="0"/>
              <a:t>();</a:t>
            </a:r>
          </a:p>
          <a:p>
            <a:r>
              <a:rPr lang="en-US" sz="2200" dirty="0" err="1" smtClean="0"/>
              <a:t>c.Conveyor</a:t>
            </a:r>
            <a:r>
              <a:rPr lang="en-US" sz="2200" dirty="0" smtClean="0"/>
              <a:t>(</a:t>
            </a:r>
            <a:r>
              <a:rPr lang="en-US" sz="2200" dirty="0" err="1" smtClean="0"/>
              <a:t>ConveyorControl.Action.Start</a:t>
            </a:r>
            <a:r>
              <a:rPr lang="en-US" sz="2200" dirty="0" smtClean="0"/>
              <a:t>);</a:t>
            </a:r>
          </a:p>
          <a:p>
            <a:r>
              <a:rPr lang="en-US" sz="2200" dirty="0" err="1" smtClean="0"/>
              <a:t>c.Conveyor</a:t>
            </a:r>
            <a:r>
              <a:rPr lang="en-US" sz="2200" dirty="0" smtClean="0"/>
              <a:t>(</a:t>
            </a:r>
            <a:r>
              <a:rPr lang="en-US" sz="2200" dirty="0" err="1" smtClean="0"/>
              <a:t>ConveyorControl.Action.Forward</a:t>
            </a:r>
            <a:r>
              <a:rPr lang="en-US" sz="2200" dirty="0" smtClean="0"/>
              <a:t>);</a:t>
            </a:r>
          </a:p>
          <a:p>
            <a:r>
              <a:rPr lang="en-US" sz="2200" dirty="0" err="1" smtClean="0"/>
              <a:t>c.Conveyor</a:t>
            </a:r>
            <a:r>
              <a:rPr lang="en-US" sz="2200" dirty="0" smtClean="0"/>
              <a:t>(</a:t>
            </a:r>
            <a:r>
              <a:rPr lang="en-US" sz="2200" dirty="0" err="1" smtClean="0"/>
              <a:t>ConveyorControl.Action.Reverse</a:t>
            </a:r>
            <a:r>
              <a:rPr lang="en-US" sz="2200" dirty="0" smtClean="0"/>
              <a:t>);</a:t>
            </a:r>
          </a:p>
          <a:p>
            <a:r>
              <a:rPr lang="en-US" sz="2200" dirty="0" err="1" smtClean="0"/>
              <a:t>c.Conveyor</a:t>
            </a:r>
            <a:r>
              <a:rPr lang="en-US" sz="2200" dirty="0" smtClean="0"/>
              <a:t>(</a:t>
            </a:r>
            <a:r>
              <a:rPr lang="en-US" sz="2200" dirty="0" err="1" smtClean="0"/>
              <a:t>ConveyorControl.Action.Stop</a:t>
            </a:r>
            <a:r>
              <a:rPr lang="en-US" sz="2200" dirty="0" smtClean="0"/>
              <a:t>);</a:t>
            </a:r>
          </a:p>
          <a:p>
            <a:r>
              <a:rPr lang="en-US" sz="2200" dirty="0" smtClean="0"/>
              <a:t>}</a:t>
            </a:r>
          </a:p>
          <a:p>
            <a:r>
              <a:rPr lang="en-US" sz="2200" dirty="0" smtClean="0"/>
              <a:t>}</a:t>
            </a:r>
          </a:p>
          <a:p>
            <a:endParaRPr lang="en-US" sz="2200" dirty="0" smtClean="0"/>
          </a:p>
          <a:p>
            <a:endParaRPr lang="en-US" sz="2200" dirty="0" smtClean="0"/>
          </a:p>
          <a:p>
            <a:r>
              <a:rPr lang="en-US" sz="2200" dirty="0" smtClean="0"/>
              <a:t>The output from the program is shown here:</a:t>
            </a:r>
          </a:p>
          <a:p>
            <a:r>
              <a:rPr lang="en-US" sz="2200" b="1" dirty="0" smtClean="0"/>
              <a:t>Starting conveyor.</a:t>
            </a:r>
          </a:p>
          <a:p>
            <a:r>
              <a:rPr lang="en-US" sz="2200" b="1" dirty="0" smtClean="0"/>
              <a:t>Moving forward.</a:t>
            </a:r>
          </a:p>
          <a:p>
            <a:r>
              <a:rPr lang="en-US" sz="2200" b="1" dirty="0" smtClean="0"/>
              <a:t>Moving backward.</a:t>
            </a:r>
          </a:p>
          <a:p>
            <a:r>
              <a:rPr lang="en-US" sz="2200" b="1" dirty="0" smtClean="0"/>
              <a:t>Stopping conveyor.</a:t>
            </a:r>
            <a:endParaRPr lang="en-US" sz="22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8382000" cy="6832640"/>
          </a:xfrm>
          <a:prstGeom prst="rect">
            <a:avLst/>
          </a:prstGeom>
        </p:spPr>
        <p:txBody>
          <a:bodyPr wrap="square">
            <a:spAutoFit/>
          </a:bodyPr>
          <a:lstStyle/>
          <a:p>
            <a:r>
              <a:rPr lang="en-US" sz="2000" dirty="0" smtClean="0"/>
              <a:t>class Program</a:t>
            </a:r>
          </a:p>
          <a:p>
            <a:r>
              <a:rPr lang="en-US" sz="2000" dirty="0" smtClean="0"/>
              <a:t>    {   </a:t>
            </a:r>
            <a:r>
              <a:rPr lang="en-US" sz="2000" dirty="0" err="1" smtClean="0"/>
              <a:t>enum</a:t>
            </a:r>
            <a:r>
              <a:rPr lang="en-US" sz="2000" dirty="0" smtClean="0"/>
              <a:t> Volume { high=1,low, Medium }</a:t>
            </a:r>
          </a:p>
          <a:p>
            <a:r>
              <a:rPr lang="en-US" sz="2000" dirty="0" smtClean="0"/>
              <a:t>       public void </a:t>
            </a:r>
            <a:r>
              <a:rPr lang="en-US" sz="2000" dirty="0" err="1" smtClean="0"/>
              <a:t>GetEnum</a:t>
            </a:r>
            <a:r>
              <a:rPr lang="en-US" sz="2000" dirty="0" smtClean="0"/>
              <a:t>()  {</a:t>
            </a:r>
          </a:p>
          <a:p>
            <a:r>
              <a:rPr lang="en-US" sz="2000" dirty="0" smtClean="0"/>
              <a:t>            </a:t>
            </a:r>
            <a:r>
              <a:rPr lang="en-US" sz="2000" dirty="0" err="1" smtClean="0"/>
              <a:t>Console.WriteLine</a:t>
            </a:r>
            <a:r>
              <a:rPr lang="en-US" sz="2000" dirty="0" smtClean="0"/>
              <a:t>("Select Volume:");</a:t>
            </a:r>
          </a:p>
          <a:p>
            <a:r>
              <a:rPr lang="en-US" sz="2000" dirty="0" smtClean="0"/>
              <a:t>            </a:t>
            </a:r>
            <a:r>
              <a:rPr lang="en-US" sz="2000" dirty="0" err="1" smtClean="0"/>
              <a:t>Console.WriteLine</a:t>
            </a:r>
            <a:r>
              <a:rPr lang="en-US" sz="2000" dirty="0" smtClean="0"/>
              <a:t>( "1.High");</a:t>
            </a:r>
          </a:p>
          <a:p>
            <a:r>
              <a:rPr lang="en-US" sz="2000" dirty="0" smtClean="0"/>
              <a:t>            </a:t>
            </a:r>
            <a:r>
              <a:rPr lang="en-US" sz="2000" dirty="0" err="1" smtClean="0"/>
              <a:t>Console.WriteLine</a:t>
            </a:r>
            <a:r>
              <a:rPr lang="en-US" sz="2000" dirty="0" smtClean="0"/>
              <a:t>("2.Low");</a:t>
            </a:r>
          </a:p>
          <a:p>
            <a:r>
              <a:rPr lang="en-US" sz="2000" dirty="0" smtClean="0"/>
              <a:t>            </a:t>
            </a:r>
            <a:r>
              <a:rPr lang="en-US" sz="2000" dirty="0" err="1" smtClean="0"/>
              <a:t>Console.WriteLine</a:t>
            </a:r>
            <a:r>
              <a:rPr lang="en-US" sz="2000" dirty="0" smtClean="0"/>
              <a:t>("3.Medium");</a:t>
            </a:r>
          </a:p>
          <a:p>
            <a:r>
              <a:rPr lang="en-US" sz="2000" dirty="0" smtClean="0"/>
              <a:t>            int </a:t>
            </a:r>
            <a:r>
              <a:rPr lang="en-US" sz="2000" dirty="0" err="1" smtClean="0"/>
              <a:t>i</a:t>
            </a:r>
            <a:r>
              <a:rPr lang="en-US" sz="2000" dirty="0" smtClean="0"/>
              <a:t>;</a:t>
            </a:r>
          </a:p>
          <a:p>
            <a:r>
              <a:rPr lang="en-US" sz="2000" dirty="0" smtClean="0"/>
              <a:t>            </a:t>
            </a:r>
            <a:r>
              <a:rPr lang="en-US" sz="2000" dirty="0" err="1" smtClean="0"/>
              <a:t>i</a:t>
            </a:r>
            <a:r>
              <a:rPr lang="en-US" sz="2000" dirty="0" smtClean="0"/>
              <a:t>=Convert.ToInt32(</a:t>
            </a:r>
            <a:r>
              <a:rPr lang="en-US" sz="2000" dirty="0" err="1" smtClean="0"/>
              <a:t>Console.ReadLine</a:t>
            </a:r>
            <a:r>
              <a:rPr lang="en-US" sz="2000" dirty="0" smtClean="0"/>
              <a:t>());</a:t>
            </a:r>
          </a:p>
          <a:p>
            <a:r>
              <a:rPr lang="en-US" sz="2000" dirty="0" smtClean="0"/>
              <a:t>            Volume </a:t>
            </a:r>
            <a:r>
              <a:rPr lang="en-US" sz="2000" dirty="0" err="1" smtClean="0"/>
              <a:t>myVolume</a:t>
            </a:r>
            <a:r>
              <a:rPr lang="en-US" sz="2000" dirty="0" smtClean="0"/>
              <a:t>= (Volume)</a:t>
            </a:r>
            <a:r>
              <a:rPr lang="en-US" sz="2000" dirty="0" err="1" smtClean="0"/>
              <a:t>i</a:t>
            </a:r>
            <a:r>
              <a:rPr lang="en-US" sz="2000" dirty="0" smtClean="0"/>
              <a:t>;</a:t>
            </a:r>
          </a:p>
          <a:p>
            <a:r>
              <a:rPr lang="en-US" sz="2000" dirty="0" smtClean="0"/>
              <a:t>            switch (</a:t>
            </a:r>
            <a:r>
              <a:rPr lang="en-US" sz="2000" dirty="0" err="1" smtClean="0"/>
              <a:t>myVolume</a:t>
            </a:r>
            <a:r>
              <a:rPr lang="en-US" sz="2000" dirty="0" smtClean="0"/>
              <a:t>)</a:t>
            </a:r>
          </a:p>
          <a:p>
            <a:r>
              <a:rPr lang="en-US" sz="2000" dirty="0" smtClean="0"/>
              <a:t>            {</a:t>
            </a:r>
          </a:p>
          <a:p>
            <a:r>
              <a:rPr lang="en-US" sz="2000" dirty="0" smtClean="0"/>
              <a:t>            case </a:t>
            </a:r>
            <a:r>
              <a:rPr lang="en-US" sz="2000" dirty="0" err="1" smtClean="0"/>
              <a:t>Volume.high</a:t>
            </a:r>
            <a:r>
              <a:rPr lang="en-US" sz="2000" dirty="0" smtClean="0"/>
              <a:t>:</a:t>
            </a:r>
          </a:p>
          <a:p>
            <a:r>
              <a:rPr lang="en-US" sz="2000" dirty="0" smtClean="0"/>
              <a:t>                   </a:t>
            </a:r>
            <a:r>
              <a:rPr lang="en-US" sz="2000" dirty="0" err="1" smtClean="0"/>
              <a:t>Console.WriteLine</a:t>
            </a:r>
            <a:r>
              <a:rPr lang="en-US" sz="2000" dirty="0" smtClean="0"/>
              <a:t>("The volume has been turned up.");</a:t>
            </a:r>
          </a:p>
          <a:p>
            <a:r>
              <a:rPr lang="en-US" sz="2000" dirty="0" smtClean="0"/>
              <a:t>                    break;</a:t>
            </a:r>
          </a:p>
          <a:p>
            <a:r>
              <a:rPr lang="en-US" sz="2000" dirty="0" smtClean="0"/>
              <a:t>                case </a:t>
            </a:r>
            <a:r>
              <a:rPr lang="en-US" sz="2000" dirty="0" err="1" smtClean="0"/>
              <a:t>Volume.Medium</a:t>
            </a:r>
            <a:r>
              <a:rPr lang="en-US" sz="2000" dirty="0" smtClean="0"/>
              <a:t>:</a:t>
            </a:r>
          </a:p>
          <a:p>
            <a:r>
              <a:rPr lang="en-US" sz="2000" dirty="0" smtClean="0"/>
              <a:t>                    </a:t>
            </a:r>
            <a:r>
              <a:rPr lang="en-US" sz="2000" dirty="0" err="1" smtClean="0"/>
              <a:t>Console.WriteLine</a:t>
            </a:r>
            <a:r>
              <a:rPr lang="en-US" sz="2000" dirty="0" smtClean="0"/>
              <a:t>("The volume is in the middle.");</a:t>
            </a:r>
          </a:p>
          <a:p>
            <a:r>
              <a:rPr lang="en-US" sz="2000" dirty="0" smtClean="0"/>
              <a:t>                    break;</a:t>
            </a:r>
          </a:p>
          <a:p>
            <a:r>
              <a:rPr lang="en-US" sz="2000" dirty="0" smtClean="0"/>
              <a:t>                case </a:t>
            </a:r>
            <a:r>
              <a:rPr lang="en-US" sz="2000" dirty="0" err="1" smtClean="0"/>
              <a:t>Volume.low</a:t>
            </a:r>
            <a:r>
              <a:rPr lang="en-US" sz="2000" dirty="0" smtClean="0"/>
              <a:t>:</a:t>
            </a:r>
          </a:p>
          <a:p>
            <a:r>
              <a:rPr lang="en-US" sz="2000" dirty="0" smtClean="0"/>
              <a:t>                    </a:t>
            </a:r>
            <a:r>
              <a:rPr lang="en-US" sz="2000" dirty="0" err="1" smtClean="0"/>
              <a:t>Console.WriteLine</a:t>
            </a:r>
            <a:r>
              <a:rPr lang="en-US" sz="2000" dirty="0" smtClean="0"/>
              <a:t>("The volume has been turned down.");</a:t>
            </a:r>
          </a:p>
          <a:p>
            <a:r>
              <a:rPr lang="en-US" sz="2000" dirty="0" smtClean="0"/>
              <a:t>                  break;  }}</a:t>
            </a:r>
          </a:p>
          <a:p>
            <a:r>
              <a:rPr lang="en-US"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4572000" cy="2246769"/>
          </a:xfrm>
          <a:prstGeom prst="rect">
            <a:avLst/>
          </a:prstGeom>
        </p:spPr>
        <p:txBody>
          <a:bodyPr>
            <a:spAutoFit/>
          </a:bodyPr>
          <a:lstStyle/>
          <a:p>
            <a:r>
              <a:rPr lang="en-US" sz="2000" dirty="0" smtClean="0"/>
              <a:t>static void Main(string[] </a:t>
            </a:r>
            <a:r>
              <a:rPr lang="en-US" sz="2000" dirty="0" err="1" smtClean="0"/>
              <a:t>args</a:t>
            </a:r>
            <a:r>
              <a:rPr lang="en-US" sz="2000" dirty="0" smtClean="0"/>
              <a:t>)</a:t>
            </a:r>
          </a:p>
          <a:p>
            <a:r>
              <a:rPr lang="en-US" sz="2000" dirty="0" smtClean="0"/>
              <a:t>        {</a:t>
            </a:r>
          </a:p>
          <a:p>
            <a:r>
              <a:rPr lang="en-US" sz="2000" dirty="0" smtClean="0"/>
              <a:t>            Program p = new Program();</a:t>
            </a:r>
          </a:p>
          <a:p>
            <a:r>
              <a:rPr lang="en-US" sz="2000" dirty="0" smtClean="0"/>
              <a:t>            </a:t>
            </a:r>
            <a:r>
              <a:rPr lang="en-US" sz="2000" dirty="0" err="1" smtClean="0"/>
              <a:t>p.GetEnum</a:t>
            </a:r>
            <a:r>
              <a:rPr lang="en-US" sz="2000" dirty="0" smtClean="0"/>
              <a:t>();</a:t>
            </a:r>
          </a:p>
          <a:p>
            <a:r>
              <a:rPr lang="en-US" sz="2000" dirty="0" smtClean="0"/>
              <a:t>        }</a:t>
            </a:r>
          </a:p>
          <a:p>
            <a:r>
              <a:rPr lang="en-US" sz="2000" dirty="0" smtClean="0"/>
              <a:t>    }</a:t>
            </a:r>
          </a:p>
          <a:p>
            <a:r>
              <a:rPr lang="en-US" sz="2000" dirty="0" smtClean="0"/>
              <a:t>}</a:t>
            </a:r>
          </a:p>
        </p:txBody>
      </p:sp>
      <p:pic>
        <p:nvPicPr>
          <p:cNvPr id="1027" name="Picture 3"/>
          <p:cNvPicPr>
            <a:picLocks noChangeAspect="1" noChangeArrowheads="1"/>
          </p:cNvPicPr>
          <p:nvPr/>
        </p:nvPicPr>
        <p:blipFill>
          <a:blip r:embed="rId2"/>
          <a:srcRect l="6000" t="14000" r="45000" b="62000"/>
          <a:stretch>
            <a:fillRect/>
          </a:stretch>
        </p:blipFill>
        <p:spPr bwMode="auto">
          <a:xfrm>
            <a:off x="761999" y="2743200"/>
            <a:ext cx="6430433"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09800"/>
            <a:ext cx="8153400" cy="132343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8000" b="1" cap="none" spc="0" dirty="0" smtClean="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End of Lecture 16</a:t>
            </a:r>
            <a:endParaRPr lang="en-US" sz="8000" b="1" cap="none" spc="0" dirty="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Enumeration</a:t>
            </a:r>
            <a:endParaRPr lang="en-US" dirty="0"/>
          </a:p>
        </p:txBody>
      </p:sp>
      <p:sp>
        <p:nvSpPr>
          <p:cNvPr id="3" name="Content Placeholder 2"/>
          <p:cNvSpPr>
            <a:spLocks noGrp="1"/>
          </p:cNvSpPr>
          <p:nvPr>
            <p:ph idx="1"/>
          </p:nvPr>
        </p:nvSpPr>
        <p:spPr/>
        <p:txBody>
          <a:bodyPr/>
          <a:lstStyle/>
          <a:p>
            <a:pPr algn="just"/>
            <a:endParaRPr lang="en-US" sz="2400" dirty="0" smtClean="0"/>
          </a:p>
          <a:p>
            <a:pPr algn="just"/>
            <a:r>
              <a:rPr lang="en-US" sz="2400" dirty="0" smtClean="0"/>
              <a:t>An enumeration is a set of named integer constants. An enumerated type is declared using the </a:t>
            </a:r>
            <a:r>
              <a:rPr lang="en-US" sz="2400" b="1" dirty="0" smtClean="0"/>
              <a:t>enum</a:t>
            </a:r>
            <a:r>
              <a:rPr lang="en-US" sz="2400" dirty="0" smtClean="0"/>
              <a:t> keyword.</a:t>
            </a:r>
          </a:p>
          <a:p>
            <a:pPr algn="just"/>
            <a:endParaRPr lang="en-US" sz="2400" dirty="0" smtClean="0"/>
          </a:p>
          <a:p>
            <a:pPr algn="just"/>
            <a:r>
              <a:rPr lang="en-US" sz="2400" dirty="0" smtClean="0"/>
              <a:t>C# enumerations are value data type. In other words, enumeration contains its own values and cannot inherit or cannot pass inheritance.</a:t>
            </a:r>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43800" cy="609600"/>
          </a:xfrm>
        </p:spPr>
        <p:txBody>
          <a:bodyPr>
            <a:normAutofit/>
          </a:bodyPr>
          <a:lstStyle/>
          <a:p>
            <a:r>
              <a:rPr lang="en-US" dirty="0" smtClean="0"/>
              <a:t>Declaring </a:t>
            </a:r>
            <a:r>
              <a:rPr lang="en-US" i="1" dirty="0" err="1" smtClean="0"/>
              <a:t>enum</a:t>
            </a:r>
            <a:r>
              <a:rPr lang="en-US" dirty="0" smtClean="0"/>
              <a:t> Variable</a:t>
            </a:r>
            <a:endParaRPr lang="en-US" dirty="0"/>
          </a:p>
        </p:txBody>
      </p:sp>
      <p:sp>
        <p:nvSpPr>
          <p:cNvPr id="3" name="Content Placeholder 2"/>
          <p:cNvSpPr>
            <a:spLocks noGrp="1"/>
          </p:cNvSpPr>
          <p:nvPr>
            <p:ph idx="1"/>
          </p:nvPr>
        </p:nvSpPr>
        <p:spPr/>
        <p:txBody>
          <a:bodyPr/>
          <a:lstStyle/>
          <a:p>
            <a:r>
              <a:rPr lang="en-US" sz="2400" dirty="0" smtClean="0"/>
              <a:t>The general syntax for declaring an enumeration is:</a:t>
            </a:r>
          </a:p>
          <a:p>
            <a:endParaRPr lang="en-US" sz="2400" dirty="0" smtClean="0"/>
          </a:p>
          <a:p>
            <a:pPr algn="ctr">
              <a:buNone/>
            </a:pPr>
            <a:r>
              <a:rPr lang="en-US" sz="2800" b="1" dirty="0" smtClean="0">
                <a:solidFill>
                  <a:srgbClr val="0070C0"/>
                </a:solidFill>
              </a:rPr>
              <a:t>enum &lt;</a:t>
            </a:r>
            <a:r>
              <a:rPr lang="en-US" sz="2800" b="1" dirty="0" err="1" smtClean="0">
                <a:solidFill>
                  <a:srgbClr val="0070C0"/>
                </a:solidFill>
              </a:rPr>
              <a:t>enum_name</a:t>
            </a:r>
            <a:r>
              <a:rPr lang="en-US" sz="2800" b="1" dirty="0" smtClean="0">
                <a:solidFill>
                  <a:srgbClr val="0070C0"/>
                </a:solidFill>
              </a:rPr>
              <a:t>&gt; { enumeration list };</a:t>
            </a:r>
          </a:p>
          <a:p>
            <a:endParaRPr lang="en-US" dirty="0" smtClean="0"/>
          </a:p>
          <a:p>
            <a:pPr>
              <a:buNone/>
            </a:pPr>
            <a:r>
              <a:rPr lang="en-US" dirty="0" smtClean="0"/>
              <a:t>Where,</a:t>
            </a:r>
          </a:p>
          <a:p>
            <a:r>
              <a:rPr lang="en-US" dirty="0" smtClean="0"/>
              <a:t>The </a:t>
            </a:r>
            <a:r>
              <a:rPr lang="en-US" i="1" dirty="0" err="1" smtClean="0">
                <a:solidFill>
                  <a:srgbClr val="0070C0"/>
                </a:solidFill>
              </a:rPr>
              <a:t>enum_name</a:t>
            </a:r>
            <a:r>
              <a:rPr lang="en-US" dirty="0" smtClean="0">
                <a:solidFill>
                  <a:srgbClr val="0070C0"/>
                </a:solidFill>
              </a:rPr>
              <a:t> </a:t>
            </a:r>
            <a:r>
              <a:rPr lang="en-US" dirty="0" smtClean="0"/>
              <a:t>specifies the enumeration type name.</a:t>
            </a:r>
          </a:p>
          <a:p>
            <a:r>
              <a:rPr lang="en-US" dirty="0" smtClean="0"/>
              <a:t>The </a:t>
            </a:r>
            <a:r>
              <a:rPr lang="en-US" i="1" dirty="0" smtClean="0">
                <a:solidFill>
                  <a:srgbClr val="0070C0"/>
                </a:solidFill>
              </a:rPr>
              <a:t>enumeration list</a:t>
            </a:r>
            <a:r>
              <a:rPr lang="en-US" dirty="0" smtClean="0"/>
              <a:t> is a comma-separated list of identifiers.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Declaring </a:t>
            </a:r>
            <a:r>
              <a:rPr lang="en-US" i="1" dirty="0" smtClean="0"/>
              <a:t>enum</a:t>
            </a:r>
            <a:r>
              <a:rPr lang="en-US" dirty="0" smtClean="0"/>
              <a:t> Variable</a:t>
            </a:r>
            <a:br>
              <a:rPr lang="en-US" dirty="0" smtClean="0"/>
            </a:br>
            <a:endParaRPr lang="en-US" dirty="0"/>
          </a:p>
        </p:txBody>
      </p:sp>
      <p:sp>
        <p:nvSpPr>
          <p:cNvPr id="3" name="Content Placeholder 2"/>
          <p:cNvSpPr>
            <a:spLocks noGrp="1"/>
          </p:cNvSpPr>
          <p:nvPr>
            <p:ph idx="1"/>
          </p:nvPr>
        </p:nvSpPr>
        <p:spPr/>
        <p:txBody>
          <a:bodyPr/>
          <a:lstStyle/>
          <a:p>
            <a:pPr algn="just"/>
            <a:endParaRPr lang="en-US" sz="2400" dirty="0" smtClean="0"/>
          </a:p>
          <a:p>
            <a:pPr algn="just"/>
            <a:r>
              <a:rPr lang="en-US" sz="2400" dirty="0" smtClean="0"/>
              <a:t>Each of the symbols in the enumeration list stands for an integer value, one greater than the symbol that precedes it. By default, the value of the first enumeration symbol is 0. </a:t>
            </a:r>
          </a:p>
          <a:p>
            <a:pPr algn="just"/>
            <a:endParaRPr lang="en-US" dirty="0" smtClean="0"/>
          </a:p>
          <a:p>
            <a:pPr algn="just">
              <a:buNone/>
            </a:pPr>
            <a:r>
              <a:rPr lang="en-US" dirty="0" smtClean="0"/>
              <a:t>For example:</a:t>
            </a:r>
          </a:p>
          <a:p>
            <a:pPr>
              <a:buNone/>
            </a:pPr>
            <a:endParaRPr lang="en-US" sz="2800" b="1" dirty="0" smtClean="0">
              <a:solidFill>
                <a:schemeClr val="accent2"/>
              </a:solidFill>
            </a:endParaRPr>
          </a:p>
          <a:p>
            <a:pPr algn="ctr">
              <a:buNone/>
            </a:pPr>
            <a:r>
              <a:rPr lang="en-US" sz="2800" b="1" dirty="0" err="1" smtClean="0">
                <a:solidFill>
                  <a:srgbClr val="0070C0"/>
                </a:solidFill>
              </a:rPr>
              <a:t>enum</a:t>
            </a:r>
            <a:r>
              <a:rPr lang="en-US" sz="2800" b="1" dirty="0" smtClean="0">
                <a:solidFill>
                  <a:srgbClr val="0070C0"/>
                </a:solidFill>
              </a:rPr>
              <a:t> Days { Sun, Mon, </a:t>
            </a:r>
            <a:r>
              <a:rPr lang="en-US" sz="2800" b="1" dirty="0" err="1" smtClean="0">
                <a:solidFill>
                  <a:srgbClr val="0070C0"/>
                </a:solidFill>
              </a:rPr>
              <a:t>tue</a:t>
            </a:r>
            <a:r>
              <a:rPr lang="en-US" sz="2800" b="1" dirty="0" smtClean="0">
                <a:solidFill>
                  <a:srgbClr val="0070C0"/>
                </a:solidFill>
              </a:rPr>
              <a:t>, Wed, </a:t>
            </a:r>
            <a:r>
              <a:rPr lang="en-US" sz="2800" b="1" dirty="0" err="1" smtClean="0">
                <a:solidFill>
                  <a:srgbClr val="0070C0"/>
                </a:solidFill>
              </a:rPr>
              <a:t>thu</a:t>
            </a:r>
            <a:r>
              <a:rPr lang="en-US" sz="2800" b="1" dirty="0" smtClean="0">
                <a:solidFill>
                  <a:srgbClr val="0070C0"/>
                </a:solidFill>
              </a:rPr>
              <a:t>, Fri, Sat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Declaring </a:t>
            </a:r>
            <a:r>
              <a:rPr lang="en-US" i="1" dirty="0" smtClean="0"/>
              <a:t>enum</a:t>
            </a:r>
            <a:r>
              <a:rPr lang="en-US" dirty="0" smtClean="0"/>
              <a:t> Variable</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following code shows an example of the declaration of a new enum type called </a:t>
            </a:r>
            <a:r>
              <a:rPr lang="en-US" dirty="0" err="1" smtClean="0"/>
              <a:t>TrafficLight</a:t>
            </a:r>
            <a:r>
              <a:rPr lang="en-US" dirty="0" smtClean="0"/>
              <a:t>, which contains three members. </a:t>
            </a:r>
            <a:endParaRPr lang="en-US" dirty="0"/>
          </a:p>
        </p:txBody>
      </p:sp>
      <p:pic>
        <p:nvPicPr>
          <p:cNvPr id="20482" name="Picture 2"/>
          <p:cNvPicPr>
            <a:picLocks noChangeAspect="1" noChangeArrowheads="1"/>
          </p:cNvPicPr>
          <p:nvPr/>
        </p:nvPicPr>
        <p:blipFill>
          <a:blip r:embed="rId2">
            <a:duotone>
              <a:prstClr val="black"/>
              <a:schemeClr val="accent1">
                <a:tint val="45000"/>
                <a:satMod val="400000"/>
              </a:schemeClr>
            </a:duotone>
          </a:blip>
          <a:srcRect l="29688" t="47917" r="29687" b="28125"/>
          <a:stretch>
            <a:fillRect/>
          </a:stretch>
        </p:blipFill>
        <p:spPr bwMode="auto">
          <a:xfrm>
            <a:off x="1066800" y="2819400"/>
            <a:ext cx="6096000" cy="26963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Every enum type has an underlying integral type, which by default is int.</a:t>
            </a:r>
          </a:p>
          <a:p>
            <a:pPr algn="just">
              <a:buFont typeface="Wingdings" pitchFamily="2" charset="2"/>
              <a:buChar char="§"/>
            </a:pPr>
            <a:r>
              <a:rPr lang="en-US" dirty="0" smtClean="0"/>
              <a:t> Each enum member is assigned a constant value of the underlying type.</a:t>
            </a:r>
          </a:p>
          <a:p>
            <a:pPr algn="just">
              <a:buFont typeface="Wingdings" pitchFamily="2" charset="2"/>
              <a:buChar char="§"/>
            </a:pPr>
            <a:r>
              <a:rPr lang="en-US" dirty="0" smtClean="0"/>
              <a:t> The compiler assigns 0 to the first member, and assigns each subsequent member the  value one more than the previous member.</a:t>
            </a:r>
          </a:p>
          <a:p>
            <a:pPr algn="just"/>
            <a:r>
              <a:rPr lang="en-US" dirty="0" smtClean="0"/>
              <a:t>For example, in the </a:t>
            </a:r>
            <a:r>
              <a:rPr lang="en-US" dirty="0" err="1" smtClean="0"/>
              <a:t>TrafficLight</a:t>
            </a:r>
            <a:r>
              <a:rPr lang="en-US" dirty="0" smtClean="0"/>
              <a:t> type, the compiler assigns the </a:t>
            </a:r>
            <a:r>
              <a:rPr lang="en-US" dirty="0" err="1" smtClean="0"/>
              <a:t>int</a:t>
            </a:r>
            <a:r>
              <a:rPr lang="en-US" dirty="0" smtClean="0"/>
              <a:t> values </a:t>
            </a:r>
            <a:r>
              <a:rPr lang="en-US" dirty="0" smtClean="0">
                <a:solidFill>
                  <a:srgbClr val="00B050"/>
                </a:solidFill>
              </a:rPr>
              <a:t>0</a:t>
            </a:r>
            <a:r>
              <a:rPr lang="en-US" dirty="0" smtClean="0"/>
              <a:t>,</a:t>
            </a:r>
            <a:r>
              <a:rPr lang="en-US" dirty="0" smtClean="0">
                <a:solidFill>
                  <a:srgbClr val="FFFF00"/>
                </a:solidFill>
              </a:rPr>
              <a:t> 1</a:t>
            </a:r>
            <a:r>
              <a:rPr lang="en-US" dirty="0" smtClean="0"/>
              <a:t>, and </a:t>
            </a:r>
            <a:r>
              <a:rPr lang="en-US" dirty="0" smtClean="0">
                <a:solidFill>
                  <a:srgbClr val="FF0000"/>
                </a:solidFill>
              </a:rPr>
              <a:t>2</a:t>
            </a:r>
            <a:r>
              <a:rPr lang="en-US" dirty="0" smtClean="0"/>
              <a:t> to members </a:t>
            </a:r>
            <a:r>
              <a:rPr lang="en-US" dirty="0" smtClean="0">
                <a:solidFill>
                  <a:srgbClr val="00B050"/>
                </a:solidFill>
              </a:rPr>
              <a:t>Green</a:t>
            </a:r>
            <a:r>
              <a:rPr lang="en-US" dirty="0" smtClean="0"/>
              <a:t>, </a:t>
            </a:r>
            <a:r>
              <a:rPr lang="en-US" dirty="0" smtClean="0">
                <a:solidFill>
                  <a:srgbClr val="FFFF00"/>
                </a:solidFill>
              </a:rPr>
              <a:t>Yellow, </a:t>
            </a:r>
            <a:r>
              <a:rPr lang="en-US" dirty="0" smtClean="0"/>
              <a:t>and </a:t>
            </a:r>
            <a:r>
              <a:rPr lang="en-US" dirty="0" smtClean="0">
                <a:solidFill>
                  <a:srgbClr val="FF0000"/>
                </a:solidFill>
              </a:rPr>
              <a:t>Red</a:t>
            </a:r>
            <a:r>
              <a:rPr lang="en-US" dirty="0" smtClean="0"/>
              <a:t>, respectively</a:t>
            </a:r>
            <a:endParaRPr lang="en-US" dirty="0"/>
          </a:p>
        </p:txBody>
      </p:sp>
      <p:sp>
        <p:nvSpPr>
          <p:cNvPr id="5" name="Title 4"/>
          <p:cNvSpPr>
            <a:spLocks noGrp="1"/>
          </p:cNvSpPr>
          <p:nvPr>
            <p:ph type="title"/>
          </p:nvPr>
        </p:nvSpPr>
        <p:spPr/>
        <p:txBody>
          <a:bodyPr>
            <a:normAutofit fontScale="90000"/>
          </a:bodyPr>
          <a:lstStyle/>
          <a:p>
            <a:r>
              <a:rPr lang="en-US" dirty="0" smtClean="0"/>
              <a:t/>
            </a:r>
            <a:br>
              <a:rPr lang="en-US" dirty="0" smtClean="0"/>
            </a:br>
            <a:r>
              <a:rPr lang="en-US" dirty="0" smtClean="0">
                <a:solidFill>
                  <a:schemeClr val="tx1"/>
                </a:solidFill>
              </a:rPr>
              <a:t>Declaring </a:t>
            </a:r>
            <a:r>
              <a:rPr lang="en-US" b="1" dirty="0" smtClean="0">
                <a:solidFill>
                  <a:schemeClr val="tx1"/>
                </a:solidFill>
              </a:rPr>
              <a:t>Enum</a:t>
            </a:r>
            <a:r>
              <a:rPr lang="en-US" dirty="0" smtClean="0">
                <a:solidFill>
                  <a:schemeClr val="tx1"/>
                </a:solidFill>
              </a:rPr>
              <a:t> Variable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a:duotone>
              <a:prstClr val="black"/>
              <a:schemeClr val="accent1">
                <a:tint val="45000"/>
                <a:satMod val="400000"/>
              </a:schemeClr>
            </a:duotone>
          </a:blip>
          <a:srcRect l="29696" t="46922" r="19159" b="24664"/>
          <a:stretch>
            <a:fillRect/>
          </a:stretch>
        </p:blipFill>
        <p:spPr bwMode="auto">
          <a:xfrm>
            <a:off x="838200" y="2895600"/>
            <a:ext cx="5943600" cy="2686050"/>
          </a:xfrm>
          <a:prstGeom prst="rect">
            <a:avLst/>
          </a:prstGeom>
          <a:noFill/>
          <a:ln w="9525">
            <a:noFill/>
            <a:miter lim="800000"/>
            <a:headEnd/>
            <a:tailEnd/>
          </a:ln>
          <a:effectLst/>
        </p:spPr>
      </p:pic>
      <p:sp>
        <p:nvSpPr>
          <p:cNvPr id="5" name="Rectangle 4"/>
          <p:cNvSpPr/>
          <p:nvPr/>
        </p:nvSpPr>
        <p:spPr>
          <a:xfrm>
            <a:off x="457200" y="1447800"/>
            <a:ext cx="7848600" cy="892552"/>
          </a:xfrm>
          <a:prstGeom prst="rect">
            <a:avLst/>
          </a:prstGeom>
        </p:spPr>
        <p:txBody>
          <a:bodyPr wrap="square">
            <a:spAutoFit/>
          </a:bodyPr>
          <a:lstStyle/>
          <a:p>
            <a:r>
              <a:rPr lang="en-US" sz="2600" dirty="0" smtClean="0"/>
              <a:t> In the output of the following code, you can see the underlying member values by casting them to type int</a:t>
            </a:r>
            <a:endParaRPr lang="en-US" sz="2600" dirty="0"/>
          </a:p>
        </p:txBody>
      </p:sp>
      <p:sp>
        <p:nvSpPr>
          <p:cNvPr id="6" name="Rectangle 5"/>
          <p:cNvSpPr/>
          <p:nvPr/>
        </p:nvSpPr>
        <p:spPr>
          <a:xfrm>
            <a:off x="7239000" y="3124200"/>
            <a:ext cx="4572000" cy="1477328"/>
          </a:xfrm>
          <a:prstGeom prst="rect">
            <a:avLst/>
          </a:prstGeom>
        </p:spPr>
        <p:txBody>
          <a:bodyPr wrap="square">
            <a:spAutoFit/>
          </a:bodyPr>
          <a:lstStyle/>
          <a:p>
            <a:endParaRPr lang="en-US" dirty="0" smtClean="0"/>
          </a:p>
          <a:p>
            <a:r>
              <a:rPr lang="en-US" b="1" u="sng" dirty="0" smtClean="0"/>
              <a:t>Output</a:t>
            </a:r>
          </a:p>
          <a:p>
            <a:r>
              <a:rPr lang="en-US" dirty="0" smtClean="0"/>
              <a:t>Green, 0</a:t>
            </a:r>
          </a:p>
          <a:p>
            <a:r>
              <a:rPr lang="en-US" dirty="0" smtClean="0"/>
              <a:t>Yellow, 1</a:t>
            </a:r>
          </a:p>
          <a:p>
            <a:r>
              <a:rPr lang="en-US" dirty="0" smtClean="0"/>
              <a:t>Red, 2</a:t>
            </a:r>
            <a:endParaRPr lang="en-US" dirty="0"/>
          </a:p>
        </p:txBody>
      </p:sp>
      <p:sp>
        <p:nvSpPr>
          <p:cNvPr id="8" name="Title 4"/>
          <p:cNvSpPr>
            <a:spLocks noGrp="1"/>
          </p:cNvSpPr>
          <p:nvPr>
            <p:ph type="title"/>
          </p:nvPr>
        </p:nvSpPr>
        <p:spPr/>
        <p:txBody>
          <a:bodyPr>
            <a:normAutofit fontScale="90000"/>
          </a:bodyPr>
          <a:lstStyle/>
          <a:p>
            <a:r>
              <a:rPr lang="en-US" dirty="0" smtClean="0"/>
              <a:t/>
            </a:r>
            <a:br>
              <a:rPr lang="en-US" dirty="0" smtClean="0"/>
            </a:br>
            <a:r>
              <a:rPr lang="en-US" dirty="0" smtClean="0">
                <a:solidFill>
                  <a:schemeClr val="tx1"/>
                </a:solidFill>
              </a:rPr>
              <a:t>Declaring </a:t>
            </a:r>
            <a:r>
              <a:rPr lang="en-US" b="1" dirty="0" smtClean="0">
                <a:solidFill>
                  <a:schemeClr val="tx1"/>
                </a:solidFill>
              </a:rPr>
              <a:t>Enum</a:t>
            </a:r>
            <a:r>
              <a:rPr lang="en-US" dirty="0" smtClean="0">
                <a:solidFill>
                  <a:schemeClr val="tx1"/>
                </a:solidFill>
              </a:rPr>
              <a:t> Variable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 an Enumeration</a:t>
            </a:r>
            <a:endParaRPr lang="en-US" dirty="0"/>
          </a:p>
        </p:txBody>
      </p:sp>
      <p:sp>
        <p:nvSpPr>
          <p:cNvPr id="3" name="Content Placeholder 2"/>
          <p:cNvSpPr>
            <a:spLocks noGrp="1"/>
          </p:cNvSpPr>
          <p:nvPr>
            <p:ph idx="1"/>
          </p:nvPr>
        </p:nvSpPr>
        <p:spPr/>
        <p:txBody>
          <a:bodyPr/>
          <a:lstStyle/>
          <a:p>
            <a:pPr algn="just"/>
            <a:r>
              <a:rPr lang="en-US" dirty="0" smtClean="0"/>
              <a:t>You can specify the value of one or more of the symbols by using an </a:t>
            </a:r>
            <a:r>
              <a:rPr lang="en-US" dirty="0" err="1" smtClean="0"/>
              <a:t>initializer</a:t>
            </a:r>
            <a:r>
              <a:rPr lang="en-US" dirty="0" smtClean="0"/>
              <a:t>. Do this by following the symbol with an equal sign and an integer value. Symbols that appear after </a:t>
            </a:r>
            <a:r>
              <a:rPr lang="en-US" dirty="0" err="1" smtClean="0"/>
              <a:t>initializers</a:t>
            </a:r>
            <a:r>
              <a:rPr lang="en-US" dirty="0" smtClean="0"/>
              <a:t> are assigned values greater than the previous initialization value. </a:t>
            </a:r>
          </a:p>
          <a:p>
            <a:pPr algn="just"/>
            <a:endParaRPr lang="en-US" dirty="0" smtClean="0"/>
          </a:p>
          <a:p>
            <a:pPr algn="just"/>
            <a:endParaRPr lang="en-US" dirty="0" smtClean="0"/>
          </a:p>
          <a:p>
            <a:pPr algn="just"/>
            <a:endParaRPr lang="en-US" dirty="0" smtClean="0"/>
          </a:p>
          <a:p>
            <a:pPr algn="just"/>
            <a:endParaRPr lang="en-US" dirty="0"/>
          </a:p>
        </p:txBody>
      </p:sp>
      <p:pic>
        <p:nvPicPr>
          <p:cNvPr id="5" name="Picture 2"/>
          <p:cNvPicPr>
            <a:picLocks noChangeAspect="1" noChangeArrowheads="1"/>
          </p:cNvPicPr>
          <p:nvPr/>
        </p:nvPicPr>
        <p:blipFill>
          <a:blip r:embed="rId2">
            <a:duotone>
              <a:prstClr val="black"/>
              <a:schemeClr val="accent1">
                <a:tint val="45000"/>
                <a:satMod val="400000"/>
              </a:schemeClr>
            </a:duotone>
          </a:blip>
          <a:srcRect l="31116" t="50710" r="22001" b="30347"/>
          <a:stretch>
            <a:fillRect/>
          </a:stretch>
        </p:blipFill>
        <p:spPr bwMode="auto">
          <a:xfrm>
            <a:off x="990600" y="3810000"/>
            <a:ext cx="678942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2438400" cy="533400"/>
          </a:xfrm>
        </p:spPr>
        <p:txBody>
          <a:bodyPr>
            <a:normAutofit fontScale="90000"/>
          </a:bodyPr>
          <a:lstStyle/>
          <a:p>
            <a:r>
              <a:rPr lang="en-US" dirty="0" smtClean="0"/>
              <a:t>Example-1</a:t>
            </a:r>
            <a:endParaRPr lang="en-US" dirty="0"/>
          </a:p>
        </p:txBody>
      </p:sp>
      <p:pic>
        <p:nvPicPr>
          <p:cNvPr id="1026" name="Picture 2"/>
          <p:cNvPicPr>
            <a:picLocks noGrp="1" noChangeAspect="1" noChangeArrowheads="1"/>
          </p:cNvPicPr>
          <p:nvPr>
            <p:ph sz="quarter" idx="1"/>
          </p:nvPr>
        </p:nvPicPr>
        <p:blipFill>
          <a:blip r:embed="rId2">
            <a:duotone>
              <a:prstClr val="black"/>
              <a:schemeClr val="tx2">
                <a:tint val="45000"/>
                <a:satMod val="400000"/>
              </a:schemeClr>
            </a:duotone>
          </a:blip>
          <a:srcRect l="1383" t="24695" r="53473" b="18199"/>
          <a:stretch>
            <a:fillRect/>
          </a:stretch>
        </p:blipFill>
        <p:spPr bwMode="auto">
          <a:xfrm>
            <a:off x="457200" y="762000"/>
            <a:ext cx="6248400" cy="5927970"/>
          </a:xfrm>
          <a:prstGeom prst="rect">
            <a:avLst/>
          </a:prstGeom>
          <a:noFill/>
          <a:ln w="9525">
            <a:noFill/>
            <a:miter lim="800000"/>
            <a:headEnd/>
            <a:tailEnd/>
          </a:ln>
          <a:effectLst/>
        </p:spPr>
      </p:pic>
      <p:pic>
        <p:nvPicPr>
          <p:cNvPr id="5" name="Picture 2"/>
          <p:cNvPicPr>
            <a:picLocks noChangeAspect="1" noChangeArrowheads="1"/>
          </p:cNvPicPr>
          <p:nvPr/>
        </p:nvPicPr>
        <p:blipFill>
          <a:blip r:embed="rId3">
            <a:duotone>
              <a:prstClr val="black"/>
              <a:schemeClr val="tx2">
                <a:tint val="45000"/>
                <a:satMod val="400000"/>
              </a:schemeClr>
            </a:duotone>
          </a:blip>
          <a:srcRect t="18521" r="87042" b="50611"/>
          <a:stretch>
            <a:fillRect/>
          </a:stretch>
        </p:blipFill>
        <p:spPr bwMode="auto">
          <a:xfrm>
            <a:off x="6858000" y="2133600"/>
            <a:ext cx="1828800" cy="32673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36</TotalTime>
  <Words>597</Words>
  <Application>Microsoft Office PowerPoint</Application>
  <PresentationFormat>On-screen Show (4:3)</PresentationFormat>
  <Paragraphs>113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Origin</vt:lpstr>
      <vt:lpstr>Enumeration</vt:lpstr>
      <vt:lpstr>Enumeration</vt:lpstr>
      <vt:lpstr>Declaring enum Variable</vt:lpstr>
      <vt:lpstr>           Declaring enum Variable </vt:lpstr>
      <vt:lpstr>           Declaring enum Variable </vt:lpstr>
      <vt:lpstr> Declaring Enum Variable</vt:lpstr>
      <vt:lpstr> Declaring Enum Variable</vt:lpstr>
      <vt:lpstr>Initialize an Enumeration</vt:lpstr>
      <vt:lpstr>Example-1</vt:lpstr>
      <vt:lpstr>Example-2</vt:lpstr>
      <vt:lpstr>Use Enumerations</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Enumeration</dc:title>
  <dc:creator/>
  <cp:lastModifiedBy>nasir</cp:lastModifiedBy>
  <cp:revision>23</cp:revision>
  <dcterms:created xsi:type="dcterms:W3CDTF">2006-08-16T00:00:00Z</dcterms:created>
  <dcterms:modified xsi:type="dcterms:W3CDTF">2016-05-02T05:24:51Z</dcterms:modified>
</cp:coreProperties>
</file>