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9"/>
  </p:notesMasterIdLst>
  <p:sldIdLst>
    <p:sldId id="256" r:id="rId2"/>
    <p:sldId id="346" r:id="rId3"/>
    <p:sldId id="347" r:id="rId4"/>
    <p:sldId id="348" r:id="rId5"/>
    <p:sldId id="349" r:id="rId6"/>
    <p:sldId id="350" r:id="rId7"/>
    <p:sldId id="351" r:id="rId8"/>
    <p:sldId id="352" r:id="rId9"/>
    <p:sldId id="363" r:id="rId10"/>
    <p:sldId id="353" r:id="rId11"/>
    <p:sldId id="364" r:id="rId12"/>
    <p:sldId id="354" r:id="rId13"/>
    <p:sldId id="355" r:id="rId14"/>
    <p:sldId id="356" r:id="rId15"/>
    <p:sldId id="357" r:id="rId16"/>
    <p:sldId id="358" r:id="rId17"/>
    <p:sldId id="366" r:id="rId18"/>
    <p:sldId id="367" r:id="rId19"/>
    <p:sldId id="359" r:id="rId20"/>
    <p:sldId id="365" r:id="rId21"/>
    <p:sldId id="369" r:id="rId22"/>
    <p:sldId id="370" r:id="rId23"/>
    <p:sldId id="360" r:id="rId24"/>
    <p:sldId id="361"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4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422" autoAdjust="0"/>
    <p:restoredTop sz="94434" autoAdjust="0"/>
  </p:normalViewPr>
  <p:slideViewPr>
    <p:cSldViewPr>
      <p:cViewPr varScale="1">
        <p:scale>
          <a:sx n="51" d="100"/>
          <a:sy n="51" d="100"/>
        </p:scale>
        <p:origin x="-49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74D89-C5C4-409B-86B8-DDF2F60206AE}" type="datetimeFigureOut">
              <a:rPr lang="en-US" smtClean="0"/>
              <a:pPr/>
              <a:t>5/6/2016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110AB-5634-4A42-B8F6-6E61865A25D2}" type="slidenum">
              <a:rPr lang="en-US" smtClean="0"/>
              <a:pPr/>
              <a:t>‹#›</a:t>
            </a:fld>
            <a:endParaRPr lang="en-US"/>
          </a:p>
        </p:txBody>
      </p:sp>
    </p:spTree>
    <p:extLst>
      <p:ext uri="{BB962C8B-B14F-4D97-AF65-F5344CB8AC3E}">
        <p14:creationId xmlns="" xmlns:p14="http://schemas.microsoft.com/office/powerpoint/2010/main" val="3440262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5/6/2016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5/6/2016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5/6/2016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953000"/>
            <a:ext cx="7010400" cy="990600"/>
          </a:xfrm>
        </p:spPr>
        <p:txBody>
          <a:bodyPr>
            <a:noAutofit/>
          </a:bodyPr>
          <a:lstStyle/>
          <a:p>
            <a:r>
              <a:rPr lang="en-US" sz="1000" b="1" i="1" dirty="0">
                <a:latin typeface="Times New Roman" pitchFamily="18" charset="0"/>
                <a:cs typeface="Times New Roman" pitchFamily="18" charset="0"/>
              </a:rPr>
              <a:t/>
            </a:r>
            <a:br>
              <a:rPr lang="en-US" sz="1000" b="1" i="1" dirty="0">
                <a:latin typeface="Times New Roman" pitchFamily="18" charset="0"/>
                <a:cs typeface="Times New Roman" pitchFamily="18" charset="0"/>
              </a:rPr>
            </a:br>
            <a:r>
              <a:rPr lang="en-US" sz="1000" b="1" i="1" dirty="0" smtClean="0">
                <a:latin typeface="Times New Roman" pitchFamily="18" charset="0"/>
                <a:cs typeface="Times New Roman" pitchFamily="18" charset="0"/>
              </a:rPr>
              <a:t/>
            </a:r>
            <a:br>
              <a:rPr lang="en-US" sz="1000" b="1" i="1" dirty="0" smtClean="0">
                <a:latin typeface="Times New Roman" pitchFamily="18" charset="0"/>
                <a:cs typeface="Times New Roman" pitchFamily="18" charset="0"/>
              </a:rPr>
            </a:br>
            <a:r>
              <a:rPr lang="en-US" sz="3200" dirty="0"/>
              <a:t/>
            </a:r>
            <a:br>
              <a:rPr lang="en-US" sz="3200" dirty="0"/>
            </a:br>
            <a:r>
              <a:rPr lang="en-US" sz="3200" dirty="0"/>
              <a:t/>
            </a:r>
            <a:br>
              <a:rPr lang="en-US" sz="3200" dirty="0"/>
            </a:br>
            <a:r>
              <a:rPr lang="en-US" sz="2800" b="1" i="1" dirty="0" smtClean="0">
                <a:latin typeface="Times New Roman" panose="02020603050405020304" pitchFamily="18" charset="0"/>
                <a:cs typeface="Times New Roman" panose="02020603050405020304" pitchFamily="18" charset="0"/>
              </a:rPr>
              <a:t/>
            </a:r>
            <a:br>
              <a:rPr lang="en-US" sz="2800" b="1" i="1" dirty="0" smtClean="0">
                <a:latin typeface="Times New Roman" panose="02020603050405020304" pitchFamily="18" charset="0"/>
                <a:cs typeface="Times New Roman" panose="02020603050405020304"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5257800"/>
            <a:ext cx="6858000" cy="533400"/>
          </a:xfrm>
        </p:spPr>
        <p:txBody>
          <a:bodyPr/>
          <a:lstStyle/>
          <a:p>
            <a:r>
              <a:rPr lang="en-US" i="1" dirty="0" smtClean="0"/>
              <a:t>Lecture </a:t>
            </a:r>
            <a:r>
              <a:rPr lang="en-US" i="1" smtClean="0"/>
              <a:t>#17</a:t>
            </a:r>
            <a:endParaRPr lang="en-US" i="1" dirty="0" smtClean="0"/>
          </a:p>
          <a:p>
            <a:endParaRPr lang="en-US" i="1" dirty="0"/>
          </a:p>
        </p:txBody>
      </p:sp>
      <p:sp>
        <p:nvSpPr>
          <p:cNvPr id="4" name="Rectangle 3"/>
          <p:cNvSpPr/>
          <p:nvPr/>
        </p:nvSpPr>
        <p:spPr>
          <a:xfrm>
            <a:off x="2514600" y="4267200"/>
            <a:ext cx="5715000" cy="523220"/>
          </a:xfrm>
          <a:prstGeom prst="rect">
            <a:avLst/>
          </a:prstGeom>
        </p:spPr>
        <p:txBody>
          <a:bodyPr wrap="square">
            <a:spAutoFit/>
          </a:bodyPr>
          <a:lstStyle/>
          <a:p>
            <a:r>
              <a:rPr lang="en-US" sz="2800" b="1" i="1" dirty="0" smtClean="0">
                <a:latin typeface="Times New Roman" panose="02020603050405020304" pitchFamily="18" charset="0"/>
                <a:cs typeface="Times New Roman" panose="02020603050405020304" pitchFamily="18" charset="0"/>
              </a:rPr>
              <a:t>Object-Oriented Analysis and Design</a:t>
            </a:r>
            <a:endParaRPr lang="en-US" sz="28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sz="quarter" idx="1"/>
          </p:nvPr>
        </p:nvSpPr>
        <p:spPr/>
        <p:txBody>
          <a:bodyPr>
            <a:normAutofit/>
          </a:bodyPr>
          <a:lstStyle/>
          <a:p>
            <a:pPr algn="just">
              <a:lnSpc>
                <a:spcPct val="80000"/>
              </a:lnSpc>
              <a:buFont typeface="Wingdings" pitchFamily="2" charset="2"/>
              <a:buChar char="ü"/>
            </a:pPr>
            <a:endParaRPr lang="en-US" dirty="0" smtClean="0"/>
          </a:p>
          <a:p>
            <a:pPr algn="just">
              <a:lnSpc>
                <a:spcPct val="80000"/>
              </a:lnSpc>
              <a:buFont typeface="Wingdings" pitchFamily="2" charset="2"/>
              <a:buChar char="ü"/>
            </a:pPr>
            <a:r>
              <a:rPr lang="en-US" dirty="0" smtClean="0"/>
              <a:t>A </a:t>
            </a:r>
            <a:r>
              <a:rPr lang="en-US" dirty="0"/>
              <a:t>view of a system that emphasizes the behavior as it appears to outside </a:t>
            </a:r>
            <a:r>
              <a:rPr lang="en-US" dirty="0" smtClean="0"/>
              <a:t>users</a:t>
            </a:r>
          </a:p>
          <a:p>
            <a:pPr algn="just">
              <a:lnSpc>
                <a:spcPct val="80000"/>
              </a:lnSpc>
              <a:buNone/>
            </a:pPr>
            <a:endParaRPr lang="en-US" dirty="0"/>
          </a:p>
          <a:p>
            <a:pPr algn="just">
              <a:lnSpc>
                <a:spcPct val="80000"/>
              </a:lnSpc>
              <a:buFont typeface="Wingdings" pitchFamily="2" charset="2"/>
              <a:buChar char="ü"/>
            </a:pPr>
            <a:r>
              <a:rPr lang="en-US" dirty="0"/>
              <a:t>Partitions system functionality into interactions (‘use cases’) that are meaningful to users or external systems (‘actors</a:t>
            </a:r>
            <a:r>
              <a:rPr lang="en-US" dirty="0" smtClean="0"/>
              <a:t>’)</a:t>
            </a:r>
          </a:p>
          <a:p>
            <a:pPr algn="just">
              <a:lnSpc>
                <a:spcPct val="80000"/>
              </a:lnSpc>
              <a:buNone/>
            </a:pPr>
            <a:endParaRPr lang="en-US" dirty="0"/>
          </a:p>
          <a:p>
            <a:pPr algn="just">
              <a:lnSpc>
                <a:spcPct val="80000"/>
              </a:lnSpc>
              <a:buFont typeface="Wingdings" pitchFamily="2" charset="2"/>
              <a:buChar char="ü"/>
            </a:pPr>
            <a:r>
              <a:rPr lang="en-US" dirty="0"/>
              <a:t>The use case diagram displays the relationships among actors and use cases</a:t>
            </a:r>
          </a:p>
          <a:p>
            <a:pPr algn="just">
              <a:lnSpc>
                <a:spcPct val="80000"/>
              </a:lnSpc>
            </a:pPr>
            <a:endParaRPr lang="en-US" dirty="0"/>
          </a:p>
          <a:p>
            <a:pPr algn="just"/>
            <a:endParaRPr lang="en-US" dirty="0"/>
          </a:p>
        </p:txBody>
      </p:sp>
    </p:spTree>
    <p:extLst>
      <p:ext uri="{BB962C8B-B14F-4D97-AF65-F5344CB8AC3E}">
        <p14:creationId xmlns="" xmlns:p14="http://schemas.microsoft.com/office/powerpoint/2010/main" val="2834591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sz="quarter" idx="1"/>
          </p:nvPr>
        </p:nvSpPr>
        <p:spPr/>
        <p:txBody>
          <a:bodyPr/>
          <a:lstStyle/>
          <a:p>
            <a:pPr algn="just">
              <a:lnSpc>
                <a:spcPct val="80000"/>
              </a:lnSpc>
              <a:buFont typeface="Wingdings" pitchFamily="2" charset="2"/>
              <a:buChar char="ü"/>
            </a:pPr>
            <a:r>
              <a:rPr lang="en-US" dirty="0" smtClean="0"/>
              <a:t>To show a use case on a use case diagram, draw an oval in the middle of the diagram and put the name of the use case in the center of, or below, the oval</a:t>
            </a:r>
          </a:p>
          <a:p>
            <a:pPr algn="just">
              <a:lnSpc>
                <a:spcPct val="80000"/>
              </a:lnSpc>
              <a:buNone/>
            </a:pPr>
            <a:endParaRPr lang="en-US" dirty="0" smtClean="0"/>
          </a:p>
          <a:p>
            <a:pPr algn="just">
              <a:lnSpc>
                <a:spcPct val="80000"/>
              </a:lnSpc>
              <a:buFont typeface="Wingdings" pitchFamily="2" charset="2"/>
              <a:buChar char="ü"/>
            </a:pPr>
            <a:r>
              <a:rPr lang="en-US" dirty="0" smtClean="0"/>
              <a:t>To draw an actor (indicating a system user) on a use case diagram, you draw a stick person to the left or right of your diagram (some draw prettier stick people than others)</a:t>
            </a:r>
          </a:p>
          <a:p>
            <a:pPr algn="just">
              <a:lnSpc>
                <a:spcPct val="80000"/>
              </a:lnSpc>
              <a:buNone/>
            </a:pPr>
            <a:endParaRPr lang="en-US" dirty="0" smtClean="0"/>
          </a:p>
          <a:p>
            <a:pPr algn="just">
              <a:lnSpc>
                <a:spcPct val="80000"/>
              </a:lnSpc>
              <a:buFont typeface="Wingdings" pitchFamily="2" charset="2"/>
              <a:buChar char="ü"/>
            </a:pPr>
            <a:r>
              <a:rPr lang="en-US" dirty="0" smtClean="0"/>
              <a:t>Use simple lines to depict relationships between actors and use cases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 descr="Syste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05034" y="2971800"/>
            <a:ext cx="3543366" cy="322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12"/>
          <p:cNvSpPr/>
          <p:nvPr/>
        </p:nvSpPr>
        <p:spPr>
          <a:xfrm>
            <a:off x="685800" y="914400"/>
            <a:ext cx="7086600" cy="1658403"/>
          </a:xfrm>
          <a:prstGeom prst="rect">
            <a:avLst/>
          </a:prstGeom>
        </p:spPr>
        <p:txBody>
          <a:bodyPr wrap="square">
            <a:spAutoFit/>
          </a:bodyPr>
          <a:lstStyle/>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t>Basic Use Case Diagram Symbols and Notations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1000"/>
              </a:spcBef>
            </a:pPr>
            <a:r>
              <a:rPr lang="en-US" dirty="0">
                <a:solidFill>
                  <a:schemeClr val="accent1"/>
                </a:solidFill>
              </a:rPr>
              <a:t>System</a:t>
            </a:r>
          </a:p>
          <a:p>
            <a:pPr>
              <a:lnSpc>
                <a:spcPct val="115000"/>
              </a:lnSpc>
              <a:spcBef>
                <a:spcPts val="1000"/>
              </a:spcBef>
            </a:pPr>
            <a:r>
              <a:rPr lang="en-US" dirty="0">
                <a:solidFill>
                  <a:schemeClr val="tx1">
                    <a:lumMod val="75000"/>
                    <a:lumOff val="25000"/>
                  </a:schemeClr>
                </a:solidFill>
              </a:rPr>
              <a:t>Draw your system's boundaries using a rectangle that contains use cases. Place actors outside the system's boundaries.</a:t>
            </a:r>
          </a:p>
        </p:txBody>
      </p:sp>
    </p:spTree>
    <p:extLst>
      <p:ext uri="{BB962C8B-B14F-4D97-AF65-F5344CB8AC3E}">
        <p14:creationId xmlns="" xmlns:p14="http://schemas.microsoft.com/office/powerpoint/2010/main" val="1586554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Use Cas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00200" y="3200400"/>
            <a:ext cx="2743198"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2"/>
          <p:cNvSpPr/>
          <p:nvPr/>
        </p:nvSpPr>
        <p:spPr>
          <a:xfrm>
            <a:off x="844639" y="1692428"/>
            <a:ext cx="7239000" cy="1176219"/>
          </a:xfrm>
          <a:prstGeom prst="rect">
            <a:avLst/>
          </a:prstGeom>
        </p:spPr>
        <p:txBody>
          <a:bodyPr wrap="square">
            <a:spAutoFit/>
          </a:bodyPr>
          <a:lstStyle/>
          <a:p>
            <a:pPr>
              <a:lnSpc>
                <a:spcPct val="115000"/>
              </a:lnSpc>
              <a:spcBef>
                <a:spcPts val="1000"/>
              </a:spcBef>
            </a:pPr>
            <a:r>
              <a:rPr lang="en-US" dirty="0">
                <a:solidFill>
                  <a:schemeClr val="accent1"/>
                </a:solidFill>
              </a:rPr>
              <a:t>Use Case</a:t>
            </a:r>
          </a:p>
          <a:p>
            <a:pPr algn="just">
              <a:lnSpc>
                <a:spcPct val="115000"/>
              </a:lnSpc>
              <a:spcBef>
                <a:spcPts val="1000"/>
              </a:spcBef>
            </a:pPr>
            <a:r>
              <a:rPr lang="en-US" dirty="0">
                <a:solidFill>
                  <a:schemeClr val="tx1">
                    <a:lumMod val="75000"/>
                    <a:lumOff val="25000"/>
                  </a:schemeClr>
                </a:solidFill>
              </a:rPr>
              <a:t>Draw use cases using ovals. Label with ovals with verbs that represent the system's functions.</a:t>
            </a:r>
          </a:p>
        </p:txBody>
      </p:sp>
      <p:sp>
        <p:nvSpPr>
          <p:cNvPr id="9" name="Rectangle 8"/>
          <p:cNvSpPr/>
          <p:nvPr/>
        </p:nvSpPr>
        <p:spPr>
          <a:xfrm>
            <a:off x="838200" y="914400"/>
            <a:ext cx="6629400" cy="446276"/>
          </a:xfrm>
          <a:prstGeom prst="rect">
            <a:avLst/>
          </a:prstGeom>
        </p:spPr>
        <p:txBody>
          <a:bodyPr wrap="square">
            <a:spAutoFit/>
          </a:bodyPr>
          <a:lstStyle/>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t>Basic Use Case Diagram Symbols and Notations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665192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5" descr="Actor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11064" y="2971800"/>
            <a:ext cx="2038350" cy="2781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762000" y="1143000"/>
            <a:ext cx="7352361" cy="1623008"/>
          </a:xfrm>
          <a:prstGeom prst="rect">
            <a:avLst/>
          </a:prstGeom>
        </p:spPr>
        <p:txBody>
          <a:bodyPr wrap="square">
            <a:spAutoFit/>
          </a:bodyPr>
          <a:lstStyle/>
          <a:p>
            <a:pPr>
              <a:lnSpc>
                <a:spcPct val="115000"/>
              </a:lnSpc>
              <a:spcBef>
                <a:spcPts val="1000"/>
              </a:spcBef>
            </a:pPr>
            <a:endParaRPr lang="en-US" dirty="0" smtClean="0">
              <a:solidFill>
                <a:schemeClr val="accent1"/>
              </a:solidFill>
            </a:endParaRPr>
          </a:p>
          <a:p>
            <a:pPr>
              <a:lnSpc>
                <a:spcPct val="115000"/>
              </a:lnSpc>
              <a:spcBef>
                <a:spcPts val="1000"/>
              </a:spcBef>
            </a:pPr>
            <a:r>
              <a:rPr lang="en-US" dirty="0" smtClean="0">
                <a:solidFill>
                  <a:schemeClr val="accent1"/>
                </a:solidFill>
              </a:rPr>
              <a:t>Actors</a:t>
            </a:r>
            <a:endParaRPr lang="en-US" dirty="0">
              <a:solidFill>
                <a:schemeClr val="accent1"/>
              </a:solidFill>
            </a:endParaRPr>
          </a:p>
          <a:p>
            <a:pPr algn="just">
              <a:lnSpc>
                <a:spcPct val="115000"/>
              </a:lnSpc>
              <a:spcBef>
                <a:spcPts val="1000"/>
              </a:spcBef>
            </a:pPr>
            <a:r>
              <a:rPr lang="en-US" dirty="0">
                <a:solidFill>
                  <a:schemeClr val="tx1">
                    <a:lumMod val="75000"/>
                    <a:lumOff val="25000"/>
                  </a:schemeClr>
                </a:solidFill>
              </a:rPr>
              <a:t>Actors are the users of a system. When one system is the actor of another system, label the actor system with the actor stereotype.</a:t>
            </a:r>
          </a:p>
        </p:txBody>
      </p:sp>
      <p:sp>
        <p:nvSpPr>
          <p:cNvPr id="7" name="Rectangle 6"/>
          <p:cNvSpPr/>
          <p:nvPr/>
        </p:nvSpPr>
        <p:spPr>
          <a:xfrm>
            <a:off x="729802" y="640520"/>
            <a:ext cx="6890197" cy="446276"/>
          </a:xfrm>
          <a:prstGeom prst="rect">
            <a:avLst/>
          </a:prstGeom>
        </p:spPr>
        <p:txBody>
          <a:bodyPr wrap="square">
            <a:spAutoFit/>
          </a:bodyPr>
          <a:lstStyle/>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t>Basic Use Case Diagram Symbols and Notations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2676026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p:cNvPicPr>
            <a:picLocks noChangeAspect="1" noChangeArrowheads="1"/>
          </p:cNvPicPr>
          <p:nvPr/>
        </p:nvPicPr>
        <p:blipFill>
          <a:blip r:embed="rId2">
            <a:extLst>
              <a:ext uri="{28A0092B-C50C-407E-A947-70E740481C1C}">
                <a14:useLocalDpi xmlns="" xmlns:a14="http://schemas.microsoft.com/office/drawing/2010/main" val="0"/>
              </a:ext>
            </a:extLst>
          </a:blip>
          <a:srcRect l="51305" t="46402" r="28986" b="26530"/>
          <a:stretch>
            <a:fillRect/>
          </a:stretch>
        </p:blipFill>
        <p:spPr bwMode="auto">
          <a:xfrm>
            <a:off x="4876800" y="2893866"/>
            <a:ext cx="3981450" cy="30788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685800" y="762000"/>
            <a:ext cx="7315200" cy="2131866"/>
          </a:xfrm>
          <a:prstGeom prst="rect">
            <a:avLst/>
          </a:prstGeom>
        </p:spPr>
        <p:txBody>
          <a:bodyPr wrap="square">
            <a:spAutoFit/>
          </a:bodyPr>
          <a:lstStyle/>
          <a:p>
            <a:pPr>
              <a:lnSpc>
                <a:spcPct val="115000"/>
              </a:lnSpc>
              <a:spcBef>
                <a:spcPts val="1000"/>
              </a:spcBef>
            </a:pPr>
            <a:r>
              <a:rPr lang="en-US" dirty="0" smtClean="0">
                <a:solidFill>
                  <a:schemeClr val="accent1"/>
                </a:solidFill>
              </a:rPr>
              <a:t>Relationships</a:t>
            </a:r>
            <a:endParaRPr lang="en-US" dirty="0">
              <a:solidFill>
                <a:schemeClr val="accent1"/>
              </a:solidFill>
            </a:endParaRPr>
          </a:p>
          <a:p>
            <a:pPr algn="just">
              <a:lnSpc>
                <a:spcPct val="115000"/>
              </a:lnSpc>
              <a:spcBef>
                <a:spcPts val="1000"/>
              </a:spcBef>
            </a:pPr>
            <a:r>
              <a:rPr lang="en-US" dirty="0">
                <a:solidFill>
                  <a:schemeClr val="tx1">
                    <a:lumMod val="75000"/>
                    <a:lumOff val="25000"/>
                  </a:schemeClr>
                </a:solidFill>
              </a:rPr>
              <a:t>Illustrate relationships between an actor and a use case with a simple line. For relationships among use cases, use arrows labeled either "uses" or "extends." A "uses" relationship indicates that one use case is needed by another in order to perform a task. An "extends" relationship indicates alternative options under a certain use case.</a:t>
            </a:r>
          </a:p>
        </p:txBody>
      </p:sp>
      <p:sp>
        <p:nvSpPr>
          <p:cNvPr id="9" name="Rectangle 8"/>
          <p:cNvSpPr/>
          <p:nvPr/>
        </p:nvSpPr>
        <p:spPr>
          <a:xfrm>
            <a:off x="457200" y="228600"/>
            <a:ext cx="7010400" cy="446276"/>
          </a:xfrm>
          <a:prstGeom prst="rect">
            <a:avLst/>
          </a:prstGeom>
        </p:spPr>
        <p:txBody>
          <a:bodyPr wrap="square">
            <a:spAutoFit/>
          </a:bodyPr>
          <a:lstStyle/>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t>Basic Use Case Diagram Symbols and Notations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648431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28800" y="1143000"/>
            <a:ext cx="5207000" cy="463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2"/>
          <p:cNvSpPr/>
          <p:nvPr/>
        </p:nvSpPr>
        <p:spPr>
          <a:xfrm>
            <a:off x="685800" y="304800"/>
            <a:ext cx="5334000" cy="584775"/>
          </a:xfrm>
          <a:prstGeom prst="rect">
            <a:avLst/>
          </a:prstGeom>
        </p:spPr>
        <p:txBody>
          <a:bodyPr wrap="square">
            <a:spAutoFit/>
          </a:bodyPr>
          <a:lstStyle/>
          <a:p>
            <a:r>
              <a:rPr lang="en-US" sz="3200" b="1" dirty="0">
                <a:solidFill>
                  <a:schemeClr val="accent1"/>
                </a:solidFill>
              </a:rPr>
              <a:t>Use </a:t>
            </a:r>
            <a:r>
              <a:rPr lang="en-US" sz="3200" b="1" dirty="0" smtClean="0">
                <a:solidFill>
                  <a:schemeClr val="accent1"/>
                </a:solidFill>
              </a:rPr>
              <a:t>Case Diagram</a:t>
            </a:r>
            <a:endParaRPr lang="en-US" sz="3200" b="1" dirty="0">
              <a:solidFill>
                <a:schemeClr val="accent1"/>
              </a:solidFill>
            </a:endParaRPr>
          </a:p>
        </p:txBody>
      </p:sp>
    </p:spTree>
    <p:extLst>
      <p:ext uri="{BB962C8B-B14F-4D97-AF65-F5344CB8AC3E}">
        <p14:creationId xmlns="" xmlns:p14="http://schemas.microsoft.com/office/powerpoint/2010/main" val="1977078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3703" t="51838" r="14000" b="22036"/>
          <a:stretch>
            <a:fillRect/>
          </a:stretch>
        </p:blipFill>
        <p:spPr bwMode="auto">
          <a:xfrm>
            <a:off x="228600" y="914400"/>
            <a:ext cx="8534400" cy="2209800"/>
          </a:xfrm>
          <a:prstGeom prst="rect">
            <a:avLst/>
          </a:prstGeom>
          <a:noFill/>
          <a:ln w="9525">
            <a:noFill/>
            <a:miter lim="800000"/>
            <a:headEnd/>
            <a:tailEnd/>
          </a:ln>
          <a:effectLst/>
        </p:spPr>
      </p:pic>
      <p:sp>
        <p:nvSpPr>
          <p:cNvPr id="3" name="Rectangle 2"/>
          <p:cNvSpPr/>
          <p:nvPr/>
        </p:nvSpPr>
        <p:spPr>
          <a:xfrm>
            <a:off x="533400" y="304800"/>
            <a:ext cx="7696200" cy="584775"/>
          </a:xfrm>
          <a:prstGeom prst="rect">
            <a:avLst/>
          </a:prstGeom>
        </p:spPr>
        <p:txBody>
          <a:bodyPr wrap="square">
            <a:spAutoFit/>
          </a:bodyPr>
          <a:lstStyle/>
          <a:p>
            <a:pPr>
              <a:spcBef>
                <a:spcPct val="0"/>
              </a:spcBef>
            </a:pPr>
            <a:r>
              <a:rPr lang="en-US" sz="3200" dirty="0">
                <a:solidFill>
                  <a:schemeClr val="tx2"/>
                </a:solidFill>
                <a:latin typeface="+mj-lt"/>
                <a:ea typeface="+mj-ea"/>
                <a:cs typeface="+mj-cs"/>
              </a:rPr>
              <a:t>Use Case Relationships</a:t>
            </a:r>
          </a:p>
        </p:txBody>
      </p:sp>
      <p:pic>
        <p:nvPicPr>
          <p:cNvPr id="1027" name="Picture 3"/>
          <p:cNvPicPr>
            <a:picLocks noChangeAspect="1" noChangeArrowheads="1"/>
          </p:cNvPicPr>
          <p:nvPr/>
        </p:nvPicPr>
        <p:blipFill>
          <a:blip r:embed="rId3"/>
          <a:srcRect l="13000" t="26235" r="13000" b="47647"/>
          <a:stretch>
            <a:fillRect/>
          </a:stretch>
        </p:blipFill>
        <p:spPr bwMode="auto">
          <a:xfrm>
            <a:off x="203200" y="3505200"/>
            <a:ext cx="8636000"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7696200" cy="584775"/>
          </a:xfrm>
          <a:prstGeom prst="rect">
            <a:avLst/>
          </a:prstGeom>
        </p:spPr>
        <p:txBody>
          <a:bodyPr wrap="square">
            <a:spAutoFit/>
          </a:bodyPr>
          <a:lstStyle/>
          <a:p>
            <a:pPr>
              <a:spcBef>
                <a:spcPct val="0"/>
              </a:spcBef>
            </a:pPr>
            <a:r>
              <a:rPr lang="en-US" sz="3200" dirty="0" smtClean="0">
                <a:solidFill>
                  <a:schemeClr val="tx2"/>
                </a:solidFill>
                <a:latin typeface="+mj-lt"/>
                <a:ea typeface="+mj-ea"/>
                <a:cs typeface="+mj-cs"/>
              </a:rPr>
              <a:t>…Use </a:t>
            </a:r>
            <a:r>
              <a:rPr lang="en-US" sz="3200" dirty="0">
                <a:solidFill>
                  <a:schemeClr val="tx2"/>
                </a:solidFill>
                <a:latin typeface="+mj-lt"/>
                <a:ea typeface="+mj-ea"/>
                <a:cs typeface="+mj-cs"/>
              </a:rPr>
              <a:t>Case Relationships</a:t>
            </a:r>
          </a:p>
        </p:txBody>
      </p:sp>
      <p:pic>
        <p:nvPicPr>
          <p:cNvPr id="2050" name="Picture 2"/>
          <p:cNvPicPr>
            <a:picLocks noChangeAspect="1" noChangeArrowheads="1"/>
          </p:cNvPicPr>
          <p:nvPr/>
        </p:nvPicPr>
        <p:blipFill>
          <a:blip r:embed="rId2"/>
          <a:srcRect l="14000" t="20667" r="10000" b="47333"/>
          <a:stretch>
            <a:fillRect/>
          </a:stretch>
        </p:blipFill>
        <p:spPr bwMode="auto">
          <a:xfrm>
            <a:off x="228600" y="1447800"/>
            <a:ext cx="868680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52400"/>
            <a:ext cx="7162800" cy="584775"/>
          </a:xfrm>
          <a:prstGeom prst="rect">
            <a:avLst/>
          </a:prstGeom>
        </p:spPr>
        <p:txBody>
          <a:bodyPr wrap="square">
            <a:spAutoFit/>
          </a:bodyPr>
          <a:lstStyle/>
          <a:p>
            <a:pPr algn="ctr"/>
            <a:r>
              <a:rPr lang="en-US" sz="3200" dirty="0">
                <a:solidFill>
                  <a:schemeClr val="tx2"/>
                </a:solidFill>
                <a:latin typeface="+mj-lt"/>
                <a:ea typeface="+mj-ea"/>
                <a:cs typeface="+mj-cs"/>
              </a:rPr>
              <a:t>Use Case Relationships</a:t>
            </a:r>
          </a:p>
        </p:txBody>
      </p:sp>
      <p:pic>
        <p:nvPicPr>
          <p:cNvPr id="3074" name="Picture 2"/>
          <p:cNvPicPr>
            <a:picLocks noChangeAspect="1" noChangeArrowheads="1"/>
          </p:cNvPicPr>
          <p:nvPr/>
        </p:nvPicPr>
        <p:blipFill>
          <a:blip r:embed="rId2"/>
          <a:srcRect l="13000" t="20667" r="18000" b="18000"/>
          <a:stretch>
            <a:fillRect/>
          </a:stretch>
        </p:blipFill>
        <p:spPr bwMode="auto">
          <a:xfrm>
            <a:off x="0" y="762000"/>
            <a:ext cx="9144000" cy="6096000"/>
          </a:xfrm>
          <a:prstGeom prst="rect">
            <a:avLst/>
          </a:prstGeom>
          <a:noFill/>
          <a:ln w="9525">
            <a:noFill/>
            <a:miter lim="800000"/>
            <a:headEnd/>
            <a:tailEnd/>
          </a:ln>
          <a:effectLst/>
        </p:spPr>
      </p:pic>
    </p:spTree>
    <p:extLst>
      <p:ext uri="{BB962C8B-B14F-4D97-AF65-F5344CB8AC3E}">
        <p14:creationId xmlns="" xmlns:p14="http://schemas.microsoft.com/office/powerpoint/2010/main" val="2278779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UML?</a:t>
            </a:r>
          </a:p>
        </p:txBody>
      </p:sp>
      <p:sp>
        <p:nvSpPr>
          <p:cNvPr id="3" name="Content Placeholder 2"/>
          <p:cNvSpPr>
            <a:spLocks noGrp="1"/>
          </p:cNvSpPr>
          <p:nvPr>
            <p:ph sz="quarter" idx="1"/>
          </p:nvPr>
        </p:nvSpPr>
        <p:spPr/>
        <p:txBody>
          <a:bodyPr>
            <a:normAutofit/>
          </a:bodyPr>
          <a:lstStyle/>
          <a:p>
            <a:pPr algn="just">
              <a:buFont typeface="Wingdings" panose="05000000000000000000" pitchFamily="2" charset="2"/>
              <a:buChar char="ü"/>
            </a:pPr>
            <a:r>
              <a:rPr lang="en-US" dirty="0"/>
              <a:t>UML = Unified Modeling Language </a:t>
            </a:r>
            <a:endParaRPr lang="en-US" dirty="0" smtClean="0"/>
          </a:p>
          <a:p>
            <a:pPr algn="just">
              <a:buFont typeface="Wingdings" panose="05000000000000000000" pitchFamily="2" charset="2"/>
              <a:buChar char="ü"/>
            </a:pPr>
            <a:r>
              <a:rPr lang="en-US" dirty="0" smtClean="0"/>
              <a:t>Intended to be used for</a:t>
            </a:r>
          </a:p>
          <a:p>
            <a:pPr lvl="1" algn="just">
              <a:buFont typeface="Wingdings" panose="05000000000000000000" pitchFamily="2" charset="2"/>
              <a:buChar char="ü"/>
            </a:pPr>
            <a:r>
              <a:rPr lang="en-US" dirty="0" smtClean="0"/>
              <a:t>modeling business and similar processes,</a:t>
            </a:r>
          </a:p>
          <a:p>
            <a:pPr lvl="1" algn="just">
              <a:buFont typeface="Wingdings" panose="05000000000000000000" pitchFamily="2" charset="2"/>
              <a:buChar char="ü"/>
            </a:pPr>
            <a:r>
              <a:rPr lang="en-US" dirty="0" smtClean="0"/>
              <a:t>analysis, design, and implementation of software-based systems</a:t>
            </a:r>
          </a:p>
          <a:p>
            <a:pPr algn="just">
              <a:buFont typeface="Wingdings" panose="05000000000000000000" pitchFamily="2" charset="2"/>
              <a:buChar char="ü"/>
            </a:pPr>
            <a:r>
              <a:rPr lang="en-US" dirty="0" smtClean="0"/>
              <a:t>Standardized </a:t>
            </a:r>
            <a:r>
              <a:rPr lang="en-US" dirty="0"/>
              <a:t>by Object Management Group (OMG)</a:t>
            </a:r>
          </a:p>
          <a:p>
            <a:pPr algn="just">
              <a:buFont typeface="Wingdings" panose="05000000000000000000" pitchFamily="2" charset="2"/>
              <a:buChar char="ü"/>
            </a:pPr>
            <a:r>
              <a:rPr lang="en-US" dirty="0"/>
              <a:t>Uses mostly graphical notations </a:t>
            </a:r>
          </a:p>
          <a:p>
            <a:pPr algn="just">
              <a:buFont typeface="Wingdings" panose="05000000000000000000" pitchFamily="2" charset="2"/>
              <a:buChar char="ü"/>
            </a:pPr>
            <a:r>
              <a:rPr lang="en-US" dirty="0"/>
              <a:t>Helps project teams communicate, explore potential designs, and validate the requirements and architectural design of the software system</a:t>
            </a:r>
          </a:p>
          <a:p>
            <a:pPr algn="just"/>
            <a:endParaRPr lang="en-US" dirty="0"/>
          </a:p>
        </p:txBody>
      </p:sp>
    </p:spTree>
    <p:extLst>
      <p:ext uri="{BB962C8B-B14F-4D97-AF65-F5344CB8AC3E}">
        <p14:creationId xmlns="" xmlns:p14="http://schemas.microsoft.com/office/powerpoint/2010/main" val="3389407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t="10000" r="23000" b="23333"/>
          <a:stretch>
            <a:fillRect/>
          </a:stretch>
        </p:blipFill>
        <p:spPr bwMode="auto">
          <a:xfrm>
            <a:off x="0" y="691737"/>
            <a:ext cx="9144000" cy="59376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Generalization of an Actor</a:t>
            </a:r>
            <a:endParaRPr lang="en-US" dirty="0"/>
          </a:p>
        </p:txBody>
      </p:sp>
      <p:sp>
        <p:nvSpPr>
          <p:cNvPr id="3" name="Content Placeholder 2"/>
          <p:cNvSpPr>
            <a:spLocks noGrp="1"/>
          </p:cNvSpPr>
          <p:nvPr>
            <p:ph sz="quarter" idx="1"/>
          </p:nvPr>
        </p:nvSpPr>
        <p:spPr/>
        <p:txBody>
          <a:bodyPr>
            <a:normAutofit/>
          </a:bodyPr>
          <a:lstStyle/>
          <a:p>
            <a:r>
              <a:rPr lang="en-US" sz="2400" dirty="0" smtClean="0"/>
              <a:t>Generalization of an actor means that one actor can inherit the role of an other actor. The  descendant inherits all the use cases of the ancestor. The descendant have one or more use cases that are specific to that role.</a:t>
            </a:r>
            <a:endParaRPr lang="en-US" sz="2400" dirty="0"/>
          </a:p>
        </p:txBody>
      </p:sp>
      <p:pic>
        <p:nvPicPr>
          <p:cNvPr id="8" name="Picture 4"/>
          <p:cNvPicPr>
            <a:picLocks noChangeAspect="1" noChangeArrowheads="1"/>
          </p:cNvPicPr>
          <p:nvPr/>
        </p:nvPicPr>
        <p:blipFill>
          <a:blip r:embed="rId2"/>
          <a:srcRect l="17588" t="40129" r="33794" b="2765"/>
          <a:stretch>
            <a:fillRect/>
          </a:stretch>
        </p:blipFill>
        <p:spPr bwMode="auto">
          <a:xfrm>
            <a:off x="1447799" y="2743200"/>
            <a:ext cx="4429897" cy="39025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sz="quarter" idx="1"/>
          </p:nvPr>
        </p:nvPicPr>
        <p:blipFill>
          <a:blip r:embed="rId2"/>
          <a:srcRect l="2540" t="69453" r="55788" b="12026"/>
          <a:stretch>
            <a:fillRect/>
          </a:stretch>
        </p:blipFill>
        <p:spPr bwMode="auto">
          <a:xfrm>
            <a:off x="1752600" y="533400"/>
            <a:ext cx="5486400" cy="18288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l="43000" t="68667" r="16000" b="12667"/>
          <a:stretch>
            <a:fillRect/>
          </a:stretch>
        </p:blipFill>
        <p:spPr bwMode="auto">
          <a:xfrm>
            <a:off x="1828800" y="2438400"/>
            <a:ext cx="5410200" cy="1847385"/>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l="53000" t="68667" r="6000" b="12667"/>
          <a:stretch>
            <a:fillRect/>
          </a:stretch>
        </p:blipFill>
        <p:spPr bwMode="auto">
          <a:xfrm>
            <a:off x="1828800" y="4389864"/>
            <a:ext cx="5410200" cy="18473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Modeling</a:t>
            </a:r>
          </a:p>
        </p:txBody>
      </p:sp>
      <p:sp>
        <p:nvSpPr>
          <p:cNvPr id="3" name="Content Placeholder 2"/>
          <p:cNvSpPr>
            <a:spLocks noGrp="1"/>
          </p:cNvSpPr>
          <p:nvPr>
            <p:ph sz="quarter" idx="1"/>
          </p:nvPr>
        </p:nvSpPr>
        <p:spPr/>
        <p:txBody>
          <a:bodyPr>
            <a:normAutofit/>
          </a:bodyPr>
          <a:lstStyle/>
          <a:p>
            <a:pPr algn="just">
              <a:lnSpc>
                <a:spcPct val="80000"/>
              </a:lnSpc>
            </a:pPr>
            <a:r>
              <a:rPr lang="en-US" sz="2400" dirty="0"/>
              <a:t>A view of a system that emphasizes the structure of the objects, including their classifiers, relationships, attributes and </a:t>
            </a:r>
            <a:r>
              <a:rPr lang="en-US" sz="2400" dirty="0" smtClean="0"/>
              <a:t>operations</a:t>
            </a:r>
          </a:p>
          <a:p>
            <a:pPr algn="just">
              <a:lnSpc>
                <a:spcPct val="80000"/>
              </a:lnSpc>
              <a:buNone/>
            </a:pPr>
            <a:endParaRPr lang="en-US" sz="2400" dirty="0"/>
          </a:p>
          <a:p>
            <a:pPr algn="just">
              <a:lnSpc>
                <a:spcPct val="80000"/>
              </a:lnSpc>
            </a:pPr>
            <a:r>
              <a:rPr lang="en-US" sz="2400" dirty="0"/>
              <a:t>Class diagrams model class structure and contents using design elements such as classes, packages and objects </a:t>
            </a:r>
            <a:endParaRPr lang="en-US" sz="2400" dirty="0" smtClean="0"/>
          </a:p>
          <a:p>
            <a:pPr algn="just">
              <a:lnSpc>
                <a:spcPct val="80000"/>
              </a:lnSpc>
              <a:buNone/>
            </a:pPr>
            <a:endParaRPr lang="en-US" sz="2400" dirty="0"/>
          </a:p>
          <a:p>
            <a:pPr algn="just">
              <a:lnSpc>
                <a:spcPct val="80000"/>
              </a:lnSpc>
            </a:pPr>
            <a:r>
              <a:rPr lang="en-US" sz="2400" dirty="0"/>
              <a:t>A class diagram shows how the different entities (people, things, and data) relate to each </a:t>
            </a:r>
            <a:r>
              <a:rPr lang="en-US" sz="2400" dirty="0" smtClean="0"/>
              <a:t>other</a:t>
            </a:r>
          </a:p>
          <a:p>
            <a:pPr algn="just">
              <a:lnSpc>
                <a:spcPct val="80000"/>
              </a:lnSpc>
              <a:buNone/>
            </a:pPr>
            <a:endParaRPr lang="en-US" sz="2400" dirty="0"/>
          </a:p>
          <a:p>
            <a:pPr algn="just">
              <a:lnSpc>
                <a:spcPct val="80000"/>
              </a:lnSpc>
            </a:pPr>
            <a:r>
              <a:rPr lang="en-US" sz="2400" dirty="0"/>
              <a:t>It shows the </a:t>
            </a:r>
            <a:r>
              <a:rPr lang="en-US" sz="2400" i="1" dirty="0"/>
              <a:t>static</a:t>
            </a:r>
            <a:r>
              <a:rPr lang="en-US" sz="2400" dirty="0"/>
              <a:t> structures of the system (not dynamic or temporal</a:t>
            </a:r>
            <a:r>
              <a:rPr lang="en-US" sz="2400" dirty="0" smtClean="0"/>
              <a:t>)</a:t>
            </a:r>
          </a:p>
          <a:p>
            <a:pPr algn="just">
              <a:lnSpc>
                <a:spcPct val="80000"/>
              </a:lnSpc>
            </a:pPr>
            <a:endParaRPr lang="en-US" sz="2400" dirty="0"/>
          </a:p>
          <a:p>
            <a:pPr algn="just">
              <a:buNone/>
            </a:pPr>
            <a:endParaRPr lang="en-US" dirty="0"/>
          </a:p>
        </p:txBody>
      </p:sp>
    </p:spTree>
    <p:extLst>
      <p:ext uri="{BB962C8B-B14F-4D97-AF65-F5344CB8AC3E}">
        <p14:creationId xmlns="" xmlns:p14="http://schemas.microsoft.com/office/powerpoint/2010/main" val="21787410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Example</a:t>
            </a:r>
          </a:p>
        </p:txBody>
      </p:sp>
      <p:sp>
        <p:nvSpPr>
          <p:cNvPr id="3" name="Content Placeholder 2"/>
          <p:cNvSpPr>
            <a:spLocks noGrp="1"/>
          </p:cNvSpPr>
          <p:nvPr>
            <p:ph sz="quarter" idx="1"/>
          </p:nvPr>
        </p:nvSpPr>
        <p:spPr/>
        <p:txBody>
          <a:bodyPr/>
          <a:lstStyle/>
          <a:p>
            <a:pPr marL="533400" indent="-533400">
              <a:buNone/>
            </a:pPr>
            <a:r>
              <a:rPr lang="en-US" sz="2400" dirty="0"/>
              <a:t>A class is depicted on the class diagram as a rectangle with three horizontal sections</a:t>
            </a:r>
          </a:p>
          <a:p>
            <a:pPr>
              <a:buFont typeface="Wingdings" panose="05000000000000000000" pitchFamily="2" charset="2"/>
              <a:buChar char="§"/>
            </a:pPr>
            <a:r>
              <a:rPr lang="en-US" sz="2400" dirty="0"/>
              <a:t>The upper section shows the class's name</a:t>
            </a:r>
          </a:p>
          <a:p>
            <a:pPr>
              <a:buFont typeface="Wingdings" panose="05000000000000000000" pitchFamily="2" charset="2"/>
              <a:buChar char="§"/>
            </a:pPr>
            <a:r>
              <a:rPr lang="en-US" sz="2400" dirty="0"/>
              <a:t>The middle section contains the class's attributes</a:t>
            </a:r>
          </a:p>
          <a:p>
            <a:pPr>
              <a:buFont typeface="Wingdings" panose="05000000000000000000" pitchFamily="2" charset="2"/>
              <a:buChar char="§"/>
            </a:pPr>
            <a:r>
              <a:rPr lang="en-US" sz="2400" dirty="0"/>
              <a:t>The lower section contains the class's operations (or "methods")</a:t>
            </a:r>
          </a:p>
          <a:p>
            <a:endParaRPr lang="en-US" dirty="0"/>
          </a:p>
        </p:txBody>
      </p:sp>
    </p:spTree>
    <p:extLst>
      <p:ext uri="{BB962C8B-B14F-4D97-AF65-F5344CB8AC3E}">
        <p14:creationId xmlns="" xmlns:p14="http://schemas.microsoft.com/office/powerpoint/2010/main" val="1858053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3" name="Content Placeholder 2"/>
          <p:cNvSpPr>
            <a:spLocks noGrp="1"/>
          </p:cNvSpPr>
          <p:nvPr>
            <p:ph idx="1"/>
          </p:nvPr>
        </p:nvSpPr>
        <p:spPr/>
        <p:txBody>
          <a:bodyPr>
            <a:normAutofit/>
          </a:bodyPr>
          <a:lstStyle/>
          <a:p>
            <a:pPr algn="just"/>
            <a:r>
              <a:rPr lang="en-US" sz="2200" dirty="0"/>
              <a:t>What is a Class Diagram? Class diagrams model the static structure of a system. They show relationships between classes, objects, attributes, and operations.</a:t>
            </a:r>
          </a:p>
          <a:p>
            <a:pPr algn="just"/>
            <a:r>
              <a:rPr lang="en-US" sz="2200" dirty="0"/>
              <a:t>Class diagrams are the most common diagrams used in UML. Class diagram consists of classes, interfaces, associations and collaboration.</a:t>
            </a:r>
          </a:p>
          <a:p>
            <a:pPr algn="just"/>
            <a:r>
              <a:rPr lang="en-US" sz="2200" dirty="0"/>
              <a:t>Class diagrams basically represent the object oriented view of a system which is static in nature.</a:t>
            </a:r>
          </a:p>
          <a:p>
            <a:pPr algn="just"/>
            <a:r>
              <a:rPr lang="en-US" sz="2200" dirty="0"/>
              <a:t>Active class is used in a class diagram to represent the concurrency of the system.</a:t>
            </a:r>
          </a:p>
          <a:p>
            <a:pPr algn="just"/>
            <a:r>
              <a:rPr lang="en-US" sz="2200" dirty="0"/>
              <a:t>Class diagram represents the object orientation of a system. So it is generally used for development purpose. This is the most widely used diagram at the time of system construction.</a:t>
            </a:r>
          </a:p>
          <a:p>
            <a:pPr algn="just"/>
            <a:endParaRPr lang="en-US" dirty="0"/>
          </a:p>
          <a:p>
            <a:pPr algn="just"/>
            <a:endParaRPr lang="en-US" dirty="0"/>
          </a:p>
        </p:txBody>
      </p:sp>
    </p:spTree>
    <p:extLst>
      <p:ext uri="{BB962C8B-B14F-4D97-AF65-F5344CB8AC3E}">
        <p14:creationId xmlns="" xmlns:p14="http://schemas.microsoft.com/office/powerpoint/2010/main" val="31188015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lstStyle/>
          <a:p>
            <a:r>
              <a:rPr lang="en-US" sz="2400" dirty="0"/>
              <a:t>A </a:t>
            </a:r>
            <a:r>
              <a:rPr lang="en-US" sz="2400" i="1" dirty="0"/>
              <a:t>class</a:t>
            </a:r>
            <a:r>
              <a:rPr lang="en-US" sz="2400" dirty="0"/>
              <a:t> is a description of a set of </a:t>
            </a:r>
            <a:r>
              <a:rPr lang="en-US" sz="2400" dirty="0" smtClean="0"/>
              <a:t>objects </a:t>
            </a:r>
            <a:r>
              <a:rPr lang="en-US" sz="2400" dirty="0"/>
              <a:t>that share the same attributes,</a:t>
            </a:r>
          </a:p>
          <a:p>
            <a:pPr algn="just"/>
            <a:r>
              <a:rPr lang="en-US" sz="2400" dirty="0"/>
              <a:t>operations, relationships, and semantics</a:t>
            </a:r>
            <a:r>
              <a:rPr lang="en-US" sz="2400" dirty="0" smtClean="0"/>
              <a:t>.</a:t>
            </a:r>
            <a:endParaRPr lang="en-US" sz="2400" dirty="0"/>
          </a:p>
          <a:p>
            <a:pPr algn="just"/>
            <a:r>
              <a:rPr lang="en-US" sz="2400" dirty="0" smtClean="0"/>
              <a:t>Graphically</a:t>
            </a:r>
            <a:r>
              <a:rPr lang="en-US" sz="2400" dirty="0"/>
              <a:t>, a class is rendered as a </a:t>
            </a:r>
            <a:r>
              <a:rPr lang="en-US" sz="2400" dirty="0" smtClean="0"/>
              <a:t>rectangle</a:t>
            </a:r>
            <a:r>
              <a:rPr lang="en-US" sz="2400" dirty="0"/>
              <a:t>, usually including its </a:t>
            </a:r>
            <a:r>
              <a:rPr lang="en-US" sz="2400" dirty="0" smtClean="0"/>
              <a:t>name, attributes, </a:t>
            </a:r>
            <a:r>
              <a:rPr lang="en-US" sz="2400" dirty="0"/>
              <a:t>and operations in </a:t>
            </a:r>
            <a:r>
              <a:rPr lang="en-US" sz="2400" dirty="0" smtClean="0"/>
              <a:t>separate, designated </a:t>
            </a:r>
            <a:r>
              <a:rPr lang="en-US" sz="2400" dirty="0"/>
              <a:t>compartments. </a:t>
            </a:r>
          </a:p>
          <a:p>
            <a:endParaRPr lang="en-US" dirty="0"/>
          </a:p>
        </p:txBody>
      </p:sp>
      <p:sp>
        <p:nvSpPr>
          <p:cNvPr id="4" name="Rectangle 6"/>
          <p:cNvSpPr>
            <a:spLocks noChangeArrowheads="1"/>
          </p:cNvSpPr>
          <p:nvPr/>
        </p:nvSpPr>
        <p:spPr bwMode="auto">
          <a:xfrm>
            <a:off x="5867400" y="5181600"/>
            <a:ext cx="2057400" cy="9525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a:t>operations</a:t>
            </a:r>
          </a:p>
        </p:txBody>
      </p:sp>
      <p:sp>
        <p:nvSpPr>
          <p:cNvPr id="5" name="Rectangle 5"/>
          <p:cNvSpPr>
            <a:spLocks noChangeArrowheads="1"/>
          </p:cNvSpPr>
          <p:nvPr/>
        </p:nvSpPr>
        <p:spPr bwMode="auto">
          <a:xfrm>
            <a:off x="5867400" y="4328643"/>
            <a:ext cx="2057400" cy="85725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a:t>attributes</a:t>
            </a:r>
          </a:p>
        </p:txBody>
      </p:sp>
      <p:sp>
        <p:nvSpPr>
          <p:cNvPr id="6" name="Rectangle 4"/>
          <p:cNvSpPr>
            <a:spLocks noChangeArrowheads="1"/>
          </p:cNvSpPr>
          <p:nvPr/>
        </p:nvSpPr>
        <p:spPr bwMode="auto">
          <a:xfrm>
            <a:off x="5863107" y="3612122"/>
            <a:ext cx="20574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err="1"/>
              <a:t>ClassName</a:t>
            </a:r>
            <a:endParaRPr lang="en-US" dirty="0"/>
          </a:p>
        </p:txBody>
      </p:sp>
    </p:spTree>
    <p:extLst>
      <p:ext uri="{BB962C8B-B14F-4D97-AF65-F5344CB8AC3E}">
        <p14:creationId xmlns="" xmlns:p14="http://schemas.microsoft.com/office/powerpoint/2010/main" val="18580537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Names</a:t>
            </a:r>
          </a:p>
        </p:txBody>
      </p:sp>
      <p:sp>
        <p:nvSpPr>
          <p:cNvPr id="4" name="Text Box 7"/>
          <p:cNvSpPr txBox="1">
            <a:spLocks noGrp="1" noChangeArrowheads="1"/>
          </p:cNvSpPr>
          <p:nvPr>
            <p:ph idx="1"/>
          </p:nvPr>
        </p:nvSpPr>
        <p:spPr bwMode="auto">
          <a:xfrm>
            <a:off x="457200" y="1219200"/>
            <a:ext cx="82296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2400" dirty="0"/>
              <a:t>The name of the class is the only required tag in the graphical representation of a class.  It always appears in the top-most compartment.</a:t>
            </a:r>
          </a:p>
        </p:txBody>
      </p:sp>
      <p:grpSp>
        <p:nvGrpSpPr>
          <p:cNvPr id="3" name="Group 3"/>
          <p:cNvGrpSpPr>
            <a:grpSpLocks/>
          </p:cNvGrpSpPr>
          <p:nvPr/>
        </p:nvGrpSpPr>
        <p:grpSpPr bwMode="auto">
          <a:xfrm>
            <a:off x="2971800" y="3200400"/>
            <a:ext cx="2057400" cy="2571750"/>
            <a:chOff x="576" y="1056"/>
            <a:chExt cx="1296" cy="1620"/>
          </a:xfrm>
        </p:grpSpPr>
        <p:sp>
          <p:nvSpPr>
            <p:cNvPr id="6" name="Rectangle 4"/>
            <p:cNvSpPr>
              <a:spLocks noChangeArrowheads="1"/>
            </p:cNvSpPr>
            <p:nvPr/>
          </p:nvSpPr>
          <p:spPr bwMode="auto">
            <a:xfrm>
              <a:off x="576" y="1056"/>
              <a:ext cx="1296" cy="48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err="1"/>
                <a:t>ClassName</a:t>
              </a:r>
              <a:endParaRPr lang="en-US" dirty="0"/>
            </a:p>
          </p:txBody>
        </p:sp>
        <p:sp>
          <p:nvSpPr>
            <p:cNvPr id="7" name="Rectangle 5"/>
            <p:cNvSpPr>
              <a:spLocks noChangeArrowheads="1"/>
            </p:cNvSpPr>
            <p:nvPr/>
          </p:nvSpPr>
          <p:spPr bwMode="auto">
            <a:xfrm>
              <a:off x="576" y="1536"/>
              <a:ext cx="1296" cy="54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attributes</a:t>
              </a:r>
            </a:p>
          </p:txBody>
        </p:sp>
        <p:sp>
          <p:nvSpPr>
            <p:cNvPr id="8" name="Rectangle 6"/>
            <p:cNvSpPr>
              <a:spLocks noChangeArrowheads="1"/>
            </p:cNvSpPr>
            <p:nvPr/>
          </p:nvSpPr>
          <p:spPr bwMode="auto">
            <a:xfrm>
              <a:off x="576" y="2076"/>
              <a:ext cx="1296" cy="6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operations</a:t>
              </a:r>
            </a:p>
          </p:txBody>
        </p:sp>
      </p:grpSp>
    </p:spTree>
    <p:extLst>
      <p:ext uri="{BB962C8B-B14F-4D97-AF65-F5344CB8AC3E}">
        <p14:creationId xmlns="" xmlns:p14="http://schemas.microsoft.com/office/powerpoint/2010/main" val="4020158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Attributes</a:t>
            </a:r>
          </a:p>
        </p:txBody>
      </p:sp>
      <p:sp>
        <p:nvSpPr>
          <p:cNvPr id="3" name="Content Placeholder 2"/>
          <p:cNvSpPr>
            <a:spLocks noGrp="1"/>
          </p:cNvSpPr>
          <p:nvPr>
            <p:ph idx="1"/>
          </p:nvPr>
        </p:nvSpPr>
        <p:spPr/>
        <p:txBody>
          <a:bodyPr/>
          <a:lstStyle/>
          <a:p>
            <a:pPr algn="just"/>
            <a:r>
              <a:rPr lang="en-US" sz="2400" dirty="0"/>
              <a:t>An </a:t>
            </a:r>
            <a:r>
              <a:rPr lang="en-US" sz="2400" i="1" dirty="0"/>
              <a:t>attribute</a:t>
            </a:r>
            <a:r>
              <a:rPr lang="en-US" sz="2400" dirty="0"/>
              <a:t> is a named property of a </a:t>
            </a:r>
            <a:r>
              <a:rPr lang="en-US" sz="2400" dirty="0" smtClean="0"/>
              <a:t> class </a:t>
            </a:r>
            <a:r>
              <a:rPr lang="en-US" sz="2400" dirty="0"/>
              <a:t>that describes the object being modeled.</a:t>
            </a:r>
          </a:p>
          <a:p>
            <a:pPr algn="just"/>
            <a:r>
              <a:rPr lang="en-US" sz="2400" dirty="0"/>
              <a:t>In the class diagram, attributes appear in </a:t>
            </a:r>
            <a:r>
              <a:rPr lang="en-US" sz="2400" dirty="0" smtClean="0"/>
              <a:t> the </a:t>
            </a:r>
            <a:r>
              <a:rPr lang="en-US" sz="2400" dirty="0"/>
              <a:t>second compartment just below the </a:t>
            </a:r>
            <a:r>
              <a:rPr lang="en-US" sz="2400" dirty="0" smtClean="0"/>
              <a:t> name-compartment</a:t>
            </a:r>
            <a:r>
              <a:rPr lang="en-US" sz="2400" dirty="0"/>
              <a:t>.</a:t>
            </a:r>
          </a:p>
          <a:p>
            <a:endParaRPr lang="en-US" dirty="0"/>
          </a:p>
        </p:txBody>
      </p:sp>
      <p:grpSp>
        <p:nvGrpSpPr>
          <p:cNvPr id="4" name="Group 3"/>
          <p:cNvGrpSpPr>
            <a:grpSpLocks/>
          </p:cNvGrpSpPr>
          <p:nvPr/>
        </p:nvGrpSpPr>
        <p:grpSpPr bwMode="auto">
          <a:xfrm>
            <a:off x="4648200" y="3200400"/>
            <a:ext cx="2590800" cy="3048000"/>
            <a:chOff x="336" y="1056"/>
            <a:chExt cx="1536" cy="1920"/>
          </a:xfrm>
        </p:grpSpPr>
        <p:sp>
          <p:nvSpPr>
            <p:cNvPr id="5"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6" name="Rectangle 5"/>
            <p:cNvSpPr>
              <a:spLocks noChangeArrowheads="1"/>
            </p:cNvSpPr>
            <p:nvPr/>
          </p:nvSpPr>
          <p:spPr bwMode="auto">
            <a:xfrm>
              <a:off x="336" y="1536"/>
              <a:ext cx="1536" cy="1056"/>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dirty="0"/>
                <a:t>name      : String</a:t>
              </a:r>
            </a:p>
            <a:p>
              <a:r>
                <a:rPr lang="en-US" dirty="0"/>
                <a:t>address   : Address</a:t>
              </a:r>
            </a:p>
            <a:p>
              <a:r>
                <a:rPr lang="en-US" dirty="0" err="1"/>
                <a:t>birthdate</a:t>
              </a:r>
              <a:r>
                <a:rPr lang="en-US" dirty="0"/>
                <a:t> : Date</a:t>
              </a:r>
            </a:p>
            <a:p>
              <a:r>
                <a:rPr lang="en-US" dirty="0" err="1"/>
                <a:t>ssn</a:t>
              </a:r>
              <a:r>
                <a:rPr lang="en-US" dirty="0"/>
                <a:t>          : Id</a:t>
              </a:r>
            </a:p>
          </p:txBody>
        </p:sp>
        <p:sp>
          <p:nvSpPr>
            <p:cNvPr id="7" name="Rectangle 6"/>
            <p:cNvSpPr>
              <a:spLocks noChangeArrowheads="1"/>
            </p:cNvSpPr>
            <p:nvPr/>
          </p:nvSpPr>
          <p:spPr bwMode="auto">
            <a:xfrm>
              <a:off x="336" y="2592"/>
              <a:ext cx="1536" cy="384"/>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Tree>
    <p:extLst>
      <p:ext uri="{BB962C8B-B14F-4D97-AF65-F5344CB8AC3E}">
        <p14:creationId xmlns="" xmlns:p14="http://schemas.microsoft.com/office/powerpoint/2010/main" val="14649988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Attributes (Cont’d)</a:t>
            </a:r>
          </a:p>
        </p:txBody>
      </p:sp>
      <p:sp>
        <p:nvSpPr>
          <p:cNvPr id="3" name="Content Placeholder 2"/>
          <p:cNvSpPr>
            <a:spLocks noGrp="1"/>
          </p:cNvSpPr>
          <p:nvPr>
            <p:ph idx="1"/>
          </p:nvPr>
        </p:nvSpPr>
        <p:spPr/>
        <p:txBody>
          <a:bodyPr/>
          <a:lstStyle/>
          <a:p>
            <a:pPr>
              <a:buNone/>
            </a:pPr>
            <a:r>
              <a:rPr lang="en-US" dirty="0"/>
              <a:t>Attributes can be:</a:t>
            </a:r>
          </a:p>
          <a:p>
            <a:r>
              <a:rPr lang="en-US" dirty="0"/>
              <a:t>	+ public</a:t>
            </a:r>
          </a:p>
          <a:p>
            <a:r>
              <a:rPr lang="en-US" dirty="0"/>
              <a:t>	# protected</a:t>
            </a:r>
          </a:p>
          <a:p>
            <a:r>
              <a:rPr lang="en-US" dirty="0"/>
              <a:t>	- private</a:t>
            </a:r>
          </a:p>
          <a:p>
            <a:r>
              <a:rPr lang="en-US" dirty="0"/>
              <a:t>	/ derived</a:t>
            </a:r>
          </a:p>
          <a:p>
            <a:endParaRPr lang="en-US" dirty="0"/>
          </a:p>
        </p:txBody>
      </p:sp>
      <p:sp>
        <p:nvSpPr>
          <p:cNvPr id="5" name="Rectangle 3"/>
          <p:cNvSpPr>
            <a:spLocks noChangeArrowheads="1"/>
          </p:cNvSpPr>
          <p:nvPr/>
        </p:nvSpPr>
        <p:spPr bwMode="auto">
          <a:xfrm>
            <a:off x="4560515" y="2209800"/>
            <a:ext cx="2590800" cy="7620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7" name="Rectangle 4"/>
          <p:cNvSpPr>
            <a:spLocks noChangeArrowheads="1"/>
          </p:cNvSpPr>
          <p:nvPr/>
        </p:nvSpPr>
        <p:spPr bwMode="auto">
          <a:xfrm>
            <a:off x="4560515" y="2971800"/>
            <a:ext cx="2590800" cy="2286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dirty="0"/>
              <a:t>+ name      : String</a:t>
            </a:r>
          </a:p>
          <a:p>
            <a:r>
              <a:rPr lang="en-US" dirty="0"/>
              <a:t># </a:t>
            </a:r>
            <a:r>
              <a:rPr lang="en-US" dirty="0" smtClean="0"/>
              <a:t>address   </a:t>
            </a:r>
            <a:r>
              <a:rPr lang="en-US" dirty="0"/>
              <a:t>: Address</a:t>
            </a:r>
          </a:p>
          <a:p>
            <a:r>
              <a:rPr lang="en-US" dirty="0"/>
              <a:t># birthdate : Date</a:t>
            </a:r>
          </a:p>
          <a:p>
            <a:r>
              <a:rPr lang="en-US" dirty="0"/>
              <a:t>/ age           : Date</a:t>
            </a:r>
          </a:p>
          <a:p>
            <a:r>
              <a:rPr lang="en-US" dirty="0"/>
              <a:t>- </a:t>
            </a:r>
            <a:r>
              <a:rPr lang="en-US" dirty="0" err="1"/>
              <a:t>ssn</a:t>
            </a:r>
            <a:r>
              <a:rPr lang="en-US" dirty="0"/>
              <a:t>           : Id</a:t>
            </a:r>
          </a:p>
        </p:txBody>
      </p:sp>
      <p:sp>
        <p:nvSpPr>
          <p:cNvPr id="8" name="Rectangle 5"/>
          <p:cNvSpPr>
            <a:spLocks noChangeArrowheads="1"/>
          </p:cNvSpPr>
          <p:nvPr/>
        </p:nvSpPr>
        <p:spPr bwMode="auto">
          <a:xfrm>
            <a:off x="4576614" y="5257800"/>
            <a:ext cx="2590800" cy="6096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Tree>
    <p:extLst>
      <p:ext uri="{BB962C8B-B14F-4D97-AF65-F5344CB8AC3E}">
        <p14:creationId xmlns="" xmlns:p14="http://schemas.microsoft.com/office/powerpoint/2010/main" val="2920346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Unified Modeling Language(UML)</a:t>
            </a:r>
          </a:p>
        </p:txBody>
      </p:sp>
      <p:sp>
        <p:nvSpPr>
          <p:cNvPr id="3" name="Content Placeholder 2"/>
          <p:cNvSpPr>
            <a:spLocks noGrp="1"/>
          </p:cNvSpPr>
          <p:nvPr>
            <p:ph sz="quarter" idx="1"/>
          </p:nvPr>
        </p:nvSpPr>
        <p:spPr/>
        <p:txBody>
          <a:bodyPr/>
          <a:lstStyle/>
          <a:p>
            <a:pPr algn="just"/>
            <a:r>
              <a:rPr lang="en-US" dirty="0"/>
              <a:t>UML is a standard modeling </a:t>
            </a:r>
            <a:r>
              <a:rPr lang="en-US" b="1" dirty="0"/>
              <a:t>language</a:t>
            </a:r>
            <a:r>
              <a:rPr lang="en-US" dirty="0"/>
              <a:t>, not a </a:t>
            </a:r>
            <a:r>
              <a:rPr lang="en-US" b="1" dirty="0"/>
              <a:t>software development process</a:t>
            </a:r>
            <a:r>
              <a:rPr lang="en-US" dirty="0" smtClean="0"/>
              <a:t>. UML </a:t>
            </a:r>
            <a:r>
              <a:rPr lang="en-US" dirty="0"/>
              <a:t>1.4.2 Specification explained that process:</a:t>
            </a:r>
          </a:p>
          <a:p>
            <a:pPr lvl="1" algn="just">
              <a:buFont typeface="Wingdings" panose="05000000000000000000" pitchFamily="2" charset="2"/>
              <a:buChar char="ü"/>
            </a:pPr>
            <a:r>
              <a:rPr lang="en-US" dirty="0"/>
              <a:t>provides guidance as to the order of a team’s activities,</a:t>
            </a:r>
          </a:p>
          <a:p>
            <a:pPr lvl="1" algn="just">
              <a:buFont typeface="Wingdings" panose="05000000000000000000" pitchFamily="2" charset="2"/>
              <a:buChar char="ü"/>
            </a:pPr>
            <a:r>
              <a:rPr lang="en-US" dirty="0"/>
              <a:t>specifies what artifacts should be developed,</a:t>
            </a:r>
          </a:p>
          <a:p>
            <a:pPr lvl="1" algn="just">
              <a:buFont typeface="Wingdings" panose="05000000000000000000" pitchFamily="2" charset="2"/>
              <a:buChar char="ü"/>
            </a:pPr>
            <a:r>
              <a:rPr lang="en-US" dirty="0"/>
              <a:t>directs the tasks of individual developers and the team as a whole, and</a:t>
            </a:r>
          </a:p>
          <a:p>
            <a:pPr lvl="1" algn="just">
              <a:buFont typeface="Wingdings" panose="05000000000000000000" pitchFamily="2" charset="2"/>
              <a:buChar char="ü"/>
            </a:pPr>
            <a:r>
              <a:rPr lang="en-US" dirty="0"/>
              <a:t>offers criteria for monitoring and measuring a project’s products and activities.</a:t>
            </a:r>
          </a:p>
          <a:p>
            <a:pPr lvl="1" algn="just">
              <a:buFont typeface="Wingdings" panose="05000000000000000000" pitchFamily="2" charset="2"/>
              <a:buChar char="ü"/>
            </a:pPr>
            <a:r>
              <a:rPr lang="en-US" dirty="0"/>
              <a:t>UML is different from the other common programming languages like C++, Java, COBOL etc.</a:t>
            </a:r>
          </a:p>
          <a:p>
            <a:pPr lvl="1" algn="just">
              <a:buFont typeface="Wingdings" panose="05000000000000000000" pitchFamily="2" charset="2"/>
              <a:buChar char="ü"/>
            </a:pPr>
            <a:r>
              <a:rPr lang="en-US" dirty="0"/>
              <a:t>UML is a pictorial language used to make software blue prints.</a:t>
            </a:r>
          </a:p>
          <a:p>
            <a:pPr algn="just"/>
            <a:endParaRPr lang="en-US" dirty="0"/>
          </a:p>
          <a:p>
            <a:pPr algn="just"/>
            <a:endParaRPr lang="en-US" dirty="0"/>
          </a:p>
          <a:p>
            <a:pPr algn="just"/>
            <a:endParaRPr lang="en-US" dirty="0"/>
          </a:p>
        </p:txBody>
      </p:sp>
    </p:spTree>
    <p:extLst>
      <p:ext uri="{BB962C8B-B14F-4D97-AF65-F5344CB8AC3E}">
        <p14:creationId xmlns="" xmlns:p14="http://schemas.microsoft.com/office/powerpoint/2010/main" val="25348233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Operations</a:t>
            </a:r>
          </a:p>
        </p:txBody>
      </p:sp>
      <p:sp>
        <p:nvSpPr>
          <p:cNvPr id="3" name="Content Placeholder 2"/>
          <p:cNvSpPr>
            <a:spLocks noGrp="1"/>
          </p:cNvSpPr>
          <p:nvPr>
            <p:ph idx="1"/>
          </p:nvPr>
        </p:nvSpPr>
        <p:spPr/>
        <p:txBody>
          <a:bodyPr/>
          <a:lstStyle/>
          <a:p>
            <a:r>
              <a:rPr lang="en-US" i="1" dirty="0"/>
              <a:t>Operations </a:t>
            </a:r>
            <a:r>
              <a:rPr lang="en-US" dirty="0"/>
              <a:t>describe the class behavior </a:t>
            </a:r>
            <a:r>
              <a:rPr lang="en-US" dirty="0" smtClean="0"/>
              <a:t>and </a:t>
            </a:r>
            <a:r>
              <a:rPr lang="en-US" dirty="0"/>
              <a:t>appear in the third compartment. </a:t>
            </a:r>
          </a:p>
          <a:p>
            <a:endParaRPr lang="en-US" dirty="0"/>
          </a:p>
        </p:txBody>
      </p:sp>
      <p:grpSp>
        <p:nvGrpSpPr>
          <p:cNvPr id="4" name="Group 3"/>
          <p:cNvGrpSpPr>
            <a:grpSpLocks/>
          </p:cNvGrpSpPr>
          <p:nvPr/>
        </p:nvGrpSpPr>
        <p:grpSpPr bwMode="auto">
          <a:xfrm>
            <a:off x="5334000" y="1845734"/>
            <a:ext cx="2438400" cy="4114800"/>
            <a:chOff x="336" y="1056"/>
            <a:chExt cx="1536" cy="2592"/>
          </a:xfrm>
        </p:grpSpPr>
        <p:sp>
          <p:nvSpPr>
            <p:cNvPr id="7"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8" name="Rectangle 5"/>
            <p:cNvSpPr>
              <a:spLocks noChangeArrowheads="1"/>
            </p:cNvSpPr>
            <p:nvPr/>
          </p:nvSpPr>
          <p:spPr bwMode="auto">
            <a:xfrm>
              <a:off x="336" y="1536"/>
              <a:ext cx="1536" cy="105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t>name      : String</a:t>
              </a:r>
            </a:p>
            <a:p>
              <a:r>
                <a:rPr lang="en-US"/>
                <a:t>address   : Address</a:t>
              </a:r>
            </a:p>
            <a:p>
              <a:r>
                <a:rPr lang="en-US"/>
                <a:t>birthdate : Date</a:t>
              </a:r>
            </a:p>
            <a:p>
              <a:r>
                <a:rPr lang="en-US"/>
                <a:t>ssn          : Id</a:t>
              </a:r>
            </a:p>
          </p:txBody>
        </p:sp>
        <p:sp>
          <p:nvSpPr>
            <p:cNvPr id="9" name="Rectangle 6"/>
            <p:cNvSpPr>
              <a:spLocks noChangeArrowheads="1"/>
            </p:cNvSpPr>
            <p:nvPr/>
          </p:nvSpPr>
          <p:spPr bwMode="auto">
            <a:xfrm>
              <a:off x="336" y="2592"/>
              <a:ext cx="1536" cy="1056"/>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a:t>eat</a:t>
              </a:r>
            </a:p>
            <a:p>
              <a:pPr algn="ctr"/>
              <a:r>
                <a:rPr lang="en-US" dirty="0"/>
                <a:t>sleep</a:t>
              </a:r>
            </a:p>
            <a:p>
              <a:pPr algn="ctr"/>
              <a:r>
                <a:rPr lang="en-US" dirty="0"/>
                <a:t>work</a:t>
              </a:r>
            </a:p>
            <a:p>
              <a:pPr algn="ctr"/>
              <a:r>
                <a:rPr lang="en-US" dirty="0"/>
                <a:t>play</a:t>
              </a:r>
            </a:p>
          </p:txBody>
        </p:sp>
      </p:grpSp>
    </p:spTree>
    <p:extLst>
      <p:ext uri="{BB962C8B-B14F-4D97-AF65-F5344CB8AC3E}">
        <p14:creationId xmlns="" xmlns:p14="http://schemas.microsoft.com/office/powerpoint/2010/main" val="42274715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Depicting Classes</a:t>
            </a:r>
          </a:p>
        </p:txBody>
      </p:sp>
      <p:sp>
        <p:nvSpPr>
          <p:cNvPr id="3" name="Content Placeholder 2"/>
          <p:cNvSpPr>
            <a:spLocks noGrp="1"/>
          </p:cNvSpPr>
          <p:nvPr>
            <p:ph idx="1"/>
          </p:nvPr>
        </p:nvSpPr>
        <p:spPr/>
        <p:txBody>
          <a:bodyPr/>
          <a:lstStyle/>
          <a:p>
            <a:r>
              <a:rPr lang="en-US" dirty="0"/>
              <a:t>When drawing a class, you needn’t show attributes and operation in every diagram.</a:t>
            </a:r>
          </a:p>
          <a:p>
            <a:endParaRPr lang="en-US" dirty="0"/>
          </a:p>
        </p:txBody>
      </p:sp>
      <p:sp>
        <p:nvSpPr>
          <p:cNvPr id="4" name="Rectangle 8"/>
          <p:cNvSpPr>
            <a:spLocks noChangeArrowheads="1"/>
          </p:cNvSpPr>
          <p:nvPr/>
        </p:nvSpPr>
        <p:spPr bwMode="auto">
          <a:xfrm>
            <a:off x="685800" y="2590800"/>
            <a:ext cx="24384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a:t>Person</a:t>
            </a:r>
          </a:p>
        </p:txBody>
      </p:sp>
      <p:grpSp>
        <p:nvGrpSpPr>
          <p:cNvPr id="5" name="Group 9"/>
          <p:cNvGrpSpPr>
            <a:grpSpLocks/>
          </p:cNvGrpSpPr>
          <p:nvPr/>
        </p:nvGrpSpPr>
        <p:grpSpPr bwMode="auto">
          <a:xfrm>
            <a:off x="681037" y="3733800"/>
            <a:ext cx="2443163" cy="2400300"/>
            <a:chOff x="288" y="2424"/>
            <a:chExt cx="1539" cy="1512"/>
          </a:xfrm>
        </p:grpSpPr>
        <p:sp>
          <p:nvSpPr>
            <p:cNvPr id="6" name="Rectangle 10"/>
            <p:cNvSpPr>
              <a:spLocks noChangeArrowheads="1"/>
            </p:cNvSpPr>
            <p:nvPr/>
          </p:nvSpPr>
          <p:spPr bwMode="auto">
            <a:xfrm>
              <a:off x="291" y="2424"/>
              <a:ext cx="1536" cy="48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a:t>Person</a:t>
              </a:r>
            </a:p>
          </p:txBody>
        </p:sp>
        <p:sp>
          <p:nvSpPr>
            <p:cNvPr id="7" name="Rectangle 11"/>
            <p:cNvSpPr>
              <a:spLocks noChangeArrowheads="1"/>
            </p:cNvSpPr>
            <p:nvPr/>
          </p:nvSpPr>
          <p:spPr bwMode="auto">
            <a:xfrm>
              <a:off x="288" y="2880"/>
              <a:ext cx="1536" cy="768"/>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name</a:t>
              </a:r>
            </a:p>
            <a:p>
              <a:pPr algn="ctr"/>
              <a:r>
                <a:rPr lang="en-US"/>
                <a:t>address</a:t>
              </a:r>
            </a:p>
            <a:p>
              <a:pPr algn="ctr"/>
              <a:r>
                <a:rPr lang="en-US"/>
                <a:t>birthdate</a:t>
              </a:r>
            </a:p>
          </p:txBody>
        </p:sp>
        <p:sp>
          <p:nvSpPr>
            <p:cNvPr id="8" name="Rectangle 12"/>
            <p:cNvSpPr>
              <a:spLocks noChangeArrowheads="1"/>
            </p:cNvSpPr>
            <p:nvPr/>
          </p:nvSpPr>
          <p:spPr bwMode="auto">
            <a:xfrm>
              <a:off x="288" y="3648"/>
              <a:ext cx="1536" cy="288"/>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grpSp>
      <p:grpSp>
        <p:nvGrpSpPr>
          <p:cNvPr id="9" name="Group 17"/>
          <p:cNvGrpSpPr>
            <a:grpSpLocks/>
          </p:cNvGrpSpPr>
          <p:nvPr/>
        </p:nvGrpSpPr>
        <p:grpSpPr bwMode="auto">
          <a:xfrm>
            <a:off x="3505200" y="2400300"/>
            <a:ext cx="2438400" cy="1143000"/>
            <a:chOff x="2160" y="1488"/>
            <a:chExt cx="1536" cy="720"/>
          </a:xfrm>
        </p:grpSpPr>
        <p:sp>
          <p:nvSpPr>
            <p:cNvPr id="11" name="Rectangle 18"/>
            <p:cNvSpPr>
              <a:spLocks noChangeArrowheads="1"/>
            </p:cNvSpPr>
            <p:nvPr/>
          </p:nvSpPr>
          <p:spPr bwMode="auto">
            <a:xfrm>
              <a:off x="2160" y="1488"/>
              <a:ext cx="1536" cy="336"/>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a:t>Person</a:t>
              </a:r>
            </a:p>
          </p:txBody>
        </p:sp>
        <p:sp>
          <p:nvSpPr>
            <p:cNvPr id="12" name="Rectangle 19"/>
            <p:cNvSpPr>
              <a:spLocks noChangeArrowheads="1"/>
            </p:cNvSpPr>
            <p:nvPr/>
          </p:nvSpPr>
          <p:spPr bwMode="auto">
            <a:xfrm>
              <a:off x="2160" y="1824"/>
              <a:ext cx="1536" cy="192"/>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13" name="Rectangle 20"/>
            <p:cNvSpPr>
              <a:spLocks noChangeArrowheads="1"/>
            </p:cNvSpPr>
            <p:nvPr/>
          </p:nvSpPr>
          <p:spPr bwMode="auto">
            <a:xfrm>
              <a:off x="2160" y="2016"/>
              <a:ext cx="1536" cy="192"/>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grpSp>
      <p:grpSp>
        <p:nvGrpSpPr>
          <p:cNvPr id="10" name="Group 3"/>
          <p:cNvGrpSpPr>
            <a:grpSpLocks/>
          </p:cNvGrpSpPr>
          <p:nvPr/>
        </p:nvGrpSpPr>
        <p:grpSpPr bwMode="auto">
          <a:xfrm>
            <a:off x="6225004" y="2420197"/>
            <a:ext cx="2438400" cy="3581400"/>
            <a:chOff x="3936" y="1296"/>
            <a:chExt cx="1536" cy="2256"/>
          </a:xfrm>
        </p:grpSpPr>
        <p:sp>
          <p:nvSpPr>
            <p:cNvPr id="15" name="Rectangle 4"/>
            <p:cNvSpPr>
              <a:spLocks noChangeArrowheads="1"/>
            </p:cNvSpPr>
            <p:nvPr/>
          </p:nvSpPr>
          <p:spPr bwMode="auto">
            <a:xfrm>
              <a:off x="3936" y="1296"/>
              <a:ext cx="1536" cy="384"/>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Person</a:t>
              </a:r>
            </a:p>
          </p:txBody>
        </p:sp>
        <p:sp>
          <p:nvSpPr>
            <p:cNvPr id="16" name="Rectangle 5"/>
            <p:cNvSpPr>
              <a:spLocks noChangeArrowheads="1"/>
            </p:cNvSpPr>
            <p:nvPr/>
          </p:nvSpPr>
          <p:spPr bwMode="auto">
            <a:xfrm>
              <a:off x="3936" y="1680"/>
              <a:ext cx="1536" cy="768"/>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a:t>name      : String</a:t>
              </a:r>
            </a:p>
            <a:p>
              <a:r>
                <a:rPr lang="en-US"/>
                <a:t>birthdate : Date</a:t>
              </a:r>
            </a:p>
            <a:p>
              <a:r>
                <a:rPr lang="en-US"/>
                <a:t>ssn          : Id</a:t>
              </a:r>
            </a:p>
          </p:txBody>
        </p:sp>
        <p:sp>
          <p:nvSpPr>
            <p:cNvPr id="17" name="Rectangle 6"/>
            <p:cNvSpPr>
              <a:spLocks noChangeArrowheads="1"/>
            </p:cNvSpPr>
            <p:nvPr/>
          </p:nvSpPr>
          <p:spPr bwMode="auto">
            <a:xfrm>
              <a:off x="3936" y="2448"/>
              <a:ext cx="1536" cy="1104"/>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eat()</a:t>
              </a:r>
            </a:p>
            <a:p>
              <a:pPr algn="ctr"/>
              <a:r>
                <a:rPr lang="en-US"/>
                <a:t>sleep()</a:t>
              </a:r>
            </a:p>
            <a:p>
              <a:pPr algn="ctr"/>
              <a:r>
                <a:rPr lang="en-US"/>
                <a:t>work()</a:t>
              </a:r>
            </a:p>
            <a:p>
              <a:pPr algn="ctr"/>
              <a:r>
                <a:rPr lang="en-US"/>
                <a:t>play()</a:t>
              </a:r>
            </a:p>
          </p:txBody>
        </p:sp>
      </p:grpSp>
      <p:grpSp>
        <p:nvGrpSpPr>
          <p:cNvPr id="14" name="Group 13"/>
          <p:cNvGrpSpPr>
            <a:grpSpLocks/>
          </p:cNvGrpSpPr>
          <p:nvPr/>
        </p:nvGrpSpPr>
        <p:grpSpPr bwMode="auto">
          <a:xfrm>
            <a:off x="3429000" y="4114800"/>
            <a:ext cx="2438400" cy="1600200"/>
            <a:chOff x="2208" y="2592"/>
            <a:chExt cx="1536" cy="1008"/>
          </a:xfrm>
        </p:grpSpPr>
        <p:sp>
          <p:nvSpPr>
            <p:cNvPr id="19" name="Rectangle 14"/>
            <p:cNvSpPr>
              <a:spLocks noChangeArrowheads="1"/>
            </p:cNvSpPr>
            <p:nvPr/>
          </p:nvSpPr>
          <p:spPr bwMode="auto">
            <a:xfrm>
              <a:off x="2208" y="2592"/>
              <a:ext cx="1536" cy="307"/>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Person</a:t>
              </a:r>
            </a:p>
          </p:txBody>
        </p:sp>
        <p:sp>
          <p:nvSpPr>
            <p:cNvPr id="20" name="Rectangle 15"/>
            <p:cNvSpPr>
              <a:spLocks noChangeArrowheads="1"/>
            </p:cNvSpPr>
            <p:nvPr/>
          </p:nvSpPr>
          <p:spPr bwMode="auto">
            <a:xfrm>
              <a:off x="2208" y="2880"/>
              <a:ext cx="1536" cy="192"/>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endParaRPr lang="en-US"/>
            </a:p>
          </p:txBody>
        </p:sp>
        <p:sp>
          <p:nvSpPr>
            <p:cNvPr id="21" name="Rectangle 16"/>
            <p:cNvSpPr>
              <a:spLocks noChangeArrowheads="1"/>
            </p:cNvSpPr>
            <p:nvPr/>
          </p:nvSpPr>
          <p:spPr bwMode="auto">
            <a:xfrm>
              <a:off x="2208" y="3072"/>
              <a:ext cx="1536" cy="528"/>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eat</a:t>
              </a:r>
            </a:p>
            <a:p>
              <a:pPr algn="ctr"/>
              <a:r>
                <a:rPr lang="en-US"/>
                <a:t>play</a:t>
              </a:r>
            </a:p>
          </p:txBody>
        </p:sp>
      </p:grpSp>
    </p:spTree>
    <p:extLst>
      <p:ext uri="{BB962C8B-B14F-4D97-AF65-F5344CB8AC3E}">
        <p14:creationId xmlns="" xmlns:p14="http://schemas.microsoft.com/office/powerpoint/2010/main" val="38191777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lstStyle/>
          <a:p>
            <a:r>
              <a:rPr lang="en-US" dirty="0"/>
              <a:t>In UML, object interconnections (logical or physical), </a:t>
            </a:r>
            <a:r>
              <a:rPr lang="en-US" dirty="0" smtClean="0"/>
              <a:t>are modeled </a:t>
            </a:r>
            <a:r>
              <a:rPr lang="en-US" dirty="0"/>
              <a:t>as relationships. </a:t>
            </a:r>
          </a:p>
          <a:p>
            <a:endParaRPr lang="en-US" dirty="0"/>
          </a:p>
          <a:p>
            <a:r>
              <a:rPr lang="en-US" dirty="0"/>
              <a:t>There are three kinds of relationships in UML:</a:t>
            </a:r>
          </a:p>
          <a:p>
            <a:endParaRPr lang="en-US" dirty="0"/>
          </a:p>
          <a:p>
            <a:pPr lvl="1">
              <a:buFontTx/>
              <a:buChar char="•"/>
            </a:pPr>
            <a:r>
              <a:rPr lang="en-US" dirty="0"/>
              <a:t> dependencies</a:t>
            </a:r>
          </a:p>
          <a:p>
            <a:pPr lvl="1">
              <a:buFontTx/>
              <a:buChar char="•"/>
            </a:pPr>
            <a:endParaRPr lang="en-US" dirty="0"/>
          </a:p>
          <a:p>
            <a:pPr lvl="1">
              <a:buFontTx/>
              <a:buChar char="•"/>
            </a:pPr>
            <a:r>
              <a:rPr lang="en-US" dirty="0"/>
              <a:t> generalizations</a:t>
            </a:r>
          </a:p>
          <a:p>
            <a:pPr lvl="1">
              <a:buFontTx/>
              <a:buChar char="•"/>
            </a:pPr>
            <a:endParaRPr lang="en-US" dirty="0"/>
          </a:p>
          <a:p>
            <a:pPr lvl="1">
              <a:buFontTx/>
              <a:buChar char="•"/>
            </a:pPr>
            <a:r>
              <a:rPr lang="en-US" dirty="0"/>
              <a:t> associations</a:t>
            </a:r>
          </a:p>
          <a:p>
            <a:endParaRPr lang="en-US" dirty="0"/>
          </a:p>
          <a:p>
            <a:endParaRPr lang="en-US" dirty="0"/>
          </a:p>
        </p:txBody>
      </p:sp>
    </p:spTree>
    <p:extLst>
      <p:ext uri="{BB962C8B-B14F-4D97-AF65-F5344CB8AC3E}">
        <p14:creationId xmlns="" xmlns:p14="http://schemas.microsoft.com/office/powerpoint/2010/main" val="41437324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Relationships</a:t>
            </a:r>
          </a:p>
        </p:txBody>
      </p:sp>
      <p:sp>
        <p:nvSpPr>
          <p:cNvPr id="3" name="Content Placeholder 2"/>
          <p:cNvSpPr>
            <a:spLocks noGrp="1"/>
          </p:cNvSpPr>
          <p:nvPr>
            <p:ph idx="1"/>
          </p:nvPr>
        </p:nvSpPr>
        <p:spPr/>
        <p:txBody>
          <a:bodyPr/>
          <a:lstStyle/>
          <a:p>
            <a:pPr algn="just"/>
            <a:r>
              <a:rPr lang="en-US" sz="2400" dirty="0"/>
              <a:t>A </a:t>
            </a:r>
            <a:r>
              <a:rPr lang="en-US" sz="2400" i="1" dirty="0"/>
              <a:t>dependency</a:t>
            </a:r>
            <a:r>
              <a:rPr lang="en-US" sz="2400" dirty="0"/>
              <a:t> indicates a semantic relationship between two </a:t>
            </a:r>
            <a:r>
              <a:rPr lang="en-US" sz="2400" dirty="0" smtClean="0"/>
              <a:t>or more </a:t>
            </a:r>
            <a:r>
              <a:rPr lang="en-US" sz="2400" dirty="0"/>
              <a:t>elements.  The dependency from </a:t>
            </a:r>
            <a:r>
              <a:rPr lang="en-US" sz="2400" i="1" dirty="0" err="1"/>
              <a:t>CourseSchedule</a:t>
            </a:r>
            <a:r>
              <a:rPr lang="en-US" sz="2400" dirty="0"/>
              <a:t> to </a:t>
            </a:r>
            <a:r>
              <a:rPr lang="en-US" sz="2400" i="1" dirty="0"/>
              <a:t>Course</a:t>
            </a:r>
            <a:r>
              <a:rPr lang="en-US" sz="2400" dirty="0"/>
              <a:t> exists because </a:t>
            </a:r>
            <a:r>
              <a:rPr lang="en-US" sz="2400" i="1" dirty="0"/>
              <a:t>Course</a:t>
            </a:r>
            <a:r>
              <a:rPr lang="en-US" sz="2400" dirty="0"/>
              <a:t> is used in both the </a:t>
            </a:r>
            <a:r>
              <a:rPr lang="en-US" sz="2400" b="1" dirty="0"/>
              <a:t>add</a:t>
            </a:r>
            <a:r>
              <a:rPr lang="en-US" sz="2400" dirty="0"/>
              <a:t> and </a:t>
            </a:r>
            <a:r>
              <a:rPr lang="en-US" sz="2400" b="1" dirty="0"/>
              <a:t>remove</a:t>
            </a:r>
            <a:r>
              <a:rPr lang="en-US" sz="2400" dirty="0"/>
              <a:t> operations of </a:t>
            </a:r>
            <a:r>
              <a:rPr lang="en-US" sz="2400" i="1" dirty="0" err="1"/>
              <a:t>CourseSchedule</a:t>
            </a:r>
            <a:r>
              <a:rPr lang="en-US" sz="2400" dirty="0"/>
              <a:t>.</a:t>
            </a:r>
          </a:p>
          <a:p>
            <a:endParaRPr lang="en-US" dirty="0"/>
          </a:p>
          <a:p>
            <a:endParaRPr lang="en-US" dirty="0"/>
          </a:p>
        </p:txBody>
      </p:sp>
      <p:sp>
        <p:nvSpPr>
          <p:cNvPr id="5" name="Rectangle 3"/>
          <p:cNvSpPr>
            <a:spLocks noChangeArrowheads="1"/>
          </p:cNvSpPr>
          <p:nvPr/>
        </p:nvSpPr>
        <p:spPr bwMode="auto">
          <a:xfrm>
            <a:off x="1219200" y="3733800"/>
            <a:ext cx="2438400" cy="5334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err="1"/>
              <a:t>CourseSchedule</a:t>
            </a:r>
            <a:endParaRPr lang="en-US" dirty="0"/>
          </a:p>
        </p:txBody>
      </p:sp>
      <p:sp>
        <p:nvSpPr>
          <p:cNvPr id="6" name="Rectangle 4"/>
          <p:cNvSpPr>
            <a:spLocks noChangeArrowheads="1"/>
          </p:cNvSpPr>
          <p:nvPr/>
        </p:nvSpPr>
        <p:spPr bwMode="auto">
          <a:xfrm>
            <a:off x="1219200" y="4267200"/>
            <a:ext cx="2438400" cy="381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7" name="Rectangle 5"/>
          <p:cNvSpPr>
            <a:spLocks noChangeArrowheads="1"/>
          </p:cNvSpPr>
          <p:nvPr/>
        </p:nvSpPr>
        <p:spPr bwMode="auto">
          <a:xfrm>
            <a:off x="1219200" y="4648200"/>
            <a:ext cx="2438400" cy="9144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a:t>add(c : Course)</a:t>
            </a:r>
          </a:p>
          <a:p>
            <a:r>
              <a:rPr lang="en-US"/>
              <a:t>remove(c : Course)</a:t>
            </a:r>
          </a:p>
        </p:txBody>
      </p:sp>
      <p:sp>
        <p:nvSpPr>
          <p:cNvPr id="8" name="Rectangle 6"/>
          <p:cNvSpPr>
            <a:spLocks noChangeArrowheads="1"/>
          </p:cNvSpPr>
          <p:nvPr/>
        </p:nvSpPr>
        <p:spPr bwMode="auto">
          <a:xfrm>
            <a:off x="5410200" y="4191000"/>
            <a:ext cx="2438400" cy="6096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Course</a:t>
            </a:r>
          </a:p>
        </p:txBody>
      </p:sp>
      <p:sp>
        <p:nvSpPr>
          <p:cNvPr id="9" name="Line 7"/>
          <p:cNvSpPr>
            <a:spLocks noChangeShapeType="1"/>
          </p:cNvSpPr>
          <p:nvPr/>
        </p:nvSpPr>
        <p:spPr bwMode="auto">
          <a:xfrm>
            <a:off x="3657600" y="4495800"/>
            <a:ext cx="1752600" cy="0"/>
          </a:xfrm>
          <a:prstGeom prst="line">
            <a:avLst/>
          </a:prstGeom>
          <a:noFill/>
          <a:ln w="28575">
            <a:solidFill>
              <a:schemeClr val="tx1"/>
            </a:solidFill>
            <a:prstDash val="dash"/>
            <a:round/>
            <a:headEnd/>
            <a:tailEnd type="arrow"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 xmlns:p14="http://schemas.microsoft.com/office/powerpoint/2010/main" val="605945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Relationships</a:t>
            </a:r>
          </a:p>
        </p:txBody>
      </p:sp>
      <p:sp>
        <p:nvSpPr>
          <p:cNvPr id="3" name="Content Placeholder 2"/>
          <p:cNvSpPr>
            <a:spLocks noGrp="1"/>
          </p:cNvSpPr>
          <p:nvPr>
            <p:ph idx="1"/>
          </p:nvPr>
        </p:nvSpPr>
        <p:spPr/>
        <p:txBody>
          <a:bodyPr/>
          <a:lstStyle/>
          <a:p>
            <a:r>
              <a:rPr lang="en-US" sz="2400" dirty="0"/>
              <a:t>A </a:t>
            </a:r>
            <a:r>
              <a:rPr lang="en-US" sz="2400" i="1" dirty="0"/>
              <a:t>generalization</a:t>
            </a:r>
            <a:r>
              <a:rPr lang="en-US" sz="2400" dirty="0"/>
              <a:t> connects a </a:t>
            </a:r>
            <a:r>
              <a:rPr lang="en-US" sz="2400" dirty="0" smtClean="0"/>
              <a:t>subclass to </a:t>
            </a:r>
            <a:r>
              <a:rPr lang="en-US" sz="2400" dirty="0"/>
              <a:t>its superclass. It denotes an </a:t>
            </a:r>
            <a:r>
              <a:rPr lang="en-US" sz="2400" dirty="0" smtClean="0"/>
              <a:t>inheritance </a:t>
            </a:r>
            <a:r>
              <a:rPr lang="en-US" sz="2400" dirty="0"/>
              <a:t>of attributes and </a:t>
            </a:r>
            <a:r>
              <a:rPr lang="en-US" sz="2400" dirty="0" smtClean="0"/>
              <a:t>behavior from </a:t>
            </a:r>
            <a:r>
              <a:rPr lang="en-US" sz="2400" dirty="0"/>
              <a:t>the superclass to the subclass </a:t>
            </a:r>
            <a:r>
              <a:rPr lang="en-US" sz="2400" dirty="0" smtClean="0"/>
              <a:t>and indicates </a:t>
            </a:r>
            <a:r>
              <a:rPr lang="en-US" sz="2400" dirty="0"/>
              <a:t>a specialization in the </a:t>
            </a:r>
            <a:r>
              <a:rPr lang="en-US" sz="2400" dirty="0" smtClean="0"/>
              <a:t>subclass of </a:t>
            </a:r>
            <a:r>
              <a:rPr lang="en-US" sz="2400" dirty="0"/>
              <a:t>the more general superclass.</a:t>
            </a:r>
          </a:p>
          <a:p>
            <a:endParaRPr lang="en-US" dirty="0"/>
          </a:p>
        </p:txBody>
      </p:sp>
      <p:sp>
        <p:nvSpPr>
          <p:cNvPr id="5" name="Rectangle 3"/>
          <p:cNvSpPr>
            <a:spLocks noChangeArrowheads="1"/>
          </p:cNvSpPr>
          <p:nvPr/>
        </p:nvSpPr>
        <p:spPr bwMode="auto">
          <a:xfrm>
            <a:off x="5943600" y="2743200"/>
            <a:ext cx="24384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a:t>Person</a:t>
            </a:r>
          </a:p>
        </p:txBody>
      </p:sp>
      <p:sp>
        <p:nvSpPr>
          <p:cNvPr id="6" name="Rectangle 5"/>
          <p:cNvSpPr>
            <a:spLocks noChangeArrowheads="1"/>
          </p:cNvSpPr>
          <p:nvPr/>
        </p:nvSpPr>
        <p:spPr bwMode="auto">
          <a:xfrm>
            <a:off x="5969000" y="5207000"/>
            <a:ext cx="24384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Student</a:t>
            </a:r>
          </a:p>
        </p:txBody>
      </p:sp>
      <p:grpSp>
        <p:nvGrpSpPr>
          <p:cNvPr id="4" name="Group 6"/>
          <p:cNvGrpSpPr>
            <a:grpSpLocks/>
          </p:cNvGrpSpPr>
          <p:nvPr/>
        </p:nvGrpSpPr>
        <p:grpSpPr bwMode="auto">
          <a:xfrm>
            <a:off x="6959600" y="3505200"/>
            <a:ext cx="419100" cy="1676400"/>
            <a:chOff x="968" y="1584"/>
            <a:chExt cx="264" cy="1056"/>
          </a:xfrm>
        </p:grpSpPr>
        <p:sp>
          <p:nvSpPr>
            <p:cNvPr id="8" name="Line 7"/>
            <p:cNvSpPr>
              <a:spLocks noChangeShapeType="1"/>
            </p:cNvSpPr>
            <p:nvPr/>
          </p:nvSpPr>
          <p:spPr bwMode="auto">
            <a:xfrm>
              <a:off x="1104" y="1824"/>
              <a:ext cx="0" cy="81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8"/>
            <p:cNvSpPr>
              <a:spLocks/>
            </p:cNvSpPr>
            <p:nvPr/>
          </p:nvSpPr>
          <p:spPr bwMode="auto">
            <a:xfrm>
              <a:off x="968" y="1584"/>
              <a:ext cx="264" cy="240"/>
            </a:xfrm>
            <a:custGeom>
              <a:avLst/>
              <a:gdLst>
                <a:gd name="T0" fmla="*/ 144 w 336"/>
                <a:gd name="T1" fmla="*/ 0 h 240"/>
                <a:gd name="T2" fmla="*/ 0 w 336"/>
                <a:gd name="T3" fmla="*/ 240 h 240"/>
                <a:gd name="T4" fmla="*/ 336 w 336"/>
                <a:gd name="T5" fmla="*/ 240 h 240"/>
                <a:gd name="T6" fmla="*/ 144 w 336"/>
                <a:gd name="T7" fmla="*/ 0 h 240"/>
              </a:gdLst>
              <a:ahLst/>
              <a:cxnLst>
                <a:cxn ang="0">
                  <a:pos x="T0" y="T1"/>
                </a:cxn>
                <a:cxn ang="0">
                  <a:pos x="T2" y="T3"/>
                </a:cxn>
                <a:cxn ang="0">
                  <a:pos x="T4" y="T5"/>
                </a:cxn>
                <a:cxn ang="0">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 xmlns:p14="http://schemas.microsoft.com/office/powerpoint/2010/main" val="36163354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Relationships</a:t>
            </a:r>
          </a:p>
        </p:txBody>
      </p:sp>
      <p:sp>
        <p:nvSpPr>
          <p:cNvPr id="3" name="Content Placeholder 2"/>
          <p:cNvSpPr>
            <a:spLocks noGrp="1"/>
          </p:cNvSpPr>
          <p:nvPr>
            <p:ph idx="1"/>
          </p:nvPr>
        </p:nvSpPr>
        <p:spPr/>
        <p:txBody>
          <a:bodyPr/>
          <a:lstStyle/>
          <a:p>
            <a:r>
              <a:rPr lang="en-US" sz="2400" dirty="0"/>
              <a:t>If two classes in a model need to communicate with each other, there must be link between them</a:t>
            </a:r>
            <a:r>
              <a:rPr lang="en-US" sz="2400" dirty="0" smtClean="0"/>
              <a:t>.</a:t>
            </a:r>
            <a:endParaRPr lang="en-US" sz="2400" dirty="0"/>
          </a:p>
          <a:p>
            <a:r>
              <a:rPr lang="en-US" sz="2400" dirty="0"/>
              <a:t>An </a:t>
            </a:r>
            <a:r>
              <a:rPr lang="en-US" sz="2400" i="1" dirty="0"/>
              <a:t>association</a:t>
            </a:r>
            <a:r>
              <a:rPr lang="en-US" sz="2400" dirty="0"/>
              <a:t> denotes that link. </a:t>
            </a:r>
          </a:p>
          <a:p>
            <a:endParaRPr lang="en-US" dirty="0"/>
          </a:p>
        </p:txBody>
      </p:sp>
      <p:sp>
        <p:nvSpPr>
          <p:cNvPr id="5"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5"/>
          <p:cNvSpPr>
            <a:spLocks noChangeArrowheads="1"/>
          </p:cNvSpPr>
          <p:nvPr/>
        </p:nvSpPr>
        <p:spPr bwMode="auto">
          <a:xfrm>
            <a:off x="6324600" y="3810000"/>
            <a:ext cx="2057400" cy="5334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Instructor</a:t>
            </a:r>
          </a:p>
        </p:txBody>
      </p:sp>
      <p:sp>
        <p:nvSpPr>
          <p:cNvPr id="7" name="Rectangle 6"/>
          <p:cNvSpPr>
            <a:spLocks noChangeArrowheads="1"/>
          </p:cNvSpPr>
          <p:nvPr/>
        </p:nvSpPr>
        <p:spPr bwMode="auto">
          <a:xfrm>
            <a:off x="685800" y="3771900"/>
            <a:ext cx="2057400" cy="5334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Student</a:t>
            </a:r>
          </a:p>
        </p:txBody>
      </p:sp>
    </p:spTree>
    <p:extLst>
      <p:ext uri="{BB962C8B-B14F-4D97-AF65-F5344CB8AC3E}">
        <p14:creationId xmlns="" xmlns:p14="http://schemas.microsoft.com/office/powerpoint/2010/main" val="35443209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Association Relationships (Cont’d)</a:t>
            </a:r>
          </a:p>
        </p:txBody>
      </p:sp>
      <p:sp>
        <p:nvSpPr>
          <p:cNvPr id="3" name="Content Placeholder 2"/>
          <p:cNvSpPr>
            <a:spLocks noGrp="1"/>
          </p:cNvSpPr>
          <p:nvPr>
            <p:ph idx="1"/>
          </p:nvPr>
        </p:nvSpPr>
        <p:spPr/>
        <p:txBody>
          <a:bodyPr/>
          <a:lstStyle/>
          <a:p>
            <a:r>
              <a:rPr lang="en-US" sz="2400" dirty="0"/>
              <a:t>We can indicate the </a:t>
            </a:r>
            <a:r>
              <a:rPr lang="en-US" sz="2400" i="1" dirty="0"/>
              <a:t>multiplicity</a:t>
            </a:r>
            <a:r>
              <a:rPr lang="en-US" sz="2400" dirty="0"/>
              <a:t> of an association by adding </a:t>
            </a:r>
            <a:r>
              <a:rPr lang="en-US" sz="2400" i="1" dirty="0"/>
              <a:t>multiplicity adornments</a:t>
            </a:r>
            <a:r>
              <a:rPr lang="en-US" sz="2400" dirty="0"/>
              <a:t> to the line denoting the association. </a:t>
            </a:r>
          </a:p>
          <a:p>
            <a:endParaRPr lang="en-US" sz="2400" dirty="0"/>
          </a:p>
          <a:p>
            <a:r>
              <a:rPr lang="en-US" sz="2400" dirty="0"/>
              <a:t>The example indicates that a </a:t>
            </a:r>
            <a:r>
              <a:rPr lang="en-US" sz="2400" i="1" dirty="0"/>
              <a:t>Student</a:t>
            </a:r>
            <a:r>
              <a:rPr lang="en-US" sz="2400" dirty="0"/>
              <a:t> has one or more </a:t>
            </a:r>
            <a:r>
              <a:rPr lang="en-US" sz="2400" i="1" dirty="0"/>
              <a:t>Instructors</a:t>
            </a:r>
            <a:r>
              <a:rPr lang="en-US" sz="2400" dirty="0"/>
              <a:t>:</a:t>
            </a:r>
          </a:p>
          <a:p>
            <a:endParaRPr lang="en-US" dirty="0"/>
          </a:p>
        </p:txBody>
      </p:sp>
      <p:sp>
        <p:nvSpPr>
          <p:cNvPr id="5"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5"/>
          <p:cNvSpPr>
            <a:spLocks noChangeArrowheads="1"/>
          </p:cNvSpPr>
          <p:nvPr/>
        </p:nvSpPr>
        <p:spPr bwMode="auto">
          <a:xfrm>
            <a:off x="6324600" y="3810000"/>
            <a:ext cx="2057400" cy="5334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Instructor</a:t>
            </a:r>
          </a:p>
        </p:txBody>
      </p:sp>
      <p:sp>
        <p:nvSpPr>
          <p:cNvPr id="7" name="Rectangle 6"/>
          <p:cNvSpPr>
            <a:spLocks noChangeArrowheads="1"/>
          </p:cNvSpPr>
          <p:nvPr/>
        </p:nvSpPr>
        <p:spPr bwMode="auto">
          <a:xfrm>
            <a:off x="685800" y="3771900"/>
            <a:ext cx="2057400" cy="5334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Student</a:t>
            </a:r>
          </a:p>
        </p:txBody>
      </p:sp>
      <p:sp>
        <p:nvSpPr>
          <p:cNvPr id="8" name="Text Box 8"/>
          <p:cNvSpPr txBox="1">
            <a:spLocks noChangeArrowheads="1"/>
          </p:cNvSpPr>
          <p:nvPr/>
        </p:nvSpPr>
        <p:spPr bwMode="auto">
          <a:xfrm>
            <a:off x="2743200" y="4038600"/>
            <a:ext cx="685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Tree>
    <p:extLst>
      <p:ext uri="{BB962C8B-B14F-4D97-AF65-F5344CB8AC3E}">
        <p14:creationId xmlns="" xmlns:p14="http://schemas.microsoft.com/office/powerpoint/2010/main" val="33894789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Association Relationships (Cont’d)</a:t>
            </a:r>
          </a:p>
        </p:txBody>
      </p:sp>
      <p:sp>
        <p:nvSpPr>
          <p:cNvPr id="3" name="Content Placeholder 2"/>
          <p:cNvSpPr>
            <a:spLocks noGrp="1"/>
          </p:cNvSpPr>
          <p:nvPr>
            <p:ph idx="1"/>
          </p:nvPr>
        </p:nvSpPr>
        <p:spPr/>
        <p:txBody>
          <a:bodyPr/>
          <a:lstStyle/>
          <a:p>
            <a:r>
              <a:rPr lang="en-US" sz="2400" dirty="0"/>
              <a:t>We can also indicate the behavior of an object in an association (</a:t>
            </a:r>
            <a:r>
              <a:rPr lang="en-US" sz="2400" i="1" dirty="0"/>
              <a:t>i.e.,</a:t>
            </a:r>
            <a:r>
              <a:rPr lang="en-US" sz="2400" dirty="0"/>
              <a:t> the </a:t>
            </a:r>
            <a:r>
              <a:rPr lang="en-US" sz="2400" i="1" dirty="0"/>
              <a:t>role </a:t>
            </a:r>
            <a:r>
              <a:rPr lang="en-US" sz="2400" dirty="0"/>
              <a:t>of an object) using </a:t>
            </a:r>
            <a:r>
              <a:rPr lang="en-US" sz="2400" b="1" i="1" dirty="0" smtClean="0"/>
              <a:t>role names.</a:t>
            </a:r>
            <a:endParaRPr lang="en-US" sz="2400" b="1" dirty="0"/>
          </a:p>
          <a:p>
            <a:endParaRPr lang="en-US" dirty="0"/>
          </a:p>
        </p:txBody>
      </p:sp>
      <p:sp>
        <p:nvSpPr>
          <p:cNvPr id="5"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5"/>
          <p:cNvSpPr>
            <a:spLocks noChangeArrowheads="1"/>
          </p:cNvSpPr>
          <p:nvPr/>
        </p:nvSpPr>
        <p:spPr bwMode="auto">
          <a:xfrm>
            <a:off x="6324600" y="3810000"/>
            <a:ext cx="2057400" cy="5334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Instructor</a:t>
            </a:r>
          </a:p>
        </p:txBody>
      </p:sp>
      <p:sp>
        <p:nvSpPr>
          <p:cNvPr id="7" name="Rectangle 6"/>
          <p:cNvSpPr>
            <a:spLocks noChangeArrowheads="1"/>
          </p:cNvSpPr>
          <p:nvPr/>
        </p:nvSpPr>
        <p:spPr bwMode="auto">
          <a:xfrm>
            <a:off x="685800" y="3759200"/>
            <a:ext cx="2057400" cy="5334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a:t>Student</a:t>
            </a:r>
          </a:p>
        </p:txBody>
      </p:sp>
      <p:sp>
        <p:nvSpPr>
          <p:cNvPr id="8" name="Text Box 7"/>
          <p:cNvSpPr txBox="1">
            <a:spLocks noChangeArrowheads="1"/>
          </p:cNvSpPr>
          <p:nvPr/>
        </p:nvSpPr>
        <p:spPr bwMode="auto">
          <a:xfrm>
            <a:off x="5715000" y="4038600"/>
            <a:ext cx="685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
        <p:nvSpPr>
          <p:cNvPr id="9" name="Text Box 8"/>
          <p:cNvSpPr txBox="1">
            <a:spLocks noChangeArrowheads="1"/>
          </p:cNvSpPr>
          <p:nvPr/>
        </p:nvSpPr>
        <p:spPr bwMode="auto">
          <a:xfrm>
            <a:off x="2743200" y="4038600"/>
            <a:ext cx="685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
        <p:nvSpPr>
          <p:cNvPr id="10" name="Text Box 9"/>
          <p:cNvSpPr txBox="1">
            <a:spLocks noChangeArrowheads="1"/>
          </p:cNvSpPr>
          <p:nvPr/>
        </p:nvSpPr>
        <p:spPr bwMode="auto">
          <a:xfrm>
            <a:off x="4724400" y="3581400"/>
            <a:ext cx="1600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learns from</a:t>
            </a:r>
          </a:p>
        </p:txBody>
      </p:sp>
      <p:sp>
        <p:nvSpPr>
          <p:cNvPr id="11" name="Text Box 10"/>
          <p:cNvSpPr txBox="1">
            <a:spLocks noChangeArrowheads="1"/>
          </p:cNvSpPr>
          <p:nvPr/>
        </p:nvSpPr>
        <p:spPr bwMode="auto">
          <a:xfrm>
            <a:off x="2819400" y="3581400"/>
            <a:ext cx="1143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teaches</a:t>
            </a:r>
          </a:p>
        </p:txBody>
      </p:sp>
    </p:spTree>
    <p:extLst>
      <p:ext uri="{BB962C8B-B14F-4D97-AF65-F5344CB8AC3E}">
        <p14:creationId xmlns="" xmlns:p14="http://schemas.microsoft.com/office/powerpoint/2010/main" val="18740457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Association Relationships (Cont’d)</a:t>
            </a:r>
          </a:p>
        </p:txBody>
      </p:sp>
      <p:sp>
        <p:nvSpPr>
          <p:cNvPr id="3" name="Content Placeholder 2"/>
          <p:cNvSpPr>
            <a:spLocks noGrp="1"/>
          </p:cNvSpPr>
          <p:nvPr>
            <p:ph idx="1"/>
          </p:nvPr>
        </p:nvSpPr>
        <p:spPr/>
        <p:txBody>
          <a:bodyPr/>
          <a:lstStyle/>
          <a:p>
            <a:r>
              <a:rPr lang="en-US" dirty="0"/>
              <a:t>We can also name the association.</a:t>
            </a:r>
          </a:p>
          <a:p>
            <a:endParaRPr lang="en-US" dirty="0"/>
          </a:p>
        </p:txBody>
      </p:sp>
      <p:sp>
        <p:nvSpPr>
          <p:cNvPr id="11"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5"/>
          <p:cNvSpPr>
            <a:spLocks noChangeArrowheads="1"/>
          </p:cNvSpPr>
          <p:nvPr/>
        </p:nvSpPr>
        <p:spPr bwMode="auto">
          <a:xfrm>
            <a:off x="6324600" y="3810000"/>
            <a:ext cx="2057400" cy="5334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Team</a:t>
            </a:r>
          </a:p>
        </p:txBody>
      </p:sp>
      <p:sp>
        <p:nvSpPr>
          <p:cNvPr id="13" name="Rectangle 6"/>
          <p:cNvSpPr>
            <a:spLocks noChangeArrowheads="1"/>
          </p:cNvSpPr>
          <p:nvPr/>
        </p:nvSpPr>
        <p:spPr bwMode="auto">
          <a:xfrm>
            <a:off x="685800" y="3759200"/>
            <a:ext cx="2057400" cy="5334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a:t>Student</a:t>
            </a:r>
          </a:p>
        </p:txBody>
      </p:sp>
      <p:sp>
        <p:nvSpPr>
          <p:cNvPr id="14" name="Text Box 7"/>
          <p:cNvSpPr txBox="1">
            <a:spLocks noChangeArrowheads="1"/>
          </p:cNvSpPr>
          <p:nvPr/>
        </p:nvSpPr>
        <p:spPr bwMode="auto">
          <a:xfrm>
            <a:off x="3810000" y="35814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membership</a:t>
            </a:r>
          </a:p>
        </p:txBody>
      </p:sp>
      <p:sp>
        <p:nvSpPr>
          <p:cNvPr id="15" name="Text Box 8"/>
          <p:cNvSpPr txBox="1">
            <a:spLocks noChangeArrowheads="1"/>
          </p:cNvSpPr>
          <p:nvPr/>
        </p:nvSpPr>
        <p:spPr bwMode="auto">
          <a:xfrm>
            <a:off x="2743200" y="4038600"/>
            <a:ext cx="76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
        <p:nvSpPr>
          <p:cNvPr id="16" name="Text Box 9"/>
          <p:cNvSpPr txBox="1">
            <a:spLocks noChangeArrowheads="1"/>
          </p:cNvSpPr>
          <p:nvPr/>
        </p:nvSpPr>
        <p:spPr bwMode="auto">
          <a:xfrm>
            <a:off x="5715000" y="4038600"/>
            <a:ext cx="685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Tree>
    <p:extLst>
      <p:ext uri="{BB962C8B-B14F-4D97-AF65-F5344CB8AC3E}">
        <p14:creationId xmlns="" xmlns:p14="http://schemas.microsoft.com/office/powerpoint/2010/main" val="1687636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Association Relationships (Cont’d)</a:t>
            </a:r>
          </a:p>
        </p:txBody>
      </p:sp>
      <p:sp>
        <p:nvSpPr>
          <p:cNvPr id="3" name="Content Placeholder 2"/>
          <p:cNvSpPr>
            <a:spLocks noGrp="1"/>
          </p:cNvSpPr>
          <p:nvPr>
            <p:ph idx="1"/>
          </p:nvPr>
        </p:nvSpPr>
        <p:spPr>
          <a:xfrm>
            <a:off x="830472" y="1739507"/>
            <a:ext cx="7543801" cy="4023360"/>
          </a:xfrm>
        </p:spPr>
        <p:txBody>
          <a:bodyPr/>
          <a:lstStyle/>
          <a:p>
            <a:pPr algn="just"/>
            <a:r>
              <a:rPr lang="en-US" sz="2400" dirty="0"/>
              <a:t>We can constrain the association relationship by defining the </a:t>
            </a:r>
            <a:r>
              <a:rPr lang="en-US" sz="2400" i="1" dirty="0"/>
              <a:t>navigability</a:t>
            </a:r>
            <a:r>
              <a:rPr lang="en-US" sz="2400" dirty="0"/>
              <a:t> of the association. Here, a </a:t>
            </a:r>
            <a:r>
              <a:rPr lang="en-US" sz="2400" i="1" dirty="0"/>
              <a:t>Router</a:t>
            </a:r>
            <a:r>
              <a:rPr lang="en-US" sz="2400" dirty="0"/>
              <a:t> object requests services from a </a:t>
            </a:r>
            <a:r>
              <a:rPr lang="en-US" sz="2400" i="1" dirty="0"/>
              <a:t>DNS</a:t>
            </a:r>
            <a:r>
              <a:rPr lang="en-US" sz="2400" dirty="0"/>
              <a:t> object by sending messages to (invoking the operations of) the server. The direction of the association indicates that the server has no knowledge of the </a:t>
            </a:r>
            <a:r>
              <a:rPr lang="en-US" sz="2400" i="1" dirty="0"/>
              <a:t>Router</a:t>
            </a:r>
            <a:r>
              <a:rPr lang="en-US" sz="2400" dirty="0"/>
              <a:t>.</a:t>
            </a:r>
          </a:p>
          <a:p>
            <a:pPr algn="just"/>
            <a:endParaRPr lang="en-US" dirty="0"/>
          </a:p>
        </p:txBody>
      </p:sp>
      <p:sp>
        <p:nvSpPr>
          <p:cNvPr id="5" name="Line 4"/>
          <p:cNvSpPr>
            <a:spLocks noChangeShapeType="1"/>
          </p:cNvSpPr>
          <p:nvPr/>
        </p:nvSpPr>
        <p:spPr bwMode="auto">
          <a:xfrm>
            <a:off x="3124200" y="4724400"/>
            <a:ext cx="2362200" cy="0"/>
          </a:xfrm>
          <a:prstGeom prst="line">
            <a:avLst/>
          </a:prstGeom>
          <a:noFill/>
          <a:ln w="28575">
            <a:solidFill>
              <a:schemeClr val="tx1"/>
            </a:solidFill>
            <a:round/>
            <a:headEnd/>
            <a:tailEnd type="arrow"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5"/>
          <p:cNvSpPr>
            <a:spLocks noChangeArrowheads="1"/>
          </p:cNvSpPr>
          <p:nvPr/>
        </p:nvSpPr>
        <p:spPr bwMode="auto">
          <a:xfrm>
            <a:off x="990600" y="4419600"/>
            <a:ext cx="2133600" cy="5334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a:t>Router</a:t>
            </a:r>
          </a:p>
        </p:txBody>
      </p:sp>
      <p:sp>
        <p:nvSpPr>
          <p:cNvPr id="7" name="Rectangle 6"/>
          <p:cNvSpPr>
            <a:spLocks noChangeArrowheads="1"/>
          </p:cNvSpPr>
          <p:nvPr/>
        </p:nvSpPr>
        <p:spPr bwMode="auto">
          <a:xfrm>
            <a:off x="5486400" y="4470400"/>
            <a:ext cx="2819400" cy="5334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DomainNameServer</a:t>
            </a:r>
          </a:p>
        </p:txBody>
      </p:sp>
    </p:spTree>
    <p:extLst>
      <p:ext uri="{BB962C8B-B14F-4D97-AF65-F5344CB8AC3E}">
        <p14:creationId xmlns="" xmlns:p14="http://schemas.microsoft.com/office/powerpoint/2010/main" val="2332790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UML</a:t>
            </a:r>
          </a:p>
        </p:txBody>
      </p:sp>
      <p:sp>
        <p:nvSpPr>
          <p:cNvPr id="3" name="Content Placeholder 2"/>
          <p:cNvSpPr>
            <a:spLocks noGrp="1"/>
          </p:cNvSpPr>
          <p:nvPr>
            <p:ph sz="quarter" idx="1"/>
          </p:nvPr>
        </p:nvSpPr>
        <p:spPr/>
        <p:txBody>
          <a:bodyPr>
            <a:normAutofit lnSpcReduction="10000"/>
          </a:bodyPr>
          <a:lstStyle/>
          <a:p>
            <a:pPr algn="just">
              <a:buFont typeface="Wingdings" pitchFamily="2" charset="2"/>
              <a:buChar char="ü"/>
            </a:pPr>
            <a:r>
              <a:rPr lang="en-US" i="1" dirty="0"/>
              <a:t>A </a:t>
            </a:r>
            <a:r>
              <a:rPr lang="en-US" b="1" i="1" dirty="0"/>
              <a:t>picture is worth a thousand words</a:t>
            </a:r>
            <a:r>
              <a:rPr lang="en-US" dirty="0"/>
              <a:t>, this absolutely fits while discussing about UML. </a:t>
            </a:r>
          </a:p>
          <a:p>
            <a:pPr algn="just">
              <a:buFont typeface="Wingdings" pitchFamily="2" charset="2"/>
              <a:buChar char="ü"/>
            </a:pPr>
            <a:endParaRPr lang="en-US" dirty="0"/>
          </a:p>
          <a:p>
            <a:pPr algn="just">
              <a:buFont typeface="Wingdings" pitchFamily="2" charset="2"/>
              <a:buChar char="ü"/>
            </a:pPr>
            <a:r>
              <a:rPr lang="en-US" dirty="0"/>
              <a:t>Object oriented concepts were introduced much earlier than UML. So at that time there were no standard methodologies to organize and consolidate the object oriented development. At that point of time UML came into picture.</a:t>
            </a:r>
          </a:p>
          <a:p>
            <a:pPr algn="just">
              <a:buFont typeface="Wingdings" pitchFamily="2" charset="2"/>
              <a:buChar char="ü"/>
            </a:pPr>
            <a:endParaRPr lang="en-US" dirty="0"/>
          </a:p>
          <a:p>
            <a:pPr algn="just">
              <a:buFont typeface="Wingdings" pitchFamily="2" charset="2"/>
              <a:buChar char="ü"/>
            </a:pPr>
            <a:r>
              <a:rPr lang="en-US" dirty="0"/>
              <a:t>At the conclusion the goal of UML can be defined as a simple modeling mechanism to model all possible practical systems in today’s complex environment.</a:t>
            </a:r>
          </a:p>
          <a:p>
            <a:pPr algn="just">
              <a:buFont typeface="Wingdings" pitchFamily="2" charset="2"/>
              <a:buChar char="ü"/>
            </a:pPr>
            <a:endParaRPr lang="en-US" dirty="0"/>
          </a:p>
        </p:txBody>
      </p:sp>
    </p:spTree>
    <p:extLst>
      <p:ext uri="{BB962C8B-B14F-4D97-AF65-F5344CB8AC3E}">
        <p14:creationId xmlns="" xmlns:p14="http://schemas.microsoft.com/office/powerpoint/2010/main" val="4017846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Association Relationships (Cont’d)</a:t>
            </a:r>
          </a:p>
        </p:txBody>
      </p:sp>
      <p:sp>
        <p:nvSpPr>
          <p:cNvPr id="3" name="Content Placeholder 2"/>
          <p:cNvSpPr>
            <a:spLocks noGrp="1"/>
          </p:cNvSpPr>
          <p:nvPr>
            <p:ph idx="1"/>
          </p:nvPr>
        </p:nvSpPr>
        <p:spPr/>
        <p:txBody>
          <a:bodyPr/>
          <a:lstStyle/>
          <a:p>
            <a:r>
              <a:rPr lang="en-US" dirty="0"/>
              <a:t>A class can have a </a:t>
            </a:r>
            <a:r>
              <a:rPr lang="en-US" i="1" dirty="0"/>
              <a:t>self association</a:t>
            </a:r>
            <a:r>
              <a:rPr lang="en-US" dirty="0"/>
              <a:t>.</a:t>
            </a:r>
          </a:p>
          <a:p>
            <a:endParaRPr lang="en-US" dirty="0"/>
          </a:p>
        </p:txBody>
      </p:sp>
      <p:grpSp>
        <p:nvGrpSpPr>
          <p:cNvPr id="4" name="Group 4"/>
          <p:cNvGrpSpPr>
            <a:grpSpLocks/>
          </p:cNvGrpSpPr>
          <p:nvPr/>
        </p:nvGrpSpPr>
        <p:grpSpPr bwMode="auto">
          <a:xfrm>
            <a:off x="2438400" y="2971800"/>
            <a:ext cx="3733800" cy="2195513"/>
            <a:chOff x="1680" y="2256"/>
            <a:chExt cx="2208" cy="999"/>
          </a:xfrm>
        </p:grpSpPr>
        <p:sp>
          <p:nvSpPr>
            <p:cNvPr id="6" name="Rectangle 5"/>
            <p:cNvSpPr>
              <a:spLocks noChangeArrowheads="1"/>
            </p:cNvSpPr>
            <p:nvPr/>
          </p:nvSpPr>
          <p:spPr bwMode="auto">
            <a:xfrm>
              <a:off x="2544" y="2256"/>
              <a:ext cx="1296" cy="816"/>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6"/>
            <p:cNvSpPr>
              <a:spLocks noChangeArrowheads="1"/>
            </p:cNvSpPr>
            <p:nvPr/>
          </p:nvSpPr>
          <p:spPr bwMode="auto">
            <a:xfrm>
              <a:off x="1680" y="2784"/>
              <a:ext cx="1536" cy="432"/>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LinkedListNode</a:t>
              </a:r>
            </a:p>
          </p:txBody>
        </p:sp>
        <p:sp>
          <p:nvSpPr>
            <p:cNvPr id="8" name="Text Box 7"/>
            <p:cNvSpPr txBox="1">
              <a:spLocks noChangeArrowheads="1"/>
            </p:cNvSpPr>
            <p:nvPr/>
          </p:nvSpPr>
          <p:spPr bwMode="auto">
            <a:xfrm>
              <a:off x="2208" y="2544"/>
              <a:ext cx="3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next</a:t>
              </a:r>
            </a:p>
          </p:txBody>
        </p:sp>
        <p:sp>
          <p:nvSpPr>
            <p:cNvPr id="9" name="Text Box 8"/>
            <p:cNvSpPr txBox="1">
              <a:spLocks noChangeArrowheads="1"/>
            </p:cNvSpPr>
            <p:nvPr/>
          </p:nvSpPr>
          <p:spPr bwMode="auto">
            <a:xfrm>
              <a:off x="3216" y="3024"/>
              <a:ext cx="67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previous</a:t>
              </a:r>
            </a:p>
          </p:txBody>
        </p:sp>
      </p:grpSp>
    </p:spTree>
    <p:extLst>
      <p:ext uri="{BB962C8B-B14F-4D97-AF65-F5344CB8AC3E}">
        <p14:creationId xmlns="" xmlns:p14="http://schemas.microsoft.com/office/powerpoint/2010/main" val="40017619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Association Relationships (Cont’d)</a:t>
            </a:r>
          </a:p>
        </p:txBody>
      </p:sp>
      <p:sp>
        <p:nvSpPr>
          <p:cNvPr id="3" name="Content Placeholder 2"/>
          <p:cNvSpPr>
            <a:spLocks noGrp="1"/>
          </p:cNvSpPr>
          <p:nvPr>
            <p:ph idx="1"/>
          </p:nvPr>
        </p:nvSpPr>
        <p:spPr/>
        <p:txBody>
          <a:bodyPr/>
          <a:lstStyle/>
          <a:p>
            <a:pPr algn="just"/>
            <a:r>
              <a:rPr lang="en-US" dirty="0"/>
              <a:t>We can model objects that contain other objects by way of special associations called </a:t>
            </a:r>
            <a:r>
              <a:rPr lang="en-US" i="1" dirty="0"/>
              <a:t>aggregations</a:t>
            </a:r>
            <a:r>
              <a:rPr lang="en-US" dirty="0"/>
              <a:t> and </a:t>
            </a:r>
            <a:r>
              <a:rPr lang="en-US" i="1" dirty="0"/>
              <a:t>compositions.</a:t>
            </a:r>
          </a:p>
          <a:p>
            <a:pPr algn="just"/>
            <a:endParaRPr lang="en-US" dirty="0"/>
          </a:p>
          <a:p>
            <a:pPr algn="just"/>
            <a:r>
              <a:rPr lang="en-US" dirty="0"/>
              <a:t>An </a:t>
            </a:r>
            <a:r>
              <a:rPr lang="en-US" i="1" dirty="0"/>
              <a:t>aggregation</a:t>
            </a:r>
            <a:r>
              <a:rPr lang="en-US" dirty="0"/>
              <a:t> specifies a whole-part relationship between an aggregate (a whole) and a constituent part, where the part can exist independently from the aggregate. Aggregations are denoted by a hollow-diamond adornment on the association.</a:t>
            </a:r>
          </a:p>
          <a:p>
            <a:pPr algn="just"/>
            <a:endParaRPr lang="en-US" dirty="0"/>
          </a:p>
        </p:txBody>
      </p:sp>
    </p:spTree>
    <p:extLst>
      <p:ext uri="{BB962C8B-B14F-4D97-AF65-F5344CB8AC3E}">
        <p14:creationId xmlns="" xmlns:p14="http://schemas.microsoft.com/office/powerpoint/2010/main" val="4096243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Association Relationships (Cont’d)</a:t>
            </a:r>
          </a:p>
        </p:txBody>
      </p:sp>
      <p:grpSp>
        <p:nvGrpSpPr>
          <p:cNvPr id="4" name="Group 4"/>
          <p:cNvGrpSpPr>
            <a:grpSpLocks/>
          </p:cNvGrpSpPr>
          <p:nvPr/>
        </p:nvGrpSpPr>
        <p:grpSpPr bwMode="auto">
          <a:xfrm>
            <a:off x="1143000" y="3048000"/>
            <a:ext cx="7086600" cy="1447800"/>
            <a:chOff x="576" y="2496"/>
            <a:chExt cx="4464" cy="912"/>
          </a:xfrm>
        </p:grpSpPr>
        <p:sp>
          <p:nvSpPr>
            <p:cNvPr id="5" name="Rectangle 5"/>
            <p:cNvSpPr>
              <a:spLocks noChangeArrowheads="1"/>
            </p:cNvSpPr>
            <p:nvPr/>
          </p:nvSpPr>
          <p:spPr bwMode="auto">
            <a:xfrm>
              <a:off x="576" y="2496"/>
              <a:ext cx="1344" cy="912"/>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Car</a:t>
              </a:r>
            </a:p>
          </p:txBody>
        </p:sp>
        <p:grpSp>
          <p:nvGrpSpPr>
            <p:cNvPr id="6" name="Group 6"/>
            <p:cNvGrpSpPr>
              <a:grpSpLocks/>
            </p:cNvGrpSpPr>
            <p:nvPr/>
          </p:nvGrpSpPr>
          <p:grpSpPr bwMode="auto">
            <a:xfrm>
              <a:off x="1920" y="2544"/>
              <a:ext cx="3120" cy="336"/>
              <a:chOff x="1920" y="2544"/>
              <a:chExt cx="3120" cy="336"/>
            </a:xfrm>
          </p:grpSpPr>
          <p:sp>
            <p:nvSpPr>
              <p:cNvPr id="11" name="Rectangle 7"/>
              <p:cNvSpPr>
                <a:spLocks noChangeArrowheads="1"/>
              </p:cNvSpPr>
              <p:nvPr/>
            </p:nvSpPr>
            <p:spPr bwMode="auto">
              <a:xfrm>
                <a:off x="3504" y="2544"/>
                <a:ext cx="1536" cy="336"/>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Engine</a:t>
                </a:r>
              </a:p>
            </p:txBody>
          </p:sp>
          <p:grpSp>
            <p:nvGrpSpPr>
              <p:cNvPr id="7" name="Group 8"/>
              <p:cNvGrpSpPr>
                <a:grpSpLocks/>
              </p:cNvGrpSpPr>
              <p:nvPr/>
            </p:nvGrpSpPr>
            <p:grpSpPr bwMode="auto">
              <a:xfrm>
                <a:off x="1920" y="2736"/>
                <a:ext cx="1584" cy="96"/>
                <a:chOff x="2016" y="2640"/>
                <a:chExt cx="1584" cy="96"/>
              </a:xfrm>
            </p:grpSpPr>
            <p:sp>
              <p:nvSpPr>
                <p:cNvPr id="13" name="Line 9"/>
                <p:cNvSpPr>
                  <a:spLocks noChangeShapeType="1"/>
                </p:cNvSpPr>
                <p:nvPr/>
              </p:nvSpPr>
              <p:spPr bwMode="auto">
                <a:xfrm flipV="1">
                  <a:off x="2208" y="2688"/>
                  <a:ext cx="1392" cy="0"/>
                </a:xfrm>
                <a:prstGeom prst="line">
                  <a:avLst/>
                </a:prstGeom>
                <a:noFill/>
                <a:ln w="28575">
                  <a:solidFill>
                    <a:schemeClr val="tx1"/>
                  </a:solidFill>
                  <a:round/>
                  <a:headEnd type="none" w="lg"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10"/>
                <p:cNvSpPr>
                  <a:spLocks/>
                </p:cNvSpPr>
                <p:nvPr/>
              </p:nvSpPr>
              <p:spPr bwMode="auto">
                <a:xfrm>
                  <a:off x="2016" y="2640"/>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chemeClr val="bg1"/>
                </a:solidFill>
                <a:ln w="1270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2" name="Group 11"/>
            <p:cNvGrpSpPr>
              <a:grpSpLocks/>
            </p:cNvGrpSpPr>
            <p:nvPr/>
          </p:nvGrpSpPr>
          <p:grpSpPr bwMode="auto">
            <a:xfrm>
              <a:off x="1920" y="2976"/>
              <a:ext cx="3120" cy="336"/>
              <a:chOff x="1920" y="2976"/>
              <a:chExt cx="3120" cy="336"/>
            </a:xfrm>
          </p:grpSpPr>
          <p:sp>
            <p:nvSpPr>
              <p:cNvPr id="8" name="Line 12"/>
              <p:cNvSpPr>
                <a:spLocks noChangeShapeType="1"/>
              </p:cNvSpPr>
              <p:nvPr/>
            </p:nvSpPr>
            <p:spPr bwMode="auto">
              <a:xfrm flipV="1">
                <a:off x="2112" y="3120"/>
                <a:ext cx="1392" cy="0"/>
              </a:xfrm>
              <a:prstGeom prst="line">
                <a:avLst/>
              </a:prstGeom>
              <a:noFill/>
              <a:ln w="28575">
                <a:solidFill>
                  <a:schemeClr val="tx1"/>
                </a:solidFill>
                <a:round/>
                <a:headEnd type="none" w="lg"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13"/>
              <p:cNvSpPr>
                <a:spLocks/>
              </p:cNvSpPr>
              <p:nvPr/>
            </p:nvSpPr>
            <p:spPr bwMode="auto">
              <a:xfrm>
                <a:off x="1920" y="3072"/>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chemeClr val="bg1"/>
              </a:solidFill>
              <a:ln w="1270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14"/>
              <p:cNvSpPr>
                <a:spLocks noChangeArrowheads="1"/>
              </p:cNvSpPr>
              <p:nvPr/>
            </p:nvSpPr>
            <p:spPr bwMode="auto">
              <a:xfrm>
                <a:off x="3504" y="2976"/>
                <a:ext cx="1536" cy="336"/>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Transmission</a:t>
                </a:r>
              </a:p>
            </p:txBody>
          </p:sp>
        </p:grpSp>
      </p:grpSp>
    </p:spTree>
    <p:extLst>
      <p:ext uri="{BB962C8B-B14F-4D97-AF65-F5344CB8AC3E}">
        <p14:creationId xmlns="" xmlns:p14="http://schemas.microsoft.com/office/powerpoint/2010/main" val="23714865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Association Relationships (Cont’d)</a:t>
            </a:r>
          </a:p>
        </p:txBody>
      </p:sp>
      <p:sp>
        <p:nvSpPr>
          <p:cNvPr id="3" name="Content Placeholder 2"/>
          <p:cNvSpPr>
            <a:spLocks noGrp="1"/>
          </p:cNvSpPr>
          <p:nvPr>
            <p:ph idx="1"/>
          </p:nvPr>
        </p:nvSpPr>
        <p:spPr/>
        <p:txBody>
          <a:bodyPr/>
          <a:lstStyle/>
          <a:p>
            <a:r>
              <a:rPr lang="en-US" sz="2400" dirty="0"/>
              <a:t>A </a:t>
            </a:r>
            <a:r>
              <a:rPr lang="en-US" sz="2400" i="1" dirty="0"/>
              <a:t>composition </a:t>
            </a:r>
            <a:r>
              <a:rPr lang="en-US" sz="2400" dirty="0"/>
              <a:t>indicates a strong ownership and coincident lifetime of parts by the whole (</a:t>
            </a:r>
            <a:r>
              <a:rPr lang="en-US" sz="2400" i="1" dirty="0"/>
              <a:t>i.e.,</a:t>
            </a:r>
            <a:r>
              <a:rPr lang="en-US" sz="2400" dirty="0"/>
              <a:t> they live and die as a whole). Compositions are denoted by a filled-diamond adornment on the association.</a:t>
            </a:r>
          </a:p>
          <a:p>
            <a:endParaRPr lang="en-US" dirty="0"/>
          </a:p>
        </p:txBody>
      </p:sp>
      <p:sp>
        <p:nvSpPr>
          <p:cNvPr id="4" name="Rectangle 4"/>
          <p:cNvSpPr>
            <a:spLocks noChangeArrowheads="1"/>
          </p:cNvSpPr>
          <p:nvPr/>
        </p:nvSpPr>
        <p:spPr bwMode="auto">
          <a:xfrm>
            <a:off x="762000" y="3352800"/>
            <a:ext cx="2133600" cy="23622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Window</a:t>
            </a:r>
          </a:p>
        </p:txBody>
      </p:sp>
      <p:grpSp>
        <p:nvGrpSpPr>
          <p:cNvPr id="5" name="Group 5"/>
          <p:cNvGrpSpPr>
            <a:grpSpLocks/>
          </p:cNvGrpSpPr>
          <p:nvPr/>
        </p:nvGrpSpPr>
        <p:grpSpPr bwMode="auto">
          <a:xfrm>
            <a:off x="2895600" y="3352800"/>
            <a:ext cx="5562600" cy="685800"/>
            <a:chOff x="1824" y="2760"/>
            <a:chExt cx="3504" cy="432"/>
          </a:xfrm>
        </p:grpSpPr>
        <p:grpSp>
          <p:nvGrpSpPr>
            <p:cNvPr id="6" name="Group 6"/>
            <p:cNvGrpSpPr>
              <a:grpSpLocks/>
            </p:cNvGrpSpPr>
            <p:nvPr/>
          </p:nvGrpSpPr>
          <p:grpSpPr bwMode="auto">
            <a:xfrm>
              <a:off x="1824" y="2930"/>
              <a:ext cx="1755" cy="110"/>
              <a:chOff x="1920" y="2736"/>
              <a:chExt cx="1584" cy="96"/>
            </a:xfrm>
          </p:grpSpPr>
          <p:sp>
            <p:nvSpPr>
              <p:cNvPr id="8" name="Line 7"/>
              <p:cNvSpPr>
                <a:spLocks noChangeShapeType="1"/>
              </p:cNvSpPr>
              <p:nvPr/>
            </p:nvSpPr>
            <p:spPr bwMode="auto">
              <a:xfrm flipV="1">
                <a:off x="2112" y="2784"/>
                <a:ext cx="1392" cy="0"/>
              </a:xfrm>
              <a:prstGeom prst="line">
                <a:avLst/>
              </a:prstGeom>
              <a:ln>
                <a:headEnd type="none" w="lg" len="lg"/>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9" name="Freeform 8"/>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grpSp>
        <p:sp>
          <p:nvSpPr>
            <p:cNvPr id="7" name="Rectangle 9"/>
            <p:cNvSpPr>
              <a:spLocks noChangeArrowheads="1"/>
            </p:cNvSpPr>
            <p:nvPr/>
          </p:nvSpPr>
          <p:spPr bwMode="auto">
            <a:xfrm>
              <a:off x="3552" y="2760"/>
              <a:ext cx="1776" cy="432"/>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Scrollbar</a:t>
              </a:r>
            </a:p>
          </p:txBody>
        </p:sp>
      </p:grpSp>
      <p:grpSp>
        <p:nvGrpSpPr>
          <p:cNvPr id="10" name="Group 10"/>
          <p:cNvGrpSpPr>
            <a:grpSpLocks/>
          </p:cNvGrpSpPr>
          <p:nvPr/>
        </p:nvGrpSpPr>
        <p:grpSpPr bwMode="auto">
          <a:xfrm>
            <a:off x="2895600" y="4191000"/>
            <a:ext cx="5562600" cy="685800"/>
            <a:chOff x="1824" y="2760"/>
            <a:chExt cx="3504" cy="432"/>
          </a:xfrm>
        </p:grpSpPr>
        <p:grpSp>
          <p:nvGrpSpPr>
            <p:cNvPr id="11" name="Group 11"/>
            <p:cNvGrpSpPr>
              <a:grpSpLocks/>
            </p:cNvGrpSpPr>
            <p:nvPr/>
          </p:nvGrpSpPr>
          <p:grpSpPr bwMode="auto">
            <a:xfrm>
              <a:off x="1824" y="2930"/>
              <a:ext cx="1755" cy="110"/>
              <a:chOff x="1920" y="2736"/>
              <a:chExt cx="1584" cy="96"/>
            </a:xfrm>
          </p:grpSpPr>
          <p:sp>
            <p:nvSpPr>
              <p:cNvPr id="13" name="Line 12"/>
              <p:cNvSpPr>
                <a:spLocks noChangeShapeType="1"/>
              </p:cNvSpPr>
              <p:nvPr/>
            </p:nvSpPr>
            <p:spPr bwMode="auto">
              <a:xfrm flipV="1">
                <a:off x="2112" y="2784"/>
                <a:ext cx="1392" cy="0"/>
              </a:xfrm>
              <a:prstGeom prst="line">
                <a:avLst/>
              </a:prstGeom>
              <a:ln>
                <a:headEnd type="none" w="lg" len="lg"/>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14" name="Freeform 13"/>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grpSp>
        <p:sp>
          <p:nvSpPr>
            <p:cNvPr id="12" name="Rectangle 14"/>
            <p:cNvSpPr>
              <a:spLocks noChangeArrowheads="1"/>
            </p:cNvSpPr>
            <p:nvPr/>
          </p:nvSpPr>
          <p:spPr bwMode="auto">
            <a:xfrm>
              <a:off x="3552" y="2760"/>
              <a:ext cx="1776" cy="432"/>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Titlebar</a:t>
              </a:r>
            </a:p>
          </p:txBody>
        </p:sp>
      </p:grpSp>
      <p:grpSp>
        <p:nvGrpSpPr>
          <p:cNvPr id="15" name="Group 15"/>
          <p:cNvGrpSpPr>
            <a:grpSpLocks/>
          </p:cNvGrpSpPr>
          <p:nvPr/>
        </p:nvGrpSpPr>
        <p:grpSpPr bwMode="auto">
          <a:xfrm>
            <a:off x="2895600" y="5029200"/>
            <a:ext cx="5562600" cy="685800"/>
            <a:chOff x="1824" y="2760"/>
            <a:chExt cx="3504" cy="432"/>
          </a:xfrm>
        </p:grpSpPr>
        <p:grpSp>
          <p:nvGrpSpPr>
            <p:cNvPr id="16" name="Group 16"/>
            <p:cNvGrpSpPr>
              <a:grpSpLocks/>
            </p:cNvGrpSpPr>
            <p:nvPr/>
          </p:nvGrpSpPr>
          <p:grpSpPr bwMode="auto">
            <a:xfrm>
              <a:off x="1824" y="2930"/>
              <a:ext cx="1755" cy="110"/>
              <a:chOff x="1920" y="2736"/>
              <a:chExt cx="1584" cy="96"/>
            </a:xfrm>
          </p:grpSpPr>
          <p:sp>
            <p:nvSpPr>
              <p:cNvPr id="18" name="Line 17"/>
              <p:cNvSpPr>
                <a:spLocks noChangeShapeType="1"/>
              </p:cNvSpPr>
              <p:nvPr/>
            </p:nvSpPr>
            <p:spPr bwMode="auto">
              <a:xfrm flipV="1">
                <a:off x="2112" y="2784"/>
                <a:ext cx="1392" cy="0"/>
              </a:xfrm>
              <a:prstGeom prst="line">
                <a:avLst/>
              </a:prstGeom>
              <a:ln>
                <a:headEnd type="none" w="lg" len="lg"/>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19" name="Freeform 18"/>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grpSp>
        <p:sp>
          <p:nvSpPr>
            <p:cNvPr id="17" name="Rectangle 19"/>
            <p:cNvSpPr>
              <a:spLocks noChangeArrowheads="1"/>
            </p:cNvSpPr>
            <p:nvPr/>
          </p:nvSpPr>
          <p:spPr bwMode="auto">
            <a:xfrm>
              <a:off x="3552" y="2760"/>
              <a:ext cx="1776" cy="432"/>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t>Menu</a:t>
              </a:r>
            </a:p>
          </p:txBody>
        </p:sp>
      </p:grpSp>
      <p:sp>
        <p:nvSpPr>
          <p:cNvPr id="20" name="Text Box 20"/>
          <p:cNvSpPr txBox="1">
            <a:spLocks noChangeArrowheads="1"/>
          </p:cNvSpPr>
          <p:nvPr/>
        </p:nvSpPr>
        <p:spPr bwMode="auto">
          <a:xfrm>
            <a:off x="3200400" y="3733800"/>
            <a:ext cx="304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1</a:t>
            </a:r>
            <a:endParaRPr lang="en-US"/>
          </a:p>
        </p:txBody>
      </p:sp>
      <p:sp>
        <p:nvSpPr>
          <p:cNvPr id="21" name="Text Box 21"/>
          <p:cNvSpPr txBox="1">
            <a:spLocks noChangeArrowheads="1"/>
          </p:cNvSpPr>
          <p:nvPr/>
        </p:nvSpPr>
        <p:spPr bwMode="auto">
          <a:xfrm>
            <a:off x="3200400" y="4572000"/>
            <a:ext cx="304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1</a:t>
            </a:r>
            <a:endParaRPr lang="en-US"/>
          </a:p>
        </p:txBody>
      </p:sp>
      <p:sp>
        <p:nvSpPr>
          <p:cNvPr id="22" name="Text Box 22"/>
          <p:cNvSpPr txBox="1">
            <a:spLocks noChangeArrowheads="1"/>
          </p:cNvSpPr>
          <p:nvPr/>
        </p:nvSpPr>
        <p:spPr bwMode="auto">
          <a:xfrm>
            <a:off x="3200400" y="5410200"/>
            <a:ext cx="533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1</a:t>
            </a:r>
            <a:endParaRPr lang="en-US"/>
          </a:p>
        </p:txBody>
      </p:sp>
      <p:sp>
        <p:nvSpPr>
          <p:cNvPr id="23" name="Text Box 23"/>
          <p:cNvSpPr txBox="1">
            <a:spLocks noChangeArrowheads="1"/>
          </p:cNvSpPr>
          <p:nvPr/>
        </p:nvSpPr>
        <p:spPr bwMode="auto">
          <a:xfrm>
            <a:off x="5334000" y="3733800"/>
            <a:ext cx="304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1</a:t>
            </a:r>
            <a:endParaRPr lang="en-US"/>
          </a:p>
        </p:txBody>
      </p:sp>
      <p:sp>
        <p:nvSpPr>
          <p:cNvPr id="24" name="Text Box 24"/>
          <p:cNvSpPr txBox="1">
            <a:spLocks noChangeArrowheads="1"/>
          </p:cNvSpPr>
          <p:nvPr/>
        </p:nvSpPr>
        <p:spPr bwMode="auto">
          <a:xfrm>
            <a:off x="5334000" y="4572000"/>
            <a:ext cx="304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1</a:t>
            </a:r>
            <a:endParaRPr lang="en-US"/>
          </a:p>
        </p:txBody>
      </p:sp>
      <p:sp>
        <p:nvSpPr>
          <p:cNvPr id="25" name="Text Box 25"/>
          <p:cNvSpPr txBox="1">
            <a:spLocks noChangeArrowheads="1"/>
          </p:cNvSpPr>
          <p:nvPr/>
        </p:nvSpPr>
        <p:spPr bwMode="auto">
          <a:xfrm>
            <a:off x="5029200" y="5410200"/>
            <a:ext cx="762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1 .. *</a:t>
            </a:r>
            <a:endParaRPr lang="en-US"/>
          </a:p>
        </p:txBody>
      </p:sp>
    </p:spTree>
    <p:extLst>
      <p:ext uri="{BB962C8B-B14F-4D97-AF65-F5344CB8AC3E}">
        <p14:creationId xmlns="" xmlns:p14="http://schemas.microsoft.com/office/powerpoint/2010/main" val="38525458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p:txBody>
          <a:bodyPr/>
          <a:lstStyle/>
          <a:p>
            <a:r>
              <a:rPr lang="en-US" sz="2400" dirty="0"/>
              <a:t>An </a:t>
            </a:r>
            <a:r>
              <a:rPr lang="en-US" sz="2400" i="1" dirty="0"/>
              <a:t>interface</a:t>
            </a:r>
            <a:r>
              <a:rPr lang="en-US" sz="2400" dirty="0"/>
              <a:t> is a named set of operations that specifies the behavior of objects without showing their inner structure. It can be rendered in the model by a one- or two-compartment rectangle, with the </a:t>
            </a:r>
            <a:r>
              <a:rPr lang="en-US" sz="2400" i="1" dirty="0"/>
              <a:t>stereotype</a:t>
            </a:r>
            <a:r>
              <a:rPr lang="en-US" sz="2400" dirty="0"/>
              <a:t> &lt;&lt;interface&gt;&gt; above the interface name.</a:t>
            </a:r>
          </a:p>
          <a:p>
            <a:endParaRPr lang="en-US" dirty="0"/>
          </a:p>
        </p:txBody>
      </p:sp>
      <p:sp>
        <p:nvSpPr>
          <p:cNvPr id="4" name="Rectangle 4"/>
          <p:cNvSpPr>
            <a:spLocks noChangeArrowheads="1"/>
          </p:cNvSpPr>
          <p:nvPr/>
        </p:nvSpPr>
        <p:spPr bwMode="auto">
          <a:xfrm>
            <a:off x="1066800" y="3505200"/>
            <a:ext cx="2438400" cy="1066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a:t>&lt;&lt;interface&gt;&gt;</a:t>
            </a:r>
          </a:p>
          <a:p>
            <a:pPr algn="ctr"/>
            <a:r>
              <a:rPr lang="en-US" dirty="0" err="1"/>
              <a:t>ControlPanel</a:t>
            </a:r>
            <a:endParaRPr lang="en-US" dirty="0"/>
          </a:p>
        </p:txBody>
      </p:sp>
    </p:spTree>
    <p:extLst>
      <p:ext uri="{BB962C8B-B14F-4D97-AF65-F5344CB8AC3E}">
        <p14:creationId xmlns="" xmlns:p14="http://schemas.microsoft.com/office/powerpoint/2010/main" val="35374995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Services</a:t>
            </a:r>
          </a:p>
        </p:txBody>
      </p:sp>
      <p:sp>
        <p:nvSpPr>
          <p:cNvPr id="3" name="Content Placeholder 2"/>
          <p:cNvSpPr>
            <a:spLocks noGrp="1"/>
          </p:cNvSpPr>
          <p:nvPr>
            <p:ph idx="1"/>
          </p:nvPr>
        </p:nvSpPr>
        <p:spPr/>
        <p:txBody>
          <a:bodyPr/>
          <a:lstStyle/>
          <a:p>
            <a:r>
              <a:rPr lang="en-US" sz="2400" dirty="0"/>
              <a:t>Interfaces do not get instantiated. They have no attributes or state. Rather, they specify the services offered by a related class.</a:t>
            </a:r>
          </a:p>
          <a:p>
            <a:endParaRPr lang="en-US" dirty="0"/>
          </a:p>
        </p:txBody>
      </p:sp>
      <p:grpSp>
        <p:nvGrpSpPr>
          <p:cNvPr id="4" name="Group 4"/>
          <p:cNvGrpSpPr>
            <a:grpSpLocks/>
          </p:cNvGrpSpPr>
          <p:nvPr/>
        </p:nvGrpSpPr>
        <p:grpSpPr bwMode="auto">
          <a:xfrm>
            <a:off x="1066800" y="2895600"/>
            <a:ext cx="3200400" cy="2362200"/>
            <a:chOff x="528" y="1152"/>
            <a:chExt cx="2304" cy="1392"/>
          </a:xfrm>
        </p:grpSpPr>
        <p:sp>
          <p:nvSpPr>
            <p:cNvPr id="5" name="Rectangle 5"/>
            <p:cNvSpPr>
              <a:spLocks noChangeArrowheads="1"/>
            </p:cNvSpPr>
            <p:nvPr/>
          </p:nvSpPr>
          <p:spPr bwMode="auto">
            <a:xfrm>
              <a:off x="528" y="1152"/>
              <a:ext cx="2304" cy="672"/>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a:t>&lt;&lt;interface&gt;&gt;</a:t>
              </a:r>
            </a:p>
            <a:p>
              <a:pPr algn="ctr"/>
              <a:r>
                <a:rPr lang="en-US" dirty="0" err="1"/>
                <a:t>ControlPanel</a:t>
              </a:r>
              <a:endParaRPr lang="en-US" dirty="0"/>
            </a:p>
          </p:txBody>
        </p:sp>
        <p:sp>
          <p:nvSpPr>
            <p:cNvPr id="6" name="Rectangle 6"/>
            <p:cNvSpPr>
              <a:spLocks noChangeArrowheads="1"/>
            </p:cNvSpPr>
            <p:nvPr/>
          </p:nvSpPr>
          <p:spPr bwMode="auto">
            <a:xfrm>
              <a:off x="528" y="1824"/>
              <a:ext cx="2304" cy="72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a:t>getChoices : Choice[]</a:t>
              </a:r>
            </a:p>
            <a:p>
              <a:r>
                <a:rPr lang="en-US"/>
                <a:t>makeChoice (c : Choice)</a:t>
              </a:r>
            </a:p>
            <a:p>
              <a:r>
                <a:rPr lang="en-US"/>
                <a:t>getSelection : Selection</a:t>
              </a:r>
            </a:p>
          </p:txBody>
        </p:sp>
      </p:grpSp>
    </p:spTree>
    <p:extLst>
      <p:ext uri="{BB962C8B-B14F-4D97-AF65-F5344CB8AC3E}">
        <p14:creationId xmlns="" xmlns:p14="http://schemas.microsoft.com/office/powerpoint/2010/main" val="2420413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Interface Realization Relationship</a:t>
            </a:r>
          </a:p>
        </p:txBody>
      </p:sp>
      <p:sp>
        <p:nvSpPr>
          <p:cNvPr id="3" name="Content Placeholder 2"/>
          <p:cNvSpPr>
            <a:spLocks noGrp="1"/>
          </p:cNvSpPr>
          <p:nvPr>
            <p:ph idx="1"/>
          </p:nvPr>
        </p:nvSpPr>
        <p:spPr/>
        <p:txBody>
          <a:bodyPr/>
          <a:lstStyle/>
          <a:p>
            <a:r>
              <a:rPr lang="en-US" sz="2400" dirty="0"/>
              <a:t>A </a:t>
            </a:r>
            <a:r>
              <a:rPr lang="en-US" sz="2400" i="1" dirty="0"/>
              <a:t>realization</a:t>
            </a:r>
            <a:r>
              <a:rPr lang="en-US" sz="2400" dirty="0"/>
              <a:t> relationship connects a class with an interface that supplies its behavioral specification. It is rendered by a dashed line with a hollow triangle towards the </a:t>
            </a:r>
            <a:r>
              <a:rPr lang="en-US" sz="2400" dirty="0" err="1"/>
              <a:t>specifier</a:t>
            </a:r>
            <a:r>
              <a:rPr lang="en-US" sz="2400" dirty="0"/>
              <a:t>.</a:t>
            </a:r>
          </a:p>
          <a:p>
            <a:endParaRPr lang="en-US" dirty="0"/>
          </a:p>
        </p:txBody>
      </p:sp>
      <p:sp>
        <p:nvSpPr>
          <p:cNvPr id="4" name="Rectangle 3"/>
          <p:cNvSpPr>
            <a:spLocks noChangeArrowheads="1"/>
          </p:cNvSpPr>
          <p:nvPr/>
        </p:nvSpPr>
        <p:spPr bwMode="auto">
          <a:xfrm>
            <a:off x="5325110" y="2540000"/>
            <a:ext cx="2438400" cy="1066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a:t>&lt;&lt;interface&gt;&gt;</a:t>
            </a:r>
          </a:p>
          <a:p>
            <a:pPr algn="ctr"/>
            <a:r>
              <a:rPr lang="en-US" dirty="0" err="1"/>
              <a:t>ControlPanel</a:t>
            </a:r>
            <a:endParaRPr lang="en-US" dirty="0"/>
          </a:p>
        </p:txBody>
      </p:sp>
      <p:sp>
        <p:nvSpPr>
          <p:cNvPr id="5" name="Rectangle 4"/>
          <p:cNvSpPr>
            <a:spLocks noChangeArrowheads="1"/>
          </p:cNvSpPr>
          <p:nvPr/>
        </p:nvSpPr>
        <p:spPr bwMode="auto">
          <a:xfrm>
            <a:off x="5401310" y="5283200"/>
            <a:ext cx="2362200" cy="6096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err="1"/>
              <a:t>VendingMachine</a:t>
            </a:r>
            <a:endParaRPr lang="en-US" dirty="0"/>
          </a:p>
        </p:txBody>
      </p:sp>
      <p:grpSp>
        <p:nvGrpSpPr>
          <p:cNvPr id="6" name="Group 5"/>
          <p:cNvGrpSpPr>
            <a:grpSpLocks/>
          </p:cNvGrpSpPr>
          <p:nvPr/>
        </p:nvGrpSpPr>
        <p:grpSpPr bwMode="auto">
          <a:xfrm>
            <a:off x="6334760" y="3606800"/>
            <a:ext cx="419100" cy="1676400"/>
            <a:chOff x="1152" y="1728"/>
            <a:chExt cx="264" cy="1056"/>
          </a:xfrm>
        </p:grpSpPr>
        <p:sp>
          <p:nvSpPr>
            <p:cNvPr id="7" name="Line 6"/>
            <p:cNvSpPr>
              <a:spLocks noChangeShapeType="1"/>
            </p:cNvSpPr>
            <p:nvPr/>
          </p:nvSpPr>
          <p:spPr bwMode="auto">
            <a:xfrm>
              <a:off x="1288" y="1968"/>
              <a:ext cx="0" cy="816"/>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Freeform 7"/>
            <p:cNvSpPr>
              <a:spLocks/>
            </p:cNvSpPr>
            <p:nvPr/>
          </p:nvSpPr>
          <p:spPr bwMode="auto">
            <a:xfrm>
              <a:off x="1152" y="1728"/>
              <a:ext cx="264" cy="240"/>
            </a:xfrm>
            <a:custGeom>
              <a:avLst/>
              <a:gdLst>
                <a:gd name="T0" fmla="*/ 144 w 336"/>
                <a:gd name="T1" fmla="*/ 0 h 240"/>
                <a:gd name="T2" fmla="*/ 0 w 336"/>
                <a:gd name="T3" fmla="*/ 240 h 240"/>
                <a:gd name="T4" fmla="*/ 336 w 336"/>
                <a:gd name="T5" fmla="*/ 240 h 240"/>
                <a:gd name="T6" fmla="*/ 144 w 336"/>
                <a:gd name="T7" fmla="*/ 0 h 240"/>
              </a:gdLst>
              <a:ahLst/>
              <a:cxnLst>
                <a:cxn ang="0">
                  <a:pos x="T0" y="T1"/>
                </a:cxn>
                <a:cxn ang="0">
                  <a:pos x="T2" y="T3"/>
                </a:cxn>
                <a:cxn ang="0">
                  <a:pos x="T4" y="T5"/>
                </a:cxn>
                <a:cxn ang="0">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 name="Text Box 9"/>
          <p:cNvSpPr txBox="1">
            <a:spLocks noChangeArrowheads="1"/>
          </p:cNvSpPr>
          <p:nvPr/>
        </p:nvSpPr>
        <p:spPr bwMode="auto">
          <a:xfrm>
            <a:off x="5140961" y="3633787"/>
            <a:ext cx="990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err="1"/>
              <a:t>specifier</a:t>
            </a:r>
            <a:endParaRPr lang="en-US" sz="1400" dirty="0"/>
          </a:p>
        </p:txBody>
      </p:sp>
      <p:sp>
        <p:nvSpPr>
          <p:cNvPr id="10" name="Text Box 10"/>
          <p:cNvSpPr txBox="1">
            <a:spLocks noChangeArrowheads="1"/>
          </p:cNvSpPr>
          <p:nvPr/>
        </p:nvSpPr>
        <p:spPr bwMode="auto">
          <a:xfrm>
            <a:off x="4642486" y="4916487"/>
            <a:ext cx="1676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a:t>implementation</a:t>
            </a:r>
          </a:p>
        </p:txBody>
      </p:sp>
    </p:spTree>
    <p:extLst>
      <p:ext uri="{BB962C8B-B14F-4D97-AF65-F5344CB8AC3E}">
        <p14:creationId xmlns="" xmlns:p14="http://schemas.microsoft.com/office/powerpoint/2010/main" val="23694940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57961"/>
            <a:ext cx="8153400" cy="132343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8000" b="1" cap="none" spc="0" dirty="0" smtClean="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End of Lecture 17</a:t>
            </a:r>
            <a:endParaRPr lang="en-US" sz="8000" b="1" cap="none" spc="0" dirty="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Focus: the Language</a:t>
            </a:r>
          </a:p>
        </p:txBody>
      </p:sp>
      <p:sp>
        <p:nvSpPr>
          <p:cNvPr id="3" name="Content Placeholder 2"/>
          <p:cNvSpPr>
            <a:spLocks noGrp="1"/>
          </p:cNvSpPr>
          <p:nvPr>
            <p:ph sz="quarter" idx="1"/>
          </p:nvPr>
        </p:nvSpPr>
        <p:spPr/>
        <p:txBody>
          <a:bodyPr>
            <a:normAutofit/>
          </a:bodyPr>
          <a:lstStyle/>
          <a:p>
            <a:pPr algn="just">
              <a:lnSpc>
                <a:spcPct val="80000"/>
              </a:lnSpc>
              <a:buFont typeface="Wingdings" pitchFamily="2" charset="2"/>
              <a:buChar char="ü"/>
            </a:pPr>
            <a:r>
              <a:rPr lang="en-US" sz="2400" dirty="0"/>
              <a:t>Unified Modeling </a:t>
            </a:r>
            <a:r>
              <a:rPr lang="en-US" sz="2400" i="1" dirty="0"/>
              <a:t>Language</a:t>
            </a:r>
          </a:p>
          <a:p>
            <a:pPr algn="just">
              <a:lnSpc>
                <a:spcPct val="80000"/>
              </a:lnSpc>
              <a:buFont typeface="Wingdings" pitchFamily="2" charset="2"/>
              <a:buChar char="ü"/>
            </a:pPr>
            <a:r>
              <a:rPr lang="en-US" sz="2400" dirty="0"/>
              <a:t>Language = syntax + semantics</a:t>
            </a:r>
          </a:p>
          <a:p>
            <a:pPr lvl="1" algn="just">
              <a:lnSpc>
                <a:spcPct val="80000"/>
              </a:lnSpc>
              <a:buFont typeface="Wingdings" pitchFamily="2" charset="2"/>
              <a:buChar char="ü"/>
            </a:pPr>
            <a:r>
              <a:rPr lang="en-US" sz="2000" dirty="0"/>
              <a:t>Syntax = rules by which language elements (e.g., words) are assembled into expressions (e.g., phrases, clauses)</a:t>
            </a:r>
          </a:p>
          <a:p>
            <a:pPr lvl="1" algn="just">
              <a:lnSpc>
                <a:spcPct val="80000"/>
              </a:lnSpc>
              <a:buFont typeface="Wingdings" pitchFamily="2" charset="2"/>
              <a:buChar char="ü"/>
            </a:pPr>
            <a:r>
              <a:rPr lang="en-US" sz="2000" dirty="0"/>
              <a:t>Semantics = rules by which syntactic expressions are assigned meanings</a:t>
            </a:r>
          </a:p>
          <a:p>
            <a:pPr algn="just">
              <a:lnSpc>
                <a:spcPct val="80000"/>
              </a:lnSpc>
              <a:buFont typeface="Wingdings" pitchFamily="2" charset="2"/>
              <a:buChar char="ü"/>
            </a:pPr>
            <a:r>
              <a:rPr lang="en-US" sz="2400" dirty="0"/>
              <a:t>The basic building blocks (syntax) of UML are:</a:t>
            </a:r>
          </a:p>
          <a:p>
            <a:pPr lvl="1" algn="just">
              <a:lnSpc>
                <a:spcPct val="80000"/>
              </a:lnSpc>
              <a:buFont typeface="Wingdings" pitchFamily="2" charset="2"/>
              <a:buChar char="ü"/>
            </a:pPr>
            <a:r>
              <a:rPr lang="en-US" sz="2000" dirty="0"/>
              <a:t>Model elements (classes, interfaces, components, use cases)</a:t>
            </a:r>
          </a:p>
          <a:p>
            <a:pPr lvl="1" algn="just">
              <a:lnSpc>
                <a:spcPct val="80000"/>
              </a:lnSpc>
              <a:buFont typeface="Wingdings" pitchFamily="2" charset="2"/>
              <a:buChar char="ü"/>
            </a:pPr>
            <a:r>
              <a:rPr lang="en-US" sz="2000" dirty="0"/>
              <a:t>Relationships (associations, generalization, dependencies)</a:t>
            </a:r>
          </a:p>
          <a:p>
            <a:pPr lvl="1" algn="just">
              <a:lnSpc>
                <a:spcPct val="80000"/>
              </a:lnSpc>
              <a:buFont typeface="Wingdings" pitchFamily="2" charset="2"/>
              <a:buChar char="ü"/>
            </a:pPr>
            <a:r>
              <a:rPr lang="en-US" sz="2000" dirty="0"/>
              <a:t>Diagrams (class diagrams, use case diagrams, interaction diagrams)</a:t>
            </a:r>
          </a:p>
          <a:p>
            <a:pPr algn="just">
              <a:lnSpc>
                <a:spcPct val="80000"/>
              </a:lnSpc>
              <a:buFont typeface="Wingdings" pitchFamily="2" charset="2"/>
              <a:buChar char="ü"/>
            </a:pPr>
            <a:r>
              <a:rPr lang="en-US" sz="2400" dirty="0"/>
              <a:t>Used to create large, complex structures</a:t>
            </a:r>
          </a:p>
          <a:p>
            <a:pPr algn="just">
              <a:lnSpc>
                <a:spcPct val="80000"/>
              </a:lnSpc>
              <a:buFont typeface="Wingdings" pitchFamily="2" charset="2"/>
              <a:buChar char="ü"/>
            </a:pPr>
            <a:r>
              <a:rPr lang="en-US" sz="2400" dirty="0"/>
              <a:t>Each UML diagram is designed to let developers and customers view a software system from a different perspective and in varying degrees of abstraction</a:t>
            </a:r>
          </a:p>
          <a:p>
            <a:pPr algn="just"/>
            <a:endParaRPr lang="en-US" dirty="0"/>
          </a:p>
        </p:txBody>
      </p:sp>
    </p:spTree>
    <p:extLst>
      <p:ext uri="{BB962C8B-B14F-4D97-AF65-F5344CB8AC3E}">
        <p14:creationId xmlns="" xmlns:p14="http://schemas.microsoft.com/office/powerpoint/2010/main" val="3451179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UML Diagrams</a:t>
            </a:r>
          </a:p>
        </p:txBody>
      </p:sp>
      <p:sp>
        <p:nvSpPr>
          <p:cNvPr id="3" name="Content Placeholder 2"/>
          <p:cNvSpPr>
            <a:spLocks noGrp="1"/>
          </p:cNvSpPr>
          <p:nvPr>
            <p:ph sz="quarter" idx="1"/>
          </p:nvPr>
        </p:nvSpPr>
        <p:spPr/>
        <p:txBody>
          <a:bodyPr/>
          <a:lstStyle/>
          <a:p>
            <a:pPr algn="just"/>
            <a:r>
              <a:rPr lang="en-US" dirty="0"/>
              <a:t>The current UML standards calls for 13 different types of diagrams: class, activity, object, use case, sequence, package, state, component, communication, composite structure, interaction overview, timing, and deployment.</a:t>
            </a:r>
          </a:p>
          <a:p>
            <a:pPr algn="just"/>
            <a:endParaRPr lang="en-US" dirty="0"/>
          </a:p>
          <a:p>
            <a:pPr algn="just"/>
            <a:r>
              <a:rPr lang="en-US" dirty="0"/>
              <a:t>These diagrams are organized into two distinct groups: </a:t>
            </a:r>
            <a:r>
              <a:rPr lang="en-US" b="1" dirty="0"/>
              <a:t>structural diagrams</a:t>
            </a:r>
            <a:r>
              <a:rPr lang="en-US" dirty="0"/>
              <a:t> and </a:t>
            </a:r>
            <a:r>
              <a:rPr lang="en-US" b="1" dirty="0" smtClean="0"/>
              <a:t>behavioral or interaction diagrams</a:t>
            </a:r>
            <a:r>
              <a:rPr lang="en-US" dirty="0" smtClean="0"/>
              <a:t>.</a:t>
            </a:r>
            <a:endParaRPr lang="en-US" dirty="0"/>
          </a:p>
          <a:p>
            <a:pPr algn="just"/>
            <a:endParaRPr lang="en-US" dirty="0"/>
          </a:p>
          <a:p>
            <a:pPr algn="just"/>
            <a:endParaRPr lang="en-US" dirty="0"/>
          </a:p>
        </p:txBody>
      </p:sp>
    </p:spTree>
    <p:extLst>
      <p:ext uri="{BB962C8B-B14F-4D97-AF65-F5344CB8AC3E}">
        <p14:creationId xmlns="" xmlns:p14="http://schemas.microsoft.com/office/powerpoint/2010/main" val="155039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UML diagrams</a:t>
            </a:r>
          </a:p>
        </p:txBody>
      </p:sp>
      <p:sp>
        <p:nvSpPr>
          <p:cNvPr id="3" name="Content Placeholder 2"/>
          <p:cNvSpPr>
            <a:spLocks noGrp="1"/>
          </p:cNvSpPr>
          <p:nvPr>
            <p:ph sz="quarter" idx="1"/>
          </p:nvPr>
        </p:nvSpPr>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Class diagram</a:t>
            </a:r>
          </a:p>
          <a:p>
            <a:pPr>
              <a:buFont typeface="Wingdings" panose="05000000000000000000" pitchFamily="2" charset="2"/>
              <a:buChar char="Ø"/>
            </a:pPr>
            <a:r>
              <a:rPr lang="en-US" dirty="0"/>
              <a:t>Package diagram</a:t>
            </a:r>
          </a:p>
          <a:p>
            <a:pPr>
              <a:buFont typeface="Wingdings" panose="05000000000000000000" pitchFamily="2" charset="2"/>
              <a:buChar char="Ø"/>
            </a:pPr>
            <a:r>
              <a:rPr lang="en-US" dirty="0"/>
              <a:t>Object diagram</a:t>
            </a:r>
          </a:p>
          <a:p>
            <a:pPr>
              <a:buFont typeface="Wingdings" panose="05000000000000000000" pitchFamily="2" charset="2"/>
              <a:buChar char="Ø"/>
            </a:pPr>
            <a:r>
              <a:rPr lang="en-US" dirty="0"/>
              <a:t>Component diagram</a:t>
            </a:r>
          </a:p>
          <a:p>
            <a:pPr>
              <a:buFont typeface="Wingdings" panose="05000000000000000000" pitchFamily="2" charset="2"/>
              <a:buChar char="Ø"/>
            </a:pPr>
            <a:r>
              <a:rPr lang="en-US" dirty="0"/>
              <a:t>Composite structure diagram</a:t>
            </a:r>
          </a:p>
          <a:p>
            <a:pPr>
              <a:buFont typeface="Wingdings" panose="05000000000000000000" pitchFamily="2" charset="2"/>
              <a:buChar char="Ø"/>
            </a:pPr>
            <a:r>
              <a:rPr lang="en-US" dirty="0"/>
              <a:t>Deployment diagram</a:t>
            </a:r>
          </a:p>
          <a:p>
            <a:endParaRPr lang="en-US" dirty="0"/>
          </a:p>
          <a:p>
            <a:endParaRPr lang="en-US" dirty="0"/>
          </a:p>
        </p:txBody>
      </p:sp>
    </p:spTree>
    <p:extLst>
      <p:ext uri="{BB962C8B-B14F-4D97-AF65-F5344CB8AC3E}">
        <p14:creationId xmlns="" xmlns:p14="http://schemas.microsoft.com/office/powerpoint/2010/main" val="2693298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UML diagrams</a:t>
            </a:r>
          </a:p>
        </p:txBody>
      </p:sp>
      <p:sp>
        <p:nvSpPr>
          <p:cNvPr id="3" name="Content Placeholder 2"/>
          <p:cNvSpPr>
            <a:spLocks noGrp="1"/>
          </p:cNvSpPr>
          <p:nvPr>
            <p:ph sz="quarter" idx="1"/>
          </p:nvPr>
        </p:nvSpPr>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Activity diagram</a:t>
            </a:r>
            <a:endParaRPr lang="en-US" dirty="0"/>
          </a:p>
          <a:p>
            <a:pPr>
              <a:buFont typeface="Wingdings" panose="05000000000000000000" pitchFamily="2" charset="2"/>
              <a:buChar char="Ø"/>
            </a:pPr>
            <a:r>
              <a:rPr lang="en-US" dirty="0"/>
              <a:t>Sequence diagram</a:t>
            </a:r>
          </a:p>
          <a:p>
            <a:pPr>
              <a:buFont typeface="Wingdings" panose="05000000000000000000" pitchFamily="2" charset="2"/>
              <a:buChar char="Ø"/>
            </a:pPr>
            <a:r>
              <a:rPr lang="en-US" dirty="0"/>
              <a:t>Use case diagram</a:t>
            </a:r>
          </a:p>
          <a:p>
            <a:pPr>
              <a:buFont typeface="Wingdings" panose="05000000000000000000" pitchFamily="2" charset="2"/>
              <a:buChar char="Ø"/>
            </a:pPr>
            <a:r>
              <a:rPr lang="en-US" dirty="0"/>
              <a:t>State diagram</a:t>
            </a:r>
          </a:p>
          <a:p>
            <a:pPr>
              <a:buFont typeface="Wingdings" panose="05000000000000000000" pitchFamily="2" charset="2"/>
              <a:buChar char="Ø"/>
            </a:pPr>
            <a:r>
              <a:rPr lang="en-US" dirty="0"/>
              <a:t>Communication diagram</a:t>
            </a:r>
          </a:p>
          <a:p>
            <a:pPr>
              <a:buFont typeface="Wingdings" panose="05000000000000000000" pitchFamily="2" charset="2"/>
              <a:buChar char="Ø"/>
            </a:pPr>
            <a:r>
              <a:rPr lang="en-US" dirty="0"/>
              <a:t>Interaction overview diagram</a:t>
            </a:r>
          </a:p>
          <a:p>
            <a:pPr>
              <a:buFont typeface="Wingdings" panose="05000000000000000000" pitchFamily="2" charset="2"/>
              <a:buChar char="Ø"/>
            </a:pPr>
            <a:r>
              <a:rPr lang="en-US" dirty="0"/>
              <a:t>Timing diagram</a:t>
            </a:r>
          </a:p>
          <a:p>
            <a:endParaRPr lang="en-US" dirty="0"/>
          </a:p>
          <a:p>
            <a:endParaRPr lang="en-US" dirty="0"/>
          </a:p>
        </p:txBody>
      </p:sp>
    </p:spTree>
    <p:extLst>
      <p:ext uri="{BB962C8B-B14F-4D97-AF65-F5344CB8AC3E}">
        <p14:creationId xmlns="" xmlns:p14="http://schemas.microsoft.com/office/powerpoint/2010/main" val="1062243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l="11994" t="12347" r="15428" b="15113"/>
          <a:stretch>
            <a:fillRect/>
          </a:stretch>
        </p:blipFill>
        <p:spPr bwMode="auto">
          <a:xfrm>
            <a:off x="0" y="1"/>
            <a:ext cx="9148864"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3155</TotalTime>
  <Words>1722</Words>
  <Application>Microsoft Office PowerPoint</Application>
  <PresentationFormat>On-screen Show (4:3)</PresentationFormat>
  <Paragraphs>266</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Origin</vt:lpstr>
      <vt:lpstr>      </vt:lpstr>
      <vt:lpstr>What is UML?</vt:lpstr>
      <vt:lpstr>Unified Modeling Language(UML)</vt:lpstr>
      <vt:lpstr>Goals of UML</vt:lpstr>
      <vt:lpstr>Our Focus: the Language</vt:lpstr>
      <vt:lpstr>Types of UML Diagrams</vt:lpstr>
      <vt:lpstr>Structural UML diagrams</vt:lpstr>
      <vt:lpstr>Behavioral UML diagrams</vt:lpstr>
      <vt:lpstr>Slide 9</vt:lpstr>
      <vt:lpstr>Use Case Modeling</vt:lpstr>
      <vt:lpstr>Use Case Modeling</vt:lpstr>
      <vt:lpstr>Slide 12</vt:lpstr>
      <vt:lpstr>Slide 13</vt:lpstr>
      <vt:lpstr>Slide 14</vt:lpstr>
      <vt:lpstr>Slide 15</vt:lpstr>
      <vt:lpstr>Slide 16</vt:lpstr>
      <vt:lpstr>Slide 17</vt:lpstr>
      <vt:lpstr>Slide 18</vt:lpstr>
      <vt:lpstr>Slide 19</vt:lpstr>
      <vt:lpstr>Slide 20</vt:lpstr>
      <vt:lpstr>Generalization of an Actor</vt:lpstr>
      <vt:lpstr>Slide 22</vt:lpstr>
      <vt:lpstr>Structural Modeling</vt:lpstr>
      <vt:lpstr>Class Example</vt:lpstr>
      <vt:lpstr>Class Diagram</vt:lpstr>
      <vt:lpstr>Classes</vt:lpstr>
      <vt:lpstr>Class Names</vt:lpstr>
      <vt:lpstr>Class Attributes</vt:lpstr>
      <vt:lpstr>Class Attributes (Cont’d)</vt:lpstr>
      <vt:lpstr>Class Operations</vt:lpstr>
      <vt:lpstr>Depicting Classes</vt:lpstr>
      <vt:lpstr>Relationships</vt:lpstr>
      <vt:lpstr>Dependency Relationships</vt:lpstr>
      <vt:lpstr>Generalization Relationships</vt:lpstr>
      <vt:lpstr>Association Relationships</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Interfaces</vt:lpstr>
      <vt:lpstr>Interface Services</vt:lpstr>
      <vt:lpstr>Interface Realization Relationship</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Object Oriented  Programming</dc:title>
  <dc:creator>nasir</dc:creator>
  <cp:lastModifiedBy>nasir</cp:lastModifiedBy>
  <cp:revision>445</cp:revision>
  <dcterms:created xsi:type="dcterms:W3CDTF">2006-08-16T00:00:00Z</dcterms:created>
  <dcterms:modified xsi:type="dcterms:W3CDTF">2016-05-06T06:18:58Z</dcterms:modified>
</cp:coreProperties>
</file>