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346" r:id="rId3"/>
    <p:sldId id="347" r:id="rId4"/>
    <p:sldId id="350" r:id="rId5"/>
    <p:sldId id="348" r:id="rId6"/>
    <p:sldId id="351" r:id="rId7"/>
    <p:sldId id="349" r:id="rId8"/>
    <p:sldId id="352" r:id="rId9"/>
    <p:sldId id="353" r:id="rId10"/>
    <p:sldId id="354" r:id="rId11"/>
    <p:sldId id="355" r:id="rId12"/>
    <p:sldId id="356" r:id="rId13"/>
    <p:sldId id="34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434" autoAdjust="0"/>
  </p:normalViewPr>
  <p:slideViewPr>
    <p:cSldViewPr>
      <p:cViewPr varScale="1">
        <p:scale>
          <a:sx n="48" d="100"/>
          <a:sy n="48" d="100"/>
        </p:scale>
        <p:origin x="-5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74D89-C5C4-409B-86B8-DDF2F60206AE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110AB-5634-4A42-B8F6-6E61865A2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026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886200"/>
            <a:ext cx="7010400" cy="990600"/>
          </a:xfrm>
        </p:spPr>
        <p:txBody>
          <a:bodyPr>
            <a:normAutofit fontScale="90000"/>
          </a:bodyPr>
          <a:lstStyle/>
          <a:p>
            <a:r>
              <a:rPr lang="en-US" sz="2700" b="1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Operator Overloading </a:t>
            </a:r>
            <a:r>
              <a:rPr lang="en-US" sz="2700" b="1" i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i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i="1" dirty="0" smtClean="0"/>
              <a:t>Lecture #</a:t>
            </a:r>
            <a:r>
              <a:rPr lang="en-US" sz="2400" i="1" dirty="0" smtClean="0"/>
              <a:t>18</a:t>
            </a:r>
            <a:endParaRPr lang="en-US" sz="2400" i="1" dirty="0" smtClean="0"/>
          </a:p>
          <a:p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-30707"/>
            <a:ext cx="7772400" cy="812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class calculation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  </a:t>
            </a:r>
            <a:r>
              <a:rPr lang="en-US" dirty="0" err="1"/>
              <a:t>int</a:t>
            </a:r>
            <a:r>
              <a:rPr lang="en-US" dirty="0"/>
              <a:t> a, b, c;</a:t>
            </a:r>
            <a:br>
              <a:rPr lang="en-US" dirty="0"/>
            </a:br>
            <a:r>
              <a:rPr lang="en-US" dirty="0"/>
              <a:t>   public calculation()</a:t>
            </a:r>
            <a:br>
              <a:rPr lang="en-US" dirty="0"/>
            </a:br>
            <a:r>
              <a:rPr lang="en-US" dirty="0"/>
              <a:t>   {</a:t>
            </a:r>
            <a:br>
              <a:rPr lang="en-US" dirty="0"/>
            </a:br>
            <a:r>
              <a:rPr lang="en-US" dirty="0"/>
              <a:t>       a = b = c = 0;</a:t>
            </a:r>
            <a:br>
              <a:rPr lang="en-US" dirty="0"/>
            </a:br>
            <a:r>
              <a:rPr lang="en-US" dirty="0"/>
              <a:t>   }</a:t>
            </a:r>
            <a:br>
              <a:rPr lang="en-US" dirty="0"/>
            </a:br>
            <a:r>
              <a:rPr lang="en-US" dirty="0"/>
              <a:t>   public calculation(</a:t>
            </a:r>
            <a:r>
              <a:rPr lang="en-US" dirty="0" err="1"/>
              <a:t>int</a:t>
            </a:r>
            <a:r>
              <a:rPr lang="en-US" dirty="0"/>
              <a:t> x, </a:t>
            </a:r>
            <a:r>
              <a:rPr lang="en-US" dirty="0" err="1"/>
              <a:t>int</a:t>
            </a:r>
            <a:r>
              <a:rPr lang="en-US" dirty="0"/>
              <a:t> y, </a:t>
            </a:r>
            <a:r>
              <a:rPr lang="en-US" dirty="0" err="1"/>
              <a:t>int</a:t>
            </a:r>
            <a:r>
              <a:rPr lang="en-US" dirty="0"/>
              <a:t> z)</a:t>
            </a:r>
            <a:br>
              <a:rPr lang="en-US" dirty="0"/>
            </a:br>
            <a:r>
              <a:rPr lang="en-US" dirty="0"/>
              <a:t>   {</a:t>
            </a:r>
            <a:br>
              <a:rPr lang="en-US" dirty="0"/>
            </a:br>
            <a:r>
              <a:rPr lang="en-US" dirty="0"/>
              <a:t>       a = x;</a:t>
            </a:r>
            <a:br>
              <a:rPr lang="en-US" dirty="0"/>
            </a:br>
            <a:r>
              <a:rPr lang="en-US" dirty="0"/>
              <a:t>       b = y;</a:t>
            </a:r>
            <a:br>
              <a:rPr lang="en-US" dirty="0"/>
            </a:br>
            <a:r>
              <a:rPr lang="en-US" dirty="0"/>
              <a:t>       c = z;</a:t>
            </a:r>
            <a:br>
              <a:rPr lang="en-US" dirty="0"/>
            </a:br>
            <a:r>
              <a:rPr lang="en-US" dirty="0"/>
              <a:t>   } </a:t>
            </a:r>
          </a:p>
          <a:p>
            <a:r>
              <a:rPr lang="en-US" dirty="0"/>
              <a:t>public static calculation operator ++(calculation op1)</a:t>
            </a:r>
            <a:br>
              <a:rPr lang="en-US" dirty="0"/>
            </a:br>
            <a:r>
              <a:rPr lang="en-US" dirty="0"/>
              <a:t>   {</a:t>
            </a:r>
            <a:br>
              <a:rPr lang="en-US" dirty="0"/>
            </a:br>
            <a:r>
              <a:rPr lang="en-US" dirty="0"/>
              <a:t>       op1.a++;</a:t>
            </a:r>
            <a:br>
              <a:rPr lang="en-US" dirty="0"/>
            </a:br>
            <a:r>
              <a:rPr lang="en-US" dirty="0"/>
              <a:t>       op1.b++;</a:t>
            </a:r>
            <a:br>
              <a:rPr lang="en-US" dirty="0"/>
            </a:br>
            <a:r>
              <a:rPr lang="en-US" dirty="0"/>
              <a:t>       op1.c++;</a:t>
            </a:r>
            <a:br>
              <a:rPr lang="en-US" dirty="0"/>
            </a:br>
            <a:r>
              <a:rPr lang="en-US" dirty="0"/>
              <a:t>       return op1;</a:t>
            </a:r>
            <a:br>
              <a:rPr lang="en-US" dirty="0"/>
            </a:br>
            <a:r>
              <a:rPr lang="en-US" dirty="0"/>
              <a:t>   }</a:t>
            </a:r>
            <a:br>
              <a:rPr lang="en-US" dirty="0"/>
            </a:br>
            <a:r>
              <a:rPr lang="en-US" dirty="0"/>
              <a:t>   public void </a:t>
            </a:r>
            <a:r>
              <a:rPr lang="en-US" dirty="0" err="1"/>
              <a:t>ShowTheResult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   {</a:t>
            </a:r>
            <a:br>
              <a:rPr lang="en-US" dirty="0"/>
            </a:br>
            <a:r>
              <a:rPr lang="en-US" dirty="0"/>
              <a:t>       </a:t>
            </a:r>
            <a:r>
              <a:rPr lang="en-US" dirty="0" err="1"/>
              <a:t>Console.WriteLine</a:t>
            </a:r>
            <a:r>
              <a:rPr lang="en-US" dirty="0"/>
              <a:t>(a + "," + b + "," + c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67400" y="304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 Code-1…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702209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8100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class Program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   static void 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   {</a:t>
            </a:r>
            <a:br>
              <a:rPr lang="en-US" dirty="0"/>
            </a:br>
            <a:r>
              <a:rPr lang="en-US" dirty="0"/>
              <a:t>        calculation </a:t>
            </a:r>
            <a:r>
              <a:rPr lang="en-US" dirty="0" err="1"/>
              <a:t>i</a:t>
            </a:r>
            <a:r>
              <a:rPr lang="en-US" dirty="0"/>
              <a:t> = new calculation(10, 20, 30);</a:t>
            </a:r>
            <a:br>
              <a:rPr lang="en-US" dirty="0"/>
            </a:br>
            <a:r>
              <a:rPr lang="en-US" dirty="0"/>
              <a:t>        calculation j = new calculation(5, 10, 3);</a:t>
            </a:r>
            <a:br>
              <a:rPr lang="en-US" dirty="0"/>
            </a:br>
            <a:r>
              <a:rPr lang="en-US" dirty="0"/>
              <a:t>        calculation k = new calculation();</a:t>
            </a:r>
            <a:br>
              <a:rPr lang="en-US" dirty="0"/>
            </a:br>
            <a:r>
              <a:rPr lang="en-US" dirty="0"/>
              <a:t>        </a:t>
            </a:r>
            <a:r>
              <a:rPr lang="en-US" dirty="0" err="1"/>
              <a:t>i</a:t>
            </a:r>
            <a:r>
              <a:rPr lang="en-US" dirty="0"/>
              <a:t>++;</a:t>
            </a:r>
            <a:br>
              <a:rPr lang="en-US" dirty="0"/>
            </a:br>
            <a:r>
              <a:rPr lang="en-US" dirty="0"/>
              <a:t>        </a:t>
            </a:r>
            <a:r>
              <a:rPr lang="en-US" dirty="0" err="1"/>
              <a:t>i.ShowTheResult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       </a:t>
            </a:r>
            <a:r>
              <a:rPr lang="en-US" dirty="0" err="1"/>
              <a:t>Console.WriteLine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  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553200" y="533400"/>
            <a:ext cx="1902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…Example Code-1</a:t>
            </a:r>
          </a:p>
        </p:txBody>
      </p:sp>
    </p:spTree>
    <p:extLst>
      <p:ext uri="{BB962C8B-B14F-4D97-AF65-F5344CB8AC3E}">
        <p14:creationId xmlns:p14="http://schemas.microsoft.com/office/powerpoint/2010/main" xmlns="" val="380802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09600"/>
            <a:ext cx="8001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buNone/>
            </a:pPr>
            <a:r>
              <a:rPr lang="en-US" dirty="0"/>
              <a:t>class </a:t>
            </a:r>
            <a:r>
              <a:rPr lang="en-US" dirty="0" err="1"/>
              <a:t>MyNum</a:t>
            </a:r>
            <a:endParaRPr lang="en-US" dirty="0"/>
          </a:p>
          <a:p>
            <a:pPr fontAlgn="t">
              <a:buNone/>
            </a:pPr>
            <a:r>
              <a:rPr lang="en-US" dirty="0" smtClean="0"/>
              <a:t>{</a:t>
            </a:r>
            <a:endParaRPr lang="en-US" dirty="0"/>
          </a:p>
          <a:p>
            <a:pPr fontAlgn="t">
              <a:buNone/>
            </a:pPr>
            <a:r>
              <a:rPr lang="en-US" dirty="0"/>
              <a:t>  	</a:t>
            </a:r>
            <a:r>
              <a:rPr lang="en-US" dirty="0" smtClean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;</a:t>
            </a:r>
          </a:p>
          <a:p>
            <a:pPr fontAlgn="t">
              <a:buNone/>
            </a:pPr>
            <a:r>
              <a:rPr lang="en-US" dirty="0" smtClean="0"/>
              <a:t>  	public </a:t>
            </a:r>
            <a:r>
              <a:rPr lang="en-US" dirty="0" err="1" smtClean="0"/>
              <a:t>MyNum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fontAlgn="t">
              <a:buNone/>
            </a:pPr>
            <a:r>
              <a:rPr lang="en-US" dirty="0" smtClean="0"/>
              <a:t>                    {</a:t>
            </a:r>
          </a:p>
          <a:p>
            <a:pPr fontAlgn="t">
              <a:buNone/>
            </a:pPr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; </a:t>
            </a:r>
            <a:endParaRPr lang="en-US" dirty="0" smtClean="0"/>
          </a:p>
          <a:p>
            <a:pPr fontAlgn="t">
              <a:buNone/>
            </a:pPr>
            <a:r>
              <a:rPr lang="en-US" dirty="0"/>
              <a:t>	 </a:t>
            </a:r>
            <a:r>
              <a:rPr lang="en-US" dirty="0" smtClean="0"/>
              <a:t>  }</a:t>
            </a:r>
            <a:endParaRPr lang="en-US" dirty="0"/>
          </a:p>
          <a:p>
            <a:pPr fontAlgn="t">
              <a:buNone/>
            </a:pPr>
            <a:r>
              <a:rPr lang="en-US" dirty="0"/>
              <a:t>  public static </a:t>
            </a:r>
            <a:r>
              <a:rPr lang="en-US" dirty="0" err="1"/>
              <a:t>MyNum</a:t>
            </a:r>
            <a:r>
              <a:rPr lang="en-US" dirty="0"/>
              <a:t> operator +(</a:t>
            </a:r>
            <a:r>
              <a:rPr lang="en-US" dirty="0" err="1"/>
              <a:t>MyNum</a:t>
            </a:r>
            <a:r>
              <a:rPr lang="en-US" dirty="0"/>
              <a:t> a, </a:t>
            </a:r>
            <a:r>
              <a:rPr lang="en-US" dirty="0" err="1"/>
              <a:t>MyNum</a:t>
            </a:r>
            <a:r>
              <a:rPr lang="en-US" dirty="0"/>
              <a:t> b)</a:t>
            </a:r>
          </a:p>
          <a:p>
            <a:pPr fontAlgn="t">
              <a:buNone/>
            </a:pPr>
            <a:r>
              <a:rPr lang="en-US" dirty="0"/>
              <a:t> </a:t>
            </a:r>
            <a:r>
              <a:rPr lang="en-US" dirty="0" smtClean="0"/>
              <a:t>              {</a:t>
            </a:r>
            <a:endParaRPr lang="en-US" dirty="0"/>
          </a:p>
          <a:p>
            <a:pPr fontAlgn="t">
              <a:buNone/>
            </a:pPr>
            <a:r>
              <a:rPr lang="en-US" dirty="0"/>
              <a:t>    return new </a:t>
            </a:r>
            <a:r>
              <a:rPr lang="en-US" dirty="0" err="1"/>
              <a:t>MyNum</a:t>
            </a:r>
            <a:r>
              <a:rPr lang="en-US" dirty="0"/>
              <a:t>(</a:t>
            </a:r>
            <a:r>
              <a:rPr lang="en-US" dirty="0" err="1"/>
              <a:t>a.val</a:t>
            </a:r>
            <a:r>
              <a:rPr lang="en-US" dirty="0"/>
              <a:t> + </a:t>
            </a:r>
            <a:r>
              <a:rPr lang="en-US" dirty="0" err="1"/>
              <a:t>b.val</a:t>
            </a:r>
            <a:r>
              <a:rPr lang="en-US" dirty="0"/>
              <a:t>);</a:t>
            </a:r>
          </a:p>
          <a:p>
            <a:pPr fontAlgn="t">
              <a:buNone/>
            </a:pPr>
            <a:r>
              <a:rPr lang="en-US" dirty="0"/>
              <a:t>  </a:t>
            </a:r>
            <a:r>
              <a:rPr lang="en-US" dirty="0" smtClean="0"/>
              <a:t>             }</a:t>
            </a:r>
            <a:endParaRPr lang="en-US" dirty="0"/>
          </a:p>
          <a:p>
            <a:pPr fontAlgn="t">
              <a:buNone/>
            </a:pPr>
            <a:r>
              <a:rPr lang="en-US" dirty="0" smtClean="0"/>
              <a:t>}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//Since the class now overloads the addition sign this operator can be used to perform the required calculation.</a:t>
            </a:r>
          </a:p>
          <a:p>
            <a:pPr fontAlgn="t">
              <a:buNone/>
            </a:pPr>
            <a:r>
              <a:rPr lang="en-US" dirty="0" err="1"/>
              <a:t>MyNum</a:t>
            </a:r>
            <a:r>
              <a:rPr lang="en-US" dirty="0"/>
              <a:t> a = new </a:t>
            </a:r>
            <a:r>
              <a:rPr lang="en-US" dirty="0" err="1"/>
              <a:t>MyNum</a:t>
            </a:r>
            <a:r>
              <a:rPr lang="en-US" dirty="0"/>
              <a:t>(10);</a:t>
            </a:r>
          </a:p>
          <a:p>
            <a:pPr fontAlgn="t">
              <a:buNone/>
            </a:pPr>
            <a:r>
              <a:rPr lang="en-US" dirty="0" err="1"/>
              <a:t>MyNum</a:t>
            </a:r>
            <a:r>
              <a:rPr lang="en-US" dirty="0"/>
              <a:t> b = new </a:t>
            </a:r>
            <a:r>
              <a:rPr lang="en-US" dirty="0" err="1"/>
              <a:t>MyNum</a:t>
            </a:r>
            <a:r>
              <a:rPr lang="en-US" dirty="0"/>
              <a:t>(5);</a:t>
            </a:r>
          </a:p>
          <a:p>
            <a:pPr fontAlgn="t">
              <a:buNone/>
            </a:pPr>
            <a:r>
              <a:rPr lang="en-US" dirty="0" err="1"/>
              <a:t>MyNum</a:t>
            </a:r>
            <a:r>
              <a:rPr lang="en-US" dirty="0"/>
              <a:t> c = a + b;</a:t>
            </a:r>
          </a:p>
        </p:txBody>
      </p:sp>
      <p:sp>
        <p:nvSpPr>
          <p:cNvPr id="4" name="Rectangle 3"/>
          <p:cNvSpPr/>
          <p:nvPr/>
        </p:nvSpPr>
        <p:spPr>
          <a:xfrm>
            <a:off x="6324600" y="609600"/>
            <a:ext cx="1719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Example </a:t>
            </a:r>
            <a:r>
              <a:rPr lang="en-US" b="1" dirty="0" smtClean="0"/>
              <a:t>Code-2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846306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2562761"/>
            <a:ext cx="815340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End of Lecture </a:t>
            </a:r>
            <a:r>
              <a:rPr lang="en-US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18</a:t>
            </a:r>
            <a:endParaRPr lang="en-US" sz="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Operator overloading is a technique by which operators used in a programming language are implemented in user-defined types with customized logic that is based on the types of arguments passed. 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This is done with the help of special method called operator method ,which describe the task. The operator is defined in such a way as a method, we use</a:t>
            </a:r>
            <a:r>
              <a:rPr lang="en-US" dirty="0">
                <a:solidFill>
                  <a:srgbClr val="FF0000"/>
                </a:solidFill>
              </a:rPr>
              <a:t> operator</a:t>
            </a:r>
            <a:r>
              <a:rPr lang="en-US" dirty="0"/>
              <a:t> keyword to define the operator method.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946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Operator overloading is closely related to method overloading. To overload an operator, use </a:t>
            </a:r>
            <a:r>
              <a:rPr lang="en-US" dirty="0" smtClean="0"/>
              <a:t>the operator keyword </a:t>
            </a:r>
            <a:r>
              <a:rPr lang="en-US" dirty="0"/>
              <a:t>to define an operator method</a:t>
            </a:r>
            <a:r>
              <a:rPr lang="en-US" dirty="0" smtClean="0"/>
              <a:t>, which </a:t>
            </a:r>
            <a:r>
              <a:rPr lang="en-US" dirty="0"/>
              <a:t>defines the action of the operator </a:t>
            </a:r>
            <a:r>
              <a:rPr lang="en-US" dirty="0" smtClean="0"/>
              <a:t>relative </a:t>
            </a:r>
            <a:r>
              <a:rPr lang="en-US" dirty="0"/>
              <a:t>to its class</a:t>
            </a:r>
          </a:p>
        </p:txBody>
      </p:sp>
    </p:spTree>
    <p:extLst>
      <p:ext uri="{BB962C8B-B14F-4D97-AF65-F5344CB8AC3E}">
        <p14:creationId xmlns:p14="http://schemas.microsoft.com/office/powerpoint/2010/main" xmlns="" val="170124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>
              <a:spcAft>
                <a:spcPts val="1200"/>
              </a:spcAft>
            </a:pPr>
            <a:r>
              <a:rPr lang="en-US" dirty="0"/>
              <a:t>Operator overloading facilitates the specification of user-defined implementation for operations where one or both operands are of user-defined class or structure type. </a:t>
            </a:r>
          </a:p>
          <a:p>
            <a:pPr algn="just">
              <a:spcAft>
                <a:spcPts val="1200"/>
              </a:spcAft>
            </a:pPr>
            <a:r>
              <a:rPr lang="en-US" dirty="0"/>
              <a:t>This helps user-defined types to behave much like the fundamental primitive data types. </a:t>
            </a:r>
          </a:p>
          <a:p>
            <a:pPr algn="just">
              <a:spcAft>
                <a:spcPts val="1200"/>
              </a:spcAft>
            </a:pPr>
            <a:r>
              <a:rPr lang="en-US" dirty="0"/>
              <a:t>Operator overloading is helpful in cases where the operators used for certain types provide semantics related to the domain context and syntactic support as found in the programming language. </a:t>
            </a:r>
          </a:p>
          <a:p>
            <a:pPr algn="just">
              <a:spcAft>
                <a:spcPts val="1200"/>
              </a:spcAft>
            </a:pPr>
            <a:r>
              <a:rPr lang="en-US" dirty="0"/>
              <a:t>It is used for syntactical convenience, readability and maintainability. 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478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81000"/>
            <a:ext cx="83058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are two forms of </a:t>
            </a:r>
            <a:r>
              <a:rPr lang="en-US" dirty="0" smtClean="0"/>
              <a:t>operator methods</a:t>
            </a:r>
            <a:r>
              <a:rPr lang="en-US" dirty="0"/>
              <a:t>: </a:t>
            </a:r>
          </a:p>
          <a:p>
            <a:r>
              <a:rPr lang="en-US" dirty="0" smtClean="0"/>
              <a:t>one </a:t>
            </a:r>
            <a:r>
              <a:rPr lang="en-US" dirty="0"/>
              <a:t>for unary operators and one for </a:t>
            </a:r>
            <a:r>
              <a:rPr lang="en-US" dirty="0" smtClean="0"/>
              <a:t>binary operators</a:t>
            </a:r>
            <a:r>
              <a:rPr lang="en-US" dirty="0"/>
              <a:t>. The general form for each is shown here: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/>
              <a:t>General form for overloading a unary operator</a:t>
            </a: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ret-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typeoperator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op(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-type operand)</a:t>
            </a: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operations</a:t>
            </a:r>
          </a:p>
          <a:p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// General form for overloading a binary operator</a:t>
            </a: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ret-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typeoperator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op(param-type1 operand1, param-type1 operand2)</a:t>
            </a: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operations</a:t>
            </a:r>
          </a:p>
          <a:p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867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overload methods for unary operators take a single parameter of the </a:t>
            </a:r>
            <a:r>
              <a:rPr lang="en-US" dirty="0" smtClean="0"/>
              <a:t>class or </a:t>
            </a:r>
            <a:r>
              <a:rPr lang="en-US" dirty="0" err="1" smtClean="0"/>
              <a:t>Struct</a:t>
            </a:r>
            <a:r>
              <a:rPr lang="en-US" dirty="0" smtClean="0"/>
              <a:t> type</a:t>
            </a:r>
            <a:r>
              <a:rPr lang="en-US" dirty="0"/>
              <a:t>.</a:t>
            </a:r>
          </a:p>
          <a:p>
            <a:r>
              <a:rPr lang="en-US" dirty="0"/>
              <a:t>– The overload methods for binary operators take two parameters, at least one of </a:t>
            </a:r>
            <a:r>
              <a:rPr lang="en-US" dirty="0" smtClean="0"/>
              <a:t>which </a:t>
            </a:r>
            <a:r>
              <a:rPr lang="en-US" dirty="0"/>
              <a:t>must be of the </a:t>
            </a:r>
            <a:r>
              <a:rPr lang="en-US" dirty="0" smtClean="0"/>
              <a:t>class or </a:t>
            </a:r>
            <a:r>
              <a:rPr lang="en-US" dirty="0" err="1" smtClean="0"/>
              <a:t>struct</a:t>
            </a:r>
            <a:r>
              <a:rPr lang="en-US" dirty="0" smtClean="0"/>
              <a:t> type.</a:t>
            </a:r>
          </a:p>
          <a:p>
            <a:endParaRPr lang="en-US" dirty="0"/>
          </a:p>
          <a:p>
            <a:r>
              <a:rPr lang="en-US" dirty="0"/>
              <a:t>public static </a:t>
            </a:r>
            <a:r>
              <a:rPr lang="en-US" dirty="0" err="1"/>
              <a:t>LimitedInt</a:t>
            </a:r>
            <a:r>
              <a:rPr lang="en-US" dirty="0"/>
              <a:t> operator -(</a:t>
            </a:r>
            <a:r>
              <a:rPr lang="en-US" dirty="0" err="1"/>
              <a:t>LimitedInt</a:t>
            </a:r>
            <a:r>
              <a:rPr lang="en-US" dirty="0"/>
              <a:t> x) // Unary</a:t>
            </a:r>
          </a:p>
          <a:p>
            <a:r>
              <a:rPr lang="en-US" dirty="0"/>
              <a:t>public static </a:t>
            </a:r>
            <a:r>
              <a:rPr lang="en-US" dirty="0" err="1"/>
              <a:t>LimitedInt</a:t>
            </a:r>
            <a:r>
              <a:rPr lang="en-US" dirty="0"/>
              <a:t> operator +(</a:t>
            </a:r>
            <a:r>
              <a:rPr lang="en-US" dirty="0" err="1"/>
              <a:t>LimitedInt</a:t>
            </a:r>
            <a:r>
              <a:rPr lang="en-US" dirty="0"/>
              <a:t> x, double y) // Binary</a:t>
            </a:r>
          </a:p>
        </p:txBody>
      </p:sp>
    </p:spTree>
    <p:extLst>
      <p:ext uri="{BB962C8B-B14F-4D97-AF65-F5344CB8AC3E}">
        <p14:creationId xmlns:p14="http://schemas.microsoft.com/office/powerpoint/2010/main" xmlns="" val="447341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There are some feature of operators methods which is give below:</a:t>
            </a:r>
          </a:p>
          <a:p>
            <a:pPr lvl="0" algn="just">
              <a:buFont typeface="Wingdings" panose="05000000000000000000" pitchFamily="2" charset="2"/>
              <a:buChar char="ü"/>
            </a:pPr>
            <a:endParaRPr lang="en-US" dirty="0"/>
          </a:p>
          <a:p>
            <a:pPr lvl="0" algn="just">
              <a:buFont typeface="Wingdings" panose="05000000000000000000" pitchFamily="2" charset="2"/>
              <a:buChar char="ü"/>
            </a:pPr>
            <a:r>
              <a:rPr lang="en-US" dirty="0"/>
              <a:t>The return value is the type that can be any type. </a:t>
            </a:r>
          </a:p>
          <a:p>
            <a:pPr lvl="0" algn="just">
              <a:buFont typeface="Wingdings" panose="05000000000000000000" pitchFamily="2" charset="2"/>
              <a:buChar char="ü"/>
            </a:pPr>
            <a:r>
              <a:rPr lang="en-US" dirty="0"/>
              <a:t>In Unary operators ,the argument must be the same type as that of the enclosing class or </a:t>
            </a:r>
            <a:r>
              <a:rPr lang="en-US" dirty="0" err="1"/>
              <a:t>struct</a:t>
            </a:r>
            <a:r>
              <a:rPr lang="en-US" dirty="0"/>
              <a:t>.</a:t>
            </a:r>
          </a:p>
          <a:p>
            <a:pPr lvl="0" algn="just">
              <a:buFont typeface="Wingdings" panose="05000000000000000000" pitchFamily="2" charset="2"/>
              <a:buChar char="ü"/>
            </a:pPr>
            <a:r>
              <a:rPr lang="en-US" dirty="0"/>
              <a:t>The Number of arguments will be one for the Unary operators and two for the binary operators.</a:t>
            </a:r>
          </a:p>
          <a:p>
            <a:pPr lvl="0" algn="just">
              <a:buFont typeface="Wingdings" panose="05000000000000000000" pitchFamily="2" charset="2"/>
              <a:buChar char="ü"/>
            </a:pPr>
            <a:r>
              <a:rPr lang="en-US" dirty="0"/>
              <a:t>In binary operators, First argument must be of the same type as that of the enclosing class or </a:t>
            </a:r>
            <a:r>
              <a:rPr lang="en-US" dirty="0" err="1"/>
              <a:t>struct</a:t>
            </a:r>
            <a:r>
              <a:rPr lang="en-US" dirty="0"/>
              <a:t> and second can be of any type.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185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Unary operators are those which require only a single operand/parameter for the operation. The class or </a:t>
            </a:r>
            <a:r>
              <a:rPr lang="en-US" dirty="0" err="1"/>
              <a:t>struct</a:t>
            </a:r>
            <a:r>
              <a:rPr lang="en-US" dirty="0"/>
              <a:t> involved in the operation must contain the operator declaration and they include +, -, !, ~, ++, --, true, and false.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9702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spcAft>
                <a:spcPts val="600"/>
              </a:spcAft>
            </a:pPr>
            <a:r>
              <a:rPr lang="en-US" dirty="0"/>
              <a:t>All C # binary operators can be overloaded. i.e., +, - , *, / , %,&amp;,|, &lt;&lt;,&gt;&gt;.</a:t>
            </a:r>
          </a:p>
          <a:p>
            <a:pPr algn="just">
              <a:spcAft>
                <a:spcPts val="600"/>
              </a:spcAft>
            </a:pPr>
            <a:r>
              <a:rPr lang="en-US" dirty="0"/>
              <a:t>All C# unary operators can be overloaded. i.e., +,_,!,++,--.</a:t>
            </a:r>
          </a:p>
          <a:p>
            <a:pPr algn="just">
              <a:spcAft>
                <a:spcPts val="600"/>
              </a:spcAft>
            </a:pPr>
            <a:r>
              <a:rPr lang="en-US" dirty="0"/>
              <a:t>All relational operators can be overloaded , but only as pairs. i.e., = =, !=, &lt;&gt;, &lt;=, &gt;=</a:t>
            </a:r>
          </a:p>
          <a:p>
            <a:pPr algn="just">
              <a:spcAft>
                <a:spcPts val="600"/>
              </a:spcAft>
            </a:pPr>
            <a:r>
              <a:rPr lang="en-US" dirty="0"/>
              <a:t>In simple terms, let us say if + is overloaded. If you want to find a + b:</a:t>
            </a:r>
          </a:p>
          <a:p>
            <a:pPr algn="just">
              <a:spcAft>
                <a:spcPts val="600"/>
              </a:spcAft>
            </a:pPr>
            <a:r>
              <a:rPr lang="en-US" dirty="0"/>
              <a:t>If </a:t>
            </a:r>
            <a:r>
              <a:rPr lang="en-US" dirty="0" err="1"/>
              <a:t>a,b</a:t>
            </a:r>
            <a:r>
              <a:rPr lang="en-US" dirty="0"/>
              <a:t> are integers, the result will be sum of a and b and result is int.</a:t>
            </a:r>
          </a:p>
          <a:p>
            <a:pPr algn="just">
              <a:spcAft>
                <a:spcPts val="600"/>
              </a:spcAft>
            </a:pPr>
            <a:r>
              <a:rPr lang="en-US" dirty="0"/>
              <a:t>If </a:t>
            </a:r>
            <a:r>
              <a:rPr lang="en-US" dirty="0" err="1"/>
              <a:t>a,b</a:t>
            </a:r>
            <a:r>
              <a:rPr lang="en-US" dirty="0"/>
              <a:t> are float, the result will be sum of a and b and result is float.</a:t>
            </a:r>
          </a:p>
          <a:p>
            <a:pPr algn="just">
              <a:spcAft>
                <a:spcPts val="600"/>
              </a:spcAft>
            </a:pPr>
            <a:r>
              <a:rPr lang="en-US" dirty="0"/>
              <a:t>If </a:t>
            </a:r>
            <a:r>
              <a:rPr lang="en-US" dirty="0" err="1"/>
              <a:t>a,b</a:t>
            </a:r>
            <a:r>
              <a:rPr lang="en-US" dirty="0"/>
              <a:t> are two strings, the result will be concatenation of String a and String b and final result </a:t>
            </a:r>
            <a:r>
              <a:rPr lang="en-US" dirty="0" err="1"/>
              <a:t>isstring</a:t>
            </a:r>
            <a:r>
              <a:rPr lang="en-US" dirty="0"/>
              <a:t>.</a:t>
            </a:r>
          </a:p>
          <a:p>
            <a:pPr algn="just">
              <a:spcAft>
                <a:spcPts val="600"/>
              </a:spcAft>
            </a:pPr>
            <a:r>
              <a:rPr lang="en-US" dirty="0"/>
              <a:t>In this way, + is overloaded with different operations depending upon the data.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8988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2663</TotalTime>
  <Words>376</Words>
  <Application>Microsoft Office PowerPoint</Application>
  <PresentationFormat>On-screen Show (4:3)</PresentationFormat>
  <Paragraphs>77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Origin</vt:lpstr>
      <vt:lpstr>  Operator Overloading       </vt:lpstr>
      <vt:lpstr>Operator Overloading</vt:lpstr>
      <vt:lpstr>Operator Overloading</vt:lpstr>
      <vt:lpstr>Defining Operator Overloading</vt:lpstr>
      <vt:lpstr>Slide 5</vt:lpstr>
      <vt:lpstr>Operator Overloading</vt:lpstr>
      <vt:lpstr>Operator Overloading</vt:lpstr>
      <vt:lpstr>Unary operators</vt:lpstr>
      <vt:lpstr>Binary operators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Concepts of Object Oriented  Programming</dc:title>
  <dc:creator>nasir</dc:creator>
  <cp:lastModifiedBy>nasir</cp:lastModifiedBy>
  <cp:revision>336</cp:revision>
  <dcterms:created xsi:type="dcterms:W3CDTF">2006-08-16T00:00:00Z</dcterms:created>
  <dcterms:modified xsi:type="dcterms:W3CDTF">2016-05-13T08:12:24Z</dcterms:modified>
</cp:coreProperties>
</file>