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96" r:id="rId4"/>
    <p:sldId id="297" r:id="rId5"/>
    <p:sldId id="298" r:id="rId6"/>
    <p:sldId id="299" r:id="rId7"/>
    <p:sldId id="300" r:id="rId8"/>
    <p:sldId id="301" r:id="rId9"/>
    <p:sldId id="302" r:id="rId10"/>
    <p:sldId id="303" r:id="rId11"/>
    <p:sldId id="304"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5/15/2016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5/15/2016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5/15/2016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86200"/>
            <a:ext cx="7010400" cy="990600"/>
          </a:xfrm>
        </p:spPr>
        <p:txBody>
          <a:bodyPr>
            <a:noAutofit/>
          </a:bodyPr>
          <a:lstStyle/>
          <a:p>
            <a:r>
              <a:rPr lang="en-US" b="1" i="1" dirty="0" smtClean="0">
                <a:latin typeface="Times New Roman" pitchFamily="18" charset="0"/>
                <a:cs typeface="Times New Roman" pitchFamily="18" charset="0"/>
              </a:rPr>
              <a:t>  </a:t>
            </a:r>
            <a:r>
              <a:rPr lang="en-US" b="1" i="1" dirty="0">
                <a:latin typeface="Times New Roman" pitchFamily="18" charset="0"/>
                <a:cs typeface="Times New Roman" pitchFamily="18" charset="0"/>
              </a:rPr>
              <a:t/>
            </a:r>
            <a:br>
              <a:rPr lang="en-US" b="1" i="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a:t>Lecture # 19</a:t>
            </a:r>
          </a:p>
          <a:p>
            <a:endParaRPr lang="en-US" i="1" dirty="0"/>
          </a:p>
        </p:txBody>
      </p:sp>
      <p:sp>
        <p:nvSpPr>
          <p:cNvPr id="4" name="Subtitle 2"/>
          <p:cNvSpPr txBox="1">
            <a:spLocks/>
          </p:cNvSpPr>
          <p:nvPr/>
        </p:nvSpPr>
        <p:spPr>
          <a:xfrm>
            <a:off x="1219200" y="43434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3200" b="1" i="1" dirty="0">
                <a:solidFill>
                  <a:schemeClr val="tx1"/>
                </a:solidFill>
                <a:latin typeface="Times New Roman" pitchFamily="18" charset="0"/>
                <a:cs typeface="Times New Roman" pitchFamily="18" charset="0"/>
              </a:rPr>
              <a:t>Sequence Diagram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lstStyle/>
          <a:p>
            <a:pPr marL="0" lvl="0" indent="0">
              <a:buNone/>
            </a:pPr>
            <a:r>
              <a:rPr lang="en-US" b="1" dirty="0"/>
              <a:t>Guard</a:t>
            </a:r>
            <a:endParaRPr lang="en-US" dirty="0"/>
          </a:p>
          <a:p>
            <a:pPr marL="0" indent="0">
              <a:buNone/>
            </a:pPr>
            <a:r>
              <a:rPr lang="en-US" dirty="0" smtClean="0"/>
              <a:t>	A </a:t>
            </a:r>
            <a:r>
              <a:rPr lang="en-US" dirty="0"/>
              <a:t>message can include a guard, which signifies that the message is only sent if a certain condition is met. The guard is simply that condition between brackets.</a:t>
            </a:r>
          </a:p>
          <a:p>
            <a:endParaRPr lang="en-US" dirty="0"/>
          </a:p>
        </p:txBody>
      </p:sp>
      <p:pic>
        <p:nvPicPr>
          <p:cNvPr id="4" name="Picture 3"/>
          <p:cNvPicPr>
            <a:picLocks noChangeAspect="1"/>
          </p:cNvPicPr>
          <p:nvPr/>
        </p:nvPicPr>
        <p:blipFill rotWithShape="1">
          <a:blip r:embed="rId2"/>
          <a:srcRect l="26574" t="44792" r="31259" b="32291"/>
          <a:stretch/>
        </p:blipFill>
        <p:spPr>
          <a:xfrm>
            <a:off x="1371600" y="3657600"/>
            <a:ext cx="7237618" cy="2211494"/>
          </a:xfrm>
          <a:prstGeom prst="rect">
            <a:avLst/>
          </a:prstGeom>
        </p:spPr>
      </p:pic>
    </p:spTree>
    <p:extLst>
      <p:ext uri="{BB962C8B-B14F-4D97-AF65-F5344CB8AC3E}">
        <p14:creationId xmlns:p14="http://schemas.microsoft.com/office/powerpoint/2010/main" val="311837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303" t="31250" r="43558" b="14584"/>
          <a:stretch/>
        </p:blipFill>
        <p:spPr>
          <a:xfrm>
            <a:off x="838200" y="609600"/>
            <a:ext cx="6553199" cy="5679439"/>
          </a:xfrm>
          <a:prstGeom prst="rect">
            <a:avLst/>
          </a:prstGeom>
        </p:spPr>
      </p:pic>
      <p:sp>
        <p:nvSpPr>
          <p:cNvPr id="5" name="Rectangle 4"/>
          <p:cNvSpPr/>
          <p:nvPr/>
        </p:nvSpPr>
        <p:spPr>
          <a:xfrm>
            <a:off x="2057400" y="101769"/>
            <a:ext cx="7239000" cy="507831"/>
          </a:xfrm>
          <a:prstGeom prst="rect">
            <a:avLst/>
          </a:prstGeom>
        </p:spPr>
        <p:txBody>
          <a:bodyPr wrap="square">
            <a:spAutoFit/>
          </a:bodyPr>
          <a:lstStyle/>
          <a:p>
            <a:pPr algn="just">
              <a:lnSpc>
                <a:spcPct val="150000"/>
              </a:lnSpc>
            </a:pPr>
            <a:r>
              <a:rPr lang="en-US" dirty="0">
                <a:solidFill>
                  <a:srgbClr val="252525"/>
                </a:solidFill>
                <a:latin typeface="Arial" panose="020B0604020202020204" pitchFamily="34" charset="0"/>
                <a:ea typeface="Times New Roman" panose="02020603050405020304" pitchFamily="18" charset="0"/>
              </a:rPr>
              <a:t>Sequence diagram of e-mail message sequence</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4834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667000"/>
            <a:ext cx="8153400" cy="110799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6600" b="1" cap="none" spc="0" dirty="0" smtClean="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a:t>
            </a:r>
            <a:r>
              <a:rPr lang="en-US" sz="6600" b="1" cap="none" spc="0" dirty="0" smtClean="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19</a:t>
            </a:r>
            <a:endParaRPr lang="en-US" sz="6600" b="1" cap="none" spc="0" dirty="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04323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Sequence Diagram</a:t>
            </a:r>
            <a:endParaRPr lang="en-US" dirty="0"/>
          </a:p>
        </p:txBody>
      </p:sp>
      <p:sp>
        <p:nvSpPr>
          <p:cNvPr id="3" name="Content Placeholder 2"/>
          <p:cNvSpPr>
            <a:spLocks noGrp="1"/>
          </p:cNvSpPr>
          <p:nvPr>
            <p:ph idx="1"/>
          </p:nvPr>
        </p:nvSpPr>
        <p:spPr/>
        <p:txBody>
          <a:bodyPr/>
          <a:lstStyle/>
          <a:p>
            <a:pPr algn="justLow"/>
            <a:r>
              <a:rPr lang="en-US" dirty="0" smtClean="0"/>
              <a:t>A </a:t>
            </a:r>
            <a:r>
              <a:rPr lang="en-US" dirty="0"/>
              <a:t>sequence diagram is a form of interaction diagram which shows objects as lifelines running down the page, with their interactions over time represented as messages drawn as arrows from the source lifeline to the target lifeline. Sequence diagrams are good at showing which objects communicate with which other objects; and what messages trigger those communications. Sequence diagrams are not intended for showing complex procedural logic.</a:t>
            </a:r>
          </a:p>
          <a:p>
            <a:pPr algn="justLow"/>
            <a:endParaRPr lang="en-US" dirty="0"/>
          </a:p>
        </p:txBody>
      </p:sp>
    </p:spTree>
    <p:extLst>
      <p:ext uri="{BB962C8B-B14F-4D97-AF65-F5344CB8AC3E}">
        <p14:creationId xmlns:p14="http://schemas.microsoft.com/office/powerpoint/2010/main" val="3260669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Sequence diagram components</a:t>
            </a:r>
            <a:endParaRPr lang="en-US" dirty="0"/>
          </a:p>
        </p:txBody>
      </p:sp>
      <p:sp>
        <p:nvSpPr>
          <p:cNvPr id="3" name="Content Placeholder 2"/>
          <p:cNvSpPr>
            <a:spLocks noGrp="1"/>
          </p:cNvSpPr>
          <p:nvPr>
            <p:ph idx="1"/>
          </p:nvPr>
        </p:nvSpPr>
        <p:spPr/>
        <p:txBody>
          <a:bodyPr/>
          <a:lstStyle/>
          <a:p>
            <a:pPr marL="0" indent="0">
              <a:buNone/>
            </a:pPr>
            <a:r>
              <a:rPr lang="en-US" b="1" u="sng" dirty="0" smtClean="0"/>
              <a:t>Object</a:t>
            </a:r>
            <a:endParaRPr lang="en-US" dirty="0"/>
          </a:p>
          <a:p>
            <a:pPr marL="0" indent="0">
              <a:buNone/>
            </a:pPr>
            <a:r>
              <a:rPr lang="en-US" dirty="0" smtClean="0"/>
              <a:t>	This </a:t>
            </a:r>
            <a:r>
              <a:rPr lang="en-US" dirty="0"/>
              <a:t>box shape represents a class, or object, in UML. They demonstrate how an object will behave in the context of the system. </a:t>
            </a:r>
            <a:endParaRPr lang="en-US" dirty="0" smtClean="0"/>
          </a:p>
          <a:p>
            <a:pPr marL="0" indent="0">
              <a:buNone/>
            </a:pPr>
            <a:r>
              <a:rPr lang="en-US" dirty="0"/>
              <a:t> </a:t>
            </a:r>
          </a:p>
          <a:p>
            <a:pPr marL="0" indent="0">
              <a:buNone/>
            </a:pPr>
            <a:r>
              <a:rPr lang="en-US" b="1" u="sng" dirty="0"/>
              <a:t>Activation boxes </a:t>
            </a:r>
            <a:endParaRPr lang="en-US" dirty="0"/>
          </a:p>
          <a:p>
            <a:pPr marL="0" indent="0">
              <a:buNone/>
            </a:pPr>
            <a:r>
              <a:rPr lang="en-US" dirty="0"/>
              <a:t> </a:t>
            </a:r>
            <a:r>
              <a:rPr lang="en-US" dirty="0" smtClean="0"/>
              <a:t>	Symbolized </a:t>
            </a:r>
            <a:r>
              <a:rPr lang="en-US" dirty="0"/>
              <a:t>by a rectangle shape, an activation box represents the time needed for an object to complete a task. The longer the task will take, the longer the activation box becomes.</a:t>
            </a:r>
          </a:p>
          <a:p>
            <a:endParaRPr lang="en-US" dirty="0" smtClean="0"/>
          </a:p>
          <a:p>
            <a:endParaRPr lang="en-US" dirty="0"/>
          </a:p>
        </p:txBody>
      </p:sp>
    </p:spTree>
    <p:extLst>
      <p:ext uri="{BB962C8B-B14F-4D97-AF65-F5344CB8AC3E}">
        <p14:creationId xmlns:p14="http://schemas.microsoft.com/office/powerpoint/2010/main" val="51355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lstStyle/>
          <a:p>
            <a:pPr marL="0" indent="0">
              <a:buNone/>
            </a:pPr>
            <a:r>
              <a:rPr lang="en-US" b="1" u="sng" dirty="0" smtClean="0"/>
              <a:t>Lifeline</a:t>
            </a:r>
            <a:endParaRPr lang="en-US" dirty="0"/>
          </a:p>
          <a:p>
            <a:pPr marL="0" indent="0">
              <a:buNone/>
            </a:pPr>
            <a:r>
              <a:rPr lang="en-US" dirty="0" smtClean="0"/>
              <a:t>A </a:t>
            </a:r>
            <a:r>
              <a:rPr lang="en-US" dirty="0"/>
              <a:t>dashed vertical line that represents the passage of time as it extends downward. Along with time, they represent the sequential events that occur to an object during the charted process. Lifelines may begin with a labeled rectangle shape or an actor </a:t>
            </a:r>
            <a:r>
              <a:rPr lang="en-US" dirty="0" smtClean="0"/>
              <a:t>symbol</a:t>
            </a:r>
          </a:p>
          <a:p>
            <a:endParaRPr lang="en-US" dirty="0"/>
          </a:p>
          <a:p>
            <a:endParaRPr lang="en-US" dirty="0"/>
          </a:p>
          <a:p>
            <a:endParaRPr lang="en-US" dirty="0"/>
          </a:p>
        </p:txBody>
      </p:sp>
      <p:pic>
        <p:nvPicPr>
          <p:cNvPr id="4" name="Picture 3"/>
          <p:cNvPicPr>
            <a:picLocks noChangeAspect="1"/>
          </p:cNvPicPr>
          <p:nvPr/>
        </p:nvPicPr>
        <p:blipFill rotWithShape="1">
          <a:blip r:embed="rId2"/>
          <a:srcRect l="27159" t="58334" r="53514" b="24999"/>
          <a:stretch/>
        </p:blipFill>
        <p:spPr>
          <a:xfrm>
            <a:off x="1295400" y="4371503"/>
            <a:ext cx="3657600" cy="1773381"/>
          </a:xfrm>
          <a:prstGeom prst="rect">
            <a:avLst/>
          </a:prstGeom>
        </p:spPr>
      </p:pic>
    </p:spTree>
    <p:extLst>
      <p:ext uri="{BB962C8B-B14F-4D97-AF65-F5344CB8AC3E}">
        <p14:creationId xmlns:p14="http://schemas.microsoft.com/office/powerpoint/2010/main" val="1250144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u="sng" dirty="0"/>
              <a:t>Messages </a:t>
            </a:r>
            <a:endParaRPr lang="en-US" dirty="0"/>
          </a:p>
          <a:p>
            <a:pPr marL="0" indent="0" algn="just">
              <a:buNone/>
            </a:pPr>
            <a:r>
              <a:rPr lang="en-US" dirty="0" smtClean="0"/>
              <a:t>	Packet </a:t>
            </a:r>
            <a:r>
              <a:rPr lang="en-US" dirty="0"/>
              <a:t>of information that are transmitted between objects. They may reflect the start and execution of an operation, or the sending and reception of a signal.</a:t>
            </a:r>
          </a:p>
          <a:p>
            <a:pPr marL="0" indent="0" algn="just">
              <a:buNone/>
            </a:pPr>
            <a:endParaRPr lang="en-US" u="sng" dirty="0"/>
          </a:p>
          <a:p>
            <a:pPr marL="0" lvl="0" indent="0" algn="just">
              <a:buNone/>
            </a:pPr>
            <a:r>
              <a:rPr lang="en-US" b="1" u="sng" dirty="0"/>
              <a:t>Synchronous messages </a:t>
            </a:r>
            <a:endParaRPr lang="en-US" u="sng" dirty="0"/>
          </a:p>
          <a:p>
            <a:pPr marL="0" indent="0" algn="just">
              <a:buNone/>
            </a:pPr>
            <a:r>
              <a:rPr lang="en-US" dirty="0" smtClean="0"/>
              <a:t>	Represented </a:t>
            </a:r>
            <a:r>
              <a:rPr lang="en-US" dirty="0"/>
              <a:t>by a solid line with a solid arrow head. This symbol is used when a sender must wait for a response to a message before it continues most method calls in object-oriented programming languages are synchronous. A closed and filled arrowhead signifies that the message is sent synchronously</a:t>
            </a:r>
          </a:p>
          <a:p>
            <a:pPr algn="just"/>
            <a:endParaRPr lang="en-US" dirty="0"/>
          </a:p>
        </p:txBody>
      </p:sp>
    </p:spTree>
    <p:extLst>
      <p:ext uri="{BB962C8B-B14F-4D97-AF65-F5344CB8AC3E}">
        <p14:creationId xmlns:p14="http://schemas.microsoft.com/office/powerpoint/2010/main" val="1517711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pic>
        <p:nvPicPr>
          <p:cNvPr id="4" name="Content Placeholder 3"/>
          <p:cNvPicPr>
            <a:picLocks noGrp="1" noChangeAspect="1"/>
          </p:cNvPicPr>
          <p:nvPr>
            <p:ph idx="1"/>
          </p:nvPr>
        </p:nvPicPr>
        <p:blipFill rotWithShape="1">
          <a:blip r:embed="rId2"/>
          <a:srcRect l="25185" t="22731" r="20500" b="20442"/>
          <a:stretch/>
        </p:blipFill>
        <p:spPr>
          <a:xfrm>
            <a:off x="793983" y="1737361"/>
            <a:ext cx="7572777" cy="4454575"/>
          </a:xfrm>
          <a:prstGeom prst="rect">
            <a:avLst/>
          </a:prstGeom>
        </p:spPr>
      </p:pic>
      <p:sp>
        <p:nvSpPr>
          <p:cNvPr id="5" name="Rectangle 4"/>
          <p:cNvSpPr/>
          <p:nvPr/>
        </p:nvSpPr>
        <p:spPr>
          <a:xfrm>
            <a:off x="6248400" y="1905000"/>
            <a:ext cx="2425087" cy="369332"/>
          </a:xfrm>
          <a:prstGeom prst="rect">
            <a:avLst/>
          </a:prstGeom>
        </p:spPr>
        <p:txBody>
          <a:bodyPr wrap="none">
            <a:spAutoFit/>
          </a:bodyPr>
          <a:lstStyle/>
          <a:p>
            <a:pPr lvl="0" algn="just"/>
            <a:r>
              <a:rPr lang="en-US" b="1" dirty="0"/>
              <a:t>Synchronous messages </a:t>
            </a:r>
            <a:endParaRPr lang="en-US" dirty="0"/>
          </a:p>
        </p:txBody>
      </p:sp>
    </p:spTree>
    <p:extLst>
      <p:ext uri="{BB962C8B-B14F-4D97-AF65-F5344CB8AC3E}">
        <p14:creationId xmlns:p14="http://schemas.microsoft.com/office/powerpoint/2010/main" val="1714588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lstStyle/>
          <a:p>
            <a:pPr marL="0" lvl="0" indent="0" algn="just">
              <a:buNone/>
            </a:pPr>
            <a:r>
              <a:rPr lang="en-US" b="1" dirty="0"/>
              <a:t>Instantaneous message</a:t>
            </a:r>
            <a:endParaRPr lang="en-US" dirty="0"/>
          </a:p>
          <a:p>
            <a:pPr marL="0" indent="0" algn="just">
              <a:buNone/>
            </a:pPr>
            <a:r>
              <a:rPr lang="en-US" dirty="0" smtClean="0"/>
              <a:t>	Messages </a:t>
            </a:r>
            <a:r>
              <a:rPr lang="en-US" dirty="0"/>
              <a:t>are often considered to be instantaneous, i.e. the time it takes to arrive at the receiver is negligible. For example, an in-process method calls. Such messages are drawn as a horizontal arrow.</a:t>
            </a:r>
          </a:p>
          <a:p>
            <a:pPr algn="just"/>
            <a:endParaRPr lang="en-US" dirty="0"/>
          </a:p>
        </p:txBody>
      </p:sp>
      <p:pic>
        <p:nvPicPr>
          <p:cNvPr id="4" name="Picture 3"/>
          <p:cNvPicPr>
            <a:picLocks noChangeAspect="1"/>
          </p:cNvPicPr>
          <p:nvPr/>
        </p:nvPicPr>
        <p:blipFill rotWithShape="1">
          <a:blip r:embed="rId2"/>
          <a:srcRect l="32210" t="54167" r="44949" b="16666"/>
          <a:stretch/>
        </p:blipFill>
        <p:spPr>
          <a:xfrm>
            <a:off x="2209800" y="3352800"/>
            <a:ext cx="3962400" cy="2844800"/>
          </a:xfrm>
          <a:prstGeom prst="rect">
            <a:avLst/>
          </a:prstGeom>
        </p:spPr>
      </p:pic>
    </p:spTree>
    <p:extLst>
      <p:ext uri="{BB962C8B-B14F-4D97-AF65-F5344CB8AC3E}">
        <p14:creationId xmlns:p14="http://schemas.microsoft.com/office/powerpoint/2010/main" val="222843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lstStyle/>
          <a:p>
            <a:pPr marL="0" lvl="0" indent="0" algn="just">
              <a:buNone/>
            </a:pPr>
            <a:r>
              <a:rPr lang="en-US" b="1" dirty="0"/>
              <a:t>Found message</a:t>
            </a:r>
            <a:endParaRPr lang="en-US" dirty="0"/>
          </a:p>
          <a:p>
            <a:pPr marL="0" indent="0" algn="just">
              <a:buNone/>
            </a:pPr>
            <a:r>
              <a:rPr lang="en-US" dirty="0" smtClean="0"/>
              <a:t>	A </a:t>
            </a:r>
            <a:r>
              <a:rPr lang="en-US" dirty="0"/>
              <a:t>found message is a message of which the caller is not shown. Depending on the context, this could mean that either the sender is not known, or that it is not important who the sender was. The arrow of a found message originates from a filled circle.</a:t>
            </a:r>
          </a:p>
          <a:p>
            <a:pPr algn="just"/>
            <a:endParaRPr lang="en-US" dirty="0"/>
          </a:p>
        </p:txBody>
      </p:sp>
      <p:pic>
        <p:nvPicPr>
          <p:cNvPr id="4" name="Picture 3"/>
          <p:cNvPicPr>
            <a:picLocks noChangeAspect="1"/>
          </p:cNvPicPr>
          <p:nvPr/>
        </p:nvPicPr>
        <p:blipFill rotWithShape="1">
          <a:blip r:embed="rId2"/>
          <a:srcRect l="33602" t="53125" r="33602" b="21875"/>
          <a:stretch/>
        </p:blipFill>
        <p:spPr>
          <a:xfrm>
            <a:off x="1814123" y="3793066"/>
            <a:ext cx="5515754" cy="2363894"/>
          </a:xfrm>
          <a:prstGeom prst="rect">
            <a:avLst/>
          </a:prstGeom>
        </p:spPr>
      </p:pic>
    </p:spTree>
    <p:extLst>
      <p:ext uri="{BB962C8B-B14F-4D97-AF65-F5344CB8AC3E}">
        <p14:creationId xmlns:p14="http://schemas.microsoft.com/office/powerpoint/2010/main" val="163436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Sequence diagram components</a:t>
            </a:r>
            <a:endParaRPr lang="en-US" dirty="0"/>
          </a:p>
        </p:txBody>
      </p:sp>
      <p:sp>
        <p:nvSpPr>
          <p:cNvPr id="3" name="Content Placeholder 2"/>
          <p:cNvSpPr>
            <a:spLocks noGrp="1"/>
          </p:cNvSpPr>
          <p:nvPr>
            <p:ph idx="1"/>
          </p:nvPr>
        </p:nvSpPr>
        <p:spPr/>
        <p:txBody>
          <a:bodyPr/>
          <a:lstStyle/>
          <a:p>
            <a:pPr marL="0" lvl="0" indent="0">
              <a:buNone/>
            </a:pPr>
            <a:r>
              <a:rPr lang="en-US" b="1" dirty="0"/>
              <a:t>Message to self</a:t>
            </a:r>
            <a:endParaRPr lang="en-US" dirty="0"/>
          </a:p>
          <a:p>
            <a:pPr marL="0" indent="0">
              <a:buNone/>
            </a:pPr>
            <a:r>
              <a:rPr lang="en-US" dirty="0" smtClean="0"/>
              <a:t>	A </a:t>
            </a:r>
            <a:r>
              <a:rPr lang="en-US" dirty="0"/>
              <a:t>message that an object sends itself can be shown as follows</a:t>
            </a:r>
          </a:p>
          <a:p>
            <a:endParaRPr lang="en-US" dirty="0"/>
          </a:p>
        </p:txBody>
      </p:sp>
      <p:pic>
        <p:nvPicPr>
          <p:cNvPr id="4" name="Picture 3"/>
          <p:cNvPicPr>
            <a:picLocks noChangeAspect="1"/>
          </p:cNvPicPr>
          <p:nvPr/>
        </p:nvPicPr>
        <p:blipFill rotWithShape="1">
          <a:blip r:embed="rId2"/>
          <a:srcRect l="24012" t="48958" r="33236" b="21875"/>
          <a:stretch/>
        </p:blipFill>
        <p:spPr>
          <a:xfrm>
            <a:off x="1143000" y="2895600"/>
            <a:ext cx="6555921" cy="2514600"/>
          </a:xfrm>
          <a:prstGeom prst="rect">
            <a:avLst/>
          </a:prstGeom>
        </p:spPr>
      </p:pic>
    </p:spTree>
    <p:extLst>
      <p:ext uri="{BB962C8B-B14F-4D97-AF65-F5344CB8AC3E}">
        <p14:creationId xmlns:p14="http://schemas.microsoft.com/office/powerpoint/2010/main" val="2929672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579</TotalTime>
  <Words>146</Words>
  <Application>Microsoft Office PowerPoint</Application>
  <PresentationFormat>On-screen Show (4:3)</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Gill Sans MT</vt:lpstr>
      <vt:lpstr>Times New Roman</vt:lpstr>
      <vt:lpstr>Wingdings</vt:lpstr>
      <vt:lpstr>Wingdings 3</vt:lpstr>
      <vt:lpstr>Origin</vt:lpstr>
      <vt:lpstr>   </vt:lpstr>
      <vt:lpstr>   Sequence Diagram</vt:lpstr>
      <vt:lpstr> Sequence diagram components</vt:lpstr>
      <vt:lpstr> Sequence diagram components</vt:lpstr>
      <vt:lpstr> Sequence diagram components</vt:lpstr>
      <vt:lpstr> Sequence diagram components</vt:lpstr>
      <vt:lpstr> Sequence diagram components</vt:lpstr>
      <vt:lpstr> Sequence diagram components</vt:lpstr>
      <vt:lpstr> Sequence diagram components</vt:lpstr>
      <vt:lpstr> Sequence diagram components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wasif</cp:lastModifiedBy>
  <cp:revision>203</cp:revision>
  <dcterms:created xsi:type="dcterms:W3CDTF">2006-08-16T00:00:00Z</dcterms:created>
  <dcterms:modified xsi:type="dcterms:W3CDTF">2016-05-15T08:31:10Z</dcterms:modified>
</cp:coreProperties>
</file>