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62" r:id="rId2"/>
    <p:sldId id="363"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88" r:id="rId19"/>
    <p:sldId id="361" r:id="rId20"/>
    <p:sldId id="38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271" autoAdjust="0"/>
    <p:restoredTop sz="94660"/>
  </p:normalViewPr>
  <p:slideViewPr>
    <p:cSldViewPr>
      <p:cViewPr varScale="1">
        <p:scale>
          <a:sx n="46" d="100"/>
          <a:sy n="46"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1/30/2017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1/30/2017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1/30/2017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400" i="1" dirty="0" smtClean="0"/>
              <a:t>Lecture # 3</a:t>
            </a:r>
            <a:endParaRPr lang="en-US" sz="2400" i="1" dirty="0"/>
          </a:p>
        </p:txBody>
      </p:sp>
      <p:sp>
        <p:nvSpPr>
          <p:cNvPr id="4" name="Title 3"/>
          <p:cNvSpPr>
            <a:spLocks noGrp="1"/>
          </p:cNvSpPr>
          <p:nvPr>
            <p:ph type="ctrTitle"/>
          </p:nvPr>
        </p:nvSpPr>
        <p:spPr/>
        <p:txBody>
          <a:bodyPr>
            <a:normAutofit/>
          </a:bodyPr>
          <a:lstStyle/>
          <a:p>
            <a:r>
              <a:rPr lang="en-US" i="1" dirty="0" smtClean="0"/>
              <a:t>Methods and their types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Function with void and no parameter</a:t>
            </a:r>
            <a:endParaRPr lang="en-US" sz="4000" dirty="0"/>
          </a:p>
        </p:txBody>
      </p:sp>
      <p:sp>
        <p:nvSpPr>
          <p:cNvPr id="3" name="Content Placeholder 2"/>
          <p:cNvSpPr>
            <a:spLocks noGrp="1"/>
          </p:cNvSpPr>
          <p:nvPr>
            <p:ph sz="quarter" idx="1"/>
          </p:nvPr>
        </p:nvSpPr>
        <p:spPr/>
        <p:txBody>
          <a:bodyPr>
            <a:normAutofit lnSpcReduction="10000"/>
          </a:bodyPr>
          <a:lstStyle/>
          <a:p>
            <a:pPr>
              <a:buNone/>
            </a:pPr>
            <a:r>
              <a:rPr lang="en-US" b="1" dirty="0" smtClean="0"/>
              <a:t>here void means no return type </a:t>
            </a:r>
          </a:p>
          <a:p>
            <a:pPr>
              <a:buNone/>
            </a:pPr>
            <a:endParaRPr lang="en-US" sz="2400" dirty="0" smtClean="0"/>
          </a:p>
          <a:p>
            <a:pPr>
              <a:buNone/>
            </a:pPr>
            <a:r>
              <a:rPr lang="en-US" sz="2400" dirty="0" smtClean="0"/>
              <a:t>public </a:t>
            </a:r>
            <a:r>
              <a:rPr lang="en-US" sz="2400" dirty="0" smtClean="0">
                <a:solidFill>
                  <a:srgbClr val="FF0000"/>
                </a:solidFill>
              </a:rPr>
              <a:t>void</a:t>
            </a:r>
            <a:r>
              <a:rPr lang="en-US" sz="2400" dirty="0" smtClean="0"/>
              <a:t> Room</a:t>
            </a:r>
            <a:r>
              <a:rPr lang="en-US" sz="2400" dirty="0" smtClean="0">
                <a:latin typeface="Arial" pitchFamily="34" charset="0"/>
                <a:cs typeface="Arial" pitchFamily="34" charset="0"/>
              </a:rPr>
              <a:t>1</a:t>
            </a:r>
            <a:r>
              <a:rPr lang="en-US" sz="2400" dirty="0" smtClean="0"/>
              <a:t>() </a:t>
            </a:r>
          </a:p>
          <a:p>
            <a:pPr>
              <a:buNone/>
            </a:pPr>
            <a:r>
              <a:rPr lang="en-US" sz="2400" dirty="0" smtClean="0"/>
              <a:t>{ </a:t>
            </a:r>
          </a:p>
          <a:p>
            <a:pPr>
              <a:buNone/>
            </a:pPr>
            <a:r>
              <a:rPr lang="en-US" sz="2400" dirty="0" smtClean="0"/>
              <a:t>Console.WriteLine("Welcome to Room </a:t>
            </a:r>
            <a:r>
              <a:rPr lang="en-US" sz="2400" dirty="0" smtClean="0">
                <a:latin typeface="Arial" pitchFamily="34" charset="0"/>
                <a:cs typeface="Arial" pitchFamily="34" charset="0"/>
              </a:rPr>
              <a:t>1</a:t>
            </a:r>
            <a:r>
              <a:rPr lang="en-US" sz="2400" dirty="0" smtClean="0"/>
              <a:t>");</a:t>
            </a:r>
          </a:p>
          <a:p>
            <a:pPr>
              <a:buNone/>
            </a:pPr>
            <a:r>
              <a:rPr lang="en-US" sz="2400" dirty="0" smtClean="0"/>
              <a:t>Console.WriteLine("How Many Chairs Do you have in your Room </a:t>
            </a:r>
            <a:r>
              <a:rPr lang="en-US" sz="2400" dirty="0" smtClean="0">
                <a:latin typeface="Arial" pitchFamily="34" charset="0"/>
                <a:cs typeface="Arial" pitchFamily="34" charset="0"/>
              </a:rPr>
              <a:t>1 </a:t>
            </a:r>
            <a:r>
              <a:rPr lang="en-US" sz="2400" dirty="0" smtClean="0"/>
              <a:t>"); </a:t>
            </a:r>
          </a:p>
          <a:p>
            <a:pPr>
              <a:buNone/>
            </a:pPr>
            <a:r>
              <a:rPr lang="en-US" sz="2400" dirty="0" smtClean="0"/>
              <a:t>NoofChair = Convert.ToInt32(</a:t>
            </a:r>
            <a:r>
              <a:rPr lang="en-US" sz="2400" dirty="0" err="1" smtClean="0"/>
              <a:t>Console.ReadLine</a:t>
            </a:r>
            <a:r>
              <a:rPr lang="en-US" sz="2400" dirty="0" smtClean="0"/>
              <a:t>());</a:t>
            </a:r>
          </a:p>
          <a:p>
            <a:pPr>
              <a:buNone/>
            </a:pPr>
            <a:r>
              <a:rPr lang="en-US" sz="2400" dirty="0" smtClean="0"/>
              <a:t>Console.WriteLine("I have total " + </a:t>
            </a:r>
            <a:r>
              <a:rPr lang="en-US" sz="2400" dirty="0" err="1" smtClean="0"/>
              <a:t>No.ofChair</a:t>
            </a:r>
            <a:r>
              <a:rPr lang="en-US" sz="2400" dirty="0" smtClean="0"/>
              <a:t> + " Chairs in my Room</a:t>
            </a:r>
            <a:r>
              <a:rPr lang="en-US" sz="2400" dirty="0" smtClean="0">
                <a:latin typeface="Arial" pitchFamily="34" charset="0"/>
                <a:cs typeface="Arial" pitchFamily="34" charset="0"/>
              </a:rPr>
              <a:t>1</a:t>
            </a:r>
            <a:r>
              <a:rPr lang="en-US" sz="2400" dirty="0" smtClean="0"/>
              <a:t>"); </a:t>
            </a:r>
          </a:p>
          <a:p>
            <a:pPr>
              <a:buNone/>
            </a:pPr>
            <a:r>
              <a:rPr lang="en-US" sz="2400" dirty="0" smtClean="0"/>
              <a:t>} </a:t>
            </a:r>
            <a:br>
              <a:rPr lang="en-US" sz="2400" dirty="0" smtClean="0"/>
            </a:b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39140"/>
            <a:ext cx="8229600" cy="838200"/>
          </a:xfrm>
        </p:spPr>
        <p:txBody>
          <a:bodyPr>
            <a:normAutofit/>
          </a:bodyPr>
          <a:lstStyle/>
          <a:p>
            <a:r>
              <a:rPr lang="en-US" b="1" dirty="0" smtClean="0"/>
              <a:t>Method with Return Type: </a:t>
            </a:r>
            <a:endParaRPr lang="en-US" dirty="0"/>
          </a:p>
        </p:txBody>
      </p:sp>
      <p:sp>
        <p:nvSpPr>
          <p:cNvPr id="3" name="Content Placeholder 2"/>
          <p:cNvSpPr>
            <a:spLocks noGrp="1"/>
          </p:cNvSpPr>
          <p:nvPr>
            <p:ph sz="quarter" idx="1"/>
          </p:nvPr>
        </p:nvSpPr>
        <p:spPr>
          <a:xfrm>
            <a:off x="457200" y="1158240"/>
            <a:ext cx="8229600" cy="5242560"/>
          </a:xfrm>
        </p:spPr>
        <p:txBody>
          <a:bodyPr>
            <a:normAutofit fontScale="92500" lnSpcReduction="10000"/>
          </a:bodyPr>
          <a:lstStyle/>
          <a:p>
            <a:pPr algn="just"/>
            <a:endParaRPr lang="en-US" sz="2300" dirty="0" smtClean="0"/>
          </a:p>
          <a:p>
            <a:pPr algn="just"/>
            <a:endParaRPr lang="en-US" sz="2300" dirty="0"/>
          </a:p>
          <a:p>
            <a:pPr algn="just"/>
            <a:r>
              <a:rPr lang="en-US" sz="2300" dirty="0" smtClean="0"/>
              <a:t>Method with return type will return some result, which can be used in our program, for example, here we have Method </a:t>
            </a:r>
            <a:r>
              <a:rPr lang="en-US" sz="2300" b="1" i="1" dirty="0" smtClean="0"/>
              <a:t>TVNAME</a:t>
            </a:r>
            <a:r>
              <a:rPr lang="en-US" sz="2300" dirty="0" smtClean="0"/>
              <a:t> with return Type as </a:t>
            </a:r>
            <a:r>
              <a:rPr lang="en-US" sz="2300" i="1" dirty="0" smtClean="0"/>
              <a:t>“</a:t>
            </a:r>
            <a:r>
              <a:rPr lang="en-US" sz="2300" b="1" i="1" dirty="0" smtClean="0"/>
              <a:t>String</a:t>
            </a:r>
            <a:r>
              <a:rPr lang="en-US" sz="2300" i="1" dirty="0" smtClean="0"/>
              <a:t>”</a:t>
            </a:r>
            <a:r>
              <a:rPr lang="en-US" sz="2300" dirty="0" smtClean="0"/>
              <a:t>. </a:t>
            </a:r>
          </a:p>
          <a:p>
            <a:pPr algn="just">
              <a:buNone/>
            </a:pPr>
            <a:endParaRPr lang="en-US" sz="2300" dirty="0" smtClean="0"/>
          </a:p>
          <a:p>
            <a:pPr algn="just"/>
            <a:r>
              <a:rPr lang="en-US" sz="2300" dirty="0" smtClean="0"/>
              <a:t>We can say in our home we might have a TV in our </a:t>
            </a:r>
            <a:r>
              <a:rPr lang="en-US" sz="2300" dirty="0" err="1" smtClean="0"/>
              <a:t>LivingROOM</a:t>
            </a:r>
            <a:r>
              <a:rPr lang="en-US" sz="2300" dirty="0" smtClean="0"/>
              <a:t> and in the parent’s bedroom and also in kids bedroom .</a:t>
            </a:r>
          </a:p>
          <a:p>
            <a:pPr algn="just">
              <a:buNone/>
            </a:pPr>
            <a:endParaRPr lang="en-US" sz="2300" dirty="0" smtClean="0"/>
          </a:p>
          <a:p>
            <a:pPr algn="just"/>
            <a:r>
              <a:rPr lang="en-US" sz="2300" dirty="0" smtClean="0"/>
              <a:t>We might have different TV brand in each room, suppose if we want to know each room TV Brand Name then we need to enter the same code 3 times. </a:t>
            </a:r>
          </a:p>
          <a:p>
            <a:pPr algn="just">
              <a:buNone/>
            </a:pPr>
            <a:endParaRPr lang="en-US" sz="2300" dirty="0" smtClean="0"/>
          </a:p>
          <a:p>
            <a:pPr algn="just"/>
            <a:r>
              <a:rPr lang="en-US" sz="2300" dirty="0" smtClean="0"/>
              <a:t>Instead of writing the same code again, we can use a method with Return Type.</a:t>
            </a:r>
          </a:p>
          <a:p>
            <a:pPr algn="just">
              <a:buNone/>
            </a:pP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Function with Return type as String</a:t>
            </a:r>
            <a:endParaRPr lang="en-US" sz="3600" dirty="0"/>
          </a:p>
        </p:txBody>
      </p:sp>
      <p:sp>
        <p:nvSpPr>
          <p:cNvPr id="3" name="Content Placeholder 2"/>
          <p:cNvSpPr>
            <a:spLocks noGrp="1"/>
          </p:cNvSpPr>
          <p:nvPr>
            <p:ph sz="quarter" idx="1"/>
          </p:nvPr>
        </p:nvSpPr>
        <p:spPr/>
        <p:txBody>
          <a:bodyPr/>
          <a:lstStyle/>
          <a:p>
            <a:endParaRPr lang="en-US" i="1" dirty="0" smtClean="0"/>
          </a:p>
          <a:p>
            <a:pPr marL="457200" indent="-457200">
              <a:buNone/>
            </a:pPr>
            <a:r>
              <a:rPr lang="en-US" sz="2400" dirty="0" smtClean="0"/>
              <a:t>public string TVNAME()</a:t>
            </a:r>
          </a:p>
          <a:p>
            <a:pPr marL="457200" indent="-457200">
              <a:buNone/>
            </a:pPr>
            <a:r>
              <a:rPr lang="en-US" sz="2400" dirty="0" smtClean="0"/>
              <a:t> 	{</a:t>
            </a:r>
          </a:p>
          <a:p>
            <a:pPr marL="457200" indent="-457200">
              <a:buNone/>
            </a:pPr>
            <a:r>
              <a:rPr lang="en-US" sz="2400" dirty="0" smtClean="0"/>
              <a:t> 		Console.WriteLine("Enter Your TV Brand NAME"); 	</a:t>
            </a:r>
            <a:r>
              <a:rPr lang="en-US" sz="2400" dirty="0" err="1" smtClean="0"/>
              <a:t>YOURTVName</a:t>
            </a:r>
            <a:r>
              <a:rPr lang="en-US" sz="2400" dirty="0" smtClean="0"/>
              <a:t> = </a:t>
            </a:r>
            <a:r>
              <a:rPr lang="en-US" sz="2400" dirty="0" err="1" smtClean="0"/>
              <a:t>Console.ReadLine</a:t>
            </a:r>
            <a:r>
              <a:rPr lang="en-US" sz="2400" dirty="0" smtClean="0"/>
              <a:t>(); </a:t>
            </a:r>
          </a:p>
          <a:p>
            <a:pPr marL="457200" indent="-457200">
              <a:buNone/>
            </a:pPr>
            <a:r>
              <a:rPr lang="en-US" sz="2400" dirty="0" smtClean="0"/>
              <a:t>		return </a:t>
            </a:r>
            <a:r>
              <a:rPr lang="en-US" sz="2400" dirty="0" err="1" smtClean="0"/>
              <a:t>YOURTVName</a:t>
            </a:r>
            <a:r>
              <a:rPr lang="en-US" sz="2400" dirty="0" smtClean="0"/>
              <a:t>; </a:t>
            </a:r>
          </a:p>
          <a:p>
            <a:pPr marL="457200" indent="-457200">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Method with Parameter-List</a:t>
            </a:r>
            <a:endParaRPr lang="en-US" sz="4400" dirty="0"/>
          </a:p>
        </p:txBody>
      </p:sp>
      <p:sp>
        <p:nvSpPr>
          <p:cNvPr id="3" name="Content Placeholder 2"/>
          <p:cNvSpPr>
            <a:spLocks noGrp="1"/>
          </p:cNvSpPr>
          <p:nvPr>
            <p:ph sz="quarter" idx="1"/>
          </p:nvPr>
        </p:nvSpPr>
        <p:spPr/>
        <p:txBody>
          <a:bodyPr>
            <a:normAutofit fontScale="92500" lnSpcReduction="20000"/>
          </a:bodyPr>
          <a:lstStyle/>
          <a:p>
            <a:pPr algn="just"/>
            <a:endParaRPr lang="en-US" sz="2800" b="1" dirty="0" smtClean="0"/>
          </a:p>
          <a:p>
            <a:pPr algn="just"/>
            <a:r>
              <a:rPr lang="en-US" sz="2800" dirty="0" smtClean="0"/>
              <a:t>So far, we have seen methods without arguments.</a:t>
            </a:r>
          </a:p>
          <a:p>
            <a:pPr algn="just">
              <a:buNone/>
            </a:pPr>
            <a:endParaRPr lang="en-US" sz="2800" dirty="0" smtClean="0"/>
          </a:p>
          <a:p>
            <a:pPr algn="just"/>
            <a:r>
              <a:rPr lang="en-US" sz="2800" dirty="0" smtClean="0"/>
              <a:t> Arguments are used to pass some data to the Method to do our process in a better way. </a:t>
            </a:r>
          </a:p>
          <a:p>
            <a:pPr algn="just">
              <a:buNone/>
            </a:pPr>
            <a:endParaRPr lang="en-US" sz="2800" dirty="0" smtClean="0"/>
          </a:p>
          <a:p>
            <a:pPr algn="just"/>
            <a:r>
              <a:rPr lang="en-US" sz="2800" dirty="0" smtClean="0"/>
              <a:t>For example, we can say we want to do a painting, to our bedrooms. </a:t>
            </a:r>
          </a:p>
          <a:p>
            <a:pPr algn="just"/>
            <a:endParaRPr lang="en-US" sz="2800" dirty="0" smtClean="0"/>
          </a:p>
          <a:p>
            <a:pPr algn="just"/>
            <a:r>
              <a:rPr lang="en-US" sz="2800" dirty="0" smtClean="0"/>
              <a:t>We need to get the opinions of all the member of the house in order to know there choices of color for each bedroom, we </a:t>
            </a:r>
            <a:r>
              <a:rPr lang="en-US" sz="2900" dirty="0" smtClean="0"/>
              <a:t>can pass the member Name and their favorite color as parameter to a Method.</a:t>
            </a:r>
            <a:endParaRPr lang="en-US" sz="2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with parameter</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public void </a:t>
            </a:r>
            <a:r>
              <a:rPr lang="en-US" dirty="0" err="1" smtClean="0"/>
              <a:t>BedRoom</a:t>
            </a:r>
            <a:r>
              <a:rPr lang="en-US" dirty="0" smtClean="0"/>
              <a:t>(String Color)</a:t>
            </a:r>
          </a:p>
          <a:p>
            <a:pPr>
              <a:buNone/>
            </a:pPr>
            <a:r>
              <a:rPr lang="en-US" dirty="0" smtClean="0"/>
              <a:t> { </a:t>
            </a:r>
          </a:p>
          <a:p>
            <a:pPr>
              <a:buNone/>
            </a:pPr>
            <a:r>
              <a:rPr lang="en-US" dirty="0" smtClean="0"/>
              <a:t>Console.WriteLine(Color); </a:t>
            </a:r>
          </a:p>
          <a:p>
            <a:pPr>
              <a:buNone/>
            </a:pPr>
            <a:r>
              <a:rPr lang="en-US" dirty="0" smtClean="0"/>
              <a:t>} </a:t>
            </a:r>
            <a:br>
              <a:rPr lang="en-US" dirty="0" smtClean="0"/>
            </a:br>
            <a:endParaRPr lang="en-US" dirty="0" smtClean="0"/>
          </a:p>
          <a:p>
            <a:pPr algn="ctr">
              <a:buNone/>
            </a:pPr>
            <a:r>
              <a:rPr lang="en-US" b="1" dirty="0" smtClean="0"/>
              <a:t>Same Method name with different arguments are called as Method over loading, here we can see below .</a:t>
            </a:r>
          </a:p>
          <a:p>
            <a:pPr algn="ctr">
              <a:buNone/>
            </a:pPr>
            <a:endParaRPr lang="en-US" b="1" dirty="0" smtClean="0"/>
          </a:p>
          <a:p>
            <a:pPr>
              <a:buNone/>
            </a:pPr>
            <a:r>
              <a:rPr lang="en-US" dirty="0" smtClean="0"/>
              <a:t>Both Method has the same name but it has different arguments.</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Same Function Name with Different Parameter</a:t>
            </a:r>
            <a:endParaRPr lang="en-US" sz="3600" dirty="0"/>
          </a:p>
        </p:txBody>
      </p:sp>
      <p:sp>
        <p:nvSpPr>
          <p:cNvPr id="3" name="Content Placeholder 2"/>
          <p:cNvSpPr>
            <a:spLocks noGrp="1"/>
          </p:cNvSpPr>
          <p:nvPr>
            <p:ph sz="quarter" idx="1"/>
          </p:nvPr>
        </p:nvSpPr>
        <p:spPr/>
        <p:txBody>
          <a:bodyPr/>
          <a:lstStyle/>
          <a:p>
            <a:pPr>
              <a:buNone/>
            </a:pPr>
            <a:r>
              <a:rPr lang="en-US" dirty="0" smtClean="0"/>
              <a:t> </a:t>
            </a:r>
          </a:p>
          <a:p>
            <a:pPr>
              <a:buNone/>
            </a:pPr>
            <a:r>
              <a:rPr lang="en-US" dirty="0" smtClean="0"/>
              <a:t>public void </a:t>
            </a:r>
            <a:r>
              <a:rPr lang="en-US" dirty="0" err="1" smtClean="0"/>
              <a:t>BedRoom</a:t>
            </a:r>
            <a:r>
              <a:rPr lang="en-US" dirty="0" smtClean="0"/>
              <a:t>(String </a:t>
            </a:r>
            <a:r>
              <a:rPr lang="en-US" dirty="0" err="1" smtClean="0"/>
              <a:t>MemberName,String</a:t>
            </a:r>
            <a:r>
              <a:rPr lang="en-US" dirty="0" smtClean="0"/>
              <a:t> Color)</a:t>
            </a:r>
          </a:p>
          <a:p>
            <a:pPr>
              <a:buNone/>
            </a:pPr>
            <a:r>
              <a:rPr lang="en-US" dirty="0" smtClean="0"/>
              <a:t> { </a:t>
            </a:r>
          </a:p>
          <a:p>
            <a:pPr>
              <a:buNone/>
            </a:pPr>
            <a:r>
              <a:rPr lang="en-US" dirty="0" smtClean="0"/>
              <a:t>Console.WriteLine(</a:t>
            </a:r>
            <a:r>
              <a:rPr lang="en-US" dirty="0" err="1" smtClean="0"/>
              <a:t>MemberName</a:t>
            </a:r>
            <a:r>
              <a:rPr lang="en-US" dirty="0" smtClean="0"/>
              <a:t> + " Like " + Color + "Color");</a:t>
            </a:r>
          </a:p>
          <a:p>
            <a:pPr>
              <a:buNone/>
            </a:pPr>
            <a:r>
              <a:rPr lang="en-US" dirty="0" smtClean="0"/>
              <a:t> } </a:t>
            </a:r>
          </a:p>
          <a:p>
            <a:endParaRPr lang="en-US" dirty="0" smtClean="0"/>
          </a:p>
          <a:p>
            <a:r>
              <a:rPr lang="en-US" dirty="0" smtClean="0"/>
              <a:t>The Complete Class with Main Method Example is on next slide: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sz="quarter" idx="1"/>
          </p:nvPr>
        </p:nvSpPr>
        <p:spPr>
          <a:xfrm>
            <a:off x="304800" y="1295400"/>
            <a:ext cx="8534399" cy="4573694"/>
          </a:xfrm>
        </p:spPr>
        <p:txBody>
          <a:bodyPr>
            <a:noAutofit/>
          </a:bodyPr>
          <a:lstStyle/>
          <a:p>
            <a:pPr>
              <a:buNone/>
            </a:pPr>
            <a:r>
              <a:rPr lang="en-US" sz="2300" dirty="0" smtClean="0"/>
              <a:t>class HouseClass1  { </a:t>
            </a:r>
          </a:p>
          <a:p>
            <a:pPr>
              <a:buNone/>
            </a:pPr>
            <a:r>
              <a:rPr lang="en-US" sz="2300" dirty="0" smtClean="0"/>
              <a:t>		</a:t>
            </a:r>
            <a:r>
              <a:rPr lang="en-US" sz="2300" dirty="0" err="1" smtClean="0"/>
              <a:t>int</a:t>
            </a:r>
            <a:r>
              <a:rPr lang="en-US" sz="2300" dirty="0" smtClean="0"/>
              <a:t> No </a:t>
            </a:r>
            <a:r>
              <a:rPr lang="en-US" sz="2300" dirty="0" err="1" smtClean="0"/>
              <a:t>ofChair</a:t>
            </a:r>
            <a:r>
              <a:rPr lang="en-US" sz="2300" dirty="0" smtClean="0"/>
              <a:t> = 0; </a:t>
            </a:r>
          </a:p>
          <a:p>
            <a:pPr>
              <a:buNone/>
            </a:pPr>
            <a:r>
              <a:rPr lang="en-US" sz="2300" dirty="0" smtClean="0"/>
              <a:t>		public String </a:t>
            </a:r>
            <a:r>
              <a:rPr lang="en-US" sz="2300" dirty="0" err="1" smtClean="0"/>
              <a:t>YOURTVName</a:t>
            </a:r>
            <a:r>
              <a:rPr lang="en-US" sz="2300" dirty="0" smtClean="0"/>
              <a:t>; </a:t>
            </a:r>
          </a:p>
          <a:p>
            <a:pPr>
              <a:buNone/>
            </a:pPr>
            <a:r>
              <a:rPr lang="en-US" sz="2300" dirty="0" smtClean="0"/>
              <a:t>		private Boolean </a:t>
            </a:r>
            <a:r>
              <a:rPr lang="en-US" sz="2300" dirty="0" err="1" smtClean="0"/>
              <a:t>DoyouHaveTV</a:t>
            </a:r>
            <a:r>
              <a:rPr lang="en-US" sz="2300" dirty="0" smtClean="0"/>
              <a:t> = true; </a:t>
            </a:r>
          </a:p>
          <a:p>
            <a:pPr>
              <a:buNone/>
            </a:pPr>
            <a:r>
              <a:rPr lang="en-US" sz="2300" b="1" i="1" dirty="0" smtClean="0">
                <a:solidFill>
                  <a:srgbClr val="00B050"/>
                </a:solidFill>
              </a:rPr>
              <a:t>// Function with void and no parameter -- here void means no return type</a:t>
            </a:r>
          </a:p>
          <a:p>
            <a:pPr>
              <a:buNone/>
            </a:pPr>
            <a:r>
              <a:rPr lang="en-US" sz="2300" i="1" dirty="0" smtClean="0"/>
              <a:t> 	</a:t>
            </a:r>
            <a:r>
              <a:rPr lang="en-US" sz="2300" dirty="0" smtClean="0"/>
              <a:t>public void Room</a:t>
            </a:r>
            <a:r>
              <a:rPr lang="en-US" sz="2300" dirty="0" smtClean="0">
                <a:latin typeface="Arial" pitchFamily="34" charset="0"/>
                <a:cs typeface="Arial" pitchFamily="34" charset="0"/>
              </a:rPr>
              <a:t>1</a:t>
            </a:r>
            <a:r>
              <a:rPr lang="en-US" sz="2300" dirty="0" smtClean="0"/>
              <a:t>()  { </a:t>
            </a:r>
          </a:p>
          <a:p>
            <a:pPr>
              <a:buNone/>
            </a:pPr>
            <a:r>
              <a:rPr lang="en-US" sz="2300" dirty="0" smtClean="0"/>
              <a:t>		Console.WriteLine("Welcome to Room</a:t>
            </a:r>
            <a:r>
              <a:rPr lang="en-US" sz="2300" dirty="0" smtClean="0">
                <a:latin typeface="Arial" pitchFamily="34" charset="0"/>
                <a:cs typeface="Arial" pitchFamily="34" charset="0"/>
              </a:rPr>
              <a:t>1</a:t>
            </a:r>
            <a:r>
              <a:rPr lang="en-US" sz="2300" dirty="0" smtClean="0"/>
              <a:t>"); </a:t>
            </a:r>
          </a:p>
          <a:p>
            <a:pPr>
              <a:buNone/>
            </a:pPr>
            <a:r>
              <a:rPr lang="en-US" sz="2300" dirty="0" smtClean="0"/>
              <a:t>		Console.WriteLine("How Many Chairs Do you have in your Room</a:t>
            </a:r>
            <a:r>
              <a:rPr lang="en-US" sz="2300" dirty="0" smtClean="0">
                <a:latin typeface="Arial" pitchFamily="34" charset="0"/>
                <a:cs typeface="Arial" pitchFamily="34" charset="0"/>
              </a:rPr>
              <a:t>1 </a:t>
            </a:r>
            <a:r>
              <a:rPr lang="en-US" sz="2300" dirty="0" smtClean="0"/>
              <a:t>"); </a:t>
            </a:r>
          </a:p>
          <a:p>
            <a:pPr>
              <a:buNone/>
            </a:pPr>
            <a:r>
              <a:rPr lang="en-US" sz="2300" dirty="0" smtClean="0"/>
              <a:t>		NoofChair = Convert.ToInt32(</a:t>
            </a:r>
            <a:r>
              <a:rPr lang="en-US" sz="2300" dirty="0" err="1" smtClean="0"/>
              <a:t>Console.ReadLine</a:t>
            </a:r>
            <a:r>
              <a:rPr lang="en-US" sz="2300" dirty="0" smtClean="0"/>
              <a:t>()); </a:t>
            </a:r>
          </a:p>
          <a:p>
            <a:pPr>
              <a:buNone/>
            </a:pPr>
            <a:r>
              <a:rPr lang="en-US" sz="2300" dirty="0" smtClean="0"/>
              <a:t>		Console.WriteLine("I have total " + NoofChair + " Chairs in my Room</a:t>
            </a:r>
            <a:r>
              <a:rPr lang="en-US" sz="2300" dirty="0" smtClean="0">
                <a:latin typeface="Arial" pitchFamily="34" charset="0"/>
                <a:cs typeface="Arial" pitchFamily="34" charset="0"/>
              </a:rPr>
              <a:t>1 </a:t>
            </a:r>
            <a:r>
              <a:rPr lang="en-US" sz="2300"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a:xfrm>
            <a:off x="457200" y="1447800"/>
            <a:ext cx="8229600" cy="4572000"/>
          </a:xfrm>
        </p:spPr>
        <p:txBody>
          <a:bodyPr>
            <a:noAutofit/>
          </a:bodyPr>
          <a:lstStyle/>
          <a:p>
            <a:pPr>
              <a:buNone/>
            </a:pPr>
            <a:r>
              <a:rPr lang="en-US" sz="2300" dirty="0" smtClean="0"/>
              <a:t> </a:t>
            </a:r>
          </a:p>
          <a:p>
            <a:pPr>
              <a:buNone/>
            </a:pPr>
            <a:r>
              <a:rPr lang="en-US" sz="2300" b="1" i="1" dirty="0" smtClean="0">
                <a:solidFill>
                  <a:srgbClr val="00B050"/>
                </a:solidFill>
              </a:rPr>
              <a:t>// Function with Return type as String </a:t>
            </a:r>
            <a:endParaRPr lang="en-US" sz="2300" b="1" dirty="0" smtClean="0"/>
          </a:p>
          <a:p>
            <a:pPr>
              <a:buNone/>
            </a:pPr>
            <a:r>
              <a:rPr lang="en-US" sz="2300" dirty="0" smtClean="0"/>
              <a:t>public string TVNAME() </a:t>
            </a:r>
          </a:p>
          <a:p>
            <a:pPr>
              <a:buNone/>
            </a:pPr>
            <a:r>
              <a:rPr lang="en-US" sz="2300" dirty="0"/>
              <a:t>{</a:t>
            </a:r>
            <a:endParaRPr lang="en-US" sz="2300" dirty="0" smtClean="0"/>
          </a:p>
          <a:p>
            <a:pPr>
              <a:buNone/>
            </a:pPr>
            <a:r>
              <a:rPr lang="en-US" sz="2300" dirty="0" smtClean="0"/>
              <a:t>		</a:t>
            </a:r>
            <a:r>
              <a:rPr lang="en-US" sz="1800" dirty="0" smtClean="0"/>
              <a:t>Console.WriteLine("Enter Your TV Brand NAME"); </a:t>
            </a:r>
          </a:p>
          <a:p>
            <a:pPr>
              <a:buNone/>
            </a:pPr>
            <a:r>
              <a:rPr lang="en-US" sz="1800" dirty="0" smtClean="0"/>
              <a:t>		</a:t>
            </a:r>
            <a:r>
              <a:rPr lang="en-US" sz="1800" dirty="0" err="1" smtClean="0"/>
              <a:t>YOURTVName</a:t>
            </a:r>
            <a:r>
              <a:rPr lang="en-US" sz="1800" dirty="0" smtClean="0"/>
              <a:t> = </a:t>
            </a:r>
            <a:r>
              <a:rPr lang="en-US" sz="1800" dirty="0" err="1" smtClean="0"/>
              <a:t>Console.ReadLine</a:t>
            </a:r>
            <a:r>
              <a:rPr lang="en-US" sz="1800" dirty="0" smtClean="0"/>
              <a:t>(); </a:t>
            </a:r>
          </a:p>
          <a:p>
            <a:pPr>
              <a:buNone/>
            </a:pPr>
            <a:r>
              <a:rPr lang="en-US" sz="1800" dirty="0" smtClean="0"/>
              <a:t>		return </a:t>
            </a:r>
            <a:r>
              <a:rPr lang="en-US" sz="1800" dirty="0" err="1" smtClean="0"/>
              <a:t>YOURTVName</a:t>
            </a:r>
            <a:r>
              <a:rPr lang="en-US" sz="1800" dirty="0" smtClean="0"/>
              <a:t>; </a:t>
            </a:r>
          </a:p>
          <a:p>
            <a:pPr>
              <a:buNone/>
            </a:pPr>
            <a:r>
              <a:rPr lang="en-US" sz="1800" dirty="0" smtClean="0"/>
              <a:t>	} </a:t>
            </a:r>
          </a:p>
          <a:p>
            <a:pPr>
              <a:buNone/>
            </a:pPr>
            <a:endParaRPr lang="en-US" sz="23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72956"/>
            <a:ext cx="7543800" cy="1450757"/>
          </a:xfrm>
        </p:spPr>
        <p:txBody>
          <a:bodyPr/>
          <a:lstStyle/>
          <a:p>
            <a:r>
              <a:rPr lang="en-US" dirty="0" smtClean="0"/>
              <a:t>Contd..</a:t>
            </a:r>
            <a:endParaRPr lang="en-US" dirty="0"/>
          </a:p>
        </p:txBody>
      </p:sp>
      <p:sp>
        <p:nvSpPr>
          <p:cNvPr id="3" name="Content Placeholder 2"/>
          <p:cNvSpPr>
            <a:spLocks noGrp="1"/>
          </p:cNvSpPr>
          <p:nvPr>
            <p:ph sz="quarter" idx="1"/>
          </p:nvPr>
        </p:nvSpPr>
        <p:spPr>
          <a:xfrm>
            <a:off x="822959" y="1845734"/>
            <a:ext cx="8168641" cy="4023360"/>
          </a:xfrm>
        </p:spPr>
        <p:txBody>
          <a:bodyPr>
            <a:normAutofit/>
          </a:bodyPr>
          <a:lstStyle/>
          <a:p>
            <a:pPr>
              <a:buNone/>
            </a:pPr>
            <a:r>
              <a:rPr lang="en-US" b="1" i="1" dirty="0" smtClean="0">
                <a:solidFill>
                  <a:srgbClr val="00B050"/>
                </a:solidFill>
              </a:rPr>
              <a:t>// </a:t>
            </a:r>
            <a:r>
              <a:rPr lang="en-US" b="1" i="1" dirty="0">
                <a:solidFill>
                  <a:srgbClr val="00B050"/>
                </a:solidFill>
              </a:rPr>
              <a:t>Same Function Name with Different </a:t>
            </a:r>
            <a:r>
              <a:rPr lang="en-US" b="1" i="1" dirty="0" err="1">
                <a:solidFill>
                  <a:srgbClr val="00B050"/>
                </a:solidFill>
              </a:rPr>
              <a:t>Paramenter</a:t>
            </a:r>
            <a:r>
              <a:rPr lang="en-US" b="1" i="1" dirty="0">
                <a:solidFill>
                  <a:srgbClr val="00B050"/>
                </a:solidFill>
              </a:rPr>
              <a:t> </a:t>
            </a:r>
          </a:p>
          <a:p>
            <a:pPr>
              <a:buNone/>
            </a:pPr>
            <a:endParaRPr lang="en-US" dirty="0"/>
          </a:p>
          <a:p>
            <a:pPr>
              <a:buNone/>
            </a:pPr>
            <a:r>
              <a:rPr lang="en-US" sz="2400" dirty="0"/>
              <a:t>public void </a:t>
            </a:r>
            <a:r>
              <a:rPr lang="en-US" sz="2400" dirty="0" err="1"/>
              <a:t>BedRoom</a:t>
            </a:r>
            <a:r>
              <a:rPr lang="en-US" sz="2400" dirty="0"/>
              <a:t>(String </a:t>
            </a:r>
            <a:r>
              <a:rPr lang="en-US" sz="2400" dirty="0" err="1"/>
              <a:t>MemberName,String</a:t>
            </a:r>
            <a:r>
              <a:rPr lang="en-US" sz="2400" dirty="0"/>
              <a:t> Color) </a:t>
            </a:r>
          </a:p>
          <a:p>
            <a:pPr>
              <a:buNone/>
            </a:pPr>
            <a:r>
              <a:rPr lang="en-US" sz="2400" dirty="0"/>
              <a:t>{ </a:t>
            </a:r>
            <a:endParaRPr lang="en-US" sz="2400" dirty="0" smtClean="0"/>
          </a:p>
          <a:p>
            <a:pPr>
              <a:buNone/>
            </a:pPr>
            <a:r>
              <a:rPr lang="en-US" sz="2400" dirty="0" err="1" smtClean="0"/>
              <a:t>Console.WriteLine</a:t>
            </a:r>
            <a:r>
              <a:rPr lang="en-US" sz="2400" dirty="0" smtClean="0"/>
              <a:t>(</a:t>
            </a:r>
            <a:r>
              <a:rPr lang="en-US" sz="2400" dirty="0" err="1" smtClean="0"/>
              <a:t>MemberName</a:t>
            </a:r>
            <a:r>
              <a:rPr lang="en-US" sz="2400" dirty="0" smtClean="0"/>
              <a:t> </a:t>
            </a:r>
            <a:r>
              <a:rPr lang="en-US" sz="2400" dirty="0"/>
              <a:t>+ " Like " + Color + "Color"); </a:t>
            </a:r>
          </a:p>
          <a:p>
            <a:pPr>
              <a:buNone/>
            </a:pPr>
            <a:r>
              <a:rPr lang="en-US" sz="2400" dirty="0"/>
              <a:t>} </a:t>
            </a:r>
          </a:p>
          <a:p>
            <a:endParaRPr lang="en-US" dirty="0"/>
          </a:p>
        </p:txBody>
      </p:sp>
    </p:spTree>
    <p:extLst>
      <p:ext uri="{BB962C8B-B14F-4D97-AF65-F5344CB8AC3E}">
        <p14:creationId xmlns="" xmlns:p14="http://schemas.microsoft.com/office/powerpoint/2010/main" val="4153428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686800" cy="6096000"/>
          </a:xfrm>
        </p:spPr>
        <p:txBody>
          <a:bodyPr>
            <a:noAutofit/>
          </a:bodyPr>
          <a:lstStyle/>
          <a:p>
            <a:pPr marL="0" indent="0">
              <a:lnSpc>
                <a:spcPct val="85000"/>
              </a:lnSpc>
              <a:spcBef>
                <a:spcPct val="0"/>
              </a:spcBef>
              <a:buNone/>
            </a:pPr>
            <a:r>
              <a:rPr lang="en-US" sz="4800" spc="-50" dirty="0" smtClean="0">
                <a:latin typeface="+mj-lt"/>
                <a:ea typeface="+mj-ea"/>
                <a:cs typeface="+mj-cs"/>
              </a:rPr>
              <a:t>Contd</a:t>
            </a:r>
            <a:r>
              <a:rPr lang="en-US" sz="4800" spc="-50" dirty="0">
                <a:latin typeface="+mj-lt"/>
                <a:ea typeface="+mj-ea"/>
                <a:cs typeface="+mj-cs"/>
              </a:rPr>
              <a:t>..</a:t>
            </a:r>
          </a:p>
          <a:p>
            <a:pPr>
              <a:buNone/>
            </a:pPr>
            <a:endParaRPr lang="en-US" sz="2100" dirty="0" smtClean="0"/>
          </a:p>
          <a:p>
            <a:pPr>
              <a:buNone/>
            </a:pPr>
            <a:endParaRPr lang="en-US" sz="2100" dirty="0"/>
          </a:p>
          <a:p>
            <a:pPr>
              <a:buNone/>
            </a:pPr>
            <a:r>
              <a:rPr lang="en-US" sz="2100" dirty="0" smtClean="0"/>
              <a:t>static void Main(string[] args)</a:t>
            </a:r>
          </a:p>
          <a:p>
            <a:pPr>
              <a:buNone/>
            </a:pPr>
            <a:r>
              <a:rPr lang="en-US" sz="2100" dirty="0" smtClean="0"/>
              <a:t> { </a:t>
            </a:r>
          </a:p>
          <a:p>
            <a:pPr>
              <a:buNone/>
            </a:pPr>
            <a:r>
              <a:rPr lang="en-US" sz="2100" dirty="0" smtClean="0"/>
              <a:t>HouseClass1 </a:t>
            </a:r>
            <a:r>
              <a:rPr lang="en-US" sz="2100" dirty="0" err="1" smtClean="0"/>
              <a:t>objHouseOwner</a:t>
            </a:r>
            <a:r>
              <a:rPr lang="en-US" sz="2100" dirty="0" smtClean="0"/>
              <a:t> = new HouseClass1(); </a:t>
            </a:r>
          </a:p>
          <a:p>
            <a:pPr>
              <a:buNone/>
            </a:pPr>
            <a:r>
              <a:rPr lang="en-US" sz="2100" dirty="0" err="1" smtClean="0"/>
              <a:t>objHouseOwner</a:t>
            </a:r>
            <a:r>
              <a:rPr lang="en-US" sz="2100" dirty="0" smtClean="0"/>
              <a:t>. Room</a:t>
            </a:r>
            <a:r>
              <a:rPr lang="en-US" sz="2100" dirty="0" smtClean="0">
                <a:latin typeface="Arial" pitchFamily="34" charset="0"/>
                <a:cs typeface="Arial" pitchFamily="34" charset="0"/>
              </a:rPr>
              <a:t>1</a:t>
            </a:r>
            <a:r>
              <a:rPr lang="en-US" sz="2100" dirty="0" smtClean="0"/>
              <a:t>(); </a:t>
            </a:r>
          </a:p>
          <a:p>
            <a:pPr>
              <a:buNone/>
            </a:pPr>
            <a:r>
              <a:rPr lang="en-US" sz="2100" dirty="0" smtClean="0"/>
              <a:t>String </a:t>
            </a:r>
            <a:r>
              <a:rPr lang="en-US" sz="2100" dirty="0" err="1" smtClean="0"/>
              <a:t>returnvalue</a:t>
            </a:r>
            <a:r>
              <a:rPr lang="en-US" sz="2100" dirty="0" smtClean="0"/>
              <a:t> = </a:t>
            </a:r>
            <a:r>
              <a:rPr lang="en-US" sz="2100" dirty="0" err="1" smtClean="0"/>
              <a:t>objHouseOwner.TVNAME</a:t>
            </a:r>
            <a:r>
              <a:rPr lang="en-US" sz="2100" dirty="0" smtClean="0"/>
              <a:t>(); </a:t>
            </a:r>
          </a:p>
          <a:p>
            <a:pPr>
              <a:buNone/>
            </a:pPr>
            <a:r>
              <a:rPr lang="en-US" sz="2100" dirty="0" smtClean="0"/>
              <a:t>Console.WriteLine("Your TV BRAND NAME IS: "+</a:t>
            </a:r>
            <a:r>
              <a:rPr lang="en-US" sz="2100" dirty="0" err="1" smtClean="0"/>
              <a:t>returnvalue</a:t>
            </a:r>
            <a:r>
              <a:rPr lang="en-US" sz="2100" dirty="0" smtClean="0"/>
              <a:t>); </a:t>
            </a:r>
            <a:r>
              <a:rPr lang="en-US" sz="2100" dirty="0" err="1" smtClean="0"/>
              <a:t>objHouseOwner.BedRoom</a:t>
            </a:r>
            <a:r>
              <a:rPr lang="en-US" sz="2100" dirty="0" smtClean="0"/>
              <a:t>(“AHMED", “Grey"); </a:t>
            </a:r>
          </a:p>
          <a:p>
            <a:pPr>
              <a:buNone/>
            </a:pPr>
            <a:r>
              <a:rPr lang="en-US" sz="2100" dirty="0" err="1" smtClean="0"/>
              <a:t>Console.ReadLine</a:t>
            </a:r>
            <a:r>
              <a:rPr lang="en-US" sz="2100" dirty="0" smtClean="0"/>
              <a:t>(); </a:t>
            </a:r>
          </a:p>
          <a:p>
            <a:pPr>
              <a:buNone/>
            </a:pPr>
            <a:r>
              <a:rPr lang="en-US" sz="2200" dirty="0" smtClean="0"/>
              <a:t>}</a:t>
            </a:r>
          </a:p>
          <a:p>
            <a:pPr>
              <a:buNone/>
            </a:pP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sz="quarter" idx="1"/>
          </p:nvPr>
        </p:nvSpPr>
        <p:spPr/>
        <p:txBody>
          <a:bodyPr/>
          <a:lstStyle/>
          <a:p>
            <a:pPr algn="just">
              <a:buNone/>
            </a:pPr>
            <a:r>
              <a:rPr lang="en-US" dirty="0" smtClean="0"/>
              <a:t>A method is a group of statements that together perform a task. Every C# program has at least one class with a method named Main.</a:t>
            </a:r>
          </a:p>
          <a:p>
            <a:pPr algn="just">
              <a:buNone/>
            </a:pPr>
            <a:endParaRPr lang="en-US" sz="2400" dirty="0" smtClean="0"/>
          </a:p>
          <a:p>
            <a:pPr algn="just">
              <a:buNone/>
            </a:pPr>
            <a:r>
              <a:rPr lang="en-US" dirty="0" smtClean="0"/>
              <a:t>To use a method, you need to:</a:t>
            </a:r>
          </a:p>
          <a:p>
            <a:pPr marL="457200" indent="-457200" algn="just">
              <a:buFont typeface="+mj-lt"/>
              <a:buAutoNum type="arabicPeriod"/>
            </a:pPr>
            <a:r>
              <a:rPr lang="en-US" sz="2400" dirty="0" smtClean="0">
                <a:solidFill>
                  <a:schemeClr val="tx2"/>
                </a:solidFill>
              </a:rPr>
              <a:t>Define the method</a:t>
            </a:r>
          </a:p>
          <a:p>
            <a:pPr marL="457200" indent="-457200" algn="just">
              <a:buFont typeface="+mj-lt"/>
              <a:buAutoNum type="arabicPeriod"/>
            </a:pPr>
            <a:r>
              <a:rPr lang="en-US" sz="2400" dirty="0" smtClean="0">
                <a:solidFill>
                  <a:schemeClr val="tx2"/>
                </a:solidFill>
              </a:rPr>
              <a:t>Call the method</a:t>
            </a: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300" y="2767281"/>
            <a:ext cx="8153400" cy="132343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0" b="1" i="1" cap="none" spc="0" dirty="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End of </a:t>
            </a:r>
            <a:r>
              <a:rPr lang="en-US" sz="8000" b="1" i="1" cap="none" spc="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Lecture 3</a:t>
            </a:r>
            <a:endParaRPr lang="en-US" sz="8000" b="1" i="1" cap="none" spc="0" dirty="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or Functions</a:t>
            </a:r>
            <a:endParaRPr lang="en-US" dirty="0"/>
          </a:p>
        </p:txBody>
      </p:sp>
      <p:sp>
        <p:nvSpPr>
          <p:cNvPr id="3" name="Content Placeholder 2"/>
          <p:cNvSpPr>
            <a:spLocks noGrp="1"/>
          </p:cNvSpPr>
          <p:nvPr>
            <p:ph sz="quarter" idx="1"/>
          </p:nvPr>
        </p:nvSpPr>
        <p:spPr>
          <a:xfrm>
            <a:off x="457200" y="1219200"/>
            <a:ext cx="8229600" cy="5257800"/>
          </a:xfrm>
        </p:spPr>
        <p:txBody>
          <a:bodyPr>
            <a:normAutofit fontScale="92500"/>
          </a:bodyPr>
          <a:lstStyle/>
          <a:p>
            <a:pPr marL="0" indent="0" algn="just">
              <a:buNone/>
            </a:pPr>
            <a:endParaRPr lang="en-US" sz="2400" dirty="0"/>
          </a:p>
          <a:p>
            <a:pPr algn="just"/>
            <a:endParaRPr lang="en-US" dirty="0" smtClean="0"/>
          </a:p>
          <a:p>
            <a:pPr algn="just"/>
            <a:r>
              <a:rPr lang="en-US" dirty="0" smtClean="0"/>
              <a:t>Method is a group of code statement</a:t>
            </a:r>
          </a:p>
          <a:p>
            <a:pPr algn="just">
              <a:spcAft>
                <a:spcPts val="600"/>
              </a:spcAft>
              <a:buNone/>
            </a:pPr>
            <a:r>
              <a:rPr lang="en-US" sz="2100" dirty="0" smtClean="0">
                <a:solidFill>
                  <a:schemeClr val="tx1"/>
                </a:solidFill>
              </a:rPr>
              <a:t>class </a:t>
            </a:r>
            <a:r>
              <a:rPr lang="en-US" sz="2100" dirty="0" err="1" smtClean="0">
                <a:solidFill>
                  <a:schemeClr val="tx1"/>
                </a:solidFill>
              </a:rPr>
              <a:t>HouseClassI</a:t>
            </a:r>
            <a:endParaRPr lang="en-US" sz="2100" dirty="0" smtClean="0">
              <a:solidFill>
                <a:schemeClr val="tx1"/>
              </a:solidFill>
            </a:endParaRPr>
          </a:p>
          <a:p>
            <a:pPr algn="just">
              <a:spcAft>
                <a:spcPts val="600"/>
              </a:spcAft>
              <a:buNone/>
            </a:pPr>
            <a:r>
              <a:rPr lang="en-US" sz="2100" dirty="0" smtClean="0">
                <a:solidFill>
                  <a:schemeClr val="tx1"/>
                </a:solidFill>
              </a:rPr>
              <a:t> {</a:t>
            </a:r>
          </a:p>
          <a:p>
            <a:pPr algn="just">
              <a:spcAft>
                <a:spcPts val="600"/>
              </a:spcAft>
              <a:buNone/>
            </a:pPr>
            <a:r>
              <a:rPr lang="en-US" sz="2100" dirty="0" smtClean="0">
                <a:solidFill>
                  <a:schemeClr val="tx1"/>
                </a:solidFill>
              </a:rPr>
              <a:t> </a:t>
            </a:r>
            <a:r>
              <a:rPr lang="en-US" sz="2100" dirty="0" err="1" smtClean="0">
                <a:solidFill>
                  <a:schemeClr val="tx1"/>
                </a:solidFill>
              </a:rPr>
              <a:t>int</a:t>
            </a:r>
            <a:r>
              <a:rPr lang="en-US" sz="2100" dirty="0" smtClean="0">
                <a:solidFill>
                  <a:schemeClr val="tx1"/>
                </a:solidFill>
              </a:rPr>
              <a:t> </a:t>
            </a:r>
            <a:r>
              <a:rPr lang="en-US" sz="2100" dirty="0" err="1" smtClean="0">
                <a:solidFill>
                  <a:schemeClr val="tx1"/>
                </a:solidFill>
              </a:rPr>
              <a:t>noOfTV</a:t>
            </a:r>
            <a:r>
              <a:rPr lang="en-US" sz="2100" dirty="0" smtClean="0">
                <a:solidFill>
                  <a:schemeClr val="tx1"/>
                </a:solidFill>
              </a:rPr>
              <a:t> = 2; </a:t>
            </a:r>
          </a:p>
          <a:p>
            <a:pPr algn="just">
              <a:spcAft>
                <a:spcPts val="600"/>
              </a:spcAft>
              <a:buNone/>
            </a:pPr>
            <a:r>
              <a:rPr lang="en-US" sz="2100" dirty="0" smtClean="0">
                <a:solidFill>
                  <a:schemeClr val="tx1"/>
                </a:solidFill>
              </a:rPr>
              <a:t>public String </a:t>
            </a:r>
            <a:r>
              <a:rPr lang="en-US" sz="2100" dirty="0" err="1" smtClean="0">
                <a:solidFill>
                  <a:schemeClr val="tx1"/>
                </a:solidFill>
              </a:rPr>
              <a:t>yourTVName</a:t>
            </a:r>
            <a:r>
              <a:rPr lang="en-US" sz="2100" dirty="0" smtClean="0">
                <a:solidFill>
                  <a:schemeClr val="tx1"/>
                </a:solidFill>
              </a:rPr>
              <a:t> = "SAMSUNG";</a:t>
            </a:r>
          </a:p>
          <a:p>
            <a:pPr algn="just">
              <a:spcAft>
                <a:spcPts val="600"/>
              </a:spcAft>
              <a:buNone/>
            </a:pPr>
            <a:r>
              <a:rPr lang="en-US" sz="2100" dirty="0" smtClean="0">
                <a:solidFill>
                  <a:schemeClr val="tx1"/>
                </a:solidFill>
              </a:rPr>
              <a:t> public void </a:t>
            </a:r>
            <a:r>
              <a:rPr lang="en-US" sz="2100" dirty="0" err="1" smtClean="0">
                <a:solidFill>
                  <a:schemeClr val="tx1"/>
                </a:solidFill>
              </a:rPr>
              <a:t>myFirstMethod</a:t>
            </a:r>
            <a:r>
              <a:rPr lang="en-US" sz="2100" dirty="0" smtClean="0">
                <a:solidFill>
                  <a:schemeClr val="tx1"/>
                </a:solidFill>
              </a:rPr>
              <a:t>()</a:t>
            </a:r>
          </a:p>
          <a:p>
            <a:pPr algn="just">
              <a:spcAft>
                <a:spcPts val="600"/>
              </a:spcAft>
              <a:buNone/>
            </a:pPr>
            <a:r>
              <a:rPr lang="en-US" sz="2100" dirty="0" smtClean="0">
                <a:solidFill>
                  <a:schemeClr val="tx1"/>
                </a:solidFill>
              </a:rPr>
              <a:t>{ </a:t>
            </a:r>
          </a:p>
          <a:p>
            <a:pPr algn="just">
              <a:spcAft>
                <a:spcPts val="600"/>
              </a:spcAft>
              <a:buNone/>
            </a:pPr>
            <a:r>
              <a:rPr lang="en-US" sz="2100" dirty="0" smtClean="0">
                <a:solidFill>
                  <a:schemeClr val="tx1"/>
                </a:solidFill>
              </a:rPr>
              <a:t>  </a:t>
            </a:r>
            <a:r>
              <a:rPr lang="en-US" sz="2100" dirty="0" err="1" smtClean="0">
                <a:solidFill>
                  <a:schemeClr val="tx1"/>
                </a:solidFill>
              </a:rPr>
              <a:t>Console.WriteLine</a:t>
            </a:r>
            <a:r>
              <a:rPr lang="en-US" sz="2100" dirty="0" smtClean="0">
                <a:solidFill>
                  <a:schemeClr val="tx1"/>
                </a:solidFill>
              </a:rPr>
              <a:t>("You Have total " + </a:t>
            </a:r>
            <a:r>
              <a:rPr lang="en-US" sz="2100" dirty="0" err="1" smtClean="0">
                <a:solidFill>
                  <a:schemeClr val="tx1"/>
                </a:solidFill>
              </a:rPr>
              <a:t>noOfTV</a:t>
            </a:r>
            <a:r>
              <a:rPr lang="en-US" sz="2100" dirty="0" smtClean="0">
                <a:solidFill>
                  <a:schemeClr val="tx1"/>
                </a:solidFill>
              </a:rPr>
              <a:t> + "no of TV :"); </a:t>
            </a:r>
            <a:r>
              <a:rPr lang="en-US" sz="2100" dirty="0" err="1" smtClean="0">
                <a:solidFill>
                  <a:schemeClr val="tx1"/>
                </a:solidFill>
              </a:rPr>
              <a:t>Console.WriteLine</a:t>
            </a:r>
            <a:r>
              <a:rPr lang="en-US" sz="2100" dirty="0" smtClean="0">
                <a:solidFill>
                  <a:schemeClr val="tx1"/>
                </a:solidFill>
              </a:rPr>
              <a:t>("Your TV Name is :" + </a:t>
            </a:r>
            <a:r>
              <a:rPr lang="en-US" sz="2100" dirty="0" err="1" smtClean="0">
                <a:solidFill>
                  <a:schemeClr val="tx1"/>
                </a:solidFill>
              </a:rPr>
              <a:t>yourTVName</a:t>
            </a:r>
            <a:r>
              <a:rPr lang="en-US" sz="2100" dirty="0" smtClean="0">
                <a:solidFill>
                  <a:schemeClr val="tx1"/>
                </a:solidFill>
              </a:rPr>
              <a:t>); </a:t>
            </a:r>
            <a:r>
              <a:rPr lang="en-US" sz="2100" dirty="0" err="1" smtClean="0">
                <a:solidFill>
                  <a:schemeClr val="tx1"/>
                </a:solidFill>
              </a:rPr>
              <a:t>Console.ReadLine</a:t>
            </a:r>
            <a:r>
              <a:rPr lang="en-US" sz="2100" dirty="0" smtClean="0">
                <a:solidFill>
                  <a:schemeClr val="tx1"/>
                </a:solidFill>
              </a:rPr>
              <a:t>(); </a:t>
            </a:r>
          </a:p>
          <a:p>
            <a:pPr algn="just">
              <a:spcAft>
                <a:spcPts val="600"/>
              </a:spcAft>
              <a:buNone/>
            </a:pPr>
            <a:r>
              <a:rPr lang="en-US" sz="2100" dirty="0" smtClean="0">
                <a:solidFill>
                  <a:schemeClr val="tx1"/>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a:bodyPr>
          <a:lstStyle/>
          <a:p>
            <a:pPr algn="just">
              <a:spcAft>
                <a:spcPts val="600"/>
              </a:spcAft>
              <a:buNone/>
            </a:pPr>
            <a:r>
              <a:rPr lang="en-US" sz="2100" dirty="0" smtClean="0">
                <a:solidFill>
                  <a:schemeClr val="tx1"/>
                </a:solidFill>
              </a:rPr>
              <a:t>static </a:t>
            </a:r>
            <a:r>
              <a:rPr lang="en-US" sz="2100" dirty="0">
                <a:solidFill>
                  <a:schemeClr val="tx1"/>
                </a:solidFill>
              </a:rPr>
              <a:t>void Main(string[] args)</a:t>
            </a:r>
          </a:p>
          <a:p>
            <a:pPr algn="just">
              <a:spcAft>
                <a:spcPts val="600"/>
              </a:spcAft>
              <a:buNone/>
            </a:pPr>
            <a:r>
              <a:rPr lang="en-US" sz="2100" dirty="0">
                <a:solidFill>
                  <a:schemeClr val="tx1"/>
                </a:solidFill>
              </a:rPr>
              <a:t> 	  </a:t>
            </a:r>
            <a:r>
              <a:rPr lang="en-US" sz="2100" dirty="0" smtClean="0">
                <a:solidFill>
                  <a:schemeClr val="tx1"/>
                </a:solidFill>
              </a:rPr>
              <a:t>     </a:t>
            </a:r>
            <a:r>
              <a:rPr lang="en-US" sz="2100" dirty="0">
                <a:solidFill>
                  <a:schemeClr val="tx1"/>
                </a:solidFill>
              </a:rPr>
              <a:t>{</a:t>
            </a:r>
          </a:p>
          <a:p>
            <a:pPr algn="just">
              <a:spcAft>
                <a:spcPts val="600"/>
              </a:spcAft>
              <a:buNone/>
            </a:pPr>
            <a:r>
              <a:rPr lang="en-US" sz="2100" dirty="0">
                <a:solidFill>
                  <a:schemeClr val="tx1"/>
                </a:solidFill>
              </a:rPr>
              <a:t>		</a:t>
            </a:r>
            <a:r>
              <a:rPr lang="en-US" sz="2100" dirty="0" err="1">
                <a:solidFill>
                  <a:schemeClr val="tx1"/>
                </a:solidFill>
              </a:rPr>
              <a:t>HouseClassI</a:t>
            </a:r>
            <a:r>
              <a:rPr lang="en-US" sz="2100" dirty="0">
                <a:solidFill>
                  <a:schemeClr val="tx1"/>
                </a:solidFill>
              </a:rPr>
              <a:t> </a:t>
            </a:r>
            <a:r>
              <a:rPr lang="en-US" sz="2100" dirty="0" err="1">
                <a:solidFill>
                  <a:schemeClr val="tx1"/>
                </a:solidFill>
              </a:rPr>
              <a:t>objHouseOwner</a:t>
            </a:r>
            <a:r>
              <a:rPr lang="en-US" sz="2100" dirty="0">
                <a:solidFill>
                  <a:schemeClr val="tx1"/>
                </a:solidFill>
              </a:rPr>
              <a:t> = new </a:t>
            </a:r>
            <a:r>
              <a:rPr lang="en-US" sz="2100" dirty="0" err="1">
                <a:solidFill>
                  <a:schemeClr val="tx1"/>
                </a:solidFill>
              </a:rPr>
              <a:t>HouseClassI</a:t>
            </a:r>
            <a:r>
              <a:rPr lang="en-US" sz="2100" dirty="0">
                <a:solidFill>
                  <a:schemeClr val="tx1"/>
                </a:solidFill>
              </a:rPr>
              <a:t>(); </a:t>
            </a:r>
          </a:p>
          <a:p>
            <a:pPr algn="just">
              <a:spcAft>
                <a:spcPts val="600"/>
              </a:spcAft>
              <a:buNone/>
            </a:pPr>
            <a:r>
              <a:rPr lang="en-US" sz="2100" dirty="0">
                <a:solidFill>
                  <a:schemeClr val="tx1"/>
                </a:solidFill>
              </a:rPr>
              <a:t>		</a:t>
            </a:r>
            <a:r>
              <a:rPr lang="en-US" sz="2100" dirty="0" err="1">
                <a:solidFill>
                  <a:schemeClr val="tx1"/>
                </a:solidFill>
              </a:rPr>
              <a:t>objHouseOwner.myFirstMethod</a:t>
            </a:r>
            <a:r>
              <a:rPr lang="en-US" sz="2100" dirty="0" smtClean="0">
                <a:solidFill>
                  <a:schemeClr val="tx1"/>
                </a:solidFill>
              </a:rPr>
              <a:t>();</a:t>
            </a:r>
          </a:p>
          <a:p>
            <a:pPr>
              <a:spcAft>
                <a:spcPts val="600"/>
              </a:spcAft>
              <a:buNone/>
            </a:pPr>
            <a:r>
              <a:rPr lang="en-US" sz="2100" dirty="0" smtClean="0">
                <a:solidFill>
                  <a:schemeClr val="tx1"/>
                </a:solidFill>
              </a:rPr>
              <a:t>            } </a:t>
            </a:r>
            <a:r>
              <a:rPr lang="en-US" sz="2100" dirty="0">
                <a:solidFill>
                  <a:schemeClr val="tx1"/>
                </a:solidFill>
              </a:rPr>
              <a:t/>
            </a:r>
            <a:br>
              <a:rPr lang="en-US" sz="2100" dirty="0">
                <a:solidFill>
                  <a:schemeClr val="tx1"/>
                </a:solidFill>
              </a:rPr>
            </a:br>
            <a:endParaRPr lang="en-US" sz="2100" dirty="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a:t>
            </a:r>
            <a:endParaRPr lang="en-US" b="1" dirty="0"/>
          </a:p>
        </p:txBody>
      </p:sp>
      <p:sp>
        <p:nvSpPr>
          <p:cNvPr id="3" name="Content Placeholder 2"/>
          <p:cNvSpPr>
            <a:spLocks noGrp="1"/>
          </p:cNvSpPr>
          <p:nvPr>
            <p:ph sz="quarter" idx="1"/>
          </p:nvPr>
        </p:nvSpPr>
        <p:spPr/>
        <p:txBody>
          <a:bodyPr/>
          <a:lstStyle/>
          <a:p>
            <a:pPr algn="just"/>
            <a:r>
              <a:rPr lang="en-US" dirty="0" smtClean="0"/>
              <a:t>Most of developers were wondering about what is the difference between the Method and Function, both Methods and Functions are the same. We  will use Method instead of functions. </a:t>
            </a:r>
          </a:p>
          <a:p>
            <a:pPr algn="just"/>
            <a:endParaRPr lang="en-US" dirty="0" smtClean="0"/>
          </a:p>
          <a:p>
            <a:pPr algn="just"/>
            <a:r>
              <a:rPr lang="en-US" dirty="0" smtClean="0"/>
              <a:t>However, there is one difference in Methods and Functions, In OOP Languages like “C#, Java” etc. We use the term Method while the non-OOP programming like “C” etc. we use the term Function.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sz="quarter" idx="1"/>
          </p:nvPr>
        </p:nvSpPr>
        <p:spPr/>
        <p:txBody>
          <a:bodyPr>
            <a:normAutofit/>
          </a:bodyPr>
          <a:lstStyle/>
          <a:p>
            <a:pPr algn="just"/>
            <a:endParaRPr lang="en-US" dirty="0" smtClean="0"/>
          </a:p>
          <a:p>
            <a:pPr algn="just"/>
            <a:r>
              <a:rPr lang="en-US" dirty="0" smtClean="0"/>
              <a:t>In a house, there might be one big room or multiple rooms but each room will have different facilities, similarly in a class we can write one or multiple Methods. </a:t>
            </a:r>
          </a:p>
          <a:p>
            <a:pPr algn="just">
              <a:buNone/>
            </a:pPr>
            <a:endParaRPr lang="en-US" dirty="0" smtClean="0"/>
          </a:p>
          <a:p>
            <a:pPr algn="just"/>
            <a:r>
              <a:rPr lang="en-US" dirty="0" smtClean="0"/>
              <a:t>In a house, there might be two or three Bedrooms. Here the room name is Bedroom, but each bedroom can be different by size, color etc. This means same Rooms with different type. Similarly, in a class we can create more than one method with the same name but different parameter. </a:t>
            </a:r>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a:xfrm>
            <a:off x="822959" y="1845734"/>
            <a:ext cx="8092441" cy="4023360"/>
          </a:xfrm>
        </p:spPr>
        <p:txBody>
          <a:bodyPr>
            <a:normAutofit/>
          </a:bodyPr>
          <a:lstStyle/>
          <a:p>
            <a:endParaRPr lang="en-US" sz="1800" dirty="0" smtClean="0"/>
          </a:p>
          <a:p>
            <a:pPr>
              <a:buNone/>
            </a:pPr>
            <a:r>
              <a:rPr lang="en-US" dirty="0" smtClean="0"/>
              <a:t>In OOP it’s called as “Polymorphism” we can see details about Polymorphism later.</a:t>
            </a:r>
            <a:endParaRPr lang="en-US" dirty="0" smtClean="0">
              <a:solidFill>
                <a:schemeClr val="tx1"/>
              </a:solidFill>
            </a:endParaRPr>
          </a:p>
          <a:p>
            <a:pPr>
              <a:buNone/>
            </a:pPr>
            <a:endParaRPr lang="en-US" dirty="0" smtClean="0"/>
          </a:p>
          <a:p>
            <a:pPr>
              <a:buNone/>
            </a:pPr>
            <a:r>
              <a:rPr lang="en-US" b="1" i="1" u="sng" dirty="0" smtClean="0"/>
              <a:t>Syntax for the Functions</a:t>
            </a:r>
          </a:p>
          <a:p>
            <a:pPr>
              <a:buNone/>
            </a:pPr>
            <a:endParaRPr lang="en-US" sz="1800" b="1" i="1" u="sng" dirty="0" smtClean="0"/>
          </a:p>
          <a:p>
            <a:pPr algn="ctr">
              <a:buNone/>
            </a:pPr>
            <a:r>
              <a:rPr lang="en-US" b="1" dirty="0" smtClean="0">
                <a:solidFill>
                  <a:srgbClr val="FF0000"/>
                </a:solidFill>
              </a:rPr>
              <a:t>Access-Modifiers Return-Type Method-Name (Parameter-List) Method Body</a:t>
            </a:r>
          </a:p>
          <a:p>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Syntax for the Methods</a:t>
            </a:r>
            <a:endParaRPr lang="en-US" dirty="0"/>
          </a:p>
        </p:txBody>
      </p:sp>
      <p:sp>
        <p:nvSpPr>
          <p:cNvPr id="3" name="Content Placeholder 2"/>
          <p:cNvSpPr>
            <a:spLocks noGrp="1"/>
          </p:cNvSpPr>
          <p:nvPr>
            <p:ph sz="quarter" idx="1"/>
          </p:nvPr>
        </p:nvSpPr>
        <p:spPr>
          <a:xfrm>
            <a:off x="609600" y="1828800"/>
            <a:ext cx="8001001" cy="4023360"/>
          </a:xfrm>
        </p:spPr>
        <p:txBody>
          <a:bodyPr>
            <a:normAutofit fontScale="55000" lnSpcReduction="20000"/>
          </a:bodyPr>
          <a:lstStyle/>
          <a:p>
            <a:pPr marL="457200" indent="-457200" algn="just"/>
            <a:r>
              <a:rPr lang="en-US" sz="3400" b="1" dirty="0" smtClean="0"/>
              <a:t>Access-Modifiers: </a:t>
            </a:r>
            <a:r>
              <a:rPr lang="en-US" sz="3400" dirty="0" smtClean="0"/>
              <a:t>We will see more details about this Topic later on.</a:t>
            </a:r>
          </a:p>
          <a:p>
            <a:pPr marL="457200" indent="-457200" algn="just"/>
            <a:endParaRPr lang="en-US" sz="3400" dirty="0" smtClean="0"/>
          </a:p>
          <a:p>
            <a:pPr marL="457200" indent="-457200" algn="just"/>
            <a:r>
              <a:rPr lang="en-US" sz="3500" b="1" dirty="0" smtClean="0"/>
              <a:t>Return-Type:</a:t>
            </a:r>
            <a:r>
              <a:rPr lang="en-US" sz="3400" dirty="0" smtClean="0">
                <a:solidFill>
                  <a:schemeClr val="accent3"/>
                </a:solidFill>
              </a:rPr>
              <a:t> </a:t>
            </a:r>
            <a:r>
              <a:rPr lang="en-US" sz="3400" dirty="0" smtClean="0"/>
              <a:t>If our Method returns any value then we use the return Type with any Data Type as String, </a:t>
            </a:r>
            <a:r>
              <a:rPr lang="en-US" sz="3400" dirty="0" err="1" smtClean="0"/>
              <a:t>int</a:t>
            </a:r>
            <a:r>
              <a:rPr lang="en-US" sz="3400" dirty="0" smtClean="0"/>
              <a:t> etc., if our Method does not return any value then we use the type “Void”.</a:t>
            </a:r>
          </a:p>
          <a:p>
            <a:pPr marL="457200" indent="-457200" algn="just"/>
            <a:endParaRPr lang="en-US" sz="3400" dirty="0" smtClean="0"/>
          </a:p>
          <a:p>
            <a:pPr marL="457200" indent="-457200" algn="just"/>
            <a:r>
              <a:rPr lang="en-US" sz="3200" b="1" dirty="0" smtClean="0"/>
              <a:t>Method-Name: </a:t>
            </a:r>
            <a:r>
              <a:rPr lang="en-US" sz="3400" dirty="0" smtClean="0"/>
              <a:t>Here </a:t>
            </a:r>
            <a:r>
              <a:rPr lang="en-US" sz="3400" dirty="0" smtClean="0"/>
              <a:t>we give our Name for every Method, which we create</a:t>
            </a:r>
          </a:p>
          <a:p>
            <a:pPr marL="457200" indent="-457200" algn="just"/>
            <a:endParaRPr lang="en-US" sz="3400" dirty="0" smtClean="0">
              <a:solidFill>
                <a:schemeClr val="accent3"/>
              </a:solidFill>
            </a:endParaRPr>
          </a:p>
          <a:p>
            <a:pPr marL="457200" indent="-457200" algn="just"/>
            <a:r>
              <a:rPr lang="en-US" sz="3500" b="1" dirty="0" smtClean="0"/>
              <a:t>Parameter-List: </a:t>
            </a:r>
            <a:r>
              <a:rPr lang="en-US" sz="3400" dirty="0" smtClean="0"/>
              <a:t>Parameter-List or Arguments, which we pass to the function.</a:t>
            </a:r>
          </a:p>
          <a:p>
            <a:pPr marL="457200" indent="-457200" algn="just"/>
            <a:endParaRPr lang="en-US" sz="3400" dirty="0" smtClean="0"/>
          </a:p>
          <a:p>
            <a:pPr marL="457200" indent="-457200" algn="just"/>
            <a:r>
              <a:rPr lang="en-US" sz="3500" b="1" dirty="0" smtClean="0"/>
              <a:t>Method body:</a:t>
            </a:r>
            <a:r>
              <a:rPr lang="en-US" sz="3400" dirty="0" smtClean="0">
                <a:solidFill>
                  <a:schemeClr val="accent3"/>
                </a:solidFill>
              </a:rPr>
              <a:t> </a:t>
            </a:r>
            <a:r>
              <a:rPr lang="en-US" sz="3400" dirty="0" smtClean="0"/>
              <a:t>This contains the set of instructions needed to complete the required activity.</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
            </a:r>
            <a:br>
              <a:rPr lang="en-US" sz="4000" dirty="0" smtClean="0"/>
            </a:br>
            <a:r>
              <a:rPr lang="en-US" sz="4000" dirty="0" smtClean="0"/>
              <a:t>Method with Void Type:</a:t>
            </a:r>
            <a:endParaRPr lang="en-US" sz="4000" dirty="0"/>
          </a:p>
        </p:txBody>
      </p:sp>
      <p:sp>
        <p:nvSpPr>
          <p:cNvPr id="3" name="Content Placeholder 2"/>
          <p:cNvSpPr>
            <a:spLocks noGrp="1"/>
          </p:cNvSpPr>
          <p:nvPr>
            <p:ph sz="quarter" idx="1"/>
          </p:nvPr>
        </p:nvSpPr>
        <p:spPr/>
        <p:txBody>
          <a:bodyPr>
            <a:normAutofit/>
          </a:bodyPr>
          <a:lstStyle/>
          <a:p>
            <a:pPr marL="457200" indent="-457200" algn="just"/>
            <a:endParaRPr lang="en-US" sz="2300" dirty="0" smtClean="0"/>
          </a:p>
          <a:p>
            <a:pPr marL="457200" indent="-457200" algn="just"/>
            <a:r>
              <a:rPr lang="en-US" sz="2300" dirty="0" smtClean="0"/>
              <a:t>Void is a keyword which will not return any data from the Method, for example we can see the below Method with void</a:t>
            </a:r>
          </a:p>
          <a:p>
            <a:pPr marL="457200" indent="-457200" algn="just"/>
            <a:endParaRPr lang="en-US" sz="2300" dirty="0" smtClean="0"/>
          </a:p>
          <a:p>
            <a:pPr marL="457200" indent="-457200" algn="just"/>
            <a:r>
              <a:rPr lang="en-US" sz="2300" dirty="0" smtClean="0"/>
              <a:t>Type, here in this method we display all our output using the “Console.WriteLine” and have used the “</a:t>
            </a:r>
            <a:r>
              <a:rPr lang="en-US" sz="2300" dirty="0" err="1" smtClean="0"/>
              <a:t>Console.ReadLine</a:t>
            </a:r>
            <a:r>
              <a:rPr lang="en-US" sz="2300" smtClean="0"/>
              <a:t>();”  </a:t>
            </a:r>
            <a:r>
              <a:rPr lang="en-US" sz="2300" dirty="0" smtClean="0"/>
              <a:t>to get the Input. </a:t>
            </a:r>
          </a:p>
          <a:p>
            <a:pPr marL="457200" indent="-457200" algn="just"/>
            <a:endParaRPr lang="en-US" sz="2300" dirty="0" smtClean="0"/>
          </a:p>
          <a:p>
            <a:pPr marL="457200" indent="-457200" algn="just"/>
            <a:r>
              <a:rPr lang="en-US" sz="2300" dirty="0" smtClean="0"/>
              <a:t>This Method has all Input and Output Operation but this method don’t return any value.</a:t>
            </a:r>
          </a:p>
          <a:p>
            <a:pPr algn="just">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586</TotalTime>
  <Words>669</Words>
  <Application>Microsoft Office PowerPoint</Application>
  <PresentationFormat>On-screen Show (4:3)</PresentationFormat>
  <Paragraphs>152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Origin</vt:lpstr>
      <vt:lpstr>Methods and their types</vt:lpstr>
      <vt:lpstr>Methods</vt:lpstr>
      <vt:lpstr>Method or Functions</vt:lpstr>
      <vt:lpstr>Contd…</vt:lpstr>
      <vt:lpstr>Note</vt:lpstr>
      <vt:lpstr>Methods</vt:lpstr>
      <vt:lpstr>Contd…</vt:lpstr>
      <vt:lpstr>Syntax for the Methods</vt:lpstr>
      <vt:lpstr> Method with Void Type:</vt:lpstr>
      <vt:lpstr>Function with void and no parameter</vt:lpstr>
      <vt:lpstr>Method with Return Type: </vt:lpstr>
      <vt:lpstr>Function with Return type as String</vt:lpstr>
      <vt:lpstr>Method with Parameter-List</vt:lpstr>
      <vt:lpstr>Function with parameter</vt:lpstr>
      <vt:lpstr>Same Function Name with Different Parameter</vt:lpstr>
      <vt:lpstr>Code</vt:lpstr>
      <vt:lpstr>Contd..</vt:lpstr>
      <vt:lpstr>Contd..</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Object Oriented  Programming</dc:title>
  <dc:creator>nasir</dc:creator>
  <cp:lastModifiedBy>mjamil</cp:lastModifiedBy>
  <cp:revision>253</cp:revision>
  <dcterms:created xsi:type="dcterms:W3CDTF">2006-08-16T00:00:00Z</dcterms:created>
  <dcterms:modified xsi:type="dcterms:W3CDTF">2017-01-30T03:56:09Z</dcterms:modified>
</cp:coreProperties>
</file>