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46" r:id="rId3"/>
    <p:sldId id="347" r:id="rId4"/>
    <p:sldId id="348" r:id="rId5"/>
    <p:sldId id="350" r:id="rId6"/>
    <p:sldId id="351" r:id="rId7"/>
    <p:sldId id="352" r:id="rId8"/>
    <p:sldId id="353" r:id="rId9"/>
    <p:sldId id="354" r:id="rId10"/>
    <p:sldId id="355" r:id="rId11"/>
    <p:sldId id="356" r:id="rId12"/>
    <p:sldId id="357" r:id="rId13"/>
    <p:sldId id="358" r:id="rId14"/>
    <p:sldId id="363" r:id="rId15"/>
    <p:sldId id="364" r:id="rId16"/>
    <p:sldId id="365" r:id="rId17"/>
    <p:sldId id="359" r:id="rId18"/>
    <p:sldId id="360" r:id="rId19"/>
    <p:sldId id="361" r:id="rId20"/>
    <p:sldId id="368" r:id="rId21"/>
    <p:sldId id="369" r:id="rId22"/>
    <p:sldId id="366" r:id="rId23"/>
    <p:sldId id="373" r:id="rId24"/>
    <p:sldId id="367" r:id="rId25"/>
    <p:sldId id="374" r:id="rId26"/>
    <p:sldId id="370" r:id="rId27"/>
    <p:sldId id="371" r:id="rId28"/>
    <p:sldId id="372" r:id="rId29"/>
    <p:sldId id="345"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6" d="100"/>
          <a:sy n="46" d="100"/>
        </p:scale>
        <p:origin x="-64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1D8BD707-D9CF-40AE-B4C6-C98DA3205C09}" type="datetimeFigureOut">
              <a:rPr lang="en-US" smtClean="0"/>
              <a:pPr/>
              <a:t>2/13/2017</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1D8BD707-D9CF-40AE-B4C6-C98DA3205C09}" type="datetimeFigureOut">
              <a:rPr lang="en-US" smtClean="0"/>
              <a:pPr/>
              <a:t>2/13/2017</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2/13/2017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2/13/2017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1D8BD707-D9CF-40AE-B4C6-C98DA3205C09}" type="datetimeFigureOut">
              <a:rPr lang="en-US" smtClean="0"/>
              <a:pPr/>
              <a:t>2/13/2017</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ref_and_out.docx"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86200"/>
            <a:ext cx="7010400" cy="990600"/>
          </a:xfrm>
        </p:spPr>
        <p:txBody>
          <a:bodyPr>
            <a:normAutofit fontScale="90000"/>
          </a:bodyPr>
          <a:lstStyle/>
          <a:p>
            <a:r>
              <a:rPr lang="en-US" sz="2700" b="1" i="1" dirty="0" smtClean="0">
                <a:latin typeface="Times New Roman" pitchFamily="18" charset="0"/>
                <a:cs typeface="Times New Roman" pitchFamily="18" charset="0"/>
              </a:rPr>
              <a:t/>
            </a:r>
            <a:br>
              <a:rPr lang="en-US" sz="2700" b="1" i="1" dirty="0" smtClean="0">
                <a:latin typeface="Times New Roman" pitchFamily="18" charset="0"/>
                <a:cs typeface="Times New Roman" pitchFamily="18" charset="0"/>
              </a:rPr>
            </a:br>
            <a:r>
              <a:rPr lang="en-US" sz="2700" b="1" i="1" dirty="0" smtClean="0">
                <a:latin typeface="Times New Roman" pitchFamily="18" charset="0"/>
                <a:cs typeface="Times New Roman" pitchFamily="18" charset="0"/>
              </a:rPr>
              <a:t>Array &amp; Strings ,Ref &amp; Out Keywords with Methods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r>
              <a:rPr lang="en-US" sz="2700" b="1" i="1" dirty="0">
                <a:latin typeface="Times New Roman" pitchFamily="18" charset="0"/>
                <a:cs typeface="Times New Roman" pitchFamily="18" charset="0"/>
              </a:rPr>
              <a:t/>
            </a:r>
            <a:br>
              <a:rPr lang="en-US" sz="2700" b="1" i="1" dirty="0">
                <a:latin typeface="Times New Roman" pitchFamily="18" charset="0"/>
                <a:cs typeface="Times New Roman" pitchFamily="18" charset="0"/>
              </a:rPr>
            </a:br>
            <a:r>
              <a:rPr lang="en-US" sz="2700" b="1" i="1" dirty="0" smtClean="0">
                <a:latin typeface="Times New Roman" pitchFamily="18" charset="0"/>
                <a:cs typeface="Times New Roman" pitchFamily="18" charset="0"/>
              </a:rPr>
              <a:t/>
            </a:r>
            <a:br>
              <a:rPr lang="en-US" sz="2700" b="1" i="1" dirty="0" smtClean="0">
                <a:latin typeface="Times New Roman" pitchFamily="18" charset="0"/>
                <a:cs typeface="Times New Roman" pitchFamily="18" charset="0"/>
              </a:rPr>
            </a:br>
            <a:r>
              <a:rPr lang="en-US" sz="2700" b="1" i="1" dirty="0">
                <a:latin typeface="Times New Roman" pitchFamily="18" charset="0"/>
                <a:cs typeface="Times New Roman" pitchFamily="18" charset="0"/>
              </a:rPr>
              <a:t/>
            </a:r>
            <a:br>
              <a:rPr lang="en-US" sz="2700" b="1" i="1" dirty="0">
                <a:latin typeface="Times New Roman" pitchFamily="18" charset="0"/>
                <a:cs typeface="Times New Roman" pitchFamily="18" charset="0"/>
              </a:rPr>
            </a:br>
            <a:r>
              <a:rPr lang="en-US" sz="2700" b="1" i="1" dirty="0" smtClean="0">
                <a:latin typeface="Times New Roman" pitchFamily="18" charset="0"/>
                <a:cs typeface="Times New Roman" pitchFamily="18" charset="0"/>
              </a:rPr>
              <a:t/>
            </a:r>
            <a:br>
              <a:rPr lang="en-US" sz="2700" b="1" i="1" dirty="0" smtClean="0">
                <a:latin typeface="Times New Roman" pitchFamily="18" charset="0"/>
                <a:cs typeface="Times New Roman" pitchFamily="18" charset="0"/>
              </a:rPr>
            </a:br>
            <a:r>
              <a:rPr lang="en-US" sz="2700" b="1" i="1" dirty="0">
                <a:latin typeface="Times New Roman" pitchFamily="18" charset="0"/>
                <a:cs typeface="Times New Roman" pitchFamily="18" charset="0"/>
              </a:rPr>
              <a:t/>
            </a:r>
            <a:br>
              <a:rPr lang="en-US" sz="2700" b="1" i="1"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r>
              <a:rPr lang="en-US" i="1" dirty="0" smtClean="0"/>
              <a:t>Lecture #4 </a:t>
            </a:r>
          </a:p>
          <a:p>
            <a:endParaRPr lang="en-US"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304800"/>
            <a:ext cx="8077200" cy="5816977"/>
          </a:xfrm>
          <a:prstGeom prst="rect">
            <a:avLst/>
          </a:prstGeom>
        </p:spPr>
        <p:txBody>
          <a:bodyPr wrap="square">
            <a:spAutoFit/>
          </a:bodyPr>
          <a:lstStyle/>
          <a:p>
            <a:r>
              <a:rPr lang="en-US" dirty="0"/>
              <a:t>// Demonstrate a two-dimensional array</a:t>
            </a:r>
            <a:r>
              <a:rPr lang="en-US" dirty="0" smtClean="0"/>
              <a:t>.</a:t>
            </a:r>
          </a:p>
          <a:p>
            <a:endParaRPr lang="en-US" dirty="0"/>
          </a:p>
          <a:p>
            <a:r>
              <a:rPr lang="en-US" sz="2400" dirty="0" smtClean="0"/>
              <a:t>using </a:t>
            </a:r>
            <a:r>
              <a:rPr lang="en-US" sz="2400" dirty="0"/>
              <a:t>System;</a:t>
            </a:r>
          </a:p>
          <a:p>
            <a:r>
              <a:rPr lang="en-US" sz="2400" dirty="0"/>
              <a:t>class </a:t>
            </a:r>
            <a:r>
              <a:rPr lang="en-US" sz="2400" dirty="0" err="1"/>
              <a:t>TwoD</a:t>
            </a:r>
            <a:r>
              <a:rPr lang="en-US" sz="2400" dirty="0"/>
              <a:t> {</a:t>
            </a:r>
          </a:p>
          <a:p>
            <a:r>
              <a:rPr lang="en-US" sz="2400" dirty="0"/>
              <a:t>static void Main() {</a:t>
            </a:r>
          </a:p>
          <a:p>
            <a:r>
              <a:rPr lang="en-US" sz="2400" dirty="0" err="1"/>
              <a:t>int</a:t>
            </a:r>
            <a:r>
              <a:rPr lang="en-US" sz="2400" dirty="0"/>
              <a:t> t, </a:t>
            </a:r>
            <a:r>
              <a:rPr lang="en-US" sz="2400" dirty="0" err="1"/>
              <a:t>i</a:t>
            </a:r>
            <a:r>
              <a:rPr lang="en-US" sz="2400" dirty="0"/>
              <a:t>;</a:t>
            </a:r>
          </a:p>
          <a:p>
            <a:r>
              <a:rPr lang="en-US" sz="2400" dirty="0" err="1"/>
              <a:t>int</a:t>
            </a:r>
            <a:r>
              <a:rPr lang="en-US" sz="2400" dirty="0"/>
              <a:t>[,] table = new </a:t>
            </a:r>
            <a:r>
              <a:rPr lang="en-US" sz="2400" dirty="0" err="1"/>
              <a:t>int</a:t>
            </a:r>
            <a:r>
              <a:rPr lang="en-US" sz="2400" dirty="0"/>
              <a:t>[3, 4];</a:t>
            </a:r>
          </a:p>
          <a:p>
            <a:r>
              <a:rPr lang="en-US" sz="2400" dirty="0"/>
              <a:t>for(t=0; t &lt; 3; ++t) {</a:t>
            </a:r>
          </a:p>
          <a:p>
            <a:r>
              <a:rPr lang="en-US" sz="2400" dirty="0"/>
              <a:t>for(</a:t>
            </a:r>
            <a:r>
              <a:rPr lang="en-US" sz="2400" dirty="0" err="1"/>
              <a:t>i</a:t>
            </a:r>
            <a:r>
              <a:rPr lang="en-US" sz="2400" dirty="0"/>
              <a:t>=0; </a:t>
            </a:r>
            <a:r>
              <a:rPr lang="en-US" sz="2400" dirty="0" err="1"/>
              <a:t>i</a:t>
            </a:r>
            <a:r>
              <a:rPr lang="en-US" sz="2400" dirty="0"/>
              <a:t> &lt; 4; ++</a:t>
            </a:r>
            <a:r>
              <a:rPr lang="en-US" sz="2400" dirty="0" err="1"/>
              <a:t>i</a:t>
            </a:r>
            <a:r>
              <a:rPr lang="en-US" sz="2400" dirty="0"/>
              <a:t>) {</a:t>
            </a:r>
          </a:p>
          <a:p>
            <a:r>
              <a:rPr lang="en-US" sz="2400" dirty="0"/>
              <a:t>table[</a:t>
            </a:r>
            <a:r>
              <a:rPr lang="en-US" sz="2400" dirty="0" err="1"/>
              <a:t>t,i</a:t>
            </a:r>
            <a:r>
              <a:rPr lang="en-US" sz="2400" dirty="0"/>
              <a:t>] = (t*4)+i+1;</a:t>
            </a:r>
          </a:p>
          <a:p>
            <a:r>
              <a:rPr lang="en-US" sz="2400" dirty="0" err="1"/>
              <a:t>Console.Write</a:t>
            </a:r>
            <a:r>
              <a:rPr lang="en-US" sz="2400" dirty="0"/>
              <a:t>(table[</a:t>
            </a:r>
            <a:r>
              <a:rPr lang="en-US" sz="2400" dirty="0" err="1"/>
              <a:t>t,i</a:t>
            </a:r>
            <a:r>
              <a:rPr lang="en-US" sz="2400" dirty="0"/>
              <a:t>] + " ");</a:t>
            </a:r>
          </a:p>
          <a:p>
            <a:r>
              <a:rPr lang="en-US" sz="2400" dirty="0"/>
              <a:t>}</a:t>
            </a:r>
          </a:p>
          <a:p>
            <a:r>
              <a:rPr lang="en-US" sz="2400" dirty="0" err="1"/>
              <a:t>Console.WriteLine</a:t>
            </a:r>
            <a:r>
              <a:rPr lang="en-US" sz="2400" dirty="0"/>
              <a:t>();</a:t>
            </a:r>
          </a:p>
          <a:p>
            <a:r>
              <a:rPr lang="en-US" sz="2400" dirty="0"/>
              <a:t>}</a:t>
            </a:r>
          </a:p>
          <a:p>
            <a:r>
              <a:rPr lang="en-US" sz="2400" dirty="0"/>
              <a:t>}</a:t>
            </a:r>
          </a:p>
          <a:p>
            <a:r>
              <a:rPr lang="en-US" sz="2400" dirty="0"/>
              <a:t>}</a:t>
            </a:r>
          </a:p>
        </p:txBody>
      </p:sp>
    </p:spTree>
    <p:extLst>
      <p:ext uri="{BB962C8B-B14F-4D97-AF65-F5344CB8AC3E}">
        <p14:creationId xmlns:p14="http://schemas.microsoft.com/office/powerpoint/2010/main" xmlns="" val="798013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Foreach</a:t>
            </a:r>
            <a:r>
              <a:rPr lang="en-US" dirty="0" smtClean="0"/>
              <a:t> Loop</a:t>
            </a:r>
            <a:endParaRPr lang="en-US" dirty="0"/>
          </a:p>
        </p:txBody>
      </p:sp>
      <p:sp>
        <p:nvSpPr>
          <p:cNvPr id="3" name="Content Placeholder 2"/>
          <p:cNvSpPr>
            <a:spLocks noGrp="1"/>
          </p:cNvSpPr>
          <p:nvPr>
            <p:ph sz="quarter" idx="1"/>
          </p:nvPr>
        </p:nvSpPr>
        <p:spPr/>
        <p:txBody>
          <a:bodyPr/>
          <a:lstStyle/>
          <a:p>
            <a:r>
              <a:rPr lang="en-US" dirty="0" smtClean="0"/>
              <a:t>The </a:t>
            </a:r>
            <a:r>
              <a:rPr lang="en-US" dirty="0" err="1" smtClean="0"/>
              <a:t>foreach</a:t>
            </a:r>
            <a:r>
              <a:rPr lang="en-US" dirty="0" smtClean="0"/>
              <a:t> loop </a:t>
            </a:r>
            <a:r>
              <a:rPr lang="en-US" dirty="0"/>
              <a:t>is used to cycle through the elements of a collection</a:t>
            </a:r>
            <a:r>
              <a:rPr lang="en-US" dirty="0" smtClean="0"/>
              <a:t>.</a:t>
            </a:r>
          </a:p>
          <a:p>
            <a:r>
              <a:rPr lang="en-US" dirty="0" smtClean="0"/>
              <a:t>A </a:t>
            </a:r>
            <a:r>
              <a:rPr lang="en-US" dirty="0"/>
              <a:t>collection is a </a:t>
            </a:r>
            <a:r>
              <a:rPr lang="en-US" dirty="0" smtClean="0"/>
              <a:t>group </a:t>
            </a:r>
            <a:r>
              <a:rPr lang="en-US" dirty="0"/>
              <a:t>of objects. C# defines several types of collections, of which one is an array. The general </a:t>
            </a:r>
            <a:r>
              <a:rPr lang="en-US" dirty="0" smtClean="0"/>
              <a:t>form </a:t>
            </a:r>
            <a:r>
              <a:rPr lang="en-US" dirty="0"/>
              <a:t>of </a:t>
            </a:r>
            <a:r>
              <a:rPr lang="en-US" dirty="0" err="1" smtClean="0"/>
              <a:t>foreach</a:t>
            </a:r>
            <a:r>
              <a:rPr lang="en-US" dirty="0" smtClean="0"/>
              <a:t> is </a:t>
            </a:r>
            <a:r>
              <a:rPr lang="en-US" dirty="0"/>
              <a:t>shown </a:t>
            </a:r>
            <a:r>
              <a:rPr lang="en-US" dirty="0" smtClean="0"/>
              <a:t>here</a:t>
            </a:r>
          </a:p>
          <a:p>
            <a:endParaRPr lang="en-US" dirty="0"/>
          </a:p>
          <a:p>
            <a:endParaRPr lang="en-US" dirty="0" smtClean="0"/>
          </a:p>
          <a:p>
            <a:r>
              <a:rPr lang="en-US" sz="2800" dirty="0" err="1"/>
              <a:t>foreach</a:t>
            </a:r>
            <a:r>
              <a:rPr lang="en-US" sz="2800" dirty="0"/>
              <a:t>(type </a:t>
            </a:r>
            <a:r>
              <a:rPr lang="en-US" sz="2800" dirty="0" err="1" smtClean="0"/>
              <a:t>loopvar</a:t>
            </a:r>
            <a:r>
              <a:rPr lang="en-US" sz="2800" dirty="0" smtClean="0"/>
              <a:t> in </a:t>
            </a:r>
            <a:r>
              <a:rPr lang="en-US" sz="2800" dirty="0"/>
              <a:t>collection)statement;</a:t>
            </a:r>
          </a:p>
        </p:txBody>
      </p:sp>
    </p:spTree>
    <p:extLst>
      <p:ext uri="{BB962C8B-B14F-4D97-AF65-F5344CB8AC3E}">
        <p14:creationId xmlns:p14="http://schemas.microsoft.com/office/powerpoint/2010/main" xmlns="" val="211240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28600"/>
            <a:ext cx="8458200" cy="6740307"/>
          </a:xfrm>
          <a:prstGeom prst="rect">
            <a:avLst/>
          </a:prstGeom>
        </p:spPr>
        <p:txBody>
          <a:bodyPr wrap="square">
            <a:spAutoFit/>
          </a:bodyPr>
          <a:lstStyle/>
          <a:p>
            <a:r>
              <a:rPr lang="en-US" sz="2400" dirty="0"/>
              <a:t>// Use the </a:t>
            </a:r>
            <a:r>
              <a:rPr lang="en-US" sz="2400" dirty="0" err="1"/>
              <a:t>foreach</a:t>
            </a:r>
            <a:r>
              <a:rPr lang="en-US" sz="2400" dirty="0"/>
              <a:t> loop.</a:t>
            </a:r>
          </a:p>
          <a:p>
            <a:r>
              <a:rPr lang="en-US" sz="2400" dirty="0"/>
              <a:t>using System;</a:t>
            </a:r>
          </a:p>
          <a:p>
            <a:r>
              <a:rPr lang="en-US" sz="2400" dirty="0"/>
              <a:t>class </a:t>
            </a:r>
            <a:r>
              <a:rPr lang="en-US" sz="2400" dirty="0" err="1"/>
              <a:t>ForeachDemo</a:t>
            </a:r>
            <a:r>
              <a:rPr lang="en-US" sz="2400" dirty="0"/>
              <a:t> {</a:t>
            </a:r>
          </a:p>
          <a:p>
            <a:r>
              <a:rPr lang="en-US" sz="2400" dirty="0"/>
              <a:t>static void Main() {</a:t>
            </a:r>
          </a:p>
          <a:p>
            <a:r>
              <a:rPr lang="en-US" sz="2400" dirty="0" err="1"/>
              <a:t>int</a:t>
            </a:r>
            <a:r>
              <a:rPr lang="en-US" sz="2400" dirty="0"/>
              <a:t> sum = 0;</a:t>
            </a:r>
          </a:p>
          <a:p>
            <a:r>
              <a:rPr lang="en-US" sz="2400" dirty="0" err="1"/>
              <a:t>int</a:t>
            </a:r>
            <a:r>
              <a:rPr lang="en-US" sz="2400" dirty="0"/>
              <a:t>[] </a:t>
            </a:r>
            <a:r>
              <a:rPr lang="en-US" sz="2400" dirty="0" err="1"/>
              <a:t>nums</a:t>
            </a:r>
            <a:r>
              <a:rPr lang="en-US" sz="2400" dirty="0"/>
              <a:t> = new </a:t>
            </a:r>
            <a:r>
              <a:rPr lang="en-US" sz="2400" dirty="0" err="1"/>
              <a:t>int</a:t>
            </a:r>
            <a:r>
              <a:rPr lang="en-US" sz="2400" dirty="0"/>
              <a:t>[10];</a:t>
            </a:r>
          </a:p>
          <a:p>
            <a:r>
              <a:rPr lang="en-US" sz="2400" dirty="0"/>
              <a:t>// Give </a:t>
            </a:r>
            <a:r>
              <a:rPr lang="en-US" sz="2400" dirty="0" err="1"/>
              <a:t>nums</a:t>
            </a:r>
            <a:r>
              <a:rPr lang="en-US" sz="2400" dirty="0"/>
              <a:t> some values.</a:t>
            </a:r>
          </a:p>
          <a:p>
            <a:r>
              <a:rPr lang="en-US" sz="2400" dirty="0"/>
              <a:t>for(</a:t>
            </a:r>
            <a:r>
              <a:rPr lang="en-US" sz="2400" dirty="0" err="1"/>
              <a:t>int</a:t>
            </a:r>
            <a:r>
              <a:rPr lang="en-US" sz="2400" dirty="0"/>
              <a:t> </a:t>
            </a:r>
            <a:r>
              <a:rPr lang="en-US" sz="2400" dirty="0" err="1"/>
              <a:t>i</a:t>
            </a:r>
            <a:r>
              <a:rPr lang="en-US" sz="2400" dirty="0"/>
              <a:t> = 0; </a:t>
            </a:r>
            <a:r>
              <a:rPr lang="en-US" sz="2400" dirty="0" err="1"/>
              <a:t>i</a:t>
            </a:r>
            <a:r>
              <a:rPr lang="en-US" sz="2400" dirty="0"/>
              <a:t> &lt; 10; </a:t>
            </a:r>
            <a:r>
              <a:rPr lang="en-US" sz="2400" dirty="0" err="1"/>
              <a:t>i</a:t>
            </a:r>
            <a:r>
              <a:rPr lang="en-US" sz="2400" dirty="0"/>
              <a:t>++)</a:t>
            </a:r>
          </a:p>
          <a:p>
            <a:r>
              <a:rPr lang="en-US" sz="2400" dirty="0" err="1"/>
              <a:t>nums</a:t>
            </a:r>
            <a:r>
              <a:rPr lang="en-US" sz="2400" dirty="0"/>
              <a:t>[</a:t>
            </a:r>
            <a:r>
              <a:rPr lang="en-US" sz="2400" dirty="0" err="1"/>
              <a:t>i</a:t>
            </a:r>
            <a:r>
              <a:rPr lang="en-US" sz="2400" dirty="0"/>
              <a:t>] = </a:t>
            </a:r>
            <a:r>
              <a:rPr lang="en-US" sz="2400" dirty="0" err="1"/>
              <a:t>i</a:t>
            </a:r>
            <a:r>
              <a:rPr lang="en-US" sz="2400" dirty="0"/>
              <a:t>;</a:t>
            </a:r>
          </a:p>
          <a:p>
            <a:r>
              <a:rPr lang="en-US" sz="2400" dirty="0"/>
              <a:t>// Use </a:t>
            </a:r>
            <a:r>
              <a:rPr lang="en-US" sz="2400" dirty="0" err="1"/>
              <a:t>foreach</a:t>
            </a:r>
            <a:r>
              <a:rPr lang="en-US" sz="2400" dirty="0"/>
              <a:t> to display and sum the values.</a:t>
            </a:r>
          </a:p>
          <a:p>
            <a:r>
              <a:rPr lang="en-US" sz="2400" dirty="0" err="1"/>
              <a:t>foreach</a:t>
            </a:r>
            <a:r>
              <a:rPr lang="en-US" sz="2400" dirty="0"/>
              <a:t>(</a:t>
            </a:r>
            <a:r>
              <a:rPr lang="en-US" sz="2400" dirty="0" err="1"/>
              <a:t>int</a:t>
            </a:r>
            <a:r>
              <a:rPr lang="en-US" sz="2400" dirty="0"/>
              <a:t> x in </a:t>
            </a:r>
            <a:r>
              <a:rPr lang="en-US" sz="2400" dirty="0" err="1"/>
              <a:t>nums</a:t>
            </a:r>
            <a:r>
              <a:rPr lang="en-US" sz="2400" dirty="0" smtClean="0"/>
              <a:t>)</a:t>
            </a:r>
          </a:p>
          <a:p>
            <a:r>
              <a:rPr lang="en-US" sz="2400" dirty="0" smtClean="0"/>
              <a:t> </a:t>
            </a:r>
            <a:r>
              <a:rPr lang="en-US" sz="2400" dirty="0"/>
              <a:t>{</a:t>
            </a:r>
          </a:p>
          <a:p>
            <a:r>
              <a:rPr lang="en-US" sz="2400" dirty="0" err="1"/>
              <a:t>Console.WriteLine</a:t>
            </a:r>
            <a:r>
              <a:rPr lang="en-US" sz="2400" dirty="0"/>
              <a:t>("Value is: " + x);</a:t>
            </a:r>
          </a:p>
          <a:p>
            <a:r>
              <a:rPr lang="en-US" sz="2400" dirty="0"/>
              <a:t>sum += x;</a:t>
            </a:r>
          </a:p>
          <a:p>
            <a:r>
              <a:rPr lang="en-US" sz="2400" dirty="0"/>
              <a:t>}</a:t>
            </a:r>
          </a:p>
          <a:p>
            <a:r>
              <a:rPr lang="en-US" sz="2400" dirty="0" err="1"/>
              <a:t>Console.WriteLine</a:t>
            </a:r>
            <a:r>
              <a:rPr lang="en-US" sz="2400" dirty="0"/>
              <a:t>("Summation: " + sum);</a:t>
            </a:r>
          </a:p>
          <a:p>
            <a:r>
              <a:rPr lang="en-US" sz="2400" dirty="0"/>
              <a:t>}</a:t>
            </a:r>
          </a:p>
          <a:p>
            <a:r>
              <a:rPr lang="en-US" sz="2400" dirty="0"/>
              <a:t>}</a:t>
            </a:r>
          </a:p>
        </p:txBody>
      </p:sp>
    </p:spTree>
    <p:extLst>
      <p:ext uri="{BB962C8B-B14F-4D97-AF65-F5344CB8AC3E}">
        <p14:creationId xmlns:p14="http://schemas.microsoft.com/office/powerpoint/2010/main" xmlns="" val="2512449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001000" cy="3693319"/>
          </a:xfrm>
          <a:prstGeom prst="rect">
            <a:avLst/>
          </a:prstGeom>
        </p:spPr>
        <p:txBody>
          <a:bodyPr wrap="square">
            <a:spAutoFit/>
          </a:bodyPr>
          <a:lstStyle/>
          <a:p>
            <a:r>
              <a:rPr lang="en-US" dirty="0"/>
              <a:t>The output from </a:t>
            </a:r>
            <a:r>
              <a:rPr lang="en-US" dirty="0" smtClean="0"/>
              <a:t>previous </a:t>
            </a:r>
            <a:r>
              <a:rPr lang="en-US" dirty="0"/>
              <a:t>program is shown here</a:t>
            </a:r>
            <a:r>
              <a:rPr lang="en-US" dirty="0" smtClean="0"/>
              <a:t>:</a:t>
            </a:r>
          </a:p>
          <a:p>
            <a:endParaRPr lang="en-US" dirty="0"/>
          </a:p>
          <a:p>
            <a:r>
              <a:rPr lang="en-US" dirty="0"/>
              <a:t>Value is: 1</a:t>
            </a:r>
          </a:p>
          <a:p>
            <a:r>
              <a:rPr lang="en-US" dirty="0"/>
              <a:t>Value is: 2</a:t>
            </a:r>
          </a:p>
          <a:p>
            <a:r>
              <a:rPr lang="en-US" dirty="0"/>
              <a:t>Value is: 3</a:t>
            </a:r>
          </a:p>
          <a:p>
            <a:r>
              <a:rPr lang="en-US" dirty="0"/>
              <a:t>Value is: 4</a:t>
            </a:r>
          </a:p>
          <a:p>
            <a:r>
              <a:rPr lang="en-US" dirty="0"/>
              <a:t>Value is: 5</a:t>
            </a:r>
          </a:p>
          <a:p>
            <a:r>
              <a:rPr lang="en-US" dirty="0"/>
              <a:t>Value is: 2</a:t>
            </a:r>
          </a:p>
          <a:p>
            <a:r>
              <a:rPr lang="en-US" dirty="0"/>
              <a:t>Value is: 4</a:t>
            </a:r>
          </a:p>
          <a:p>
            <a:r>
              <a:rPr lang="en-US" dirty="0"/>
              <a:t>Value is: 6</a:t>
            </a:r>
          </a:p>
          <a:p>
            <a:r>
              <a:rPr lang="en-US" dirty="0"/>
              <a:t>Value is: 8</a:t>
            </a:r>
          </a:p>
          <a:p>
            <a:r>
              <a:rPr lang="en-US" dirty="0"/>
              <a:t>Value is</a:t>
            </a:r>
            <a:r>
              <a:rPr lang="en-US"/>
              <a:t>: </a:t>
            </a:r>
            <a:r>
              <a:rPr lang="en-US" smtClean="0"/>
              <a:t>10</a:t>
            </a:r>
            <a:endParaRPr lang="en-US" dirty="0"/>
          </a:p>
          <a:p>
            <a:r>
              <a:rPr lang="en-US" dirty="0"/>
              <a:t>Summation: 90</a:t>
            </a:r>
          </a:p>
        </p:txBody>
      </p:sp>
    </p:spTree>
    <p:extLst>
      <p:ext uri="{BB962C8B-B14F-4D97-AF65-F5344CB8AC3E}">
        <p14:creationId xmlns:p14="http://schemas.microsoft.com/office/powerpoint/2010/main" xmlns="" val="1722926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an Array</a:t>
            </a:r>
          </a:p>
        </p:txBody>
      </p:sp>
      <p:sp>
        <p:nvSpPr>
          <p:cNvPr id="3" name="Content Placeholder 2"/>
          <p:cNvSpPr>
            <a:spLocks noGrp="1"/>
          </p:cNvSpPr>
          <p:nvPr>
            <p:ph sz="quarter" idx="1"/>
          </p:nvPr>
        </p:nvSpPr>
        <p:spPr/>
        <p:txBody>
          <a:bodyPr/>
          <a:lstStyle/>
          <a:p>
            <a:pPr algn="just"/>
            <a:r>
              <a:rPr lang="en-US" dirty="0"/>
              <a:t>Since in C# arrays are implemented as objects, a method can also return an array. </a:t>
            </a:r>
            <a:endParaRPr lang="en-US" dirty="0" smtClean="0"/>
          </a:p>
          <a:p>
            <a:pPr algn="just"/>
            <a:r>
              <a:rPr lang="en-US" dirty="0" smtClean="0"/>
              <a:t>(</a:t>
            </a:r>
            <a:r>
              <a:rPr lang="en-US" dirty="0"/>
              <a:t>This </a:t>
            </a:r>
            <a:r>
              <a:rPr lang="en-US" dirty="0" smtClean="0"/>
              <a:t> differs </a:t>
            </a:r>
            <a:r>
              <a:rPr lang="en-US" dirty="0"/>
              <a:t>from C++ in which arrays are not valid as return types.) </a:t>
            </a:r>
          </a:p>
        </p:txBody>
      </p:sp>
    </p:spTree>
    <p:extLst>
      <p:ext uri="{BB962C8B-B14F-4D97-AF65-F5344CB8AC3E}">
        <p14:creationId xmlns:p14="http://schemas.microsoft.com/office/powerpoint/2010/main" xmlns="" val="29586996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935149"/>
            <a:ext cx="8991600" cy="60016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using System;</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 namespace </a:t>
            </a:r>
            <a:r>
              <a:rPr kumimoji="0" lang="en-US" sz="2400" b="0" i="0" u="none" strike="noStrike" cap="none" normalizeH="0" baseline="0" dirty="0" err="1" smtClean="0">
                <a:ln>
                  <a:noFill/>
                </a:ln>
                <a:solidFill>
                  <a:schemeClr val="tx1"/>
                </a:solidFill>
                <a:effectLst/>
                <a:latin typeface="Arial Unicode MS" panose="020B0604020202020204" pitchFamily="34" charset="-128"/>
              </a:rPr>
              <a:t>ArrayApplication</a:t>
            </a:r>
            <a:endParaRPr kumimoji="0" lang="en-US" sz="2400" b="0" i="0" u="none" strike="noStrike" cap="none" normalizeH="0" baseline="0" dirty="0" smtClean="0">
              <a:ln>
                <a:noFill/>
              </a:ln>
              <a:solidFill>
                <a:schemeClr val="tx1"/>
              </a:solidFill>
              <a:effectLst/>
              <a:latin typeface="Arial Unicode MS" panose="020B0604020202020204" pitchFamily="34" charset="-128"/>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 { </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class </a:t>
            </a:r>
            <a:r>
              <a:rPr kumimoji="0" lang="en-US" sz="2400" b="0" i="0" u="none" strike="noStrike" cap="none" normalizeH="0" baseline="0" dirty="0" err="1" smtClean="0">
                <a:ln>
                  <a:noFill/>
                </a:ln>
                <a:solidFill>
                  <a:schemeClr val="tx1"/>
                </a:solidFill>
                <a:effectLst/>
                <a:latin typeface="Arial Unicode MS" panose="020B0604020202020204" pitchFamily="34" charset="-128"/>
              </a:rPr>
              <a:t>MyArray</a:t>
            </a:r>
            <a:r>
              <a:rPr kumimoji="0" lang="en-US" sz="2400" b="0" i="0" u="none" strike="noStrike" cap="none" normalizeH="0" baseline="0" dirty="0" smtClean="0">
                <a:ln>
                  <a:noFill/>
                </a:ln>
                <a:solidFill>
                  <a:schemeClr val="tx1"/>
                </a:solidFill>
                <a:effectLst/>
                <a:latin typeface="Arial Unicode MS" panose="020B0604020202020204" pitchFamily="34" charset="-128"/>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double </a:t>
            </a:r>
            <a:r>
              <a:rPr kumimoji="0" lang="en-US" sz="2400" b="0" i="0" u="none" strike="noStrike" cap="none" normalizeH="0" baseline="0" dirty="0" err="1" smtClean="0">
                <a:ln>
                  <a:noFill/>
                </a:ln>
                <a:solidFill>
                  <a:schemeClr val="tx1"/>
                </a:solidFill>
                <a:effectLst/>
                <a:latin typeface="Arial Unicode MS" panose="020B0604020202020204" pitchFamily="34" charset="-128"/>
              </a:rPr>
              <a:t>getAverage</a:t>
            </a:r>
            <a:r>
              <a:rPr kumimoji="0" lang="en-US" sz="2400" b="0" i="0" u="none" strike="noStrike" cap="none" normalizeH="0" baseline="0" dirty="0" smtClean="0">
                <a:ln>
                  <a:noFill/>
                </a:ln>
                <a:solidFill>
                  <a:schemeClr val="tx1"/>
                </a:solidFill>
                <a:effectLst/>
                <a:latin typeface="Arial Unicode MS" panose="020B0604020202020204" pitchFamily="34" charset="-128"/>
              </a:rPr>
              <a:t>(</a:t>
            </a:r>
            <a:r>
              <a:rPr kumimoji="0" lang="en-US" sz="2400" b="0" i="0" u="none" strike="noStrike" cap="none" normalizeH="0" baseline="0" dirty="0" err="1" smtClean="0">
                <a:ln>
                  <a:noFill/>
                </a:ln>
                <a:solidFill>
                  <a:schemeClr val="tx1"/>
                </a:solidFill>
                <a:effectLst/>
                <a:latin typeface="Arial Unicode MS" panose="020B0604020202020204" pitchFamily="34" charset="-128"/>
              </a:rPr>
              <a:t>int</a:t>
            </a:r>
            <a:r>
              <a:rPr kumimoji="0" lang="en-US" sz="2400" b="0" i="0" u="none" strike="noStrike" cap="none" normalizeH="0" baseline="0" dirty="0" smtClean="0">
                <a:ln>
                  <a:noFill/>
                </a:ln>
                <a:solidFill>
                  <a:schemeClr val="tx1"/>
                </a:solidFill>
                <a:effectLst/>
                <a:latin typeface="Arial Unicode MS" panose="020B0604020202020204" pitchFamily="34" charset="-128"/>
              </a:rPr>
              <a:t>[] </a:t>
            </a:r>
            <a:r>
              <a:rPr kumimoji="0" lang="en-US" sz="2400" b="0" i="0" u="none" strike="noStrike" cap="none" normalizeH="0" baseline="0" dirty="0" err="1" smtClean="0">
                <a:ln>
                  <a:noFill/>
                </a:ln>
                <a:solidFill>
                  <a:schemeClr val="tx1"/>
                </a:solidFill>
                <a:effectLst/>
                <a:latin typeface="Arial Unicode MS" panose="020B0604020202020204" pitchFamily="34" charset="-128"/>
              </a:rPr>
              <a:t>arr</a:t>
            </a:r>
            <a:r>
              <a:rPr kumimoji="0" lang="en-US" sz="2400" b="0" i="0" u="none" strike="noStrike" cap="none" normalizeH="0" baseline="0" dirty="0" smtClean="0">
                <a:ln>
                  <a:noFill/>
                </a:ln>
                <a:solidFill>
                  <a:schemeClr val="tx1"/>
                </a:solidFill>
                <a:effectLst/>
                <a:latin typeface="Arial Unicode MS" panose="020B0604020202020204" pitchFamily="34" charset="-128"/>
              </a:rPr>
              <a:t>, </a:t>
            </a:r>
            <a:r>
              <a:rPr kumimoji="0" lang="en-US" sz="2400" b="0" i="0" u="none" strike="noStrike" cap="none" normalizeH="0" baseline="0" dirty="0" err="1" smtClean="0">
                <a:ln>
                  <a:noFill/>
                </a:ln>
                <a:solidFill>
                  <a:schemeClr val="tx1"/>
                </a:solidFill>
                <a:effectLst/>
                <a:latin typeface="Arial Unicode MS" panose="020B0604020202020204" pitchFamily="34" charset="-128"/>
              </a:rPr>
              <a:t>int</a:t>
            </a:r>
            <a:r>
              <a:rPr kumimoji="0" lang="en-US" sz="2400" b="0" i="0" u="none" strike="noStrike" cap="none" normalizeH="0" baseline="0" dirty="0" smtClean="0">
                <a:ln>
                  <a:noFill/>
                </a:ln>
                <a:solidFill>
                  <a:schemeClr val="tx1"/>
                </a:solidFill>
                <a:effectLst/>
                <a:latin typeface="Arial Unicode MS" panose="020B0604020202020204" pitchFamily="34" charset="-128"/>
              </a:rPr>
              <a:t> size) </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 </a:t>
            </a:r>
            <a:r>
              <a:rPr kumimoji="0" lang="en-US" sz="2400" b="0" i="0" u="none" strike="noStrike" cap="none" normalizeH="0" baseline="0" dirty="0" err="1" smtClean="0">
                <a:ln>
                  <a:noFill/>
                </a:ln>
                <a:solidFill>
                  <a:schemeClr val="tx1"/>
                </a:solidFill>
                <a:effectLst/>
                <a:latin typeface="Arial Unicode MS" panose="020B0604020202020204" pitchFamily="34" charset="-128"/>
              </a:rPr>
              <a:t>int</a:t>
            </a:r>
            <a:r>
              <a:rPr kumimoji="0" lang="en-US" sz="2400" b="0" i="0" u="none" strike="noStrike" cap="none" normalizeH="0" baseline="0" dirty="0" smtClean="0">
                <a:ln>
                  <a:noFill/>
                </a:ln>
                <a:solidFill>
                  <a:schemeClr val="tx1"/>
                </a:solidFill>
                <a:effectLst/>
                <a:latin typeface="Arial Unicode MS" panose="020B0604020202020204" pitchFamily="34" charset="-128"/>
              </a:rPr>
              <a:t> </a:t>
            </a:r>
            <a:r>
              <a:rPr kumimoji="0" lang="en-US" sz="2400" b="0" i="0" u="none" strike="noStrike" cap="none" normalizeH="0" baseline="0" dirty="0" err="1" smtClean="0">
                <a:ln>
                  <a:noFill/>
                </a:ln>
                <a:solidFill>
                  <a:schemeClr val="tx1"/>
                </a:solidFill>
                <a:effectLst/>
                <a:latin typeface="Arial Unicode MS" panose="020B0604020202020204" pitchFamily="34" charset="-128"/>
              </a:rPr>
              <a:t>i</a:t>
            </a:r>
            <a:r>
              <a:rPr kumimoji="0" lang="en-US" sz="2400" b="0" i="0" u="none" strike="noStrike" cap="none" normalizeH="0" baseline="0" dirty="0" smtClean="0">
                <a:ln>
                  <a:noFill/>
                </a:ln>
                <a:solidFill>
                  <a:schemeClr val="tx1"/>
                </a:solidFill>
                <a:effectLst/>
                <a:latin typeface="Arial Unicode MS" panose="020B0604020202020204" pitchFamily="34" charset="-128"/>
              </a:rPr>
              <a:t>; double </a:t>
            </a:r>
            <a:r>
              <a:rPr kumimoji="0" lang="en-US" sz="2400" b="0" i="0" u="none" strike="noStrike" cap="none" normalizeH="0" baseline="0" dirty="0" err="1" smtClean="0">
                <a:ln>
                  <a:noFill/>
                </a:ln>
                <a:solidFill>
                  <a:schemeClr val="tx1"/>
                </a:solidFill>
                <a:effectLst/>
                <a:latin typeface="Arial Unicode MS" panose="020B0604020202020204" pitchFamily="34" charset="-128"/>
              </a:rPr>
              <a:t>avg</a:t>
            </a:r>
            <a:r>
              <a:rPr kumimoji="0" lang="en-US" sz="2400" b="0" i="0" u="none" strike="noStrike" cap="none" normalizeH="0" baseline="0" dirty="0" smtClean="0">
                <a:ln>
                  <a:noFill/>
                </a:ln>
                <a:solidFill>
                  <a:schemeClr val="tx1"/>
                </a:solidFill>
                <a:effectLst/>
                <a:latin typeface="Arial Unicode MS" panose="020B0604020202020204" pitchFamily="34" charset="-128"/>
              </a:rPr>
              <a:t>; </a:t>
            </a:r>
            <a:r>
              <a:rPr kumimoji="0" lang="en-US" sz="2400" b="0" i="0" u="none" strike="noStrike" cap="none" normalizeH="0" baseline="0" dirty="0" err="1" smtClean="0">
                <a:ln>
                  <a:noFill/>
                </a:ln>
                <a:solidFill>
                  <a:schemeClr val="tx1"/>
                </a:solidFill>
                <a:effectLst/>
                <a:latin typeface="Arial Unicode MS" panose="020B0604020202020204" pitchFamily="34" charset="-128"/>
              </a:rPr>
              <a:t>int</a:t>
            </a:r>
            <a:r>
              <a:rPr kumimoji="0" lang="en-US" sz="2400" b="0" i="0" u="none" strike="noStrike" cap="none" normalizeH="0" baseline="0" dirty="0" smtClean="0">
                <a:ln>
                  <a:noFill/>
                </a:ln>
                <a:solidFill>
                  <a:schemeClr val="tx1"/>
                </a:solidFill>
                <a:effectLst/>
                <a:latin typeface="Arial Unicode MS" panose="020B0604020202020204" pitchFamily="34" charset="-128"/>
              </a:rPr>
              <a:t> sum = 0;</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 for (</a:t>
            </a:r>
            <a:r>
              <a:rPr kumimoji="0" lang="en-US" sz="2400" b="0" i="0" u="none" strike="noStrike" cap="none" normalizeH="0" baseline="0" dirty="0" err="1" smtClean="0">
                <a:ln>
                  <a:noFill/>
                </a:ln>
                <a:solidFill>
                  <a:schemeClr val="tx1"/>
                </a:solidFill>
                <a:effectLst/>
                <a:latin typeface="Arial Unicode MS" panose="020B0604020202020204" pitchFamily="34" charset="-128"/>
              </a:rPr>
              <a:t>i</a:t>
            </a:r>
            <a:r>
              <a:rPr kumimoji="0" lang="en-US" sz="2400" b="0" i="0" u="none" strike="noStrike" cap="none" normalizeH="0" baseline="0" dirty="0" smtClean="0">
                <a:ln>
                  <a:noFill/>
                </a:ln>
                <a:solidFill>
                  <a:schemeClr val="tx1"/>
                </a:solidFill>
                <a:effectLst/>
                <a:latin typeface="Arial Unicode MS" panose="020B0604020202020204" pitchFamily="34" charset="-128"/>
              </a:rPr>
              <a:t> = 0; </a:t>
            </a:r>
            <a:r>
              <a:rPr kumimoji="0" lang="en-US" sz="2400" b="0" i="0" u="none" strike="noStrike" cap="none" normalizeH="0" baseline="0" dirty="0" err="1" smtClean="0">
                <a:ln>
                  <a:noFill/>
                </a:ln>
                <a:solidFill>
                  <a:schemeClr val="tx1"/>
                </a:solidFill>
                <a:effectLst/>
                <a:latin typeface="Arial Unicode MS" panose="020B0604020202020204" pitchFamily="34" charset="-128"/>
              </a:rPr>
              <a:t>i</a:t>
            </a:r>
            <a:r>
              <a:rPr kumimoji="0" lang="en-US" sz="2400" b="0" i="0" u="none" strike="noStrike" cap="none" normalizeH="0" baseline="0" dirty="0" smtClean="0">
                <a:ln>
                  <a:noFill/>
                </a:ln>
                <a:solidFill>
                  <a:schemeClr val="tx1"/>
                </a:solidFill>
                <a:effectLst/>
                <a:latin typeface="Arial Unicode MS" panose="020B0604020202020204" pitchFamily="34" charset="-128"/>
              </a:rPr>
              <a:t> &lt; size; ++</a:t>
            </a:r>
            <a:r>
              <a:rPr kumimoji="0" lang="en-US" sz="2400" b="0" i="0" u="none" strike="noStrike" cap="none" normalizeH="0" baseline="0" dirty="0" err="1" smtClean="0">
                <a:ln>
                  <a:noFill/>
                </a:ln>
                <a:solidFill>
                  <a:schemeClr val="tx1"/>
                </a:solidFill>
                <a:effectLst/>
                <a:latin typeface="Arial Unicode MS" panose="020B0604020202020204" pitchFamily="34" charset="-128"/>
              </a:rPr>
              <a:t>i</a:t>
            </a:r>
            <a:r>
              <a:rPr kumimoji="0" lang="en-US" sz="2400" b="0" i="0" u="none" strike="noStrike" cap="none" normalizeH="0" baseline="0" dirty="0" smtClean="0">
                <a:ln>
                  <a:noFill/>
                </a:ln>
                <a:solidFill>
                  <a:schemeClr val="tx1"/>
                </a:solidFill>
                <a:effectLst/>
                <a:latin typeface="Arial Unicode MS" panose="020B0604020202020204" pitchFamily="34" charset="-128"/>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 sum += </a:t>
            </a:r>
            <a:r>
              <a:rPr kumimoji="0" lang="en-US" sz="2400" b="0" i="0" u="none" strike="noStrike" cap="none" normalizeH="0" baseline="0" dirty="0" err="1" smtClean="0">
                <a:ln>
                  <a:noFill/>
                </a:ln>
                <a:solidFill>
                  <a:schemeClr val="tx1"/>
                </a:solidFill>
                <a:effectLst/>
                <a:latin typeface="Arial Unicode MS" panose="020B0604020202020204" pitchFamily="34" charset="-128"/>
              </a:rPr>
              <a:t>arr</a:t>
            </a:r>
            <a:r>
              <a:rPr kumimoji="0" lang="en-US" sz="2400" b="0" i="0" u="none" strike="noStrike" cap="none" normalizeH="0" baseline="0" dirty="0" smtClean="0">
                <a:ln>
                  <a:noFill/>
                </a:ln>
                <a:solidFill>
                  <a:schemeClr val="tx1"/>
                </a:solidFill>
                <a:effectLst/>
                <a:latin typeface="Arial Unicode MS" panose="020B0604020202020204" pitchFamily="34" charset="-128"/>
              </a:rPr>
              <a:t>[</a:t>
            </a:r>
            <a:r>
              <a:rPr kumimoji="0" lang="en-US" sz="2400" b="0" i="0" u="none" strike="noStrike" cap="none" normalizeH="0" baseline="0" dirty="0" err="1" smtClean="0">
                <a:ln>
                  <a:noFill/>
                </a:ln>
                <a:solidFill>
                  <a:schemeClr val="tx1"/>
                </a:solidFill>
                <a:effectLst/>
                <a:latin typeface="Arial Unicode MS" panose="020B0604020202020204" pitchFamily="34" charset="-128"/>
              </a:rPr>
              <a:t>i</a:t>
            </a:r>
            <a:r>
              <a:rPr kumimoji="0" lang="en-US" sz="2400" b="0" i="0" u="none" strike="noStrike" cap="none" normalizeH="0" baseline="0" dirty="0" smtClean="0">
                <a:ln>
                  <a:noFill/>
                </a:ln>
                <a:solidFill>
                  <a:schemeClr val="tx1"/>
                </a:solidFill>
                <a:effectLst/>
                <a:latin typeface="Arial Unicode MS" panose="020B0604020202020204" pitchFamily="34" charset="-128"/>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 </a:t>
            </a:r>
            <a:r>
              <a:rPr kumimoji="0" lang="en-US" sz="2400" b="0" i="0" u="none" strike="noStrike" cap="none" normalizeH="0" baseline="0" dirty="0" err="1" smtClean="0">
                <a:ln>
                  <a:noFill/>
                </a:ln>
                <a:solidFill>
                  <a:schemeClr val="tx1"/>
                </a:solidFill>
                <a:effectLst/>
                <a:latin typeface="Arial Unicode MS" panose="020B0604020202020204" pitchFamily="34" charset="-128"/>
              </a:rPr>
              <a:t>avg</a:t>
            </a:r>
            <a:r>
              <a:rPr kumimoji="0" lang="en-US" sz="2400" b="0" i="0" u="none" strike="noStrike" cap="none" normalizeH="0" baseline="0" dirty="0" smtClean="0">
                <a:ln>
                  <a:noFill/>
                </a:ln>
                <a:solidFill>
                  <a:schemeClr val="tx1"/>
                </a:solidFill>
                <a:effectLst/>
                <a:latin typeface="Arial Unicode MS" panose="020B0604020202020204" pitchFamily="34" charset="-128"/>
              </a:rPr>
              <a:t> = (double)sum / size;</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 return </a:t>
            </a:r>
            <a:r>
              <a:rPr kumimoji="0" lang="en-US" sz="2400" b="0" i="0" u="none" strike="noStrike" cap="none" normalizeH="0" baseline="0" dirty="0" err="1" smtClean="0">
                <a:ln>
                  <a:noFill/>
                </a:ln>
                <a:solidFill>
                  <a:schemeClr val="tx1"/>
                </a:solidFill>
                <a:effectLst/>
                <a:latin typeface="Arial Unicode MS" panose="020B0604020202020204" pitchFamily="34" charset="-128"/>
              </a:rPr>
              <a:t>avg</a:t>
            </a:r>
            <a:r>
              <a:rPr kumimoji="0" lang="en-US" sz="2400" b="0" i="0" u="none" strike="noStrike" cap="none" normalizeH="0" baseline="0" dirty="0" smtClean="0">
                <a:ln>
                  <a:noFill/>
                </a:ln>
                <a:solidFill>
                  <a:schemeClr val="tx1"/>
                </a:solidFill>
                <a:effectLst/>
                <a:latin typeface="Arial Unicode MS" panose="020B0604020202020204" pitchFamily="34" charset="-128"/>
              </a:rPr>
              <a:t>;</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Unicode MS" panose="020B0604020202020204" pitchFamily="34" charset="-128"/>
              </a:rPr>
              <a:t> </a:t>
            </a:r>
            <a:endParaRPr kumimoji="0" lang="en-US" sz="4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3290141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762001"/>
            <a:ext cx="7543800" cy="5262979"/>
          </a:xfrm>
          <a:prstGeom prst="rect">
            <a:avLst/>
          </a:prstGeom>
        </p:spPr>
        <p:txBody>
          <a:bodyPr wrap="square">
            <a:spAutoFit/>
          </a:bodyPr>
          <a:lstStyle/>
          <a:p>
            <a:pPr lvl="0" algn="just" eaLnBrk="0" fontAlgn="base" hangingPunct="0">
              <a:spcBef>
                <a:spcPct val="0"/>
              </a:spcBef>
              <a:spcAft>
                <a:spcPct val="0"/>
              </a:spcAft>
            </a:pPr>
            <a:r>
              <a:rPr lang="en-US" sz="2400" dirty="0">
                <a:latin typeface="Arial Unicode MS" panose="020B0604020202020204" pitchFamily="34" charset="-128"/>
              </a:rPr>
              <a:t>static void Main(string[] </a:t>
            </a:r>
            <a:r>
              <a:rPr lang="en-US" sz="2400" dirty="0" err="1">
                <a:latin typeface="Arial Unicode MS" panose="020B0604020202020204" pitchFamily="34" charset="-128"/>
              </a:rPr>
              <a:t>args</a:t>
            </a:r>
            <a:r>
              <a:rPr lang="en-US" sz="2400" dirty="0">
                <a:latin typeface="Arial Unicode MS" panose="020B0604020202020204" pitchFamily="34" charset="-128"/>
              </a:rPr>
              <a:t>) </a:t>
            </a:r>
          </a:p>
          <a:p>
            <a:pPr lvl="0" algn="just" eaLnBrk="0" fontAlgn="base" hangingPunct="0">
              <a:spcBef>
                <a:spcPct val="0"/>
              </a:spcBef>
              <a:spcAft>
                <a:spcPct val="0"/>
              </a:spcAft>
            </a:pPr>
            <a:r>
              <a:rPr lang="en-US" sz="2400" dirty="0">
                <a:latin typeface="Arial Unicode MS" panose="020B0604020202020204" pitchFamily="34" charset="-128"/>
              </a:rPr>
              <a:t>{ </a:t>
            </a:r>
            <a:endParaRPr lang="en-US" sz="2400" dirty="0" smtClean="0">
              <a:latin typeface="Arial Unicode MS" panose="020B0604020202020204" pitchFamily="34" charset="-128"/>
            </a:endParaRPr>
          </a:p>
          <a:p>
            <a:pPr lvl="0" algn="just" eaLnBrk="0" fontAlgn="base" hangingPunct="0">
              <a:spcBef>
                <a:spcPct val="0"/>
              </a:spcBef>
              <a:spcAft>
                <a:spcPct val="0"/>
              </a:spcAft>
            </a:pPr>
            <a:r>
              <a:rPr lang="en-US" sz="2400" dirty="0" err="1" smtClean="0">
                <a:latin typeface="Arial Unicode MS" panose="020B0604020202020204" pitchFamily="34" charset="-128"/>
              </a:rPr>
              <a:t>MyArray</a:t>
            </a:r>
            <a:r>
              <a:rPr lang="en-US" sz="2400" dirty="0" smtClean="0">
                <a:latin typeface="Arial Unicode MS" panose="020B0604020202020204" pitchFamily="34" charset="-128"/>
              </a:rPr>
              <a:t> </a:t>
            </a:r>
            <a:r>
              <a:rPr lang="en-US" sz="2400" dirty="0">
                <a:latin typeface="Arial Unicode MS" panose="020B0604020202020204" pitchFamily="34" charset="-128"/>
              </a:rPr>
              <a:t>app = new </a:t>
            </a:r>
            <a:r>
              <a:rPr lang="en-US" sz="2400" dirty="0" err="1">
                <a:latin typeface="Arial Unicode MS" panose="020B0604020202020204" pitchFamily="34" charset="-128"/>
              </a:rPr>
              <a:t>MyArray</a:t>
            </a:r>
            <a:r>
              <a:rPr lang="en-US" sz="2400" dirty="0">
                <a:latin typeface="Arial Unicode MS" panose="020B0604020202020204" pitchFamily="34" charset="-128"/>
              </a:rPr>
              <a:t>(); </a:t>
            </a:r>
            <a:endParaRPr lang="en-US" sz="2400" dirty="0" smtClean="0">
              <a:latin typeface="Arial Unicode MS" panose="020B0604020202020204" pitchFamily="34" charset="-128"/>
            </a:endParaRPr>
          </a:p>
          <a:p>
            <a:pPr lvl="0" algn="just" eaLnBrk="0" fontAlgn="base" hangingPunct="0">
              <a:spcBef>
                <a:spcPct val="0"/>
              </a:spcBef>
              <a:spcAft>
                <a:spcPct val="0"/>
              </a:spcAft>
            </a:pPr>
            <a:endParaRPr lang="en-US" sz="2400" dirty="0">
              <a:latin typeface="Arial Unicode MS" panose="020B0604020202020204" pitchFamily="34" charset="-128"/>
            </a:endParaRPr>
          </a:p>
          <a:p>
            <a:pPr lvl="0" algn="just" eaLnBrk="0" fontAlgn="base" hangingPunct="0">
              <a:spcBef>
                <a:spcPct val="0"/>
              </a:spcBef>
              <a:spcAft>
                <a:spcPct val="0"/>
              </a:spcAft>
            </a:pPr>
            <a:r>
              <a:rPr lang="en-US" sz="2400" dirty="0" err="1" smtClean="0">
                <a:latin typeface="Arial Unicode MS" panose="020B0604020202020204" pitchFamily="34" charset="-128"/>
              </a:rPr>
              <a:t>int</a:t>
            </a:r>
            <a:r>
              <a:rPr lang="en-US" sz="2400" dirty="0" smtClean="0">
                <a:latin typeface="Arial Unicode MS" panose="020B0604020202020204" pitchFamily="34" charset="-128"/>
              </a:rPr>
              <a:t> </a:t>
            </a:r>
            <a:r>
              <a:rPr lang="en-US" sz="2400" dirty="0">
                <a:latin typeface="Arial Unicode MS" panose="020B0604020202020204" pitchFamily="34" charset="-128"/>
              </a:rPr>
              <a:t>[] balance = new </a:t>
            </a:r>
            <a:r>
              <a:rPr lang="en-US" sz="2400" dirty="0" err="1">
                <a:latin typeface="Arial Unicode MS" panose="020B0604020202020204" pitchFamily="34" charset="-128"/>
              </a:rPr>
              <a:t>int</a:t>
            </a:r>
            <a:r>
              <a:rPr lang="en-US" sz="2400" dirty="0">
                <a:latin typeface="Arial Unicode MS" panose="020B0604020202020204" pitchFamily="34" charset="-128"/>
              </a:rPr>
              <a:t>[]{1000, 2, 3, 17, 50</a:t>
            </a:r>
            <a:r>
              <a:rPr lang="en-US" sz="2400" dirty="0" smtClean="0">
                <a:latin typeface="Arial Unicode MS" panose="020B0604020202020204" pitchFamily="34" charset="-128"/>
              </a:rPr>
              <a:t>};</a:t>
            </a:r>
          </a:p>
          <a:p>
            <a:pPr lvl="0" algn="just" eaLnBrk="0" fontAlgn="base" hangingPunct="0">
              <a:spcBef>
                <a:spcPct val="0"/>
              </a:spcBef>
              <a:spcAft>
                <a:spcPct val="0"/>
              </a:spcAft>
            </a:pPr>
            <a:endParaRPr lang="en-US" sz="2400" dirty="0" smtClean="0">
              <a:latin typeface="Arial Unicode MS" panose="020B0604020202020204" pitchFamily="34" charset="-128"/>
            </a:endParaRPr>
          </a:p>
          <a:p>
            <a:pPr lvl="0" algn="just" eaLnBrk="0" fontAlgn="base" hangingPunct="0">
              <a:spcBef>
                <a:spcPct val="0"/>
              </a:spcBef>
              <a:spcAft>
                <a:spcPct val="0"/>
              </a:spcAft>
            </a:pPr>
            <a:r>
              <a:rPr lang="en-US" sz="2400" dirty="0" smtClean="0">
                <a:latin typeface="Arial Unicode MS" panose="020B0604020202020204" pitchFamily="34" charset="-128"/>
              </a:rPr>
              <a:t> </a:t>
            </a:r>
            <a:r>
              <a:rPr lang="en-US" sz="2400" dirty="0">
                <a:latin typeface="Arial Unicode MS" panose="020B0604020202020204" pitchFamily="34" charset="-128"/>
              </a:rPr>
              <a:t>double </a:t>
            </a:r>
            <a:r>
              <a:rPr lang="en-US" sz="2400" dirty="0" err="1">
                <a:latin typeface="Arial Unicode MS" panose="020B0604020202020204" pitchFamily="34" charset="-128"/>
              </a:rPr>
              <a:t>avg</a:t>
            </a:r>
            <a:r>
              <a:rPr lang="en-US" sz="2400" dirty="0">
                <a:latin typeface="Arial Unicode MS" panose="020B0604020202020204" pitchFamily="34" charset="-128"/>
              </a:rPr>
              <a:t>; </a:t>
            </a:r>
          </a:p>
          <a:p>
            <a:pPr lvl="0" algn="just" eaLnBrk="0" fontAlgn="base" hangingPunct="0">
              <a:spcBef>
                <a:spcPct val="0"/>
              </a:spcBef>
              <a:spcAft>
                <a:spcPct val="0"/>
              </a:spcAft>
            </a:pPr>
            <a:r>
              <a:rPr lang="en-US" sz="2400" dirty="0" err="1" smtClean="0">
                <a:latin typeface="Arial Unicode MS" panose="020B0604020202020204" pitchFamily="34" charset="-128"/>
              </a:rPr>
              <a:t>avg</a:t>
            </a:r>
            <a:r>
              <a:rPr lang="en-US" sz="2400" dirty="0" smtClean="0">
                <a:latin typeface="Arial Unicode MS" panose="020B0604020202020204" pitchFamily="34" charset="-128"/>
              </a:rPr>
              <a:t> </a:t>
            </a:r>
            <a:r>
              <a:rPr lang="en-US" sz="2400" dirty="0">
                <a:latin typeface="Arial Unicode MS" panose="020B0604020202020204" pitchFamily="34" charset="-128"/>
              </a:rPr>
              <a:t>= </a:t>
            </a:r>
            <a:r>
              <a:rPr lang="en-US" sz="2400" dirty="0" err="1">
                <a:latin typeface="Arial Unicode MS" panose="020B0604020202020204" pitchFamily="34" charset="-128"/>
              </a:rPr>
              <a:t>app.getAverage</a:t>
            </a:r>
            <a:r>
              <a:rPr lang="en-US" sz="2400" dirty="0">
                <a:latin typeface="Arial Unicode MS" panose="020B0604020202020204" pitchFamily="34" charset="-128"/>
              </a:rPr>
              <a:t>(balance, 5 ) </a:t>
            </a:r>
            <a:r>
              <a:rPr lang="en-US" sz="2400" dirty="0" smtClean="0">
                <a:latin typeface="Arial Unicode MS" panose="020B0604020202020204" pitchFamily="34" charset="-128"/>
              </a:rPr>
              <a:t>;</a:t>
            </a:r>
          </a:p>
          <a:p>
            <a:pPr lvl="0" algn="just" eaLnBrk="0" fontAlgn="base" hangingPunct="0">
              <a:spcBef>
                <a:spcPct val="0"/>
              </a:spcBef>
              <a:spcAft>
                <a:spcPct val="0"/>
              </a:spcAft>
            </a:pPr>
            <a:r>
              <a:rPr lang="en-US" sz="2400" dirty="0" err="1" smtClean="0">
                <a:latin typeface="Arial Unicode MS" panose="020B0604020202020204" pitchFamily="34" charset="-128"/>
              </a:rPr>
              <a:t>Console.WriteLine</a:t>
            </a:r>
            <a:r>
              <a:rPr lang="en-US" sz="2400" dirty="0">
                <a:latin typeface="Arial Unicode MS" panose="020B0604020202020204" pitchFamily="34" charset="-128"/>
              </a:rPr>
              <a:t>( "Average value is: {0} ", </a:t>
            </a:r>
            <a:r>
              <a:rPr lang="en-US" sz="2400" dirty="0" err="1">
                <a:latin typeface="Arial Unicode MS" panose="020B0604020202020204" pitchFamily="34" charset="-128"/>
              </a:rPr>
              <a:t>avg</a:t>
            </a:r>
            <a:r>
              <a:rPr lang="en-US" sz="2400" dirty="0">
                <a:latin typeface="Arial Unicode MS" panose="020B0604020202020204" pitchFamily="34" charset="-128"/>
              </a:rPr>
              <a:t> ); </a:t>
            </a:r>
            <a:endParaRPr lang="en-US" sz="2400" dirty="0" smtClean="0">
              <a:latin typeface="Arial Unicode MS" panose="020B0604020202020204" pitchFamily="34" charset="-128"/>
            </a:endParaRPr>
          </a:p>
          <a:p>
            <a:pPr lvl="0" algn="just" eaLnBrk="0" fontAlgn="base" hangingPunct="0">
              <a:spcBef>
                <a:spcPct val="0"/>
              </a:spcBef>
              <a:spcAft>
                <a:spcPct val="0"/>
              </a:spcAft>
            </a:pPr>
            <a:r>
              <a:rPr lang="en-US" sz="2400" dirty="0" err="1" smtClean="0">
                <a:latin typeface="Arial Unicode MS" panose="020B0604020202020204" pitchFamily="34" charset="-128"/>
              </a:rPr>
              <a:t>Console.ReadKey</a:t>
            </a:r>
            <a:r>
              <a:rPr lang="en-US" sz="2400" dirty="0" smtClean="0">
                <a:latin typeface="Arial Unicode MS" panose="020B0604020202020204" pitchFamily="34" charset="-128"/>
              </a:rPr>
              <a:t>();</a:t>
            </a:r>
          </a:p>
          <a:p>
            <a:pPr lvl="0" algn="just" eaLnBrk="0" fontAlgn="base" hangingPunct="0">
              <a:spcBef>
                <a:spcPct val="0"/>
              </a:spcBef>
              <a:spcAft>
                <a:spcPct val="0"/>
              </a:spcAft>
            </a:pPr>
            <a:r>
              <a:rPr lang="en-US" sz="2400" dirty="0" smtClean="0">
                <a:latin typeface="Arial Unicode MS" panose="020B0604020202020204" pitchFamily="34" charset="-128"/>
              </a:rPr>
              <a:t> }</a:t>
            </a:r>
          </a:p>
          <a:p>
            <a:pPr lvl="0" algn="just" eaLnBrk="0" fontAlgn="base" hangingPunct="0">
              <a:spcBef>
                <a:spcPct val="0"/>
              </a:spcBef>
              <a:spcAft>
                <a:spcPct val="0"/>
              </a:spcAft>
            </a:pPr>
            <a:r>
              <a:rPr lang="en-US" sz="2400" dirty="0" smtClean="0">
                <a:latin typeface="Arial Unicode MS" panose="020B0604020202020204" pitchFamily="34" charset="-128"/>
              </a:rPr>
              <a:t> }</a:t>
            </a:r>
          </a:p>
          <a:p>
            <a:pPr lvl="0" algn="just" eaLnBrk="0" fontAlgn="base" hangingPunct="0">
              <a:spcBef>
                <a:spcPct val="0"/>
              </a:spcBef>
              <a:spcAft>
                <a:spcPct val="0"/>
              </a:spcAft>
            </a:pPr>
            <a:endParaRPr lang="en-US" sz="2400" dirty="0">
              <a:latin typeface="Arial Unicode MS" panose="020B0604020202020204" pitchFamily="34" charset="-128"/>
            </a:endParaRPr>
          </a:p>
          <a:p>
            <a:pPr lvl="0" algn="just" eaLnBrk="0" fontAlgn="base" hangingPunct="0">
              <a:spcBef>
                <a:spcPct val="0"/>
              </a:spcBef>
              <a:spcAft>
                <a:spcPct val="0"/>
              </a:spcAft>
            </a:pPr>
            <a:r>
              <a:rPr lang="en-US" sz="2400" dirty="0" smtClean="0">
                <a:latin typeface="Arial Unicode MS" panose="020B0604020202020204" pitchFamily="34" charset="-128"/>
              </a:rPr>
              <a:t> </a:t>
            </a:r>
            <a:r>
              <a:rPr lang="en-US" sz="2400" dirty="0">
                <a:latin typeface="Arial Unicode MS" panose="020B0604020202020204" pitchFamily="34" charset="-128"/>
              </a:rPr>
              <a:t>}</a:t>
            </a:r>
            <a:r>
              <a:rPr lang="en-US" sz="2400" dirty="0"/>
              <a:t> </a:t>
            </a:r>
            <a:endParaRPr lang="en-US" sz="4800" dirty="0">
              <a:latin typeface="Arial" panose="020B0604020202020204" pitchFamily="34" charset="0"/>
            </a:endParaRPr>
          </a:p>
        </p:txBody>
      </p:sp>
    </p:spTree>
    <p:extLst>
      <p:ext uri="{BB962C8B-B14F-4D97-AF65-F5344CB8AC3E}">
        <p14:creationId xmlns:p14="http://schemas.microsoft.com/office/powerpoint/2010/main" xmlns="" val="96737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a:t>
            </a:r>
            <a:endParaRPr lang="en-US" dirty="0"/>
          </a:p>
        </p:txBody>
      </p:sp>
      <p:sp>
        <p:nvSpPr>
          <p:cNvPr id="3" name="Content Placeholder 2"/>
          <p:cNvSpPr>
            <a:spLocks noGrp="1"/>
          </p:cNvSpPr>
          <p:nvPr>
            <p:ph sz="quarter" idx="1"/>
          </p:nvPr>
        </p:nvSpPr>
        <p:spPr/>
        <p:txBody>
          <a:bodyPr/>
          <a:lstStyle/>
          <a:p>
            <a:pPr algn="just"/>
            <a:r>
              <a:rPr lang="en-US" dirty="0" smtClean="0"/>
              <a:t>String defines </a:t>
            </a:r>
            <a:r>
              <a:rPr lang="en-US" dirty="0"/>
              <a:t>and supports character strings. In many </a:t>
            </a:r>
            <a:r>
              <a:rPr lang="en-US" dirty="0" smtClean="0"/>
              <a:t>other programming </a:t>
            </a:r>
            <a:r>
              <a:rPr lang="en-US" dirty="0"/>
              <a:t>languages, </a:t>
            </a:r>
          </a:p>
          <a:p>
            <a:pPr algn="just"/>
            <a:r>
              <a:rPr lang="en-US" dirty="0" smtClean="0"/>
              <a:t>A </a:t>
            </a:r>
            <a:r>
              <a:rPr lang="en-US" dirty="0"/>
              <a:t>string is an array of characters. </a:t>
            </a:r>
            <a:endParaRPr lang="en-US" dirty="0" smtClean="0"/>
          </a:p>
          <a:p>
            <a:pPr algn="just"/>
            <a:r>
              <a:rPr lang="en-US" dirty="0" smtClean="0"/>
              <a:t> </a:t>
            </a:r>
            <a:r>
              <a:rPr lang="en-US" dirty="0"/>
              <a:t>In C#, strings are objects. Thus, </a:t>
            </a:r>
            <a:r>
              <a:rPr lang="en-US" dirty="0" smtClean="0"/>
              <a:t>string is </a:t>
            </a:r>
            <a:r>
              <a:rPr lang="en-US" dirty="0"/>
              <a:t>a reference type. Although </a:t>
            </a:r>
            <a:r>
              <a:rPr lang="en-US" dirty="0" smtClean="0"/>
              <a:t>string is </a:t>
            </a:r>
            <a:r>
              <a:rPr lang="en-US" dirty="0"/>
              <a:t>a built-in data type in C#</a:t>
            </a:r>
          </a:p>
        </p:txBody>
      </p:sp>
    </p:spTree>
    <p:extLst>
      <p:ext uri="{BB962C8B-B14F-4D97-AF65-F5344CB8AC3E}">
        <p14:creationId xmlns:p14="http://schemas.microsoft.com/office/powerpoint/2010/main" xmlns="" val="21440205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 on String</a:t>
            </a:r>
            <a:endParaRPr lang="en-US" dirty="0"/>
          </a:p>
        </p:txBody>
      </p:sp>
      <p:sp>
        <p:nvSpPr>
          <p:cNvPr id="3" name="Content Placeholder 2"/>
          <p:cNvSpPr>
            <a:spLocks noGrp="1"/>
          </p:cNvSpPr>
          <p:nvPr>
            <p:ph sz="quarter" idx="1"/>
          </p:nvPr>
        </p:nvSpPr>
        <p:spPr/>
        <p:txBody>
          <a:bodyPr/>
          <a:lstStyle/>
          <a:p>
            <a:pPr algn="just"/>
            <a:r>
              <a:rPr lang="en-US" dirty="0" smtClean="0"/>
              <a:t>The string class </a:t>
            </a:r>
            <a:r>
              <a:rPr lang="en-US" dirty="0"/>
              <a:t>contains several methods that operate on </a:t>
            </a:r>
            <a:r>
              <a:rPr lang="en-US" dirty="0" smtClean="0"/>
              <a:t>strings. </a:t>
            </a:r>
          </a:p>
          <a:p>
            <a:pPr algn="just"/>
            <a:r>
              <a:rPr lang="en-US" dirty="0" smtClean="0"/>
              <a:t>Table on next slide shows a few. The string type also includes the Length property, which contains the length of the string.</a:t>
            </a:r>
          </a:p>
          <a:p>
            <a:pPr algn="just"/>
            <a:r>
              <a:rPr lang="en-US" dirty="0" smtClean="0"/>
              <a:t>To </a:t>
            </a:r>
            <a:r>
              <a:rPr lang="en-US" dirty="0"/>
              <a:t>obtain the value of an individual character of a string, you simply use an index</a:t>
            </a:r>
            <a:r>
              <a:rPr lang="en-US" dirty="0" smtClean="0"/>
              <a:t>.</a:t>
            </a:r>
          </a:p>
          <a:p>
            <a:pPr algn="just"/>
            <a:r>
              <a:rPr lang="en-US" dirty="0" smtClean="0"/>
              <a:t> </a:t>
            </a:r>
            <a:r>
              <a:rPr lang="en-US" dirty="0"/>
              <a:t>For </a:t>
            </a:r>
            <a:r>
              <a:rPr lang="en-US" dirty="0" smtClean="0"/>
              <a:t>example</a:t>
            </a:r>
            <a:r>
              <a:rPr lang="en-US" dirty="0"/>
              <a:t>:</a:t>
            </a:r>
          </a:p>
          <a:p>
            <a:pPr algn="just"/>
            <a:r>
              <a:rPr lang="en-US" dirty="0"/>
              <a:t>string </a:t>
            </a:r>
            <a:r>
              <a:rPr lang="en-US" dirty="0" err="1"/>
              <a:t>str</a:t>
            </a:r>
            <a:r>
              <a:rPr lang="en-US" dirty="0"/>
              <a:t> = "test";</a:t>
            </a:r>
          </a:p>
          <a:p>
            <a:pPr algn="just"/>
            <a:r>
              <a:rPr lang="en-US" dirty="0" err="1"/>
              <a:t>Console.WriteLine</a:t>
            </a:r>
            <a:r>
              <a:rPr lang="en-US" dirty="0"/>
              <a:t>(</a:t>
            </a:r>
            <a:r>
              <a:rPr lang="en-US" dirty="0" err="1"/>
              <a:t>str</a:t>
            </a:r>
            <a:r>
              <a:rPr lang="en-US" dirty="0"/>
              <a:t>[0</a:t>
            </a:r>
            <a:r>
              <a:rPr lang="en-US" dirty="0" smtClean="0"/>
              <a:t>]);</a:t>
            </a:r>
          </a:p>
          <a:p>
            <a:pPr algn="just"/>
            <a:r>
              <a:rPr lang="en-US" dirty="0"/>
              <a:t>This displays “t”, the first character of “test”</a:t>
            </a:r>
          </a:p>
        </p:txBody>
      </p:sp>
    </p:spTree>
    <p:extLst>
      <p:ext uri="{BB962C8B-B14F-4D97-AF65-F5344CB8AC3E}">
        <p14:creationId xmlns:p14="http://schemas.microsoft.com/office/powerpoint/2010/main" xmlns="" val="2933215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30673" t="26042" r="3734" b="27083"/>
          <a:stretch/>
        </p:blipFill>
        <p:spPr>
          <a:xfrm>
            <a:off x="228600" y="533400"/>
            <a:ext cx="8665699" cy="5029200"/>
          </a:xfrm>
          <a:prstGeom prst="rect">
            <a:avLst/>
          </a:prstGeom>
        </p:spPr>
      </p:pic>
    </p:spTree>
    <p:extLst>
      <p:ext uri="{BB962C8B-B14F-4D97-AF65-F5344CB8AC3E}">
        <p14:creationId xmlns:p14="http://schemas.microsoft.com/office/powerpoint/2010/main" xmlns="" val="7529230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p:sp>
        <p:nvSpPr>
          <p:cNvPr id="3" name="Content Placeholder 2"/>
          <p:cNvSpPr>
            <a:spLocks noGrp="1"/>
          </p:cNvSpPr>
          <p:nvPr>
            <p:ph sz="quarter" idx="1"/>
          </p:nvPr>
        </p:nvSpPr>
        <p:spPr/>
        <p:txBody>
          <a:bodyPr/>
          <a:lstStyle/>
          <a:p>
            <a:pPr algn="just"/>
            <a:r>
              <a:rPr lang="en-US" dirty="0" smtClean="0"/>
              <a:t>An array is </a:t>
            </a:r>
            <a:r>
              <a:rPr lang="en-US" dirty="0"/>
              <a:t>a collection of variables of the same type that are referred to by a common name. </a:t>
            </a:r>
          </a:p>
          <a:p>
            <a:pPr algn="just"/>
            <a:r>
              <a:rPr lang="en-US" dirty="0"/>
              <a:t>In C#, arrays can have one or more dimensions, although the one-dimensional array is the </a:t>
            </a:r>
            <a:r>
              <a:rPr lang="en-US" dirty="0" smtClean="0"/>
              <a:t>most </a:t>
            </a:r>
            <a:r>
              <a:rPr lang="en-US" dirty="0"/>
              <a:t>common. </a:t>
            </a:r>
            <a:endParaRPr lang="en-US" dirty="0" smtClean="0"/>
          </a:p>
          <a:p>
            <a:pPr algn="just"/>
            <a:r>
              <a:rPr lang="en-US" dirty="0"/>
              <a:t>Although arrays in C# can be used just like arrays in many other programming languages</a:t>
            </a:r>
            <a:r>
              <a:rPr lang="en-US" dirty="0" smtClean="0"/>
              <a:t>, they </a:t>
            </a:r>
            <a:r>
              <a:rPr lang="en-US" dirty="0"/>
              <a:t>have one special attribute: They are implemented as objects.</a:t>
            </a:r>
          </a:p>
        </p:txBody>
      </p:sp>
    </p:spTree>
    <p:extLst>
      <p:ext uri="{BB962C8B-B14F-4D97-AF65-F5344CB8AC3E}">
        <p14:creationId xmlns:p14="http://schemas.microsoft.com/office/powerpoint/2010/main" xmlns="" val="763575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Vs. Reference</a:t>
            </a:r>
            <a:endParaRPr lang="en-US" dirty="0"/>
          </a:p>
        </p:txBody>
      </p:sp>
      <p:sp>
        <p:nvSpPr>
          <p:cNvPr id="3" name="Content Placeholder 2"/>
          <p:cNvSpPr>
            <a:spLocks noGrp="1"/>
          </p:cNvSpPr>
          <p:nvPr>
            <p:ph sz="quarter" idx="1"/>
          </p:nvPr>
        </p:nvSpPr>
        <p:spPr/>
        <p:txBody>
          <a:bodyPr/>
          <a:lstStyle/>
          <a:p>
            <a:pPr algn="just"/>
            <a:r>
              <a:rPr lang="en-US" dirty="0"/>
              <a:t>Value type directly contain the data and not the reference. And when assigned, the copy of that data is made to the </a:t>
            </a:r>
            <a:r>
              <a:rPr lang="en-US" dirty="0" smtClean="0"/>
              <a:t>assignment</a:t>
            </a:r>
            <a:r>
              <a:rPr lang="en-US" dirty="0"/>
              <a:t>. </a:t>
            </a:r>
            <a:endParaRPr lang="en-US" dirty="0" smtClean="0"/>
          </a:p>
          <a:p>
            <a:pPr algn="just"/>
            <a:endParaRPr lang="en-US" dirty="0"/>
          </a:p>
          <a:p>
            <a:pPr algn="just"/>
            <a:r>
              <a:rPr lang="en-US" dirty="0" smtClean="0"/>
              <a:t>To </a:t>
            </a:r>
            <a:r>
              <a:rPr lang="en-US" dirty="0"/>
              <a:t>elaborate, a new storage space is created for the variable in the function member declaration, and it starts off with the value that we specify in the member method calling. If we change that value, it doesn't affect any variable involved in that call.</a:t>
            </a:r>
          </a:p>
        </p:txBody>
      </p:sp>
    </p:spTree>
    <p:extLst>
      <p:ext uri="{BB962C8B-B14F-4D97-AF65-F5344CB8AC3E}">
        <p14:creationId xmlns:p14="http://schemas.microsoft.com/office/powerpoint/2010/main" xmlns="" val="2998653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Pass by Reference?</a:t>
            </a:r>
          </a:p>
        </p:txBody>
      </p:sp>
      <p:sp>
        <p:nvSpPr>
          <p:cNvPr id="3" name="Content Placeholder 2"/>
          <p:cNvSpPr>
            <a:spLocks noGrp="1"/>
          </p:cNvSpPr>
          <p:nvPr>
            <p:ph sz="quarter" idx="1"/>
          </p:nvPr>
        </p:nvSpPr>
        <p:spPr/>
        <p:txBody>
          <a:bodyPr/>
          <a:lstStyle/>
          <a:p>
            <a:pPr algn="just"/>
            <a:r>
              <a:rPr lang="en-US" dirty="0"/>
              <a:t>While writing a code, we often come across situations where we need to return multiple values from a single function/method. </a:t>
            </a:r>
            <a:endParaRPr lang="en-US" dirty="0" smtClean="0"/>
          </a:p>
          <a:p>
            <a:pPr algn="just"/>
            <a:r>
              <a:rPr lang="en-US" dirty="0" smtClean="0"/>
              <a:t>But </a:t>
            </a:r>
            <a:r>
              <a:rPr lang="en-US" dirty="0"/>
              <a:t>a method can only return a single value</a:t>
            </a:r>
            <a:r>
              <a:rPr lang="en-US" dirty="0" smtClean="0"/>
              <a:t>.</a:t>
            </a:r>
          </a:p>
          <a:p>
            <a:pPr algn="just"/>
            <a:r>
              <a:rPr lang="en-US" dirty="0" smtClean="0"/>
              <a:t>The </a:t>
            </a:r>
            <a:r>
              <a:rPr lang="en-US" dirty="0"/>
              <a:t>question is how do we overcome such situation</a:t>
            </a:r>
            <a:r>
              <a:rPr lang="en-US" dirty="0" smtClean="0"/>
              <a:t>.</a:t>
            </a:r>
          </a:p>
          <a:p>
            <a:pPr algn="just"/>
            <a:r>
              <a:rPr lang="en-US" dirty="0" smtClean="0"/>
              <a:t>Answer </a:t>
            </a:r>
            <a:r>
              <a:rPr lang="en-US" dirty="0"/>
              <a:t>is simple, use reference types, but how?</a:t>
            </a:r>
          </a:p>
        </p:txBody>
      </p:sp>
    </p:spTree>
    <p:extLst>
      <p:ext uri="{BB962C8B-B14F-4D97-AF65-F5344CB8AC3E}">
        <p14:creationId xmlns:p14="http://schemas.microsoft.com/office/powerpoint/2010/main" xmlns="" val="8912412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Ref </a:t>
            </a:r>
            <a:endParaRPr lang="en-US" dirty="0"/>
          </a:p>
        </p:txBody>
      </p:sp>
      <p:sp>
        <p:nvSpPr>
          <p:cNvPr id="3" name="Content Placeholder 2"/>
          <p:cNvSpPr>
            <a:spLocks noGrp="1"/>
          </p:cNvSpPr>
          <p:nvPr>
            <p:ph sz="quarter" idx="1"/>
          </p:nvPr>
        </p:nvSpPr>
        <p:spPr/>
        <p:txBody>
          <a:bodyPr/>
          <a:lstStyle/>
          <a:p>
            <a:pPr algn="just"/>
            <a:r>
              <a:rPr lang="en-US" b="1" dirty="0"/>
              <a:t>Ref</a:t>
            </a:r>
            <a:r>
              <a:rPr lang="en-US" dirty="0"/>
              <a:t>erence parameters basically never pass the value of a variable used in the method calling, instead they use the variable themselves. </a:t>
            </a:r>
            <a:endParaRPr lang="en-US" dirty="0" smtClean="0"/>
          </a:p>
          <a:p>
            <a:pPr algn="just"/>
            <a:r>
              <a:rPr lang="en-US" dirty="0" smtClean="0"/>
              <a:t>Rather </a:t>
            </a:r>
            <a:r>
              <a:rPr lang="en-US" dirty="0"/>
              <a:t>than creating a new storage for that variable in the method declaration, the very same storage space is used, so the value of the variable in the member method and the value of the reference parameter will always be the same</a:t>
            </a:r>
            <a:r>
              <a:rPr lang="en-US" dirty="0" smtClean="0"/>
              <a:t>.</a:t>
            </a:r>
          </a:p>
          <a:p>
            <a:pPr marL="0" indent="0" algn="just">
              <a:buNone/>
            </a:pPr>
            <a:r>
              <a:rPr lang="en-US" dirty="0" smtClean="0"/>
              <a:t> </a:t>
            </a:r>
            <a:r>
              <a:rPr lang="en-US" dirty="0"/>
              <a:t>Reference parameters require </a:t>
            </a:r>
            <a:r>
              <a:rPr lang="en-US" b="1" dirty="0"/>
              <a:t>ref</a:t>
            </a:r>
            <a:r>
              <a:rPr lang="en-US" dirty="0"/>
              <a:t> modifier as part of both the declaration and the calling.</a:t>
            </a:r>
          </a:p>
        </p:txBody>
      </p:sp>
    </p:spTree>
    <p:extLst>
      <p:ext uri="{BB962C8B-B14F-4D97-AF65-F5344CB8AC3E}">
        <p14:creationId xmlns:p14="http://schemas.microsoft.com/office/powerpoint/2010/main" xmlns="" val="2348395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457200" y="1219200"/>
            <a:ext cx="8229600" cy="4937760"/>
          </a:xfrm>
          <a:prstGeom prst="rect">
            <a:avLst/>
          </a:prstGeom>
        </p:spPr>
        <p:txBody>
          <a:bodyPr/>
          <a:lstStyle/>
          <a:p>
            <a:pPr marL="274320" marR="0" lvl="0" indent="-274320" algn="just" defTabSz="914400" rtl="0" eaLnBrk="1" fontAlgn="auto" latinLnBrk="0" hangingPunct="1">
              <a:lnSpc>
                <a:spcPct val="100000"/>
              </a:lnSpc>
              <a:spcBef>
                <a:spcPts val="600"/>
              </a:spcBef>
              <a:spcAft>
                <a:spcPts val="0"/>
              </a:spcAft>
              <a:buClr>
                <a:schemeClr val="accent1"/>
              </a:buClr>
              <a:buSzPct val="76000"/>
              <a:buFont typeface="Wingdings 3"/>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6553200" y="381000"/>
            <a:ext cx="2057400" cy="461665"/>
          </a:xfrm>
          <a:prstGeom prst="rect">
            <a:avLst/>
          </a:prstGeom>
        </p:spPr>
        <p:txBody>
          <a:bodyPr wrap="square">
            <a:spAutoFit/>
          </a:bodyPr>
          <a:lstStyle/>
          <a:p>
            <a:pPr lvl="0">
              <a:spcBef>
                <a:spcPct val="0"/>
              </a:spcBef>
              <a:defRPr/>
            </a:pPr>
            <a:r>
              <a:rPr lang="en-US" sz="2400" b="1" dirty="0" smtClean="0">
                <a:solidFill>
                  <a:schemeClr val="tx2"/>
                </a:solidFill>
              </a:rPr>
              <a:t>Example</a:t>
            </a:r>
            <a:endParaRPr lang="en-US" sz="2400" b="1" dirty="0">
              <a:solidFill>
                <a:schemeClr val="tx2"/>
              </a:solidFill>
            </a:endParaRPr>
          </a:p>
        </p:txBody>
      </p:sp>
      <p:pic>
        <p:nvPicPr>
          <p:cNvPr id="2050" name="Picture 2"/>
          <p:cNvPicPr>
            <a:picLocks noChangeAspect="1" noChangeArrowheads="1"/>
          </p:cNvPicPr>
          <p:nvPr/>
        </p:nvPicPr>
        <p:blipFill>
          <a:blip r:embed="rId2"/>
          <a:srcRect l="10000" t="24667" r="52000" b="16667"/>
          <a:stretch>
            <a:fillRect/>
          </a:stretch>
        </p:blipFill>
        <p:spPr bwMode="auto">
          <a:xfrm>
            <a:off x="381000" y="0"/>
            <a:ext cx="5922818" cy="6858000"/>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l="9000" t="20000" r="79607" b="69483"/>
          <a:stretch>
            <a:fillRect/>
          </a:stretch>
        </p:blipFill>
        <p:spPr bwMode="auto">
          <a:xfrm>
            <a:off x="5791200" y="4495800"/>
            <a:ext cx="2971800" cy="2057401"/>
          </a:xfrm>
          <a:prstGeom prst="rect">
            <a:avLst/>
          </a:prstGeom>
          <a:noFill/>
          <a:ln w="9525">
            <a:noFill/>
            <a:miter lim="800000"/>
            <a:headEnd/>
            <a:tailEnd/>
          </a:ln>
          <a:effectLst/>
        </p:spPr>
      </p:pic>
      <p:sp>
        <p:nvSpPr>
          <p:cNvPr id="8" name="Rectangle 7"/>
          <p:cNvSpPr/>
          <p:nvPr/>
        </p:nvSpPr>
        <p:spPr>
          <a:xfrm>
            <a:off x="6324600" y="3733800"/>
            <a:ext cx="2057400" cy="461665"/>
          </a:xfrm>
          <a:prstGeom prst="rect">
            <a:avLst/>
          </a:prstGeom>
        </p:spPr>
        <p:txBody>
          <a:bodyPr wrap="square">
            <a:spAutoFit/>
          </a:bodyPr>
          <a:lstStyle/>
          <a:p>
            <a:pPr lvl="0">
              <a:spcBef>
                <a:spcPct val="0"/>
              </a:spcBef>
              <a:defRPr/>
            </a:pPr>
            <a:r>
              <a:rPr lang="en-US" sz="2400" b="1" dirty="0" smtClean="0">
                <a:solidFill>
                  <a:schemeClr val="tx2"/>
                </a:solidFill>
              </a:rPr>
              <a:t>Output</a:t>
            </a:r>
            <a:endParaRPr lang="en-US" sz="2400" b="1" dirty="0">
              <a:solidFill>
                <a:schemeClr val="tx2"/>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28600"/>
            <a:ext cx="7620000" cy="6001643"/>
          </a:xfrm>
          <a:prstGeom prst="rect">
            <a:avLst/>
          </a:prstGeom>
        </p:spPr>
        <p:txBody>
          <a:bodyPr wrap="square">
            <a:spAutoFit/>
          </a:bodyPr>
          <a:lstStyle/>
          <a:p>
            <a:r>
              <a:rPr lang="en-US" sz="2400" dirty="0">
                <a:solidFill>
                  <a:srgbClr val="00B050"/>
                </a:solidFill>
              </a:rPr>
              <a:t>// Use ref to pass a value type by reference.</a:t>
            </a:r>
          </a:p>
          <a:p>
            <a:r>
              <a:rPr lang="en-US" sz="2400" dirty="0" smtClean="0"/>
              <a:t>class </a:t>
            </a:r>
            <a:r>
              <a:rPr lang="en-US" sz="2400" dirty="0" err="1" smtClean="0"/>
              <a:t>RefTest</a:t>
            </a:r>
            <a:endParaRPr lang="en-US" sz="2400" dirty="0" smtClean="0"/>
          </a:p>
          <a:p>
            <a:r>
              <a:rPr lang="en-US" sz="2400" dirty="0" smtClean="0"/>
              <a:t> </a:t>
            </a:r>
            <a:r>
              <a:rPr lang="en-US" sz="2400" dirty="0"/>
              <a:t>{</a:t>
            </a:r>
          </a:p>
          <a:p>
            <a:r>
              <a:rPr lang="en-US" sz="2400" dirty="0" smtClean="0"/>
              <a:t>public </a:t>
            </a:r>
            <a:r>
              <a:rPr lang="en-US" sz="2400" dirty="0"/>
              <a:t>void </a:t>
            </a:r>
            <a:r>
              <a:rPr lang="en-US" sz="2400" dirty="0" err="1"/>
              <a:t>Sqr</a:t>
            </a:r>
            <a:r>
              <a:rPr lang="en-US" sz="2400" dirty="0"/>
              <a:t>(ref </a:t>
            </a:r>
            <a:r>
              <a:rPr lang="en-US" sz="2400" dirty="0" err="1"/>
              <a:t>int</a:t>
            </a:r>
            <a:r>
              <a:rPr lang="en-US" sz="2400" dirty="0"/>
              <a:t> </a:t>
            </a:r>
            <a:r>
              <a:rPr lang="en-US" sz="2400" dirty="0" err="1"/>
              <a:t>i</a:t>
            </a:r>
            <a:r>
              <a:rPr lang="en-US" sz="2400" dirty="0" smtClean="0"/>
              <a:t>)</a:t>
            </a:r>
          </a:p>
          <a:p>
            <a:r>
              <a:rPr lang="en-US" sz="2400" dirty="0" smtClean="0"/>
              <a:t> </a:t>
            </a:r>
            <a:r>
              <a:rPr lang="en-US" sz="2400" dirty="0"/>
              <a:t>{</a:t>
            </a:r>
          </a:p>
          <a:p>
            <a:r>
              <a:rPr lang="en-US" sz="2400" dirty="0" err="1"/>
              <a:t>i</a:t>
            </a:r>
            <a:r>
              <a:rPr lang="en-US" sz="2400" dirty="0"/>
              <a:t> = </a:t>
            </a:r>
            <a:r>
              <a:rPr lang="en-US" sz="2400" dirty="0" err="1"/>
              <a:t>i</a:t>
            </a:r>
            <a:r>
              <a:rPr lang="en-US" sz="2400" dirty="0"/>
              <a:t> * </a:t>
            </a:r>
            <a:r>
              <a:rPr lang="en-US" sz="2400" dirty="0" err="1"/>
              <a:t>i</a:t>
            </a:r>
            <a:r>
              <a:rPr lang="en-US" sz="2400" dirty="0"/>
              <a:t>;</a:t>
            </a:r>
          </a:p>
          <a:p>
            <a:r>
              <a:rPr lang="en-US" sz="2400" dirty="0" smtClean="0"/>
              <a:t>}}</a:t>
            </a:r>
            <a:endParaRPr lang="en-US" sz="2400" dirty="0"/>
          </a:p>
          <a:p>
            <a:r>
              <a:rPr lang="en-US" sz="2400" dirty="0"/>
              <a:t>class </a:t>
            </a:r>
            <a:r>
              <a:rPr lang="en-US" sz="2400" dirty="0" err="1" smtClean="0"/>
              <a:t>RefDemo</a:t>
            </a:r>
            <a:endParaRPr lang="en-US" sz="2400" dirty="0" smtClean="0"/>
          </a:p>
          <a:p>
            <a:r>
              <a:rPr lang="en-US" sz="2400" dirty="0" smtClean="0"/>
              <a:t> </a:t>
            </a:r>
            <a:r>
              <a:rPr lang="en-US" sz="2400" dirty="0"/>
              <a:t>{</a:t>
            </a:r>
          </a:p>
          <a:p>
            <a:r>
              <a:rPr lang="en-US" sz="2400" dirty="0"/>
              <a:t>static void Main() {</a:t>
            </a:r>
          </a:p>
          <a:p>
            <a:r>
              <a:rPr lang="en-US" sz="2400" dirty="0" err="1"/>
              <a:t>RefTest</a:t>
            </a:r>
            <a:r>
              <a:rPr lang="en-US" sz="2400" dirty="0"/>
              <a:t> </a:t>
            </a:r>
            <a:r>
              <a:rPr lang="en-US" sz="2400" dirty="0" err="1"/>
              <a:t>ob</a:t>
            </a:r>
            <a:r>
              <a:rPr lang="en-US" sz="2400" dirty="0"/>
              <a:t> = new </a:t>
            </a:r>
            <a:r>
              <a:rPr lang="en-US" sz="2400" dirty="0" err="1"/>
              <a:t>RefTest</a:t>
            </a:r>
            <a:r>
              <a:rPr lang="en-US" sz="2400" dirty="0"/>
              <a:t>();</a:t>
            </a:r>
          </a:p>
          <a:p>
            <a:r>
              <a:rPr lang="en-US" sz="2400" dirty="0" err="1"/>
              <a:t>int</a:t>
            </a:r>
            <a:r>
              <a:rPr lang="en-US" sz="2400" dirty="0"/>
              <a:t> a = 10;</a:t>
            </a:r>
          </a:p>
          <a:p>
            <a:r>
              <a:rPr lang="en-US" sz="2400" dirty="0" err="1"/>
              <a:t>Console.WriteLine</a:t>
            </a:r>
            <a:r>
              <a:rPr lang="en-US" sz="2400" dirty="0"/>
              <a:t>("a before call: " + a);</a:t>
            </a:r>
          </a:p>
          <a:p>
            <a:r>
              <a:rPr lang="en-US" sz="2400" dirty="0" err="1"/>
              <a:t>ob.Sqr</a:t>
            </a:r>
            <a:r>
              <a:rPr lang="en-US" sz="2400" dirty="0"/>
              <a:t>(ref a); // notice the use of ref</a:t>
            </a:r>
          </a:p>
          <a:p>
            <a:r>
              <a:rPr lang="en-US" sz="2400" dirty="0" err="1"/>
              <a:t>Console.WriteLine</a:t>
            </a:r>
            <a:r>
              <a:rPr lang="en-US" sz="2400" dirty="0"/>
              <a:t>("a after call: " + a);</a:t>
            </a:r>
          </a:p>
          <a:p>
            <a:r>
              <a:rPr lang="en-US" sz="2400" dirty="0" smtClean="0"/>
              <a:t>}}</a:t>
            </a:r>
            <a:endParaRPr lang="en-US" dirty="0"/>
          </a:p>
        </p:txBody>
      </p:sp>
    </p:spTree>
    <p:extLst>
      <p:ext uri="{BB962C8B-B14F-4D97-AF65-F5344CB8AC3E}">
        <p14:creationId xmlns:p14="http://schemas.microsoft.com/office/powerpoint/2010/main" xmlns="" val="13628449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6000" t="14000" r="65111" b="67511"/>
          <a:stretch>
            <a:fillRect/>
          </a:stretch>
        </p:blipFill>
        <p:spPr bwMode="auto">
          <a:xfrm>
            <a:off x="1295400" y="2286000"/>
            <a:ext cx="6096000" cy="2926080"/>
          </a:xfrm>
          <a:prstGeom prst="rect">
            <a:avLst/>
          </a:prstGeom>
          <a:noFill/>
          <a:ln w="9525">
            <a:noFill/>
            <a:miter lim="800000"/>
            <a:headEnd/>
            <a:tailEnd/>
          </a:ln>
          <a:effectLst/>
        </p:spPr>
      </p:pic>
      <p:sp>
        <p:nvSpPr>
          <p:cNvPr id="3" name="Title 1"/>
          <p:cNvSpPr txBox="1">
            <a:spLocks/>
          </p:cNvSpPr>
          <p:nvPr/>
        </p:nvSpPr>
        <p:spPr>
          <a:xfrm>
            <a:off x="457200" y="762000"/>
            <a:ext cx="8229600" cy="990600"/>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mj-lt"/>
                <a:ea typeface="+mj-ea"/>
                <a:cs typeface="+mj-cs"/>
              </a:rPr>
              <a:t>Output</a:t>
            </a:r>
            <a:endParaRPr kumimoji="0" lang="en-US" sz="32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smtClean="0"/>
              <a:t>Out</a:t>
            </a:r>
            <a:endParaRPr lang="en-US" dirty="0"/>
          </a:p>
        </p:txBody>
      </p:sp>
      <p:sp>
        <p:nvSpPr>
          <p:cNvPr id="3" name="Content Placeholder 2"/>
          <p:cNvSpPr>
            <a:spLocks noGrp="1"/>
          </p:cNvSpPr>
          <p:nvPr>
            <p:ph sz="quarter" idx="1"/>
          </p:nvPr>
        </p:nvSpPr>
        <p:spPr/>
        <p:txBody>
          <a:bodyPr>
            <a:normAutofit lnSpcReduction="10000"/>
          </a:bodyPr>
          <a:lstStyle/>
          <a:p>
            <a:pPr algn="just"/>
            <a:r>
              <a:rPr lang="en-US" b="1" dirty="0"/>
              <a:t>Out</a:t>
            </a:r>
            <a:r>
              <a:rPr lang="en-US" dirty="0"/>
              <a:t>put parameters are very much like reference parameters. The variable specified at the time of calling doesn't need to have been assigned a value before it is passed to the called method. When the method is invoked completely we can read that variable as it is assigned by now.</a:t>
            </a:r>
          </a:p>
          <a:p>
            <a:pPr algn="just"/>
            <a:r>
              <a:rPr lang="en-US" dirty="0" smtClean="0"/>
              <a:t>Like reference parameters, output parameters don't create a new storage location, but use the storage location of the variable specified on the invocation. Output parameters need the </a:t>
            </a:r>
            <a:r>
              <a:rPr lang="en-US" b="1" dirty="0" smtClean="0"/>
              <a:t>out </a:t>
            </a:r>
            <a:r>
              <a:rPr lang="en-US" dirty="0" smtClean="0"/>
              <a:t>modifier as part of both the declaration and the invocation - that means it's always clear when you're passing something as an output parameter.</a:t>
            </a:r>
            <a:endParaRPr lang="en-US" dirty="0"/>
          </a:p>
        </p:txBody>
      </p:sp>
    </p:spTree>
    <p:extLst>
      <p:ext uri="{BB962C8B-B14F-4D97-AF65-F5344CB8AC3E}">
        <p14:creationId xmlns:p14="http://schemas.microsoft.com/office/powerpoint/2010/main" xmlns="" val="28045725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85800"/>
            <a:ext cx="8077200" cy="5909310"/>
          </a:xfrm>
          <a:prstGeom prst="rect">
            <a:avLst/>
          </a:prstGeom>
        </p:spPr>
        <p:txBody>
          <a:bodyPr wrap="square">
            <a:spAutoFit/>
          </a:bodyPr>
          <a:lstStyle/>
          <a:p>
            <a:r>
              <a:rPr lang="en-US" sz="2000" dirty="0"/>
              <a:t>using System;</a:t>
            </a:r>
          </a:p>
          <a:p>
            <a:r>
              <a:rPr lang="en-US" sz="2000" dirty="0"/>
              <a:t>class </a:t>
            </a:r>
            <a:r>
              <a:rPr lang="en-US" sz="2000" dirty="0" smtClean="0"/>
              <a:t>Decompose</a:t>
            </a:r>
          </a:p>
          <a:p>
            <a:r>
              <a:rPr lang="en-US" sz="2000" dirty="0" smtClean="0"/>
              <a:t> </a:t>
            </a:r>
            <a:r>
              <a:rPr lang="en-US" sz="2000" dirty="0"/>
              <a:t>{</a:t>
            </a:r>
          </a:p>
          <a:p>
            <a:r>
              <a:rPr lang="en-US" sz="2000" dirty="0" smtClean="0"/>
              <a:t>public </a:t>
            </a:r>
            <a:r>
              <a:rPr lang="en-US" sz="2000" dirty="0" err="1"/>
              <a:t>int</a:t>
            </a:r>
            <a:r>
              <a:rPr lang="en-US" sz="2000" dirty="0"/>
              <a:t> </a:t>
            </a:r>
            <a:r>
              <a:rPr lang="en-US" sz="2000" dirty="0" err="1"/>
              <a:t>GetParts</a:t>
            </a:r>
            <a:r>
              <a:rPr lang="en-US" sz="2000" dirty="0"/>
              <a:t>(double n, out double </a:t>
            </a:r>
            <a:r>
              <a:rPr lang="en-US" sz="2000" dirty="0" err="1"/>
              <a:t>frac</a:t>
            </a:r>
            <a:r>
              <a:rPr lang="en-US" sz="2000" dirty="0" smtClean="0"/>
              <a:t>)</a:t>
            </a:r>
          </a:p>
          <a:p>
            <a:r>
              <a:rPr lang="en-US" sz="2000" dirty="0" smtClean="0"/>
              <a:t> </a:t>
            </a:r>
            <a:r>
              <a:rPr lang="en-US" sz="2000" dirty="0"/>
              <a:t>{</a:t>
            </a:r>
          </a:p>
          <a:p>
            <a:r>
              <a:rPr lang="en-US" sz="2000" dirty="0" err="1"/>
              <a:t>int</a:t>
            </a:r>
            <a:r>
              <a:rPr lang="en-US" sz="2000" dirty="0"/>
              <a:t> whole;</a:t>
            </a:r>
          </a:p>
          <a:p>
            <a:r>
              <a:rPr lang="en-US" sz="2000" dirty="0"/>
              <a:t>whole = (</a:t>
            </a:r>
            <a:r>
              <a:rPr lang="en-US" sz="2000" dirty="0" err="1"/>
              <a:t>int</a:t>
            </a:r>
            <a:r>
              <a:rPr lang="en-US" sz="2000" dirty="0"/>
              <a:t>) n;</a:t>
            </a:r>
          </a:p>
          <a:p>
            <a:r>
              <a:rPr lang="en-US" sz="2000" dirty="0" err="1"/>
              <a:t>frac</a:t>
            </a:r>
            <a:r>
              <a:rPr lang="en-US" sz="2000" dirty="0"/>
              <a:t> = n - whole; </a:t>
            </a:r>
          </a:p>
          <a:p>
            <a:r>
              <a:rPr lang="en-US" sz="2000" dirty="0"/>
              <a:t>return whole</a:t>
            </a:r>
            <a:r>
              <a:rPr lang="en-US" sz="2000" dirty="0" smtClean="0"/>
              <a:t>;}</a:t>
            </a:r>
            <a:endParaRPr lang="en-US" sz="2000" dirty="0"/>
          </a:p>
          <a:p>
            <a:r>
              <a:rPr lang="en-US" sz="2000" dirty="0"/>
              <a:t>}</a:t>
            </a:r>
          </a:p>
          <a:p>
            <a:r>
              <a:rPr lang="en-US" sz="2000" dirty="0"/>
              <a:t>class </a:t>
            </a:r>
            <a:r>
              <a:rPr lang="en-US" sz="2000" dirty="0" err="1"/>
              <a:t>UseOut</a:t>
            </a:r>
            <a:r>
              <a:rPr lang="en-US" sz="2000" dirty="0"/>
              <a:t> {</a:t>
            </a:r>
          </a:p>
          <a:p>
            <a:r>
              <a:rPr lang="en-US" sz="2000" dirty="0"/>
              <a:t>static void Main() {</a:t>
            </a:r>
          </a:p>
          <a:p>
            <a:r>
              <a:rPr lang="en-US" sz="2000" dirty="0"/>
              <a:t>Decompose </a:t>
            </a:r>
            <a:r>
              <a:rPr lang="en-US" sz="2000" dirty="0" err="1"/>
              <a:t>ob</a:t>
            </a:r>
            <a:r>
              <a:rPr lang="en-US" sz="2000" dirty="0"/>
              <a:t> = new Decompose();</a:t>
            </a:r>
          </a:p>
          <a:p>
            <a:r>
              <a:rPr lang="en-US" sz="2000" dirty="0" err="1"/>
              <a:t>int</a:t>
            </a:r>
            <a:r>
              <a:rPr lang="en-US" sz="2000" dirty="0"/>
              <a:t> </a:t>
            </a:r>
            <a:r>
              <a:rPr lang="en-US" sz="2000" dirty="0" err="1"/>
              <a:t>i</a:t>
            </a:r>
            <a:r>
              <a:rPr lang="en-US" sz="2000" dirty="0"/>
              <a:t>;</a:t>
            </a:r>
          </a:p>
          <a:p>
            <a:r>
              <a:rPr lang="en-US" sz="2000" dirty="0"/>
              <a:t>double f;</a:t>
            </a:r>
          </a:p>
          <a:p>
            <a:r>
              <a:rPr lang="en-US" sz="2000" dirty="0" err="1"/>
              <a:t>i</a:t>
            </a:r>
            <a:r>
              <a:rPr lang="en-US" sz="2000" dirty="0"/>
              <a:t> = </a:t>
            </a:r>
            <a:r>
              <a:rPr lang="en-US" sz="2000" dirty="0" err="1"/>
              <a:t>ob.GetParts</a:t>
            </a:r>
            <a:r>
              <a:rPr lang="en-US" sz="2000" dirty="0"/>
              <a:t>(10.125, out f);</a:t>
            </a:r>
          </a:p>
          <a:p>
            <a:r>
              <a:rPr lang="en-US" sz="2000" dirty="0" err="1"/>
              <a:t>Console.WriteLine</a:t>
            </a:r>
            <a:r>
              <a:rPr lang="en-US" sz="2000" dirty="0"/>
              <a:t>("Integer portion is " + </a:t>
            </a:r>
            <a:r>
              <a:rPr lang="en-US" sz="2000" dirty="0" err="1"/>
              <a:t>i</a:t>
            </a:r>
            <a:r>
              <a:rPr lang="en-US" sz="2000" dirty="0"/>
              <a:t>);</a:t>
            </a:r>
          </a:p>
          <a:p>
            <a:r>
              <a:rPr lang="en-US" sz="2000" dirty="0" err="1"/>
              <a:t>Console.WriteLine</a:t>
            </a:r>
            <a:r>
              <a:rPr lang="en-US" sz="2000" dirty="0"/>
              <a:t>("Fractional part is " + f);</a:t>
            </a:r>
          </a:p>
          <a:p>
            <a:r>
              <a:rPr lang="en-US" sz="2000" dirty="0" smtClean="0"/>
              <a:t>}}</a:t>
            </a:r>
            <a:endParaRPr lang="en-US" sz="2000" dirty="0"/>
          </a:p>
        </p:txBody>
      </p:sp>
    </p:spTree>
    <p:extLst>
      <p:ext uri="{BB962C8B-B14F-4D97-AF65-F5344CB8AC3E}">
        <p14:creationId xmlns:p14="http://schemas.microsoft.com/office/powerpoint/2010/main" xmlns="" val="2746716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5638800" cy="923330"/>
          </a:xfrm>
          <a:prstGeom prst="rect">
            <a:avLst/>
          </a:prstGeom>
        </p:spPr>
        <p:txBody>
          <a:bodyPr wrap="square">
            <a:spAutoFit/>
          </a:bodyPr>
          <a:lstStyle/>
          <a:p>
            <a:r>
              <a:rPr lang="en-US" dirty="0"/>
              <a:t>The output from </a:t>
            </a:r>
            <a:r>
              <a:rPr lang="en-US" dirty="0" smtClean="0"/>
              <a:t>previous </a:t>
            </a:r>
            <a:r>
              <a:rPr lang="en-US" dirty="0"/>
              <a:t>program is shown here:</a:t>
            </a:r>
          </a:p>
          <a:p>
            <a:r>
              <a:rPr lang="en-US" dirty="0"/>
              <a:t>Integer portion is 10</a:t>
            </a:r>
          </a:p>
          <a:p>
            <a:r>
              <a:rPr lang="en-US" dirty="0"/>
              <a:t>Fractional part is 0.125</a:t>
            </a:r>
          </a:p>
        </p:txBody>
      </p:sp>
      <p:sp>
        <p:nvSpPr>
          <p:cNvPr id="3" name="Rectangle 2"/>
          <p:cNvSpPr/>
          <p:nvPr/>
        </p:nvSpPr>
        <p:spPr>
          <a:xfrm>
            <a:off x="685800" y="2286000"/>
            <a:ext cx="5638800" cy="369332"/>
          </a:xfrm>
          <a:prstGeom prst="rect">
            <a:avLst/>
          </a:prstGeom>
        </p:spPr>
        <p:txBody>
          <a:bodyPr wrap="square">
            <a:spAutoFit/>
          </a:bodyPr>
          <a:lstStyle/>
          <a:p>
            <a:r>
              <a:rPr lang="en-US" dirty="0" smtClean="0">
                <a:hlinkClick r:id="rId2" action="ppaction://hlinkfile"/>
              </a:rPr>
              <a:t>Difference between out and Ref</a:t>
            </a:r>
            <a:endParaRPr lang="en-US" dirty="0"/>
          </a:p>
        </p:txBody>
      </p:sp>
    </p:spTree>
    <p:extLst>
      <p:ext uri="{BB962C8B-B14F-4D97-AF65-F5344CB8AC3E}">
        <p14:creationId xmlns:p14="http://schemas.microsoft.com/office/powerpoint/2010/main" xmlns="" val="1812060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2943761"/>
            <a:ext cx="8153400" cy="1323439"/>
          </a:xfrm>
          <a:prstGeom prst="rect">
            <a:avLst/>
          </a:prstGeom>
        </p:spPr>
        <p:style>
          <a:lnRef idx="2">
            <a:schemeClr val="accent2"/>
          </a:lnRef>
          <a:fillRef idx="1">
            <a:schemeClr val="lt1"/>
          </a:fillRef>
          <a:effectRef idx="0">
            <a:schemeClr val="accent2"/>
          </a:effectRef>
          <a:fontRef idx="minor">
            <a:schemeClr val="dk1"/>
          </a:fontRef>
        </p:style>
        <p:txBody>
          <a:bodyPr wrap="square" lIns="91440" tIns="45720" rIns="91440" bIns="45720">
            <a:spAutoFit/>
          </a:bodyPr>
          <a:lstStyle/>
          <a:p>
            <a:pPr algn="ctr"/>
            <a:r>
              <a:rPr lang="en-US" sz="8000" b="1" i="1" cap="none" spc="0" dirty="0" smtClean="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rPr>
              <a:t>End of Lecture 4</a:t>
            </a:r>
            <a:endParaRPr lang="en-US" sz="8000" b="1" i="1" cap="none" spc="0" dirty="0">
              <a:ln w="12700">
                <a:solidFill>
                  <a:schemeClr val="tx2">
                    <a:satMod val="155000"/>
                  </a:schemeClr>
                </a:solidFill>
                <a:prstDash val="solid"/>
              </a:ln>
              <a:solidFill>
                <a:schemeClr val="bg2">
                  <a:lumMod val="50000"/>
                </a:schemeClr>
              </a:solidFill>
              <a:effectLst>
                <a:outerShdw blurRad="41275" dist="20320" dir="1800000" algn="tl" rotWithShape="0">
                  <a:srgbClr val="000000">
                    <a:alpha val="40000"/>
                  </a:srgbClr>
                </a:out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One-dimensional </a:t>
            </a:r>
            <a:r>
              <a:rPr lang="en-US" dirty="0"/>
              <a:t>array</a:t>
            </a:r>
          </a:p>
        </p:txBody>
      </p:sp>
      <p:sp>
        <p:nvSpPr>
          <p:cNvPr id="3" name="Content Placeholder 2"/>
          <p:cNvSpPr>
            <a:spLocks noGrp="1"/>
          </p:cNvSpPr>
          <p:nvPr>
            <p:ph sz="quarter" idx="1"/>
          </p:nvPr>
        </p:nvSpPr>
        <p:spPr/>
        <p:txBody>
          <a:bodyPr/>
          <a:lstStyle/>
          <a:p>
            <a:pPr algn="just"/>
            <a:r>
              <a:rPr lang="en-US" dirty="0" smtClean="0"/>
              <a:t>A one-dimensional array is </a:t>
            </a:r>
            <a:r>
              <a:rPr lang="en-US" dirty="0"/>
              <a:t>a list of related variables. Such lists are common in programming. </a:t>
            </a:r>
          </a:p>
          <a:p>
            <a:pPr algn="just"/>
            <a:r>
              <a:rPr lang="en-US" dirty="0"/>
              <a:t>For example, you might use a one-dimensional array to store the account numbers of the </a:t>
            </a:r>
            <a:r>
              <a:rPr lang="en-US" dirty="0" smtClean="0"/>
              <a:t>active </a:t>
            </a:r>
            <a:r>
              <a:rPr lang="en-US" dirty="0"/>
              <a:t>users on a network. Another array might </a:t>
            </a:r>
            <a:r>
              <a:rPr lang="en-US" dirty="0" smtClean="0"/>
              <a:t>store </a:t>
            </a:r>
            <a:r>
              <a:rPr lang="en-US" dirty="0"/>
              <a:t>the current batting averages for a </a:t>
            </a:r>
            <a:r>
              <a:rPr lang="en-US" dirty="0" smtClean="0"/>
              <a:t>baseball </a:t>
            </a:r>
            <a:r>
              <a:rPr lang="en-US" dirty="0"/>
              <a:t>team</a:t>
            </a:r>
            <a:r>
              <a:rPr lang="en-US" dirty="0" smtClean="0"/>
              <a:t>.</a:t>
            </a:r>
            <a:endParaRPr lang="en-US" dirty="0"/>
          </a:p>
        </p:txBody>
      </p:sp>
    </p:spTree>
    <p:extLst>
      <p:ext uri="{BB962C8B-B14F-4D97-AF65-F5344CB8AC3E}">
        <p14:creationId xmlns:p14="http://schemas.microsoft.com/office/powerpoint/2010/main" xmlns="" val="4727307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an Array</a:t>
            </a:r>
            <a:endParaRPr lang="en-US" dirty="0"/>
          </a:p>
        </p:txBody>
      </p:sp>
      <p:sp>
        <p:nvSpPr>
          <p:cNvPr id="3" name="Content Placeholder 2"/>
          <p:cNvSpPr>
            <a:spLocks noGrp="1"/>
          </p:cNvSpPr>
          <p:nvPr>
            <p:ph sz="quarter" idx="1"/>
          </p:nvPr>
        </p:nvSpPr>
        <p:spPr/>
        <p:txBody>
          <a:bodyPr/>
          <a:lstStyle/>
          <a:p>
            <a:pPr algn="just"/>
            <a:r>
              <a:rPr lang="en-US" dirty="0"/>
              <a:t>Because arrays in C# are implemented as objects, two steps are needed to obtain an </a:t>
            </a:r>
            <a:r>
              <a:rPr lang="en-US" dirty="0" smtClean="0"/>
              <a:t>array </a:t>
            </a:r>
            <a:r>
              <a:rPr lang="en-US" dirty="0"/>
              <a:t>for use in your program</a:t>
            </a:r>
            <a:r>
              <a:rPr lang="en-US" dirty="0" smtClean="0"/>
              <a:t>.</a:t>
            </a:r>
          </a:p>
          <a:p>
            <a:pPr algn="just"/>
            <a:r>
              <a:rPr lang="en-US" dirty="0" smtClean="0"/>
              <a:t> </a:t>
            </a:r>
            <a:r>
              <a:rPr lang="en-US" dirty="0"/>
              <a:t>First, you must declare a variable that can refer to an array. </a:t>
            </a:r>
          </a:p>
          <a:p>
            <a:pPr algn="just"/>
            <a:r>
              <a:rPr lang="en-US" dirty="0"/>
              <a:t>Second, you must create an instance of the array by use of new. </a:t>
            </a:r>
            <a:endParaRPr lang="en-US" dirty="0" smtClean="0"/>
          </a:p>
          <a:p>
            <a:pPr algn="just"/>
            <a:r>
              <a:rPr lang="en-US" dirty="0" smtClean="0"/>
              <a:t>Therefore</a:t>
            </a:r>
            <a:r>
              <a:rPr lang="en-US" dirty="0"/>
              <a:t>, to declare a </a:t>
            </a:r>
            <a:r>
              <a:rPr lang="en-US" dirty="0" smtClean="0"/>
              <a:t>one dimensional </a:t>
            </a:r>
            <a:r>
              <a:rPr lang="en-US" dirty="0"/>
              <a:t>array, you will typically use this general form:</a:t>
            </a:r>
          </a:p>
          <a:p>
            <a:pPr algn="just"/>
            <a:r>
              <a:rPr lang="en-US" sz="2800" b="1" dirty="0"/>
              <a:t>type[ ]array-name= new type[size</a:t>
            </a:r>
            <a:r>
              <a:rPr lang="en-US" sz="2800" b="1" dirty="0" smtClean="0"/>
              <a:t>];</a:t>
            </a:r>
            <a:endParaRPr lang="en-US" sz="2800" b="1" dirty="0"/>
          </a:p>
        </p:txBody>
      </p:sp>
    </p:spTree>
    <p:extLst>
      <p:ext uri="{BB962C8B-B14F-4D97-AF65-F5344CB8AC3E}">
        <p14:creationId xmlns:p14="http://schemas.microsoft.com/office/powerpoint/2010/main" xmlns="" val="1215948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609600"/>
            <a:ext cx="8153400" cy="5447645"/>
          </a:xfrm>
          <a:prstGeom prst="rect">
            <a:avLst/>
          </a:prstGeom>
        </p:spPr>
        <p:txBody>
          <a:bodyPr wrap="square">
            <a:spAutoFit/>
          </a:bodyPr>
          <a:lstStyle/>
          <a:p>
            <a:r>
              <a:rPr lang="en-US" sz="2800" dirty="0"/>
              <a:t>// Demonstrate a one-dimensional array.</a:t>
            </a:r>
          </a:p>
          <a:p>
            <a:r>
              <a:rPr lang="en-US" sz="2400" dirty="0"/>
              <a:t>using System;</a:t>
            </a:r>
          </a:p>
          <a:p>
            <a:r>
              <a:rPr lang="en-US" sz="2400" dirty="0"/>
              <a:t>class </a:t>
            </a:r>
            <a:r>
              <a:rPr lang="en-US" sz="2400" dirty="0" err="1"/>
              <a:t>ArrayDemo</a:t>
            </a:r>
            <a:r>
              <a:rPr lang="en-US" sz="2400" dirty="0"/>
              <a:t> </a:t>
            </a:r>
          </a:p>
          <a:p>
            <a:r>
              <a:rPr lang="en-US" sz="2400" dirty="0"/>
              <a:t>{</a:t>
            </a:r>
          </a:p>
          <a:p>
            <a:r>
              <a:rPr lang="en-US" sz="2400" dirty="0"/>
              <a:t>static void Main() </a:t>
            </a:r>
          </a:p>
          <a:p>
            <a:r>
              <a:rPr lang="en-US" sz="2400" dirty="0"/>
              <a:t>{</a:t>
            </a:r>
          </a:p>
          <a:p>
            <a:r>
              <a:rPr lang="en-US" sz="2400" dirty="0" err="1"/>
              <a:t>int</a:t>
            </a:r>
            <a:r>
              <a:rPr lang="en-US" sz="2400" dirty="0"/>
              <a:t>[] sample = new </a:t>
            </a:r>
            <a:r>
              <a:rPr lang="en-US" sz="2400" dirty="0" err="1"/>
              <a:t>int</a:t>
            </a:r>
            <a:r>
              <a:rPr lang="en-US" sz="2400" dirty="0"/>
              <a:t>[10];</a:t>
            </a:r>
          </a:p>
          <a:p>
            <a:r>
              <a:rPr lang="en-US" sz="2400" dirty="0" err="1"/>
              <a:t>int</a:t>
            </a:r>
            <a:r>
              <a:rPr lang="en-US" sz="2400" dirty="0"/>
              <a:t> </a:t>
            </a:r>
            <a:r>
              <a:rPr lang="en-US" sz="2400" dirty="0" err="1"/>
              <a:t>i</a:t>
            </a:r>
            <a:r>
              <a:rPr lang="en-US" sz="2400" dirty="0"/>
              <a:t>;</a:t>
            </a:r>
          </a:p>
          <a:p>
            <a:r>
              <a:rPr lang="en-US" sz="2400" dirty="0"/>
              <a:t>for(</a:t>
            </a:r>
            <a:r>
              <a:rPr lang="en-US" sz="2400" dirty="0" err="1"/>
              <a:t>i</a:t>
            </a:r>
            <a:r>
              <a:rPr lang="en-US" sz="2400" dirty="0"/>
              <a:t> = 0; </a:t>
            </a:r>
            <a:r>
              <a:rPr lang="en-US" sz="2400" dirty="0" err="1"/>
              <a:t>i</a:t>
            </a:r>
            <a:r>
              <a:rPr lang="en-US" sz="2400" dirty="0"/>
              <a:t> &lt; 10; </a:t>
            </a:r>
            <a:r>
              <a:rPr lang="en-US" sz="2400" dirty="0" err="1"/>
              <a:t>i</a:t>
            </a:r>
            <a:r>
              <a:rPr lang="en-US" sz="2400" dirty="0"/>
              <a:t> = i+1)</a:t>
            </a:r>
          </a:p>
          <a:p>
            <a:r>
              <a:rPr lang="en-US" sz="2400" dirty="0"/>
              <a:t>sample[</a:t>
            </a:r>
            <a:r>
              <a:rPr lang="en-US" sz="2400" dirty="0" err="1"/>
              <a:t>i</a:t>
            </a:r>
            <a:r>
              <a:rPr lang="en-US" sz="2400" dirty="0"/>
              <a:t>] = </a:t>
            </a:r>
            <a:r>
              <a:rPr lang="en-US" sz="2400" dirty="0" err="1"/>
              <a:t>i</a:t>
            </a:r>
            <a:r>
              <a:rPr lang="en-US" sz="2400" dirty="0"/>
              <a:t>;</a:t>
            </a:r>
          </a:p>
          <a:p>
            <a:r>
              <a:rPr lang="en-US" sz="2400" dirty="0"/>
              <a:t>for(</a:t>
            </a:r>
            <a:r>
              <a:rPr lang="en-US" sz="2400" dirty="0" err="1"/>
              <a:t>i</a:t>
            </a:r>
            <a:r>
              <a:rPr lang="en-US" sz="2400" dirty="0"/>
              <a:t> = 0; </a:t>
            </a:r>
            <a:r>
              <a:rPr lang="en-US" sz="2400" dirty="0" err="1"/>
              <a:t>i</a:t>
            </a:r>
            <a:r>
              <a:rPr lang="en-US" sz="2400" dirty="0"/>
              <a:t> &lt; 10; </a:t>
            </a:r>
            <a:r>
              <a:rPr lang="en-US" sz="2400" dirty="0" err="1"/>
              <a:t>i</a:t>
            </a:r>
            <a:r>
              <a:rPr lang="en-US" sz="2400" dirty="0"/>
              <a:t> = i+1)</a:t>
            </a:r>
          </a:p>
          <a:p>
            <a:r>
              <a:rPr lang="en-US" sz="2400" dirty="0" err="1"/>
              <a:t>Console.WriteLine</a:t>
            </a:r>
            <a:r>
              <a:rPr lang="en-US" sz="2400" dirty="0"/>
              <a:t>("sample[" + </a:t>
            </a:r>
            <a:r>
              <a:rPr lang="en-US" sz="2400" dirty="0" err="1"/>
              <a:t>i</a:t>
            </a:r>
            <a:r>
              <a:rPr lang="en-US" sz="2400" dirty="0"/>
              <a:t> + "]: " + sample[</a:t>
            </a:r>
            <a:r>
              <a:rPr lang="en-US" sz="2400" dirty="0" err="1"/>
              <a:t>i</a:t>
            </a:r>
            <a:r>
              <a:rPr lang="en-US" sz="2400" dirty="0"/>
              <a:t>]);</a:t>
            </a:r>
          </a:p>
          <a:p>
            <a:r>
              <a:rPr lang="en-US" sz="2800" dirty="0"/>
              <a:t>}</a:t>
            </a:r>
          </a:p>
          <a:p>
            <a:r>
              <a:rPr lang="en-US" sz="2800" dirty="0"/>
              <a:t>}</a:t>
            </a:r>
          </a:p>
        </p:txBody>
      </p:sp>
    </p:spTree>
    <p:extLst>
      <p:ext uri="{BB962C8B-B14F-4D97-AF65-F5344CB8AC3E}">
        <p14:creationId xmlns:p14="http://schemas.microsoft.com/office/powerpoint/2010/main" xmlns="" val="3031985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143000"/>
            <a:ext cx="7543800" cy="3416320"/>
          </a:xfrm>
          <a:prstGeom prst="rect">
            <a:avLst/>
          </a:prstGeom>
        </p:spPr>
        <p:txBody>
          <a:bodyPr wrap="square">
            <a:spAutoFit/>
          </a:bodyPr>
          <a:lstStyle/>
          <a:p>
            <a:r>
              <a:rPr lang="en-US" dirty="0"/>
              <a:t>The output from the program is shown here</a:t>
            </a:r>
            <a:r>
              <a:rPr lang="en-US" dirty="0" smtClean="0"/>
              <a:t>:</a:t>
            </a:r>
          </a:p>
          <a:p>
            <a:endParaRPr lang="en-US" dirty="0"/>
          </a:p>
          <a:p>
            <a:r>
              <a:rPr lang="en-US" dirty="0"/>
              <a:t>sample[0]: 0</a:t>
            </a:r>
          </a:p>
          <a:p>
            <a:r>
              <a:rPr lang="en-US" dirty="0"/>
              <a:t>sample[1]: 1</a:t>
            </a:r>
          </a:p>
          <a:p>
            <a:r>
              <a:rPr lang="en-US" dirty="0"/>
              <a:t>sample[2]: </a:t>
            </a:r>
            <a:r>
              <a:rPr lang="en-US" dirty="0" smtClean="0"/>
              <a:t>2</a:t>
            </a:r>
          </a:p>
          <a:p>
            <a:r>
              <a:rPr lang="fr-FR" dirty="0" err="1"/>
              <a:t>sample</a:t>
            </a:r>
            <a:r>
              <a:rPr lang="fr-FR" dirty="0"/>
              <a:t>[3]: 3</a:t>
            </a:r>
          </a:p>
          <a:p>
            <a:r>
              <a:rPr lang="fr-FR" dirty="0" err="1"/>
              <a:t>sample</a:t>
            </a:r>
            <a:r>
              <a:rPr lang="fr-FR" dirty="0"/>
              <a:t>[4]: 4</a:t>
            </a:r>
          </a:p>
          <a:p>
            <a:r>
              <a:rPr lang="fr-FR" dirty="0" err="1"/>
              <a:t>sample</a:t>
            </a:r>
            <a:r>
              <a:rPr lang="fr-FR" dirty="0"/>
              <a:t>[5]: 5</a:t>
            </a:r>
          </a:p>
          <a:p>
            <a:r>
              <a:rPr lang="fr-FR" dirty="0" err="1"/>
              <a:t>sample</a:t>
            </a:r>
            <a:r>
              <a:rPr lang="fr-FR" dirty="0"/>
              <a:t>[6]: 6</a:t>
            </a:r>
          </a:p>
          <a:p>
            <a:r>
              <a:rPr lang="fr-FR" dirty="0" err="1"/>
              <a:t>sample</a:t>
            </a:r>
            <a:r>
              <a:rPr lang="fr-FR" dirty="0"/>
              <a:t>[7]: 7</a:t>
            </a:r>
          </a:p>
          <a:p>
            <a:r>
              <a:rPr lang="fr-FR" dirty="0" err="1"/>
              <a:t>sample</a:t>
            </a:r>
            <a:r>
              <a:rPr lang="fr-FR" dirty="0"/>
              <a:t>[8]: 8</a:t>
            </a:r>
          </a:p>
          <a:p>
            <a:r>
              <a:rPr lang="fr-FR" dirty="0" err="1"/>
              <a:t>sample</a:t>
            </a:r>
            <a:r>
              <a:rPr lang="fr-FR" dirty="0"/>
              <a:t>[9]: 9</a:t>
            </a:r>
            <a:endParaRPr lang="en-US" dirty="0"/>
          </a:p>
        </p:txBody>
      </p:sp>
    </p:spTree>
    <p:extLst>
      <p:ext uri="{BB962C8B-B14F-4D97-AF65-F5344CB8AC3E}">
        <p14:creationId xmlns:p14="http://schemas.microsoft.com/office/powerpoint/2010/main" xmlns="" val="3714961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Initializes an Array</a:t>
            </a:r>
            <a:endParaRPr lang="en-US" dirty="0"/>
          </a:p>
        </p:txBody>
      </p:sp>
      <p:sp>
        <p:nvSpPr>
          <p:cNvPr id="3" name="Content Placeholder 2"/>
          <p:cNvSpPr>
            <a:spLocks noGrp="1"/>
          </p:cNvSpPr>
          <p:nvPr>
            <p:ph sz="quarter" idx="1"/>
          </p:nvPr>
        </p:nvSpPr>
        <p:spPr/>
        <p:txBody>
          <a:bodyPr/>
          <a:lstStyle/>
          <a:p>
            <a:pPr algn="just"/>
            <a:r>
              <a:rPr lang="en-US" dirty="0"/>
              <a:t>The general form for initializing a </a:t>
            </a:r>
            <a:r>
              <a:rPr lang="en-US" dirty="0" smtClean="0"/>
              <a:t>one dimensional </a:t>
            </a:r>
            <a:r>
              <a:rPr lang="en-US" dirty="0"/>
              <a:t>array is shown here:</a:t>
            </a:r>
          </a:p>
          <a:p>
            <a:pPr algn="just"/>
            <a:r>
              <a:rPr lang="en-US" sz="2400" b="1" dirty="0"/>
              <a:t>type[ ] array-name= { val1,val2,val3, ..., </a:t>
            </a:r>
            <a:r>
              <a:rPr lang="en-US" sz="2400" b="1" dirty="0" err="1"/>
              <a:t>valN</a:t>
            </a:r>
            <a:r>
              <a:rPr lang="en-US" sz="2400" b="1" dirty="0"/>
              <a:t>};</a:t>
            </a:r>
          </a:p>
          <a:p>
            <a:pPr algn="just"/>
            <a:r>
              <a:rPr lang="en-US" dirty="0"/>
              <a:t>Here, the initial values are specified by val1through </a:t>
            </a:r>
            <a:r>
              <a:rPr lang="en-US" dirty="0" err="1"/>
              <a:t>valN</a:t>
            </a:r>
            <a:r>
              <a:rPr lang="en-US" dirty="0" smtClean="0"/>
              <a:t>.</a:t>
            </a:r>
          </a:p>
          <a:p>
            <a:pPr algn="just"/>
            <a:r>
              <a:rPr lang="en-US" dirty="0" smtClean="0"/>
              <a:t>They </a:t>
            </a:r>
            <a:r>
              <a:rPr lang="en-US" dirty="0"/>
              <a:t>are assigned in sequence, </a:t>
            </a:r>
            <a:r>
              <a:rPr lang="en-US" dirty="0" smtClean="0"/>
              <a:t>left </a:t>
            </a:r>
            <a:r>
              <a:rPr lang="en-US" dirty="0"/>
              <a:t>to right, in index order. </a:t>
            </a:r>
            <a:endParaRPr lang="en-US" dirty="0" smtClean="0"/>
          </a:p>
          <a:p>
            <a:pPr algn="just"/>
            <a:r>
              <a:rPr lang="en-US" dirty="0" smtClean="0"/>
              <a:t>C</a:t>
            </a:r>
            <a:r>
              <a:rPr lang="en-US" dirty="0"/>
              <a:t># automatically allocates an array large enough to hold the </a:t>
            </a:r>
            <a:r>
              <a:rPr lang="en-US" dirty="0" smtClean="0"/>
              <a:t>initializers </a:t>
            </a:r>
            <a:r>
              <a:rPr lang="en-US" dirty="0"/>
              <a:t>that you specify. There is no need to use the </a:t>
            </a:r>
            <a:r>
              <a:rPr lang="en-US" dirty="0" smtClean="0"/>
              <a:t>new operator </a:t>
            </a:r>
            <a:r>
              <a:rPr lang="en-US" dirty="0"/>
              <a:t>explicitly. </a:t>
            </a:r>
          </a:p>
        </p:txBody>
      </p:sp>
    </p:spTree>
    <p:extLst>
      <p:ext uri="{BB962C8B-B14F-4D97-AF65-F5344CB8AC3E}">
        <p14:creationId xmlns:p14="http://schemas.microsoft.com/office/powerpoint/2010/main" xmlns="" val="3827719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457201"/>
            <a:ext cx="7772400" cy="5447645"/>
          </a:xfrm>
          <a:prstGeom prst="rect">
            <a:avLst/>
          </a:prstGeom>
        </p:spPr>
        <p:txBody>
          <a:bodyPr wrap="square">
            <a:spAutoFit/>
          </a:bodyPr>
          <a:lstStyle/>
          <a:p>
            <a:r>
              <a:rPr lang="en-US" dirty="0"/>
              <a:t>// Compute the average of a set of values</a:t>
            </a:r>
            <a:r>
              <a:rPr lang="en-US" dirty="0" smtClean="0"/>
              <a:t>.</a:t>
            </a:r>
          </a:p>
          <a:p>
            <a:endParaRPr lang="en-US" dirty="0"/>
          </a:p>
          <a:p>
            <a:r>
              <a:rPr lang="en-US" sz="2400" dirty="0"/>
              <a:t>using System;</a:t>
            </a:r>
          </a:p>
          <a:p>
            <a:r>
              <a:rPr lang="en-US" sz="2400" dirty="0"/>
              <a:t>class </a:t>
            </a:r>
            <a:r>
              <a:rPr lang="en-US" sz="2400" dirty="0" smtClean="0"/>
              <a:t>Average</a:t>
            </a:r>
          </a:p>
          <a:p>
            <a:r>
              <a:rPr lang="en-US" sz="2400" dirty="0" smtClean="0"/>
              <a:t> </a:t>
            </a:r>
            <a:r>
              <a:rPr lang="en-US" sz="2400" dirty="0"/>
              <a:t>{</a:t>
            </a:r>
          </a:p>
          <a:p>
            <a:r>
              <a:rPr lang="en-US" sz="2400" dirty="0"/>
              <a:t>static void Main() {</a:t>
            </a:r>
          </a:p>
          <a:p>
            <a:r>
              <a:rPr lang="en-US" sz="2400" dirty="0" err="1"/>
              <a:t>int</a:t>
            </a:r>
            <a:r>
              <a:rPr lang="en-US" sz="2400" dirty="0"/>
              <a:t>[] </a:t>
            </a:r>
            <a:r>
              <a:rPr lang="en-US" sz="2400" dirty="0" err="1"/>
              <a:t>nums</a:t>
            </a:r>
            <a:r>
              <a:rPr lang="en-US" sz="2400" dirty="0"/>
              <a:t> = { 99, 10, 100, 18, 78, </a:t>
            </a:r>
            <a:r>
              <a:rPr lang="en-US" sz="2400" dirty="0" smtClean="0"/>
              <a:t>23,63</a:t>
            </a:r>
            <a:r>
              <a:rPr lang="en-US" sz="2400" dirty="0"/>
              <a:t>, 9, 87, 49 </a:t>
            </a:r>
            <a:r>
              <a:rPr lang="en-US" sz="2400" dirty="0" smtClean="0"/>
              <a:t>};</a:t>
            </a:r>
          </a:p>
          <a:p>
            <a:endParaRPr lang="en-US" sz="2400" dirty="0"/>
          </a:p>
          <a:p>
            <a:r>
              <a:rPr lang="en-US" sz="2400" dirty="0" err="1"/>
              <a:t>int</a:t>
            </a:r>
            <a:r>
              <a:rPr lang="en-US" sz="2400" dirty="0"/>
              <a:t> </a:t>
            </a:r>
            <a:r>
              <a:rPr lang="en-US" sz="2400" dirty="0" err="1"/>
              <a:t>avg</a:t>
            </a:r>
            <a:r>
              <a:rPr lang="en-US" sz="2400" dirty="0"/>
              <a:t> = 0;</a:t>
            </a:r>
          </a:p>
          <a:p>
            <a:r>
              <a:rPr lang="en-US" sz="2400" dirty="0"/>
              <a:t>for(</a:t>
            </a:r>
            <a:r>
              <a:rPr lang="en-US" sz="2400" dirty="0" err="1"/>
              <a:t>int</a:t>
            </a:r>
            <a:r>
              <a:rPr lang="en-US" sz="2400" dirty="0"/>
              <a:t> </a:t>
            </a:r>
            <a:r>
              <a:rPr lang="en-US" sz="2400" dirty="0" err="1"/>
              <a:t>i</a:t>
            </a:r>
            <a:r>
              <a:rPr lang="en-US" sz="2400" dirty="0"/>
              <a:t>=0; </a:t>
            </a:r>
            <a:r>
              <a:rPr lang="en-US" sz="2400" dirty="0" err="1"/>
              <a:t>i</a:t>
            </a:r>
            <a:r>
              <a:rPr lang="en-US" sz="2400" dirty="0"/>
              <a:t> &lt; 10; </a:t>
            </a:r>
            <a:r>
              <a:rPr lang="en-US" sz="2400" dirty="0" err="1"/>
              <a:t>i</a:t>
            </a:r>
            <a:r>
              <a:rPr lang="en-US" sz="2400" dirty="0"/>
              <a:t>++)</a:t>
            </a:r>
          </a:p>
          <a:p>
            <a:r>
              <a:rPr lang="en-US" sz="2400" dirty="0" err="1"/>
              <a:t>avg</a:t>
            </a:r>
            <a:r>
              <a:rPr lang="en-US" sz="2400" dirty="0"/>
              <a:t> = </a:t>
            </a:r>
            <a:r>
              <a:rPr lang="en-US" sz="2400" dirty="0" err="1"/>
              <a:t>avg</a:t>
            </a:r>
            <a:r>
              <a:rPr lang="en-US" sz="2400" dirty="0"/>
              <a:t> + </a:t>
            </a:r>
            <a:r>
              <a:rPr lang="en-US" sz="2400" dirty="0" err="1"/>
              <a:t>nums</a:t>
            </a:r>
            <a:r>
              <a:rPr lang="en-US" sz="2400" dirty="0"/>
              <a:t>[</a:t>
            </a:r>
            <a:r>
              <a:rPr lang="en-US" sz="2400" dirty="0" err="1"/>
              <a:t>i</a:t>
            </a:r>
            <a:r>
              <a:rPr lang="en-US" sz="2400" dirty="0"/>
              <a:t>];</a:t>
            </a:r>
          </a:p>
          <a:p>
            <a:r>
              <a:rPr lang="en-US" sz="2400" dirty="0" err="1"/>
              <a:t>avg</a:t>
            </a:r>
            <a:r>
              <a:rPr lang="en-US" sz="2400" dirty="0"/>
              <a:t> = </a:t>
            </a:r>
            <a:r>
              <a:rPr lang="en-US" sz="2400" dirty="0" err="1"/>
              <a:t>avg</a:t>
            </a:r>
            <a:r>
              <a:rPr lang="en-US" sz="2400" dirty="0"/>
              <a:t> / 10;</a:t>
            </a:r>
          </a:p>
          <a:p>
            <a:r>
              <a:rPr lang="en-US" sz="2400" dirty="0" err="1"/>
              <a:t>Console.WriteLine</a:t>
            </a:r>
            <a:r>
              <a:rPr lang="en-US" sz="2400" dirty="0"/>
              <a:t>("Average: " + </a:t>
            </a:r>
            <a:r>
              <a:rPr lang="en-US" sz="2400" dirty="0" err="1"/>
              <a:t>avg</a:t>
            </a:r>
            <a:r>
              <a:rPr lang="en-US" sz="2400" dirty="0"/>
              <a:t>);</a:t>
            </a:r>
          </a:p>
          <a:p>
            <a:r>
              <a:rPr lang="en-US" sz="2400" dirty="0"/>
              <a:t>}</a:t>
            </a:r>
          </a:p>
          <a:p>
            <a:r>
              <a:rPr lang="en-US" sz="2400" dirty="0"/>
              <a:t>}</a:t>
            </a:r>
          </a:p>
        </p:txBody>
      </p:sp>
    </p:spTree>
    <p:extLst>
      <p:ext uri="{BB962C8B-B14F-4D97-AF65-F5344CB8AC3E}">
        <p14:creationId xmlns:p14="http://schemas.microsoft.com/office/powerpoint/2010/main" xmlns="" val="2214046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Two-Dimensional Arrays</a:t>
            </a:r>
          </a:p>
        </p:txBody>
      </p:sp>
      <p:sp>
        <p:nvSpPr>
          <p:cNvPr id="3" name="Content Placeholder 2"/>
          <p:cNvSpPr>
            <a:spLocks noGrp="1"/>
          </p:cNvSpPr>
          <p:nvPr>
            <p:ph sz="quarter" idx="1"/>
          </p:nvPr>
        </p:nvSpPr>
        <p:spPr/>
        <p:txBody>
          <a:bodyPr/>
          <a:lstStyle/>
          <a:p>
            <a:pPr algn="just"/>
            <a:r>
              <a:rPr lang="en-US" dirty="0"/>
              <a:t>The simplest form of the multidimensional array is the two-dimensional array. In a </a:t>
            </a:r>
            <a:r>
              <a:rPr lang="en-US" dirty="0" smtClean="0"/>
              <a:t>two dimensional </a:t>
            </a:r>
            <a:r>
              <a:rPr lang="en-US" dirty="0"/>
              <a:t>array, the location of any specific element is specified by two indices. If you </a:t>
            </a:r>
            <a:r>
              <a:rPr lang="en-US" dirty="0" smtClean="0"/>
              <a:t>think </a:t>
            </a:r>
            <a:r>
              <a:rPr lang="en-US" dirty="0"/>
              <a:t>of a two-dimensional array as a table of information, one index indicates the row, the </a:t>
            </a:r>
            <a:r>
              <a:rPr lang="en-US" dirty="0" smtClean="0"/>
              <a:t>other </a:t>
            </a:r>
            <a:r>
              <a:rPr lang="en-US" dirty="0"/>
              <a:t>indicates the column</a:t>
            </a:r>
            <a:r>
              <a:rPr lang="en-US" dirty="0" smtClean="0"/>
              <a:t>.</a:t>
            </a:r>
          </a:p>
          <a:p>
            <a:pPr algn="just"/>
            <a:endParaRPr lang="en-US" dirty="0"/>
          </a:p>
          <a:p>
            <a:pPr algn="just"/>
            <a:r>
              <a:rPr lang="en-US" dirty="0"/>
              <a:t>To declare a two-dimensional integer array </a:t>
            </a:r>
            <a:r>
              <a:rPr lang="en-US" dirty="0" smtClean="0"/>
              <a:t>table of </a:t>
            </a:r>
            <a:r>
              <a:rPr lang="en-US" dirty="0"/>
              <a:t>size 10, 20, you would write</a:t>
            </a:r>
          </a:p>
          <a:p>
            <a:pPr algn="just"/>
            <a:r>
              <a:rPr lang="en-US" sz="3200" dirty="0" err="1"/>
              <a:t>int</a:t>
            </a:r>
            <a:r>
              <a:rPr lang="en-US" sz="3200" dirty="0"/>
              <a:t>[,] table = new </a:t>
            </a:r>
            <a:r>
              <a:rPr lang="en-US" sz="3200" dirty="0" err="1"/>
              <a:t>int</a:t>
            </a:r>
            <a:r>
              <a:rPr lang="en-US" sz="3200" dirty="0"/>
              <a:t>[10, 20];</a:t>
            </a:r>
          </a:p>
        </p:txBody>
      </p:sp>
    </p:spTree>
    <p:extLst>
      <p:ext uri="{BB962C8B-B14F-4D97-AF65-F5344CB8AC3E}">
        <p14:creationId xmlns:p14="http://schemas.microsoft.com/office/powerpoint/2010/main" xmlns="" val="39574076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717</TotalTime>
  <Words>1649</Words>
  <Application>Microsoft Office PowerPoint</Application>
  <PresentationFormat>On-screen Show (4:3)</PresentationFormat>
  <Paragraphs>224</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Origin</vt:lpstr>
      <vt:lpstr> Array &amp; Strings ,Ref &amp; Out Keywords with Methods      </vt:lpstr>
      <vt:lpstr>Arrays</vt:lpstr>
      <vt:lpstr>One-dimensional array</vt:lpstr>
      <vt:lpstr>Declaring an Array</vt:lpstr>
      <vt:lpstr>Slide 5</vt:lpstr>
      <vt:lpstr>Slide 6</vt:lpstr>
      <vt:lpstr>Initializes an Array</vt:lpstr>
      <vt:lpstr>Slide 8</vt:lpstr>
      <vt:lpstr>Two-Dimensional Arrays</vt:lpstr>
      <vt:lpstr>Slide 10</vt:lpstr>
      <vt:lpstr>Foreach Loop</vt:lpstr>
      <vt:lpstr>Slide 12</vt:lpstr>
      <vt:lpstr>Slide 13</vt:lpstr>
      <vt:lpstr>Return an Array</vt:lpstr>
      <vt:lpstr>Slide 15</vt:lpstr>
      <vt:lpstr>Slide 16</vt:lpstr>
      <vt:lpstr>String</vt:lpstr>
      <vt:lpstr>Operation on String</vt:lpstr>
      <vt:lpstr>Slide 19</vt:lpstr>
      <vt:lpstr>Value Vs. Reference</vt:lpstr>
      <vt:lpstr>Why Pass by Reference?</vt:lpstr>
      <vt:lpstr>Using Ref </vt:lpstr>
      <vt:lpstr>Slide 23</vt:lpstr>
      <vt:lpstr>Slide 24</vt:lpstr>
      <vt:lpstr>Slide 25</vt:lpstr>
      <vt:lpstr>Using Out</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of Object Oriented  Programming</dc:title>
  <dc:creator>nasir</dc:creator>
  <cp:lastModifiedBy>mjamil</cp:lastModifiedBy>
  <cp:revision>189</cp:revision>
  <dcterms:created xsi:type="dcterms:W3CDTF">2006-08-16T00:00:00Z</dcterms:created>
  <dcterms:modified xsi:type="dcterms:W3CDTF">2017-02-13T06:22:06Z</dcterms:modified>
</cp:coreProperties>
</file>