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4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3" d="100"/>
          <a:sy n="53" d="100"/>
        </p:scale>
        <p:origin x="-43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9FE125-9BDE-4754-9B3E-CFDA018A09CD}" type="datetimeFigureOut">
              <a:rPr lang="en-US" smtClean="0"/>
              <a:pPr/>
              <a:t>2/17/2017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C4519-11BA-4D7B-9C79-2FA649CC00C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3C4519-11BA-4D7B-9C79-2FA649CC00CA}"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2/17/2017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2/17/2017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2/17/2017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sdn.microsoft.com/en-us/library/yzh058ae.asp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msdn.microsoft.com/en-us/library/7c5ka91b.aspx" TargetMode="External"/><Relationship Id="rId5" Type="http://schemas.openxmlformats.org/officeDocument/2006/relationships/hyperlink" Target="https://msdn.microsoft.com/en-us/library/bcd5672a.aspx" TargetMode="External"/><Relationship Id="rId4" Type="http://schemas.openxmlformats.org/officeDocument/2006/relationships/hyperlink" Target="https://msdn.microsoft.com/en-us/library/st6sy9xe.asp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86200"/>
            <a:ext cx="7010400" cy="990600"/>
          </a:xfrm>
        </p:spPr>
        <p:txBody>
          <a:bodyPr>
            <a:normAutofit fontScale="90000"/>
          </a:bodyPr>
          <a:lstStyle/>
          <a:p>
            <a:r>
              <a:rPr lang="en-US" sz="3100" b="1" i="1" dirty="0" smtClean="0">
                <a:latin typeface="Times New Roman" pitchFamily="18" charset="0"/>
                <a:cs typeface="Times New Roman" pitchFamily="18" charset="0"/>
              </a:rPr>
              <a:t>Encapsulation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i="1" dirty="0" smtClean="0"/>
              <a:t>Lecture # 6</a:t>
            </a:r>
          </a:p>
          <a:p>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9218" name="Picture 2"/>
          <p:cNvPicPr>
            <a:picLocks noGrp="1" noChangeAspect="1" noChangeArrowheads="1"/>
          </p:cNvPicPr>
          <p:nvPr>
            <p:ph idx="1"/>
          </p:nvPr>
        </p:nvPicPr>
        <p:blipFill>
          <a:blip r:embed="rId2"/>
          <a:srcRect l="18331" t="50710" r="7794" b="18982"/>
          <a:stretch>
            <a:fillRect/>
          </a:stretch>
        </p:blipFill>
        <p:spPr bwMode="auto">
          <a:xfrm>
            <a:off x="533400" y="1981200"/>
            <a:ext cx="8153400" cy="2730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Separation of Interface &amp; Implementation</a:t>
            </a:r>
            <a:endParaRPr lang="en-US" sz="3200" dirty="0"/>
          </a:p>
        </p:txBody>
      </p:sp>
      <p:pic>
        <p:nvPicPr>
          <p:cNvPr id="10242" name="Picture 2"/>
          <p:cNvPicPr>
            <a:picLocks noGrp="1" noChangeAspect="1" noChangeArrowheads="1"/>
          </p:cNvPicPr>
          <p:nvPr>
            <p:ph idx="1"/>
          </p:nvPr>
        </p:nvPicPr>
        <p:blipFill>
          <a:blip r:embed="rId2"/>
          <a:srcRect l="16910" t="41239" r="3532" b="30347"/>
          <a:stretch>
            <a:fillRect/>
          </a:stretch>
        </p:blipFill>
        <p:spPr bwMode="auto">
          <a:xfrm>
            <a:off x="533400" y="2133600"/>
            <a:ext cx="8001000" cy="214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1266" name="Picture 2"/>
          <p:cNvPicPr>
            <a:picLocks noGrp="1" noChangeAspect="1" noChangeArrowheads="1"/>
          </p:cNvPicPr>
          <p:nvPr>
            <p:ph idx="1"/>
          </p:nvPr>
        </p:nvPicPr>
        <p:blipFill>
          <a:blip r:embed="rId2"/>
          <a:srcRect l="25434" t="31768" r="3532" b="51184"/>
          <a:stretch>
            <a:fillRect/>
          </a:stretch>
        </p:blipFill>
        <p:spPr bwMode="auto">
          <a:xfrm>
            <a:off x="914400" y="2133600"/>
            <a:ext cx="7315200"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a:t>
            </a:r>
            <a:endParaRPr lang="en-US" dirty="0"/>
          </a:p>
        </p:txBody>
      </p:sp>
      <p:sp>
        <p:nvSpPr>
          <p:cNvPr id="3" name="Content Placeholder 2"/>
          <p:cNvSpPr>
            <a:spLocks noGrp="1"/>
          </p:cNvSpPr>
          <p:nvPr>
            <p:ph idx="1"/>
          </p:nvPr>
        </p:nvSpPr>
        <p:spPr/>
        <p:txBody>
          <a:bodyPr/>
          <a:lstStyle/>
          <a:p>
            <a:pPr algn="just"/>
            <a:r>
              <a:rPr lang="en-US" sz="2400" dirty="0" smtClean="0"/>
              <a:t>Encapsulation is implemented by using </a:t>
            </a:r>
            <a:r>
              <a:rPr lang="en-US" sz="2400" b="1" dirty="0" smtClean="0"/>
              <a:t>access </a:t>
            </a:r>
            <a:r>
              <a:rPr lang="en-US" sz="2400" b="1" dirty="0" err="1" smtClean="0"/>
              <a:t>specifiers</a:t>
            </a:r>
            <a:r>
              <a:rPr lang="en-US" sz="2400" dirty="0" smtClean="0"/>
              <a:t>. An </a:t>
            </a:r>
            <a:r>
              <a:rPr lang="en-US" sz="2400" b="1" dirty="0" smtClean="0"/>
              <a:t>access </a:t>
            </a:r>
            <a:r>
              <a:rPr lang="en-US" sz="2400" b="1" dirty="0" err="1" smtClean="0"/>
              <a:t>specifier</a:t>
            </a:r>
            <a:r>
              <a:rPr lang="en-US" sz="2400" dirty="0" smtClean="0"/>
              <a:t> defines the scope and visibility of a class member. C# supports the following access </a:t>
            </a:r>
            <a:r>
              <a:rPr lang="en-US" sz="2400" dirty="0" err="1" smtClean="0"/>
              <a:t>specifiers</a:t>
            </a:r>
            <a:r>
              <a:rPr lang="en-US" sz="2400" dirty="0" smtClean="0"/>
              <a:t>:</a:t>
            </a:r>
          </a:p>
          <a:p>
            <a:pPr algn="just">
              <a:buFont typeface="Courier New" pitchFamily="49" charset="0"/>
              <a:buChar char="o"/>
            </a:pPr>
            <a:endParaRPr lang="en-US" sz="2400" dirty="0" smtClean="0"/>
          </a:p>
          <a:p>
            <a:pPr lvl="2" algn="just">
              <a:buFont typeface="Courier New" pitchFamily="49" charset="0"/>
              <a:buChar char="o"/>
            </a:pPr>
            <a:r>
              <a:rPr lang="en-US" sz="2100" dirty="0" smtClean="0"/>
              <a:t>Public</a:t>
            </a:r>
          </a:p>
          <a:p>
            <a:pPr lvl="2" algn="just">
              <a:buFont typeface="Courier New" pitchFamily="49" charset="0"/>
              <a:buChar char="o"/>
            </a:pPr>
            <a:r>
              <a:rPr lang="en-US" sz="2100" dirty="0" smtClean="0"/>
              <a:t>Private</a:t>
            </a:r>
          </a:p>
          <a:p>
            <a:pPr lvl="2" algn="just">
              <a:buFont typeface="Courier New" pitchFamily="49" charset="0"/>
              <a:buChar char="o"/>
            </a:pPr>
            <a:r>
              <a:rPr lang="en-US" sz="2100" dirty="0" smtClean="0"/>
              <a:t>Protected</a:t>
            </a:r>
          </a:p>
          <a:p>
            <a:pPr lvl="2" algn="just">
              <a:buFont typeface="Courier New" pitchFamily="49" charset="0"/>
              <a:buChar char="o"/>
            </a:pPr>
            <a:r>
              <a:rPr lang="en-US" sz="2100" dirty="0" smtClean="0"/>
              <a:t>Internal</a:t>
            </a:r>
          </a:p>
          <a:p>
            <a:pPr lvl="2" algn="just">
              <a:buFont typeface="Courier New" pitchFamily="49" charset="0"/>
              <a:buChar char="o"/>
            </a:pPr>
            <a:r>
              <a:rPr lang="en-US" sz="2100" dirty="0" smtClean="0"/>
              <a:t>Protected internal</a:t>
            </a:r>
          </a:p>
          <a:p>
            <a:pPr lvl="1" algn="just"/>
            <a:endParaRPr lang="en-US" sz="2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a:t>
            </a:r>
            <a:endParaRPr lang="en-US" dirty="0"/>
          </a:p>
        </p:txBody>
      </p:sp>
      <p:sp>
        <p:nvSpPr>
          <p:cNvPr id="3" name="Content Placeholder 2"/>
          <p:cNvSpPr>
            <a:spLocks noGrp="1"/>
          </p:cNvSpPr>
          <p:nvPr>
            <p:ph idx="1"/>
          </p:nvPr>
        </p:nvSpPr>
        <p:spPr/>
        <p:txBody>
          <a:bodyPr>
            <a:noAutofit/>
          </a:bodyPr>
          <a:lstStyle/>
          <a:p>
            <a:pPr algn="just"/>
            <a:r>
              <a:rPr lang="en-US" sz="2100" dirty="0" smtClean="0">
                <a:hlinkClick r:id="rId3"/>
              </a:rPr>
              <a:t>Public</a:t>
            </a:r>
            <a:r>
              <a:rPr lang="en-US" sz="2100" dirty="0" smtClean="0"/>
              <a:t>: The type or member can be accessed by any other code in the same assembly or another assembly that references it.</a:t>
            </a:r>
          </a:p>
          <a:p>
            <a:pPr algn="just">
              <a:buNone/>
            </a:pPr>
            <a:endParaRPr lang="en-US" sz="2100" dirty="0" smtClean="0"/>
          </a:p>
          <a:p>
            <a:pPr algn="just"/>
            <a:r>
              <a:rPr lang="en-US" sz="2100" dirty="0" smtClean="0">
                <a:hlinkClick r:id="rId4"/>
              </a:rPr>
              <a:t>Private</a:t>
            </a:r>
            <a:r>
              <a:rPr lang="en-US" sz="2100" dirty="0" smtClean="0"/>
              <a:t>: The type or member can be accessed only by code in the same class or </a:t>
            </a:r>
            <a:r>
              <a:rPr lang="en-US" sz="2100" dirty="0" err="1" smtClean="0"/>
              <a:t>struct</a:t>
            </a:r>
            <a:r>
              <a:rPr lang="en-US" sz="2100" dirty="0" smtClean="0"/>
              <a:t>.</a:t>
            </a:r>
          </a:p>
          <a:p>
            <a:pPr algn="just">
              <a:buNone/>
            </a:pPr>
            <a:endParaRPr lang="en-US" sz="2100" dirty="0" smtClean="0"/>
          </a:p>
          <a:p>
            <a:pPr algn="just"/>
            <a:r>
              <a:rPr lang="en-US" sz="2100" dirty="0" smtClean="0">
                <a:hlinkClick r:id="rId5"/>
              </a:rPr>
              <a:t>Protected</a:t>
            </a:r>
            <a:r>
              <a:rPr lang="en-US" sz="2100" dirty="0" smtClean="0"/>
              <a:t>: The type or member can be accessed only by code in the same class or </a:t>
            </a:r>
            <a:r>
              <a:rPr lang="en-US" sz="2100" dirty="0" err="1" smtClean="0"/>
              <a:t>struct</a:t>
            </a:r>
            <a:r>
              <a:rPr lang="en-US" sz="2100" dirty="0" smtClean="0"/>
              <a:t>, or in a class that is derived from that class.</a:t>
            </a:r>
          </a:p>
          <a:p>
            <a:pPr algn="just">
              <a:buNone/>
            </a:pPr>
            <a:endParaRPr lang="en-US" sz="2100" dirty="0" smtClean="0"/>
          </a:p>
          <a:p>
            <a:pPr algn="just"/>
            <a:r>
              <a:rPr lang="en-US" sz="2100" dirty="0" smtClean="0">
                <a:hlinkClick r:id="rId6"/>
              </a:rPr>
              <a:t>Internal</a:t>
            </a:r>
            <a:r>
              <a:rPr lang="en-US" sz="2100" dirty="0" smtClean="0"/>
              <a:t>: The type or member can be accessed by any code in the same assembly, but not from another assembly.</a:t>
            </a:r>
          </a:p>
          <a:p>
            <a:pPr algn="just"/>
            <a:r>
              <a:rPr lang="en-US" sz="2100" dirty="0" smtClean="0">
                <a:hlinkClick r:id="rId6"/>
              </a:rPr>
              <a:t>Protected internal</a:t>
            </a:r>
            <a:r>
              <a:rPr lang="en-US" sz="2100" dirty="0" smtClean="0"/>
              <a:t>: The type or member can be accessed by any code in the assembly in which it is declared, or from within a derived class in another assembly. </a:t>
            </a:r>
          </a:p>
          <a:p>
            <a:pPr algn="just"/>
            <a:endParaRPr lang="en-US" sz="2100" dirty="0" smtClean="0"/>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200" dirty="0" smtClean="0"/>
              <a:t>Whenever we create a class, we always want to have the scope to decide who can access certain members of the class. </a:t>
            </a:r>
          </a:p>
          <a:p>
            <a:pPr algn="just">
              <a:buNone/>
            </a:pPr>
            <a:endParaRPr lang="en-US" sz="2200" dirty="0" smtClean="0"/>
          </a:p>
          <a:p>
            <a:pPr algn="just"/>
            <a:r>
              <a:rPr lang="en-US" sz="2200" dirty="0" smtClean="0"/>
              <a:t>In other words, we would sometimes need to restrict access to the class members. </a:t>
            </a:r>
          </a:p>
          <a:p>
            <a:pPr algn="just">
              <a:buNone/>
            </a:pPr>
            <a:endParaRPr lang="en-US" sz="2200" dirty="0" smtClean="0"/>
          </a:p>
          <a:p>
            <a:pPr algn="just"/>
            <a:r>
              <a:rPr lang="en-US" sz="2200" dirty="0" smtClean="0"/>
              <a:t>The one thumb rule is that members of a class can freely access each other. A method in one class can always access another method of the same class without any restrictions.</a:t>
            </a:r>
          </a:p>
          <a:p>
            <a:pPr algn="just">
              <a:buNone/>
            </a:pPr>
            <a:endParaRPr lang="en-US" sz="2200" dirty="0" smtClean="0"/>
          </a:p>
          <a:p>
            <a:pPr algn="just"/>
            <a:r>
              <a:rPr lang="en-US" sz="2200" dirty="0" smtClean="0"/>
              <a:t>When we talk about the default behavior, the same class is allowed complete access but no else is provided access to the members of the class. The default access modifier is private for class members.</a:t>
            </a:r>
          </a:p>
          <a:p>
            <a:pPr algn="just">
              <a:buNone/>
            </a:pPr>
            <a:endParaRPr lang="en-US" sz="2200" dirty="0" smtClean="0"/>
          </a:p>
          <a:p>
            <a:pPr algn="just"/>
            <a:r>
              <a:rPr lang="en-US" sz="2200" b="1" dirty="0" smtClean="0"/>
              <a:t>Point to remember</a:t>
            </a:r>
            <a:r>
              <a:rPr lang="en-US" sz="2200" dirty="0" smtClean="0"/>
              <a:t>: The default access modifier is </a:t>
            </a:r>
            <a:r>
              <a:rPr lang="en-US" sz="2200" dirty="0" smtClean="0"/>
              <a:t>internal</a:t>
            </a:r>
            <a:r>
              <a:rPr lang="en-US" sz="2200" dirty="0" smtClean="0"/>
              <a:t> for class members.</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9600" y="609600"/>
            <a:ext cx="8077200" cy="5909310"/>
          </a:xfrm>
          <a:prstGeom prst="rect">
            <a:avLst/>
          </a:prstGeom>
        </p:spPr>
        <p:txBody>
          <a:bodyPr wrap="square">
            <a:spAutoFit/>
          </a:bodyPr>
          <a:lstStyle/>
          <a:p>
            <a:pPr>
              <a:buNone/>
            </a:pPr>
            <a:r>
              <a:rPr lang="en-US" dirty="0" smtClean="0"/>
              <a:t>class Modifiers </a:t>
            </a:r>
          </a:p>
          <a:p>
            <a:pPr>
              <a:buNone/>
            </a:pPr>
            <a:r>
              <a:rPr lang="en-US" dirty="0" smtClean="0"/>
              <a:t>	{ </a:t>
            </a:r>
          </a:p>
          <a:p>
            <a:pPr>
              <a:buNone/>
            </a:pPr>
            <a:r>
              <a:rPr lang="en-US" dirty="0" smtClean="0"/>
              <a:t>		static void AAA() </a:t>
            </a:r>
          </a:p>
          <a:p>
            <a:pPr>
              <a:buNone/>
            </a:pPr>
            <a:r>
              <a:rPr lang="en-US" dirty="0" smtClean="0"/>
              <a:t>		{</a:t>
            </a:r>
          </a:p>
          <a:p>
            <a:pPr>
              <a:buNone/>
            </a:pPr>
            <a:r>
              <a:rPr lang="en-US" dirty="0" smtClean="0"/>
              <a:t>			</a:t>
            </a:r>
            <a:r>
              <a:rPr lang="en-US" dirty="0" err="1" smtClean="0"/>
              <a:t>Console.WriteLine</a:t>
            </a:r>
            <a:r>
              <a:rPr lang="en-US" dirty="0" smtClean="0"/>
              <a:t>("Modifiers AAA"); </a:t>
            </a:r>
          </a:p>
          <a:p>
            <a:pPr>
              <a:buNone/>
            </a:pPr>
            <a:r>
              <a:rPr lang="en-US" dirty="0" smtClean="0"/>
              <a:t>		} </a:t>
            </a:r>
          </a:p>
          <a:p>
            <a:pPr>
              <a:buNone/>
            </a:pPr>
            <a:r>
              <a:rPr lang="en-US" dirty="0" smtClean="0">
                <a:solidFill>
                  <a:srgbClr val="FF0000"/>
                </a:solidFill>
              </a:rPr>
              <a:t>                                 public</a:t>
            </a:r>
            <a:r>
              <a:rPr lang="en-US" dirty="0" smtClean="0"/>
              <a:t> static void BBB() </a:t>
            </a:r>
          </a:p>
          <a:p>
            <a:pPr>
              <a:buNone/>
            </a:pPr>
            <a:r>
              <a:rPr lang="en-US" dirty="0" smtClean="0"/>
              <a:t>		{ </a:t>
            </a:r>
          </a:p>
          <a:p>
            <a:pPr>
              <a:buNone/>
            </a:pPr>
            <a:r>
              <a:rPr lang="en-US" dirty="0" smtClean="0"/>
              <a:t>			</a:t>
            </a:r>
            <a:r>
              <a:rPr lang="en-US" dirty="0" err="1" smtClean="0"/>
              <a:t>Console.WriteLine</a:t>
            </a:r>
            <a:r>
              <a:rPr lang="en-US" dirty="0" smtClean="0"/>
              <a:t>("Modifiers BBB"); </a:t>
            </a:r>
          </a:p>
          <a:p>
            <a:pPr>
              <a:buNone/>
            </a:pPr>
            <a:r>
              <a:rPr lang="en-US" dirty="0" smtClean="0"/>
              <a:t>			AAA();</a:t>
            </a:r>
          </a:p>
          <a:p>
            <a:pPr>
              <a:buNone/>
            </a:pPr>
            <a:r>
              <a:rPr lang="en-US" dirty="0" smtClean="0"/>
              <a:t> 		} </a:t>
            </a:r>
          </a:p>
          <a:p>
            <a:pPr>
              <a:buNone/>
            </a:pPr>
            <a:r>
              <a:rPr lang="en-US" dirty="0" smtClean="0"/>
              <a:t>	} </a:t>
            </a:r>
          </a:p>
          <a:p>
            <a:pPr>
              <a:buNone/>
            </a:pPr>
            <a:endParaRPr lang="en-US" dirty="0" smtClean="0"/>
          </a:p>
          <a:p>
            <a:pPr>
              <a:buNone/>
            </a:pPr>
            <a:r>
              <a:rPr lang="en-US" dirty="0" smtClean="0"/>
              <a:t>class Program </a:t>
            </a:r>
          </a:p>
          <a:p>
            <a:pPr>
              <a:buNone/>
            </a:pPr>
            <a:r>
              <a:rPr lang="en-US" dirty="0" smtClean="0"/>
              <a:t>	{ </a:t>
            </a:r>
          </a:p>
          <a:p>
            <a:pPr>
              <a:buNone/>
            </a:pPr>
            <a:r>
              <a:rPr lang="en-US" dirty="0" smtClean="0"/>
              <a:t>		static void Main(string[] </a:t>
            </a:r>
            <a:r>
              <a:rPr lang="en-US" dirty="0" err="1" smtClean="0"/>
              <a:t>args</a:t>
            </a:r>
            <a:r>
              <a:rPr lang="en-US" dirty="0" smtClean="0"/>
              <a:t>)</a:t>
            </a:r>
          </a:p>
          <a:p>
            <a:pPr>
              <a:buNone/>
            </a:pPr>
            <a:r>
              <a:rPr lang="en-US" dirty="0" smtClean="0"/>
              <a:t> 			{ </a:t>
            </a:r>
          </a:p>
          <a:p>
            <a:pPr>
              <a:buNone/>
            </a:pPr>
            <a:r>
              <a:rPr lang="en-US" dirty="0" smtClean="0"/>
              <a:t>				Modifiers.BBB(); </a:t>
            </a:r>
          </a:p>
          <a:p>
            <a:pPr>
              <a:buNone/>
            </a:pPr>
            <a:r>
              <a:rPr lang="en-US" dirty="0" smtClean="0"/>
              <a:t>			} </a:t>
            </a:r>
          </a:p>
          <a:p>
            <a:pPr>
              <a:buNone/>
            </a:pPr>
            <a:r>
              <a:rPr lang="en-US" dirty="0" smtClean="0"/>
              <a:t>	}</a:t>
            </a:r>
          </a:p>
          <a:p>
            <a:pPr>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19200"/>
            <a:ext cx="4572000" cy="1231106"/>
          </a:xfrm>
          <a:prstGeom prst="rect">
            <a:avLst/>
          </a:prstGeom>
        </p:spPr>
        <p:txBody>
          <a:bodyPr>
            <a:spAutoFit/>
          </a:bodyPr>
          <a:lstStyle/>
          <a:p>
            <a:r>
              <a:rPr lang="fr-FR" sz="2000" b="1" dirty="0" smtClean="0"/>
              <a:t>Output</a:t>
            </a:r>
          </a:p>
          <a:p>
            <a:r>
              <a:rPr lang="fr-FR" dirty="0" smtClean="0"/>
              <a:t> </a:t>
            </a:r>
          </a:p>
          <a:p>
            <a:pPr algn="ctr"/>
            <a:r>
              <a:rPr lang="fr-FR" dirty="0" err="1" smtClean="0">
                <a:solidFill>
                  <a:srgbClr val="FF0000"/>
                </a:solidFill>
              </a:rPr>
              <a:t>Modifiers</a:t>
            </a:r>
            <a:r>
              <a:rPr lang="fr-FR" dirty="0" smtClean="0">
                <a:solidFill>
                  <a:srgbClr val="FF0000"/>
                </a:solidFill>
              </a:rPr>
              <a:t> BBB</a:t>
            </a:r>
          </a:p>
          <a:p>
            <a:pPr algn="ctr"/>
            <a:r>
              <a:rPr lang="fr-FR" dirty="0" smtClean="0">
                <a:solidFill>
                  <a:srgbClr val="FF0000"/>
                </a:solidFill>
              </a:rPr>
              <a:t> </a:t>
            </a:r>
            <a:r>
              <a:rPr lang="fr-FR" dirty="0" err="1" smtClean="0">
                <a:solidFill>
                  <a:srgbClr val="FF0000"/>
                </a:solidFill>
              </a:rPr>
              <a:t>Modifiers</a:t>
            </a:r>
            <a:r>
              <a:rPr lang="fr-FR" dirty="0" smtClean="0">
                <a:solidFill>
                  <a:srgbClr val="FF0000"/>
                </a:solidFill>
              </a:rPr>
              <a:t> AAA</a:t>
            </a:r>
            <a:endParaRPr lang="en-US" dirty="0">
              <a:solidFill>
                <a:srgbClr val="FF0000"/>
              </a:solidFill>
            </a:endParaRPr>
          </a:p>
        </p:txBody>
      </p:sp>
      <p:sp>
        <p:nvSpPr>
          <p:cNvPr id="3" name="Rectangle 2"/>
          <p:cNvSpPr/>
          <p:nvPr/>
        </p:nvSpPr>
        <p:spPr>
          <a:xfrm>
            <a:off x="533400" y="2895600"/>
            <a:ext cx="7772400" cy="1200329"/>
          </a:xfrm>
          <a:prstGeom prst="rect">
            <a:avLst/>
          </a:prstGeom>
        </p:spPr>
        <p:txBody>
          <a:bodyPr wrap="square">
            <a:spAutoFit/>
          </a:bodyPr>
          <a:lstStyle/>
          <a:p>
            <a:pPr algn="just"/>
            <a:r>
              <a:rPr lang="en-US" dirty="0" smtClean="0"/>
              <a:t>We added a class Modifiers and two static methods </a:t>
            </a:r>
            <a:r>
              <a:rPr lang="en-US" dirty="0" smtClean="0">
                <a:solidFill>
                  <a:srgbClr val="FF0000"/>
                </a:solidFill>
              </a:rPr>
              <a:t>AAA</a:t>
            </a:r>
            <a:r>
              <a:rPr lang="en-US" dirty="0" smtClean="0"/>
              <a:t> and </a:t>
            </a:r>
            <a:r>
              <a:rPr lang="en-US" dirty="0" smtClean="0">
                <a:solidFill>
                  <a:srgbClr val="FF0000"/>
                </a:solidFill>
              </a:rPr>
              <a:t>BBB.</a:t>
            </a:r>
          </a:p>
          <a:p>
            <a:pPr algn="just"/>
            <a:r>
              <a:rPr lang="en-US" dirty="0" smtClean="0"/>
              <a:t> Method BBB is marked as public. We call the method BBB from Main </a:t>
            </a:r>
            <a:r>
              <a:rPr lang="en-US" dirty="0" err="1" smtClean="0"/>
              <a:t>method.The</a:t>
            </a:r>
            <a:r>
              <a:rPr lang="en-US" dirty="0" smtClean="0"/>
              <a:t> method is called directly by the class name because it is marked static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normAutofit/>
          </a:bodyPr>
          <a:lstStyle/>
          <a:p>
            <a:pPr algn="just"/>
            <a:r>
              <a:rPr lang="en-US" sz="2400" dirty="0" smtClean="0"/>
              <a:t>BBB is marked public and so anyone is allowed to call and run it. </a:t>
            </a:r>
          </a:p>
          <a:p>
            <a:pPr algn="just"/>
            <a:r>
              <a:rPr lang="en-US" sz="2400" dirty="0" smtClean="0"/>
              <a:t>Method AAA is not marked with any access modifier which automatically makes it private, that is the default.</a:t>
            </a:r>
          </a:p>
          <a:p>
            <a:pPr algn="just"/>
            <a:r>
              <a:rPr lang="en-US" sz="2400" dirty="0" smtClean="0"/>
              <a:t>The private modifier has no effect on members of the same class and so method BBB is allowed to call method AAA. </a:t>
            </a:r>
          </a:p>
          <a:p>
            <a:pPr algn="just">
              <a:buNone/>
            </a:pPr>
            <a:r>
              <a:rPr lang="en-US" sz="2400" dirty="0" smtClean="0"/>
              <a:t/>
            </a:r>
            <a:br>
              <a:rPr lang="en-US" sz="2400" dirty="0" smtClean="0"/>
            </a:br>
            <a:endParaRPr lang="en-US" sz="2400" dirty="0" smtClean="0"/>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762000"/>
            <a:ext cx="7848600" cy="4801314"/>
          </a:xfrm>
          <a:prstGeom prst="rect">
            <a:avLst/>
          </a:prstGeom>
        </p:spPr>
        <p:txBody>
          <a:bodyPr wrap="square">
            <a:spAutoFit/>
          </a:bodyPr>
          <a:lstStyle/>
          <a:p>
            <a:pPr>
              <a:buNone/>
            </a:pPr>
            <a:endParaRPr lang="en-US" dirty="0" smtClean="0"/>
          </a:p>
          <a:p>
            <a:r>
              <a:rPr lang="en-US" dirty="0" smtClean="0"/>
              <a:t>Now this concept is called member access. Modify the Program class and try to access AAA as:</a:t>
            </a:r>
          </a:p>
          <a:p>
            <a:pPr>
              <a:buNone/>
            </a:pPr>
            <a:endParaRPr lang="en-US" dirty="0" smtClean="0"/>
          </a:p>
          <a:p>
            <a:pPr>
              <a:buNone/>
            </a:pPr>
            <a:r>
              <a:rPr lang="en-US" dirty="0" smtClean="0"/>
              <a:t>Class Program</a:t>
            </a:r>
          </a:p>
          <a:p>
            <a:pPr>
              <a:buNone/>
            </a:pPr>
            <a:r>
              <a:rPr lang="en-US" dirty="0" smtClean="0"/>
              <a:t> 	{ </a:t>
            </a:r>
          </a:p>
          <a:p>
            <a:pPr>
              <a:buNone/>
            </a:pPr>
            <a:r>
              <a:rPr lang="en-US" dirty="0" smtClean="0"/>
              <a:t>		static void Main(string[] </a:t>
            </a:r>
            <a:r>
              <a:rPr lang="en-US" dirty="0" err="1" smtClean="0"/>
              <a:t>args</a:t>
            </a:r>
            <a:r>
              <a:rPr lang="en-US" dirty="0" smtClean="0"/>
              <a:t>)</a:t>
            </a:r>
          </a:p>
          <a:p>
            <a:pPr>
              <a:buNone/>
            </a:pPr>
            <a:r>
              <a:rPr lang="en-US" dirty="0" smtClean="0"/>
              <a:t>		 { </a:t>
            </a:r>
          </a:p>
          <a:p>
            <a:pPr>
              <a:buNone/>
            </a:pPr>
            <a:r>
              <a:rPr lang="en-US" dirty="0" smtClean="0"/>
              <a:t>			Modifiers.AAA();</a:t>
            </a:r>
          </a:p>
          <a:p>
            <a:pPr>
              <a:buNone/>
            </a:pPr>
            <a:r>
              <a:rPr lang="en-US" dirty="0" smtClean="0"/>
              <a:t>			 </a:t>
            </a:r>
            <a:r>
              <a:rPr lang="en-US" dirty="0" err="1" smtClean="0"/>
              <a:t>Console.ReadKey</a:t>
            </a:r>
            <a:r>
              <a:rPr lang="en-US" dirty="0" smtClean="0"/>
              <a:t>(); </a:t>
            </a:r>
          </a:p>
          <a:p>
            <a:pPr>
              <a:buNone/>
            </a:pPr>
            <a:r>
              <a:rPr lang="en-US" dirty="0" smtClean="0"/>
              <a:t>		} </a:t>
            </a:r>
          </a:p>
          <a:p>
            <a:pPr>
              <a:buNone/>
            </a:pPr>
            <a:r>
              <a:rPr lang="en-US" dirty="0" smtClean="0"/>
              <a:t>	}</a:t>
            </a:r>
            <a:endParaRPr lang="en-US" b="1" dirty="0" smtClean="0">
              <a:solidFill>
                <a:srgbClr val="FF0000"/>
              </a:solidFill>
            </a:endParaRPr>
          </a:p>
          <a:p>
            <a:pPr>
              <a:buNone/>
            </a:pPr>
            <a:r>
              <a:rPr lang="en-US" b="1" dirty="0" smtClean="0">
                <a:solidFill>
                  <a:srgbClr val="FF0000"/>
                </a:solidFill>
              </a:rPr>
              <a:t>Output</a:t>
            </a:r>
            <a:endParaRPr lang="en-US" dirty="0" smtClean="0">
              <a:solidFill>
                <a:srgbClr val="FF0000"/>
              </a:solidFill>
            </a:endParaRPr>
          </a:p>
          <a:p>
            <a:pPr>
              <a:buNone/>
            </a:pPr>
            <a:r>
              <a:rPr lang="en-US" dirty="0" smtClean="0">
                <a:solidFill>
                  <a:srgbClr val="FF0000"/>
                </a:solidFill>
              </a:rPr>
              <a:t>'</a:t>
            </a:r>
            <a:r>
              <a:rPr lang="en-US" dirty="0" err="1" smtClean="0">
                <a:solidFill>
                  <a:srgbClr val="FF0000"/>
                </a:solidFill>
              </a:rPr>
              <a:t>AccessModifiers.Modifiers.AAA</a:t>
            </a:r>
            <a:r>
              <a:rPr lang="en-US" dirty="0" smtClean="0">
                <a:solidFill>
                  <a:srgbClr val="FF0000"/>
                </a:solidFill>
              </a:rPr>
              <a:t>()' is inaccessible due to its protection level</a:t>
            </a:r>
          </a:p>
          <a:p>
            <a:pPr algn="ctr">
              <a:buNone/>
            </a:pPr>
            <a:endParaRPr lang="en-US" dirty="0" smtClean="0"/>
          </a:p>
          <a:p>
            <a:pPr algn="ctr">
              <a:buNone/>
            </a:pPr>
            <a:r>
              <a:rPr lang="en-US" dirty="0" smtClean="0"/>
              <a:t>So , since method AAA is private, therefore no one else can have access to it except Modifiers class.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2656" t="44792" r="6250" b="37500"/>
          <a:stretch>
            <a:fillRect/>
          </a:stretch>
        </p:blipFill>
        <p:spPr bwMode="auto">
          <a:xfrm>
            <a:off x="533400" y="2362200"/>
            <a:ext cx="8157882" cy="1905000"/>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smtClean="0"/>
              <a:t>Information Hiding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1"/>
            <a:ext cx="8001000" cy="6186309"/>
          </a:xfrm>
          <a:prstGeom prst="rect">
            <a:avLst/>
          </a:prstGeom>
        </p:spPr>
        <p:txBody>
          <a:bodyPr wrap="square">
            <a:spAutoFit/>
          </a:bodyPr>
          <a:lstStyle/>
          <a:p>
            <a:r>
              <a:rPr lang="en-US" dirty="0" smtClean="0"/>
              <a:t>Now mark the AAA method as protected, our class looks like:</a:t>
            </a:r>
          </a:p>
          <a:p>
            <a:pPr>
              <a:buNone/>
            </a:pPr>
            <a:r>
              <a:rPr lang="en-US" dirty="0" smtClean="0"/>
              <a:t>class Modifiers</a:t>
            </a:r>
          </a:p>
          <a:p>
            <a:pPr>
              <a:buNone/>
            </a:pPr>
            <a:r>
              <a:rPr lang="en-US" dirty="0" smtClean="0"/>
              <a:t>	 { </a:t>
            </a:r>
          </a:p>
          <a:p>
            <a:pPr>
              <a:buNone/>
            </a:pPr>
            <a:r>
              <a:rPr lang="en-US" dirty="0" smtClean="0">
                <a:solidFill>
                  <a:srgbClr val="FF0000"/>
                </a:solidFill>
              </a:rPr>
              <a:t>		protected </a:t>
            </a:r>
            <a:r>
              <a:rPr lang="en-US" dirty="0" smtClean="0"/>
              <a:t>static void AAA() </a:t>
            </a:r>
          </a:p>
          <a:p>
            <a:pPr>
              <a:buNone/>
            </a:pPr>
            <a:r>
              <a:rPr lang="en-US" dirty="0" smtClean="0"/>
              <a:t>			{ </a:t>
            </a:r>
          </a:p>
          <a:p>
            <a:pPr>
              <a:buNone/>
            </a:pPr>
            <a:r>
              <a:rPr lang="en-US" dirty="0" smtClean="0"/>
              <a:t>				</a:t>
            </a:r>
            <a:r>
              <a:rPr lang="en-US" dirty="0" err="1" smtClean="0"/>
              <a:t>Console.WriteLine</a:t>
            </a:r>
            <a:r>
              <a:rPr lang="en-US" dirty="0" smtClean="0"/>
              <a:t>("Modifiers AAA"); </a:t>
            </a:r>
          </a:p>
          <a:p>
            <a:pPr>
              <a:buNone/>
            </a:pPr>
            <a:r>
              <a:rPr lang="en-US" dirty="0" smtClean="0"/>
              <a:t>			} </a:t>
            </a:r>
          </a:p>
          <a:p>
            <a:pPr>
              <a:buNone/>
            </a:pPr>
            <a:r>
              <a:rPr lang="en-US" dirty="0" smtClean="0">
                <a:solidFill>
                  <a:srgbClr val="FF0000"/>
                </a:solidFill>
              </a:rPr>
              <a:t>		public</a:t>
            </a:r>
            <a:r>
              <a:rPr lang="en-US" dirty="0" smtClean="0"/>
              <a:t> static void BBB()</a:t>
            </a:r>
          </a:p>
          <a:p>
            <a:pPr>
              <a:buNone/>
            </a:pPr>
            <a:r>
              <a:rPr lang="en-US" dirty="0" smtClean="0"/>
              <a:t> 			{ </a:t>
            </a:r>
          </a:p>
          <a:p>
            <a:pPr>
              <a:buNone/>
            </a:pPr>
            <a:r>
              <a:rPr lang="en-US" dirty="0" smtClean="0"/>
              <a:t>				</a:t>
            </a:r>
            <a:r>
              <a:rPr lang="en-US" dirty="0" err="1" smtClean="0"/>
              <a:t>Console.WriteLine</a:t>
            </a:r>
            <a:r>
              <a:rPr lang="en-US" dirty="0" smtClean="0"/>
              <a:t>("Modifiers BBB"); </a:t>
            </a:r>
          </a:p>
          <a:p>
            <a:pPr>
              <a:buNone/>
            </a:pPr>
            <a:r>
              <a:rPr lang="en-US" dirty="0" smtClean="0"/>
              <a:t>			AAA(); </a:t>
            </a:r>
          </a:p>
          <a:p>
            <a:pPr>
              <a:buNone/>
            </a:pPr>
            <a:r>
              <a:rPr lang="en-US" dirty="0" smtClean="0"/>
              <a:t>			} </a:t>
            </a:r>
          </a:p>
          <a:p>
            <a:pPr>
              <a:buNone/>
            </a:pPr>
            <a:r>
              <a:rPr lang="en-US" dirty="0" smtClean="0"/>
              <a:t>	}</a:t>
            </a:r>
          </a:p>
          <a:p>
            <a:pPr>
              <a:buNone/>
            </a:pPr>
            <a:endParaRPr lang="en-US" dirty="0" smtClean="0"/>
          </a:p>
          <a:p>
            <a:pPr>
              <a:buNone/>
            </a:pPr>
            <a:r>
              <a:rPr lang="en-US" dirty="0" smtClean="0"/>
              <a:t>class Program</a:t>
            </a:r>
          </a:p>
          <a:p>
            <a:pPr>
              <a:buNone/>
            </a:pPr>
            <a:r>
              <a:rPr lang="en-US" dirty="0" smtClean="0"/>
              <a:t>	{	 </a:t>
            </a:r>
          </a:p>
          <a:p>
            <a:pPr>
              <a:buNone/>
            </a:pPr>
            <a:r>
              <a:rPr lang="en-US" dirty="0" smtClean="0"/>
              <a:t>		static void Main(string[] </a:t>
            </a:r>
            <a:r>
              <a:rPr lang="en-US" dirty="0" err="1" smtClean="0"/>
              <a:t>args</a:t>
            </a:r>
            <a:r>
              <a:rPr lang="en-US" dirty="0" smtClean="0"/>
              <a:t>)</a:t>
            </a:r>
          </a:p>
          <a:p>
            <a:pPr>
              <a:buNone/>
            </a:pPr>
            <a:r>
              <a:rPr lang="en-US" dirty="0" smtClean="0"/>
              <a:t>		{ </a:t>
            </a:r>
          </a:p>
          <a:p>
            <a:pPr>
              <a:buNone/>
            </a:pPr>
            <a:r>
              <a:rPr lang="en-US" dirty="0" smtClean="0"/>
              <a:t>		Modifiers.AAA();</a:t>
            </a:r>
          </a:p>
          <a:p>
            <a:pPr>
              <a:buNone/>
            </a:pPr>
            <a:r>
              <a:rPr lang="en-US" dirty="0" smtClean="0"/>
              <a:t>		}</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1"/>
            <a:ext cx="7467600" cy="2862322"/>
          </a:xfrm>
          <a:prstGeom prst="rect">
            <a:avLst/>
          </a:prstGeom>
        </p:spPr>
        <p:txBody>
          <a:bodyPr wrap="square">
            <a:spAutoFit/>
          </a:bodyPr>
          <a:lstStyle/>
          <a:p>
            <a:pPr>
              <a:buNone/>
            </a:pPr>
            <a:endParaRPr lang="en-US" dirty="0" smtClean="0">
              <a:solidFill>
                <a:srgbClr val="FF0000"/>
              </a:solidFill>
            </a:endParaRPr>
          </a:p>
          <a:p>
            <a:pPr>
              <a:buNone/>
            </a:pPr>
            <a:endParaRPr lang="en-US" dirty="0" smtClean="0">
              <a:solidFill>
                <a:srgbClr val="FF0000"/>
              </a:solidFill>
            </a:endParaRPr>
          </a:p>
          <a:p>
            <a:pPr>
              <a:buNone/>
            </a:pPr>
            <a:endParaRPr lang="en-US" dirty="0" smtClean="0">
              <a:solidFill>
                <a:srgbClr val="FF0000"/>
              </a:solidFill>
            </a:endParaRPr>
          </a:p>
          <a:p>
            <a:pPr>
              <a:buNone/>
            </a:pPr>
            <a:r>
              <a:rPr lang="en-US" dirty="0" smtClean="0">
                <a:solidFill>
                  <a:srgbClr val="FF0000"/>
                </a:solidFill>
              </a:rPr>
              <a:t>'</a:t>
            </a:r>
            <a:r>
              <a:rPr lang="en-US" dirty="0" err="1" smtClean="0">
                <a:solidFill>
                  <a:srgbClr val="FF0000"/>
                </a:solidFill>
              </a:rPr>
              <a:t>AccessModifiers.Modifiers.AAA</a:t>
            </a:r>
            <a:r>
              <a:rPr lang="en-US" dirty="0" smtClean="0">
                <a:solidFill>
                  <a:srgbClr val="FF0000"/>
                </a:solidFill>
              </a:rPr>
              <a:t>()' is inaccessible due to its protection level. </a:t>
            </a:r>
          </a:p>
          <a:p>
            <a:pPr>
              <a:buNone/>
            </a:pPr>
            <a:endParaRPr lang="en-US" dirty="0" smtClean="0">
              <a:solidFill>
                <a:srgbClr val="FF0000"/>
              </a:solidFill>
            </a:endParaRPr>
          </a:p>
          <a:p>
            <a:r>
              <a:rPr lang="en-US" dirty="0" smtClean="0"/>
              <a:t>Again the same output</a:t>
            </a:r>
            <a:r>
              <a:rPr lang="en-US" dirty="0" smtClean="0">
                <a:solidFill>
                  <a:srgbClr val="FF0000"/>
                </a:solidFill>
              </a:rPr>
              <a:t>. </a:t>
            </a:r>
          </a:p>
          <a:p>
            <a:r>
              <a:rPr lang="en-US" dirty="0" smtClean="0"/>
              <a:t>We cannot access the method AAA even after we introduced a new modifier named protected. </a:t>
            </a:r>
          </a:p>
          <a:p>
            <a:r>
              <a:rPr lang="en-US" dirty="0" smtClean="0"/>
              <a:t>But BBB can access AAA method because it lies in the same class.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5781" t="20833" r="17188" b="15625"/>
          <a:stretch>
            <a:fillRect/>
          </a:stretch>
        </p:blipFill>
        <p:spPr bwMode="auto">
          <a:xfrm>
            <a:off x="0" y="228600"/>
            <a:ext cx="9144000" cy="6096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Encapsulation Implementation</a:t>
            </a:r>
            <a:endParaRPr lang="en-US" sz="4400" dirty="0"/>
          </a:p>
        </p:txBody>
      </p:sp>
      <p:sp>
        <p:nvSpPr>
          <p:cNvPr id="3" name="Content Placeholder 2"/>
          <p:cNvSpPr>
            <a:spLocks noGrp="1"/>
          </p:cNvSpPr>
          <p:nvPr>
            <p:ph idx="1"/>
          </p:nvPr>
        </p:nvSpPr>
        <p:spPr/>
        <p:txBody>
          <a:bodyPr/>
          <a:lstStyle/>
          <a:p>
            <a:pPr algn="just"/>
            <a:r>
              <a:rPr lang="en-US" dirty="0" smtClean="0"/>
              <a:t>Encapsulation provides a way to protect data from accidental corruption. Rather than defining the data in the form of public, we can declare those fields as private. The Private data are manipulated indirectly by two ways. </a:t>
            </a:r>
          </a:p>
          <a:p>
            <a:pPr algn="just"/>
            <a:endParaRPr lang="en-US" dirty="0" smtClean="0"/>
          </a:p>
          <a:p>
            <a:pPr algn="just">
              <a:buFont typeface="Wingdings" pitchFamily="2" charset="2"/>
              <a:buChar char="ü"/>
            </a:pPr>
            <a:r>
              <a:rPr lang="en-US" b="1" dirty="0" smtClean="0"/>
              <a:t>ENCAPSULATION USING ACCESSORS AND MUTATORS</a:t>
            </a:r>
            <a:endParaRPr lang="en-US" dirty="0" smtClean="0"/>
          </a:p>
          <a:p>
            <a:pPr algn="just">
              <a:buFont typeface="Wingdings" pitchFamily="2" charset="2"/>
              <a:buChar char="ü"/>
            </a:pPr>
            <a:r>
              <a:rPr lang="en-US" b="1" dirty="0" smtClean="0"/>
              <a:t>ENCAPSULATION USING PROPERTIES</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&amp; </a:t>
            </a:r>
            <a:r>
              <a:rPr lang="en-US" dirty="0" err="1" smtClean="0"/>
              <a:t>Mutator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using system;</a:t>
            </a:r>
            <a:br>
              <a:rPr lang="en-US" dirty="0" smtClean="0"/>
            </a:br>
            <a:r>
              <a:rPr lang="en-US" dirty="0" smtClean="0"/>
              <a:t>public class Department</a:t>
            </a:r>
            <a:br>
              <a:rPr lang="en-US" dirty="0" smtClean="0"/>
            </a:br>
            <a:r>
              <a:rPr lang="en-US" dirty="0" smtClean="0"/>
              <a:t>{</a:t>
            </a:r>
            <a:br>
              <a:rPr lang="en-US" dirty="0" smtClean="0"/>
            </a:br>
            <a:r>
              <a:rPr lang="en-US" dirty="0" smtClean="0"/>
              <a:t>private string </a:t>
            </a:r>
            <a:r>
              <a:rPr lang="en-US" dirty="0" err="1" smtClean="0"/>
              <a:t>departname</a:t>
            </a:r>
            <a:r>
              <a:rPr lang="en-US" dirty="0" smtClean="0"/>
              <a:t>;</a:t>
            </a:r>
            <a:br>
              <a:rPr lang="en-US" dirty="0" smtClean="0"/>
            </a:br>
            <a:endParaRPr lang="en-US" dirty="0" smtClean="0"/>
          </a:p>
          <a:p>
            <a:r>
              <a:rPr lang="en-US" dirty="0" smtClean="0"/>
              <a:t>// </a:t>
            </a:r>
            <a:r>
              <a:rPr lang="en-US" dirty="0" err="1" smtClean="0"/>
              <a:t>Accessor</a:t>
            </a:r>
            <a:r>
              <a:rPr lang="en-US" dirty="0" smtClean="0"/>
              <a:t>.</a:t>
            </a:r>
            <a:br>
              <a:rPr lang="en-US" dirty="0" smtClean="0"/>
            </a:br>
            <a:r>
              <a:rPr lang="en-US" dirty="0" smtClean="0"/>
              <a:t>public string </a:t>
            </a:r>
            <a:r>
              <a:rPr lang="en-US" dirty="0" err="1" smtClean="0"/>
              <a:t>GetDepartname</a:t>
            </a:r>
            <a:r>
              <a:rPr lang="en-US" dirty="0" smtClean="0"/>
              <a:t>()</a:t>
            </a:r>
            <a:br>
              <a:rPr lang="en-US" dirty="0" smtClean="0"/>
            </a:br>
            <a:r>
              <a:rPr lang="en-US" dirty="0" smtClean="0"/>
              <a:t>{</a:t>
            </a:r>
            <a:br>
              <a:rPr lang="en-US" dirty="0" smtClean="0"/>
            </a:br>
            <a:r>
              <a:rPr lang="en-US" dirty="0" smtClean="0"/>
              <a:t>return </a:t>
            </a:r>
            <a:r>
              <a:rPr lang="en-US" dirty="0" err="1" smtClean="0"/>
              <a:t>departname</a:t>
            </a:r>
            <a:r>
              <a:rPr lang="en-US" dirty="0" smtClean="0"/>
              <a:t>;</a:t>
            </a:r>
            <a:br>
              <a:rPr lang="en-US" dirty="0" smtClean="0"/>
            </a:br>
            <a:r>
              <a:rPr lang="en-US" dirty="0" smtClean="0"/>
              <a:t>}</a:t>
            </a:r>
            <a:br>
              <a:rPr lang="en-US" dirty="0" smtClean="0"/>
            </a:br>
            <a:r>
              <a:rPr lang="en-US" dirty="0" smtClean="0"/>
              <a:t>// </a:t>
            </a:r>
            <a:r>
              <a:rPr lang="en-US" dirty="0" err="1" smtClean="0"/>
              <a:t>Mutator</a:t>
            </a:r>
            <a:r>
              <a:rPr lang="en-US" dirty="0" smtClean="0"/>
              <a:t>.</a:t>
            </a:r>
            <a:br>
              <a:rPr lang="en-US" dirty="0" smtClean="0"/>
            </a:br>
            <a:r>
              <a:rPr lang="en-US" dirty="0" smtClean="0"/>
              <a:t>public void </a:t>
            </a:r>
            <a:r>
              <a:rPr lang="en-US" dirty="0" err="1" smtClean="0"/>
              <a:t>SetDepartname</a:t>
            </a:r>
            <a:r>
              <a:rPr lang="en-US" dirty="0" smtClean="0"/>
              <a:t>( string a)</a:t>
            </a:r>
            <a:br>
              <a:rPr lang="en-US" dirty="0" smtClean="0"/>
            </a:br>
            <a:r>
              <a:rPr lang="en-US" dirty="0" smtClean="0"/>
              <a:t>{</a:t>
            </a:r>
            <a:br>
              <a:rPr lang="en-US" dirty="0" smtClean="0"/>
            </a:br>
            <a:r>
              <a:rPr lang="en-US" dirty="0" err="1" smtClean="0"/>
              <a:t>departname</a:t>
            </a:r>
            <a:r>
              <a:rPr lang="en-US" dirty="0" smtClean="0"/>
              <a:t>=a;</a:t>
            </a:r>
            <a:br>
              <a:rPr lang="en-US" dirty="0" smtClean="0"/>
            </a:br>
            <a:r>
              <a:rPr lang="en-US" dirty="0" smtClean="0"/>
              <a:t>}</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&amp; </a:t>
            </a:r>
            <a:r>
              <a:rPr lang="en-US" dirty="0" err="1" smtClean="0"/>
              <a:t>Mutator</a:t>
            </a:r>
            <a:endParaRPr lang="en-US" dirty="0"/>
          </a:p>
        </p:txBody>
      </p:sp>
      <p:sp>
        <p:nvSpPr>
          <p:cNvPr id="3" name="Content Placeholder 2"/>
          <p:cNvSpPr>
            <a:spLocks noGrp="1"/>
          </p:cNvSpPr>
          <p:nvPr>
            <p:ph idx="1"/>
          </p:nvPr>
        </p:nvSpPr>
        <p:spPr/>
        <p:txBody>
          <a:bodyPr/>
          <a:lstStyle/>
          <a:p>
            <a:r>
              <a:rPr lang="en-US" dirty="0" smtClean="0"/>
              <a:t>public static </a:t>
            </a:r>
            <a:r>
              <a:rPr lang="en-US" dirty="0" err="1" smtClean="0"/>
              <a:t>int</a:t>
            </a:r>
            <a:r>
              <a:rPr lang="en-US" dirty="0" smtClean="0"/>
              <a:t> Main(string[] </a:t>
            </a:r>
            <a:r>
              <a:rPr lang="en-US" dirty="0" err="1" smtClean="0"/>
              <a:t>args</a:t>
            </a:r>
            <a:r>
              <a:rPr lang="en-US" dirty="0" smtClean="0"/>
              <a:t>)</a:t>
            </a:r>
            <a:br>
              <a:rPr lang="en-US" dirty="0" smtClean="0"/>
            </a:br>
            <a:r>
              <a:rPr lang="en-US" dirty="0" smtClean="0"/>
              <a:t>{</a:t>
            </a:r>
            <a:br>
              <a:rPr lang="en-US" dirty="0" smtClean="0"/>
            </a:br>
            <a:r>
              <a:rPr lang="en-US" dirty="0" smtClean="0"/>
              <a:t>Department d = new Department();</a:t>
            </a:r>
            <a:br>
              <a:rPr lang="en-US" dirty="0" smtClean="0"/>
            </a:br>
            <a:r>
              <a:rPr lang="en-US" dirty="0" err="1" smtClean="0"/>
              <a:t>d.SetDepartname</a:t>
            </a:r>
            <a:r>
              <a:rPr lang="en-US" dirty="0" smtClean="0"/>
              <a:t>(“COMPUTER SCIENCE");</a:t>
            </a:r>
            <a:r>
              <a:rPr lang="en-US" dirty="0" smtClean="0"/>
              <a:t/>
            </a:r>
            <a:br>
              <a:rPr lang="en-US" dirty="0" smtClean="0"/>
            </a:br>
            <a:r>
              <a:rPr lang="en-US" dirty="0" err="1" smtClean="0"/>
              <a:t>Console.WriteLine</a:t>
            </a:r>
            <a:r>
              <a:rPr lang="en-US" dirty="0" smtClean="0"/>
              <a:t>("The Department is :" +</a:t>
            </a:r>
            <a:r>
              <a:rPr lang="en-US" dirty="0" err="1" smtClean="0"/>
              <a:t>d.GetDepartname</a:t>
            </a:r>
            <a:r>
              <a:rPr lang="en-US" dirty="0" smtClean="0"/>
              <a:t>());</a:t>
            </a:r>
            <a:br>
              <a:rPr lang="en-US" dirty="0" smtClean="0"/>
            </a:br>
            <a:r>
              <a:rPr lang="en-US" dirty="0" smtClean="0"/>
              <a:t>return 0;</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using system;</a:t>
            </a:r>
            <a:br>
              <a:rPr lang="en-US" dirty="0" smtClean="0"/>
            </a:br>
            <a:r>
              <a:rPr lang="en-US" dirty="0" smtClean="0"/>
              <a:t>public class Department </a:t>
            </a:r>
            <a:br>
              <a:rPr lang="en-US" dirty="0" smtClean="0"/>
            </a:br>
            <a:r>
              <a:rPr lang="en-US" dirty="0" smtClean="0"/>
              <a:t>{</a:t>
            </a:r>
            <a:br>
              <a:rPr lang="en-US" dirty="0" smtClean="0"/>
            </a:br>
            <a:r>
              <a:rPr lang="en-US" dirty="0" smtClean="0"/>
              <a:t>private string </a:t>
            </a:r>
            <a:r>
              <a:rPr lang="en-US" dirty="0" err="1" smtClean="0"/>
              <a:t>departname</a:t>
            </a:r>
            <a:r>
              <a:rPr lang="en-US" dirty="0" smtClean="0"/>
              <a:t>;</a:t>
            </a:r>
            <a:br>
              <a:rPr lang="en-US" dirty="0" smtClean="0"/>
            </a:br>
            <a:r>
              <a:rPr lang="en-US" dirty="0" smtClean="0"/>
              <a:t>public string </a:t>
            </a:r>
            <a:r>
              <a:rPr lang="en-US" dirty="0" err="1" smtClean="0"/>
              <a:t>Departname</a:t>
            </a:r>
            <a:r>
              <a:rPr lang="en-US" dirty="0" smtClean="0"/>
              <a:t/>
            </a:r>
            <a:br>
              <a:rPr lang="en-US" dirty="0" smtClean="0"/>
            </a:br>
            <a:r>
              <a:rPr lang="en-US" dirty="0" smtClean="0"/>
              <a:t>{</a:t>
            </a:r>
            <a:br>
              <a:rPr lang="en-US" dirty="0" smtClean="0"/>
            </a:br>
            <a:r>
              <a:rPr lang="en-US" dirty="0" smtClean="0"/>
              <a:t>get</a:t>
            </a:r>
            <a:br>
              <a:rPr lang="en-US" dirty="0" smtClean="0"/>
            </a:br>
            <a:r>
              <a:rPr lang="en-US" dirty="0" smtClean="0"/>
              <a:t>{</a:t>
            </a:r>
            <a:br>
              <a:rPr lang="en-US" dirty="0" smtClean="0"/>
            </a:br>
            <a:r>
              <a:rPr lang="en-US" dirty="0" smtClean="0"/>
              <a:t>return </a:t>
            </a:r>
            <a:r>
              <a:rPr lang="en-US" dirty="0" err="1" smtClean="0"/>
              <a:t>departname</a:t>
            </a:r>
            <a:r>
              <a:rPr lang="en-US" dirty="0" smtClean="0"/>
              <a:t>;</a:t>
            </a:r>
            <a:br>
              <a:rPr lang="en-US" dirty="0" smtClean="0"/>
            </a:br>
            <a:r>
              <a:rPr lang="en-US" dirty="0" smtClean="0"/>
              <a:t>}</a:t>
            </a:r>
            <a:br>
              <a:rPr lang="en-US" dirty="0" smtClean="0"/>
            </a:br>
            <a:r>
              <a:rPr lang="en-US" dirty="0" smtClean="0"/>
              <a:t>set </a:t>
            </a:r>
            <a:br>
              <a:rPr lang="en-US" dirty="0" smtClean="0"/>
            </a:br>
            <a:r>
              <a:rPr lang="en-US" dirty="0" smtClean="0"/>
              <a:t>{</a:t>
            </a:r>
            <a:br>
              <a:rPr lang="en-US" dirty="0" smtClean="0"/>
            </a:br>
            <a:r>
              <a:rPr lang="en-US" dirty="0" err="1" smtClean="0"/>
              <a:t>departname</a:t>
            </a:r>
            <a:r>
              <a:rPr lang="en-US" dirty="0" smtClean="0"/>
              <a:t>=value;</a:t>
            </a:r>
            <a:br>
              <a:rPr lang="en-US" dirty="0" smtClean="0"/>
            </a:br>
            <a:r>
              <a:rPr lang="en-US" dirty="0" smtClean="0"/>
              <a:t>}</a:t>
            </a:r>
            <a:br>
              <a:rPr lang="en-US" dirty="0" smtClean="0"/>
            </a:br>
            <a:r>
              <a:rPr lang="en-US" dirty="0" smtClean="0"/>
              <a:t>}</a:t>
            </a:r>
            <a:br>
              <a:rPr lang="en-US" dirty="0" smtClean="0"/>
            </a:b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smtClean="0"/>
              <a:t>public class </a:t>
            </a:r>
            <a:r>
              <a:rPr lang="en-US" dirty="0" err="1" smtClean="0"/>
              <a:t>Departmentmain</a:t>
            </a:r>
            <a:r>
              <a:rPr lang="en-US" dirty="0" smtClean="0"/>
              <a:t/>
            </a:r>
            <a:br>
              <a:rPr lang="en-US" dirty="0" smtClean="0"/>
            </a:br>
            <a:r>
              <a:rPr lang="en-US" dirty="0" smtClean="0"/>
              <a:t>{</a:t>
            </a:r>
            <a:br>
              <a:rPr lang="en-US" dirty="0" smtClean="0"/>
            </a:br>
            <a:r>
              <a:rPr lang="en-US" dirty="0" smtClean="0"/>
              <a:t>public static </a:t>
            </a:r>
            <a:r>
              <a:rPr lang="en-US" dirty="0" err="1" smtClean="0"/>
              <a:t>int</a:t>
            </a:r>
            <a:r>
              <a:rPr lang="en-US" dirty="0" smtClean="0"/>
              <a:t> Main(string[] </a:t>
            </a:r>
            <a:r>
              <a:rPr lang="en-US" dirty="0" err="1" smtClean="0"/>
              <a:t>args</a:t>
            </a:r>
            <a:r>
              <a:rPr lang="en-US" dirty="0" smtClean="0"/>
              <a:t>)</a:t>
            </a:r>
            <a:br>
              <a:rPr lang="en-US" dirty="0" smtClean="0"/>
            </a:br>
            <a:r>
              <a:rPr lang="en-US" dirty="0" smtClean="0"/>
              <a:t>{</a:t>
            </a:r>
            <a:br>
              <a:rPr lang="en-US" dirty="0" smtClean="0"/>
            </a:br>
            <a:r>
              <a:rPr lang="en-US" dirty="0" smtClean="0"/>
              <a:t>Department d= new Department();</a:t>
            </a:r>
            <a:br>
              <a:rPr lang="en-US" dirty="0" smtClean="0"/>
            </a:br>
            <a:r>
              <a:rPr lang="en-US" dirty="0" err="1" smtClean="0"/>
              <a:t>d.departname</a:t>
            </a:r>
            <a:r>
              <a:rPr lang="en-US" smtClean="0"/>
              <a:t>=“CS";</a:t>
            </a:r>
            <a:r>
              <a:rPr lang="en-US" dirty="0" smtClean="0"/>
              <a:t/>
            </a:r>
            <a:br>
              <a:rPr lang="en-US" dirty="0" smtClean="0"/>
            </a:br>
            <a:r>
              <a:rPr lang="en-US" dirty="0" err="1" smtClean="0"/>
              <a:t>Console.WriteLine</a:t>
            </a:r>
            <a:r>
              <a:rPr lang="en-US" dirty="0" smtClean="0"/>
              <a:t>("The Department is :{0}",</a:t>
            </a:r>
            <a:r>
              <a:rPr lang="en-US" dirty="0" err="1" smtClean="0"/>
              <a:t>d.Departname</a:t>
            </a:r>
            <a:r>
              <a:rPr lang="en-US" dirty="0" smtClean="0"/>
              <a:t>);</a:t>
            </a:r>
            <a:br>
              <a:rPr lang="en-US" dirty="0" smtClean="0"/>
            </a:br>
            <a:r>
              <a:rPr lang="en-US" dirty="0" smtClean="0"/>
              <a:t>return 0;</a:t>
            </a:r>
            <a:br>
              <a:rPr lang="en-US" dirty="0" smtClean="0"/>
            </a:br>
            <a:r>
              <a:rPr lang="en-US" dirty="0" smtClean="0"/>
              <a:t>}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514600"/>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Lecture 6</a:t>
            </a:r>
            <a:endParaRPr lang="en-US" sz="8000" b="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Example</a:t>
            </a:r>
            <a:endParaRPr lang="en-US" dirty="0"/>
          </a:p>
        </p:txBody>
      </p:sp>
      <p:pic>
        <p:nvPicPr>
          <p:cNvPr id="2050" name="Picture 2"/>
          <p:cNvPicPr>
            <a:picLocks noGrp="1" noChangeAspect="1" noChangeArrowheads="1"/>
          </p:cNvPicPr>
          <p:nvPr>
            <p:ph idx="1"/>
          </p:nvPr>
        </p:nvPicPr>
        <p:blipFill>
          <a:blip r:embed="rId2"/>
          <a:srcRect l="25434" t="43133" r="4953" b="13299"/>
          <a:stretch>
            <a:fillRect/>
          </a:stretch>
        </p:blipFill>
        <p:spPr bwMode="auto">
          <a:xfrm>
            <a:off x="540026" y="1905000"/>
            <a:ext cx="8603974"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Hiding</a:t>
            </a:r>
            <a:endParaRPr lang="en-US" dirty="0"/>
          </a:p>
        </p:txBody>
      </p:sp>
      <p:pic>
        <p:nvPicPr>
          <p:cNvPr id="3074" name="Picture 2"/>
          <p:cNvPicPr>
            <a:picLocks noGrp="1" noChangeAspect="1" noChangeArrowheads="1"/>
          </p:cNvPicPr>
          <p:nvPr>
            <p:ph idx="1"/>
          </p:nvPr>
        </p:nvPicPr>
        <p:blipFill>
          <a:blip r:embed="rId2"/>
          <a:srcRect l="21172" t="48816" r="2111" b="15193"/>
          <a:stretch>
            <a:fillRect/>
          </a:stretch>
        </p:blipFill>
        <p:spPr bwMode="auto">
          <a:xfrm>
            <a:off x="457200" y="1981200"/>
            <a:ext cx="8446168"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Hiding</a:t>
            </a:r>
            <a:endParaRPr lang="en-US" dirty="0"/>
          </a:p>
        </p:txBody>
      </p:sp>
      <p:pic>
        <p:nvPicPr>
          <p:cNvPr id="4098" name="Picture 2"/>
          <p:cNvPicPr>
            <a:picLocks noChangeAspect="1" noChangeArrowheads="1"/>
          </p:cNvPicPr>
          <p:nvPr/>
        </p:nvPicPr>
        <p:blipFill>
          <a:blip r:embed="rId2"/>
          <a:srcRect l="31250" t="56250" r="14063" b="29167"/>
          <a:stretch>
            <a:fillRect/>
          </a:stretch>
        </p:blipFill>
        <p:spPr bwMode="auto">
          <a:xfrm>
            <a:off x="762000" y="1905000"/>
            <a:ext cx="6858000"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Advantages Of Information hiding</a:t>
            </a:r>
            <a:endParaRPr lang="en-US" sz="4000" dirty="0"/>
          </a:p>
        </p:txBody>
      </p:sp>
      <p:pic>
        <p:nvPicPr>
          <p:cNvPr id="5122" name="Picture 2"/>
          <p:cNvPicPr>
            <a:picLocks noChangeAspect="1" noChangeArrowheads="1"/>
          </p:cNvPicPr>
          <p:nvPr/>
        </p:nvPicPr>
        <p:blipFill>
          <a:blip r:embed="rId2"/>
          <a:srcRect l="28906" t="42708" r="3906" b="14583"/>
          <a:stretch>
            <a:fillRect/>
          </a:stretch>
        </p:blipFill>
        <p:spPr bwMode="auto">
          <a:xfrm>
            <a:off x="304800" y="1752600"/>
            <a:ext cx="839501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pic>
        <p:nvPicPr>
          <p:cNvPr id="6146" name="Picture 2"/>
          <p:cNvPicPr>
            <a:picLocks noGrp="1" noChangeAspect="1" noChangeArrowheads="1"/>
          </p:cNvPicPr>
          <p:nvPr>
            <p:ph idx="1"/>
          </p:nvPr>
        </p:nvPicPr>
        <p:blipFill>
          <a:blip r:embed="rId2"/>
          <a:srcRect l="22593" t="43133" r="10635" b="26559"/>
          <a:stretch>
            <a:fillRect/>
          </a:stretch>
        </p:blipFill>
        <p:spPr bwMode="auto">
          <a:xfrm>
            <a:off x="414337" y="2057400"/>
            <a:ext cx="8729663"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l="28125" t="27083" r="7813" b="15625"/>
          <a:stretch>
            <a:fillRect/>
          </a:stretch>
        </p:blipFill>
        <p:spPr bwMode="auto">
          <a:xfrm>
            <a:off x="533399" y="533400"/>
            <a:ext cx="8293331"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Advantages</a:t>
            </a:r>
            <a:endParaRPr lang="en-US" dirty="0"/>
          </a:p>
        </p:txBody>
      </p:sp>
      <p:pic>
        <p:nvPicPr>
          <p:cNvPr id="8194" name="Picture 2"/>
          <p:cNvPicPr>
            <a:picLocks noGrp="1" noChangeAspect="1" noChangeArrowheads="1"/>
          </p:cNvPicPr>
          <p:nvPr>
            <p:ph idx="1"/>
          </p:nvPr>
        </p:nvPicPr>
        <p:blipFill>
          <a:blip r:embed="rId2"/>
          <a:srcRect l="25434" t="41239" r="6373" b="15193"/>
          <a:stretch>
            <a:fillRect/>
          </a:stretch>
        </p:blipFill>
        <p:spPr bwMode="auto">
          <a:xfrm>
            <a:off x="533400" y="1981200"/>
            <a:ext cx="8428382"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365</TotalTime>
  <Words>382</Words>
  <Application>Microsoft Office PowerPoint</Application>
  <PresentationFormat>On-screen Show (4:3)</PresentationFormat>
  <Paragraphs>132</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Origin</vt:lpstr>
      <vt:lpstr>Encapsulation </vt:lpstr>
      <vt:lpstr>Information Hiding</vt:lpstr>
      <vt:lpstr>Real Life Example</vt:lpstr>
      <vt:lpstr>Information Hiding</vt:lpstr>
      <vt:lpstr>Information Hiding</vt:lpstr>
      <vt:lpstr>Advantages Of Information hiding</vt:lpstr>
      <vt:lpstr>Encapsulation</vt:lpstr>
      <vt:lpstr>Slide 8</vt:lpstr>
      <vt:lpstr>Advantages</vt:lpstr>
      <vt:lpstr>Implementation</vt:lpstr>
      <vt:lpstr>Separation of Interface &amp; Implementation</vt:lpstr>
      <vt:lpstr>Example</vt:lpstr>
      <vt:lpstr>Access Modifier</vt:lpstr>
      <vt:lpstr>Access Modifier</vt:lpstr>
      <vt:lpstr>Access Modifier</vt:lpstr>
      <vt:lpstr>Slide 16</vt:lpstr>
      <vt:lpstr>Slide 17</vt:lpstr>
      <vt:lpstr>Explanation</vt:lpstr>
      <vt:lpstr>Slide 19</vt:lpstr>
      <vt:lpstr>Slide 20</vt:lpstr>
      <vt:lpstr>Slide 21</vt:lpstr>
      <vt:lpstr>Slide 22</vt:lpstr>
      <vt:lpstr>Encapsulation Implementation</vt:lpstr>
      <vt:lpstr>Accessor &amp; Mutator</vt:lpstr>
      <vt:lpstr>Accessor &amp; Mutator</vt:lpstr>
      <vt:lpstr>Properties</vt:lpstr>
      <vt:lpstr>Properties</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Object Oriented  Programming</dc:title>
  <dc:creator>nasir</dc:creator>
  <cp:lastModifiedBy>mjamil</cp:lastModifiedBy>
  <cp:revision>157</cp:revision>
  <dcterms:created xsi:type="dcterms:W3CDTF">2006-08-16T00:00:00Z</dcterms:created>
  <dcterms:modified xsi:type="dcterms:W3CDTF">2017-02-17T04:01:09Z</dcterms:modified>
</cp:coreProperties>
</file>