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72" r:id="rId4"/>
    <p:sldId id="270" r:id="rId5"/>
    <p:sldId id="279" r:id="rId6"/>
    <p:sldId id="277" r:id="rId7"/>
    <p:sldId id="278" r:id="rId8"/>
    <p:sldId id="281" r:id="rId9"/>
    <p:sldId id="282" r:id="rId10"/>
    <p:sldId id="283" r:id="rId11"/>
    <p:sldId id="284" r:id="rId12"/>
    <p:sldId id="285" r:id="rId13"/>
    <p:sldId id="304" r:id="rId14"/>
    <p:sldId id="305" r:id="rId15"/>
    <p:sldId id="306" r:id="rId16"/>
    <p:sldId id="286" r:id="rId17"/>
    <p:sldId id="293" r:id="rId18"/>
    <p:sldId id="287" r:id="rId19"/>
    <p:sldId id="288" r:id="rId20"/>
    <p:sldId id="289" r:id="rId21"/>
    <p:sldId id="290" r:id="rId22"/>
    <p:sldId id="295" r:id="rId23"/>
    <p:sldId id="291" r:id="rId24"/>
    <p:sldId id="292" r:id="rId25"/>
    <p:sldId id="294" r:id="rId26"/>
    <p:sldId id="298" r:id="rId27"/>
    <p:sldId id="299" r:id="rId28"/>
    <p:sldId id="297" r:id="rId29"/>
    <p:sldId id="296" r:id="rId30"/>
    <p:sldId id="302" r:id="rId31"/>
    <p:sldId id="303" r:id="rId32"/>
    <p:sldId id="301" r:id="rId33"/>
    <p:sldId id="276" r:id="rId34"/>
    <p:sldId id="259" r:id="rId35"/>
    <p:sldId id="30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6" d="100"/>
          <a:sy n="46" d="100"/>
        </p:scale>
        <p:origin x="-64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3/3/2016</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3/3/2016</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3/3/2016</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86200"/>
            <a:ext cx="7010400" cy="990600"/>
          </a:xfrm>
        </p:spPr>
        <p:txBody>
          <a:bodyPr>
            <a:noAutofit/>
          </a:bodyPr>
          <a:lstStyle/>
          <a:p>
            <a:r>
              <a:rPr lang="en-US" b="1" i="1" dirty="0" smtClean="0">
                <a:latin typeface="Times New Roman" pitchFamily="18" charset="0"/>
                <a:cs typeface="Times New Roman" pitchFamily="18" charset="0"/>
              </a:rPr>
              <a:t>Constructors and Destructors </a:t>
            </a:r>
            <a:r>
              <a:rPr lang="en-US" sz="3600" dirty="0" smtClean="0"/>
              <a:t/>
            </a:r>
            <a:br>
              <a:rPr lang="en-US" sz="3600" dirty="0" smtClean="0"/>
            </a:br>
            <a:endParaRPr lang="en-US" sz="3600" dirty="0"/>
          </a:p>
        </p:txBody>
      </p:sp>
      <p:sp>
        <p:nvSpPr>
          <p:cNvPr id="3" name="Subtitle 2"/>
          <p:cNvSpPr>
            <a:spLocks noGrp="1"/>
          </p:cNvSpPr>
          <p:nvPr>
            <p:ph type="subTitle" idx="1"/>
          </p:nvPr>
        </p:nvSpPr>
        <p:spPr/>
        <p:txBody>
          <a:bodyPr>
            <a:normAutofit/>
          </a:bodyPr>
          <a:lstStyle/>
          <a:p>
            <a:r>
              <a:rPr lang="en-US" sz="2400" i="1" dirty="0" smtClean="0"/>
              <a:t>Lecture # 7</a:t>
            </a: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Parameterized Constructors</a:t>
            </a:r>
            <a:endParaRPr lang="en-US" dirty="0"/>
          </a:p>
        </p:txBody>
      </p:sp>
      <p:sp>
        <p:nvSpPr>
          <p:cNvPr id="3" name="Content Placeholder 2"/>
          <p:cNvSpPr>
            <a:spLocks noGrp="1"/>
          </p:cNvSpPr>
          <p:nvPr>
            <p:ph sz="quarter" idx="1"/>
          </p:nvPr>
        </p:nvSpPr>
        <p:spPr/>
        <p:txBody>
          <a:bodyPr/>
          <a:lstStyle/>
          <a:p>
            <a:pPr algn="ctr" fontAlgn="base">
              <a:buNone/>
            </a:pPr>
            <a:r>
              <a:rPr lang="en-US" dirty="0" smtClean="0"/>
              <a:t>A constructor with at least one parameter is called as parameterized constructor. In parameterized constructor we can initialize each instance of the class to different values like as shown below</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sz="quarter" idx="1"/>
          </p:nvPr>
        </p:nvSpPr>
        <p:spPr/>
        <p:txBody>
          <a:bodyPr>
            <a:normAutofit/>
          </a:bodyPr>
          <a:lstStyle/>
          <a:p>
            <a:pPr fontAlgn="base">
              <a:buNone/>
            </a:pPr>
            <a:r>
              <a:rPr lang="en-US" sz="2400" dirty="0" smtClean="0"/>
              <a:t>Class Sample</a:t>
            </a:r>
          </a:p>
          <a:p>
            <a:pPr fontAlgn="base">
              <a:buNone/>
            </a:pPr>
            <a:r>
              <a:rPr lang="en-US" sz="2400" dirty="0" smtClean="0"/>
              <a:t>	{</a:t>
            </a:r>
          </a:p>
          <a:p>
            <a:pPr fontAlgn="base">
              <a:buNone/>
            </a:pPr>
            <a:r>
              <a:rPr lang="en-US" sz="2400" dirty="0" smtClean="0"/>
              <a:t>		public string param1, param2;</a:t>
            </a:r>
          </a:p>
          <a:p>
            <a:pPr fontAlgn="base">
              <a:buNone/>
            </a:pPr>
            <a:r>
              <a:rPr lang="en-US" sz="2400" dirty="0" smtClean="0"/>
              <a:t>		public Sample(string x, string y)    </a:t>
            </a:r>
          </a:p>
          <a:p>
            <a:pPr fontAlgn="base">
              <a:buNone/>
            </a:pPr>
            <a:r>
              <a:rPr lang="en-US" sz="2400" dirty="0" smtClean="0">
                <a:solidFill>
                  <a:srgbClr val="FF0000"/>
                </a:solidFill>
              </a:rPr>
              <a:t> // Declaring Parameterized constructor with Parameters</a:t>
            </a:r>
          </a:p>
          <a:p>
            <a:pPr fontAlgn="base">
              <a:buNone/>
            </a:pPr>
            <a:r>
              <a:rPr lang="en-US" sz="2400" dirty="0" smtClean="0"/>
              <a:t>		{</a:t>
            </a:r>
          </a:p>
          <a:p>
            <a:pPr fontAlgn="base">
              <a:buNone/>
            </a:pPr>
            <a:r>
              <a:rPr lang="en-US" sz="2400" dirty="0" smtClean="0"/>
              <a:t>			param1 = x;</a:t>
            </a:r>
          </a:p>
          <a:p>
            <a:pPr fontAlgn="base">
              <a:buNone/>
            </a:pPr>
            <a:r>
              <a:rPr lang="en-US" sz="2400" dirty="0" smtClean="0"/>
              <a:t>			param2 = y;</a:t>
            </a:r>
          </a:p>
          <a:p>
            <a:pPr fontAlgn="base">
              <a:buNone/>
            </a:pPr>
            <a:r>
              <a:rPr lang="en-US" sz="2400" dirty="0" smtClean="0"/>
              <a:t>		}</a:t>
            </a:r>
          </a:p>
          <a:p>
            <a:pPr fontAlgn="base">
              <a:buNone/>
            </a:pPr>
            <a:r>
              <a:rPr lang="en-US" sz="2400" dirty="0" smtClean="0"/>
              <a: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Contd..</a:t>
            </a:r>
            <a:endParaRPr lang="en-US" dirty="0"/>
          </a:p>
        </p:txBody>
      </p:sp>
      <p:sp>
        <p:nvSpPr>
          <p:cNvPr id="3" name="Content Placeholder 2"/>
          <p:cNvSpPr>
            <a:spLocks noGrp="1"/>
          </p:cNvSpPr>
          <p:nvPr>
            <p:ph sz="quarter" idx="1"/>
          </p:nvPr>
        </p:nvSpPr>
        <p:spPr/>
        <p:txBody>
          <a:bodyPr/>
          <a:lstStyle/>
          <a:p>
            <a:pPr fontAlgn="base">
              <a:buNone/>
            </a:pPr>
            <a:r>
              <a:rPr lang="en-US" sz="2400" dirty="0" smtClean="0"/>
              <a:t>class Program</a:t>
            </a:r>
          </a:p>
          <a:p>
            <a:pPr fontAlgn="base">
              <a:buNone/>
            </a:pPr>
            <a:r>
              <a:rPr lang="en-US" sz="2400" dirty="0" smtClean="0"/>
              <a:t>	{</a:t>
            </a:r>
          </a:p>
          <a:p>
            <a:pPr fontAlgn="base">
              <a:buNone/>
            </a:pPr>
            <a:r>
              <a:rPr lang="en-US" sz="2400" dirty="0" smtClean="0"/>
              <a:t>	static void Main(string[] args)</a:t>
            </a:r>
          </a:p>
          <a:p>
            <a:pPr fontAlgn="base">
              <a:buNone/>
            </a:pPr>
            <a:r>
              <a:rPr lang="en-US" sz="2400" dirty="0" smtClean="0"/>
              <a:t>		{</a:t>
            </a:r>
          </a:p>
          <a:p>
            <a:pPr fontAlgn="base">
              <a:buNone/>
            </a:pPr>
            <a:r>
              <a:rPr lang="en-US" sz="2400" dirty="0" smtClean="0"/>
              <a:t>	Sample </a:t>
            </a:r>
            <a:r>
              <a:rPr lang="en-US" sz="2400" dirty="0" err="1" smtClean="0"/>
              <a:t>obj</a:t>
            </a:r>
            <a:r>
              <a:rPr lang="en-US" sz="2400" dirty="0" smtClean="0"/>
              <a:t>=new Sample(“This </a:t>
            </a:r>
            <a:r>
              <a:rPr lang="en-US" sz="2400" dirty="0" err="1" smtClean="0"/>
              <a:t>is",Theory</a:t>
            </a:r>
            <a:r>
              <a:rPr lang="en-US" sz="2400" dirty="0" smtClean="0"/>
              <a:t> Class");  </a:t>
            </a:r>
          </a:p>
          <a:p>
            <a:pPr fontAlgn="base">
              <a:buNone/>
            </a:pPr>
            <a:r>
              <a:rPr lang="en-US" sz="2400" dirty="0" smtClean="0">
                <a:solidFill>
                  <a:srgbClr val="FF0000"/>
                </a:solidFill>
              </a:rPr>
              <a:t> 	// Parameterized Constructor Called</a:t>
            </a:r>
          </a:p>
          <a:p>
            <a:pPr fontAlgn="base">
              <a:buNone/>
            </a:pPr>
            <a:r>
              <a:rPr lang="en-US" sz="2400" dirty="0" smtClean="0"/>
              <a:t>	Console.WriteLine(obj.param1 +" our "+ obj.param2);</a:t>
            </a:r>
          </a:p>
          <a:p>
            <a:pPr fontAlgn="base">
              <a:buNone/>
            </a:pPr>
            <a:r>
              <a:rPr lang="en-US" sz="2400" dirty="0" smtClean="0"/>
              <a:t>	</a:t>
            </a:r>
            <a:r>
              <a:rPr lang="en-US" sz="2400" dirty="0" err="1" smtClean="0"/>
              <a:t>Console.ReadLine</a:t>
            </a:r>
            <a:r>
              <a:rPr lang="en-US" sz="2400" dirty="0" smtClean="0"/>
              <a:t>();</a:t>
            </a:r>
          </a:p>
          <a:p>
            <a:pPr fontAlgn="base">
              <a:buNone/>
            </a:pPr>
            <a:r>
              <a:rPr lang="en-US" sz="2400" dirty="0" smtClean="0"/>
              <a:t>		}</a:t>
            </a:r>
          </a:p>
          <a:p>
            <a:pPr fontAlgn="base">
              <a:buNone/>
            </a:pPr>
            <a:r>
              <a:rPr lang="en-US" sz="2400" dirty="0" smtClean="0"/>
              <a:t>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Copy Constructor</a:t>
            </a:r>
          </a:p>
        </p:txBody>
      </p:sp>
      <p:sp>
        <p:nvSpPr>
          <p:cNvPr id="3" name="Content Placeholder 2"/>
          <p:cNvSpPr>
            <a:spLocks noGrp="1"/>
          </p:cNvSpPr>
          <p:nvPr>
            <p:ph sz="quarter" idx="1"/>
          </p:nvPr>
        </p:nvSpPr>
        <p:spPr/>
        <p:txBody>
          <a:bodyPr/>
          <a:lstStyle/>
          <a:p>
            <a:r>
              <a:rPr lang="en-US" dirty="0" smtClean="0"/>
              <a:t>A parameterized constructor that contains a parameter of same class type is called as copy constructor. Main purpose of copy constructor is to initialize new instance to the values of an existing instance.</a:t>
            </a:r>
          </a:p>
          <a:p>
            <a:endParaRPr lang="en-US" dirty="0" smtClean="0"/>
          </a:p>
          <a:p>
            <a:r>
              <a:rPr lang="en-US" dirty="0" smtClean="0"/>
              <a:t>Check the example on the next slide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0"/>
            <a:ext cx="9144000" cy="6858000"/>
          </a:xfrm>
        </p:spPr>
        <p:txBody>
          <a:bodyPr>
            <a:normAutofit/>
          </a:bodyPr>
          <a:lstStyle/>
          <a:p>
            <a:pPr lvl="2" fontAlgn="base">
              <a:buNone/>
            </a:pPr>
            <a:endParaRPr lang="en-US" sz="2400" dirty="0" smtClean="0"/>
          </a:p>
          <a:p>
            <a:pPr lvl="2" fontAlgn="base">
              <a:buNone/>
            </a:pPr>
            <a:r>
              <a:rPr lang="en-US" sz="2400" dirty="0" smtClean="0"/>
              <a:t>class Sample</a:t>
            </a:r>
          </a:p>
          <a:p>
            <a:pPr lvl="2" fontAlgn="base">
              <a:buNone/>
            </a:pPr>
            <a:r>
              <a:rPr lang="en-US" sz="2400" dirty="0" smtClean="0"/>
              <a:t>{</a:t>
            </a:r>
          </a:p>
          <a:p>
            <a:pPr lvl="2" fontAlgn="base">
              <a:buNone/>
            </a:pPr>
            <a:r>
              <a:rPr lang="en-US" sz="2400" dirty="0" smtClean="0"/>
              <a:t>public string param1, param2;</a:t>
            </a:r>
          </a:p>
          <a:p>
            <a:pPr lvl="2" fontAlgn="base">
              <a:buNone/>
            </a:pPr>
            <a:r>
              <a:rPr lang="en-US" sz="2400" dirty="0" smtClean="0"/>
              <a:t>public Sample(string x, string y)</a:t>
            </a:r>
          </a:p>
          <a:p>
            <a:pPr lvl="2" fontAlgn="base">
              <a:buNone/>
            </a:pPr>
            <a:r>
              <a:rPr lang="en-US" sz="2400" dirty="0" smtClean="0"/>
              <a:t>{</a:t>
            </a:r>
          </a:p>
          <a:p>
            <a:pPr lvl="2" fontAlgn="base">
              <a:buNone/>
            </a:pPr>
            <a:r>
              <a:rPr lang="en-US" sz="2400" dirty="0" smtClean="0"/>
              <a:t>param1 = x;</a:t>
            </a:r>
          </a:p>
          <a:p>
            <a:pPr lvl="2" fontAlgn="base">
              <a:buNone/>
            </a:pPr>
            <a:r>
              <a:rPr lang="en-US" sz="2400" dirty="0" smtClean="0"/>
              <a:t>param2 = y;</a:t>
            </a:r>
          </a:p>
          <a:p>
            <a:pPr lvl="2" fontAlgn="base">
              <a:buNone/>
            </a:pPr>
            <a:r>
              <a:rPr lang="en-US" sz="2400" dirty="0" smtClean="0"/>
              <a:t>}</a:t>
            </a:r>
          </a:p>
          <a:p>
            <a:pPr lvl="2" fontAlgn="base">
              <a:buNone/>
            </a:pPr>
            <a:r>
              <a:rPr lang="en-US" sz="2400" dirty="0" smtClean="0"/>
              <a:t>public Sample(Sample </a:t>
            </a:r>
            <a:r>
              <a:rPr lang="en-US" sz="2400" dirty="0" err="1" smtClean="0"/>
              <a:t>obj</a:t>
            </a:r>
            <a:r>
              <a:rPr lang="en-US" sz="2400" dirty="0" smtClean="0"/>
              <a:t>)     </a:t>
            </a:r>
            <a:r>
              <a:rPr lang="en-US" sz="2400" dirty="0" smtClean="0">
                <a:solidFill>
                  <a:srgbClr val="00B050"/>
                </a:solidFill>
              </a:rPr>
              <a:t>// Copy Constructor</a:t>
            </a:r>
          </a:p>
          <a:p>
            <a:pPr lvl="2" fontAlgn="base">
              <a:buNone/>
            </a:pPr>
            <a:r>
              <a:rPr lang="en-US" sz="2400" dirty="0" smtClean="0"/>
              <a:t>{</a:t>
            </a:r>
          </a:p>
          <a:p>
            <a:pPr lvl="2" fontAlgn="base">
              <a:buNone/>
            </a:pPr>
            <a:r>
              <a:rPr lang="en-US" sz="2400" dirty="0" smtClean="0"/>
              <a:t>param1 = obj.param1;</a:t>
            </a:r>
          </a:p>
          <a:p>
            <a:pPr lvl="2" fontAlgn="base">
              <a:buNone/>
            </a:pPr>
            <a:r>
              <a:rPr lang="en-US" sz="2400" dirty="0" smtClean="0"/>
              <a:t>param2 = obj.param2;</a:t>
            </a:r>
          </a:p>
          <a:p>
            <a:pPr lvl="2" fontAlgn="base">
              <a:buNone/>
            </a:pPr>
            <a:r>
              <a:rPr lang="en-US" sz="2400" dirty="0" smtClean="0"/>
              <a:t>}</a:t>
            </a:r>
          </a:p>
          <a:p>
            <a:pPr lvl="2" fontAlgn="base">
              <a:buNone/>
            </a:pPr>
            <a:r>
              <a:rPr lang="en-US" sz="2400"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0"/>
            <a:ext cx="8686800" cy="6156960"/>
          </a:xfrm>
        </p:spPr>
        <p:txBody>
          <a:bodyPr>
            <a:normAutofit lnSpcReduction="10000"/>
          </a:bodyPr>
          <a:lstStyle/>
          <a:p>
            <a:pPr lvl="2" fontAlgn="base">
              <a:buNone/>
            </a:pPr>
            <a:endParaRPr lang="en-US" sz="2400" dirty="0" smtClean="0"/>
          </a:p>
          <a:p>
            <a:pPr lvl="2" fontAlgn="base">
              <a:buNone/>
            </a:pPr>
            <a:endParaRPr lang="en-US" sz="2400" dirty="0" smtClean="0"/>
          </a:p>
          <a:p>
            <a:pPr lvl="2" fontAlgn="base">
              <a:buNone/>
            </a:pPr>
            <a:r>
              <a:rPr lang="en-US" sz="2400" dirty="0" smtClean="0"/>
              <a:t>class Program</a:t>
            </a:r>
          </a:p>
          <a:p>
            <a:pPr lvl="2" fontAlgn="base">
              <a:buNone/>
            </a:pPr>
            <a:r>
              <a:rPr lang="en-US" sz="2400" dirty="0" smtClean="0"/>
              <a:t>{</a:t>
            </a:r>
          </a:p>
          <a:p>
            <a:pPr lvl="2" fontAlgn="base">
              <a:buNone/>
            </a:pPr>
            <a:r>
              <a:rPr lang="en-US" sz="2400" dirty="0" smtClean="0"/>
              <a:t>static void Main(string[] </a:t>
            </a:r>
            <a:r>
              <a:rPr lang="en-US" sz="2400" dirty="0" err="1" smtClean="0"/>
              <a:t>args</a:t>
            </a:r>
            <a:r>
              <a:rPr lang="en-US" sz="2400" dirty="0" smtClean="0"/>
              <a:t>)</a:t>
            </a:r>
          </a:p>
          <a:p>
            <a:pPr lvl="2" fontAlgn="base">
              <a:buNone/>
            </a:pPr>
            <a:r>
              <a:rPr lang="en-US" sz="2400" dirty="0" smtClean="0"/>
              <a:t>{</a:t>
            </a:r>
          </a:p>
          <a:p>
            <a:pPr lvl="2" fontAlgn="base">
              <a:buNone/>
            </a:pPr>
            <a:r>
              <a:rPr lang="en-US" sz="2400" dirty="0" smtClean="0"/>
              <a:t>Sample </a:t>
            </a:r>
            <a:r>
              <a:rPr lang="en-US" sz="2400" dirty="0" err="1" smtClean="0"/>
              <a:t>obj</a:t>
            </a:r>
            <a:r>
              <a:rPr lang="en-US" sz="2400" dirty="0" smtClean="0"/>
              <a:t> = new Sample("Welcome", "</a:t>
            </a:r>
            <a:r>
              <a:rPr lang="en-US" sz="2400" dirty="0" err="1" smtClean="0"/>
              <a:t>Aspdotnet</a:t>
            </a:r>
            <a:r>
              <a:rPr lang="en-US" sz="2400" dirty="0" smtClean="0"/>
              <a:t>-Suresh");  // Create instance to class Sample</a:t>
            </a:r>
          </a:p>
          <a:p>
            <a:pPr lvl="2" fontAlgn="base">
              <a:buNone/>
            </a:pPr>
            <a:r>
              <a:rPr lang="en-US" sz="2400" dirty="0" smtClean="0"/>
              <a:t>Sample obj1=new Sample(</a:t>
            </a:r>
            <a:r>
              <a:rPr lang="en-US" sz="2400" dirty="0" err="1" smtClean="0"/>
              <a:t>obj</a:t>
            </a:r>
            <a:r>
              <a:rPr lang="en-US" sz="2400" dirty="0" smtClean="0"/>
              <a:t>); </a:t>
            </a:r>
            <a:r>
              <a:rPr lang="en-US" sz="2400" dirty="0" smtClean="0">
                <a:solidFill>
                  <a:srgbClr val="00B050"/>
                </a:solidFill>
              </a:rPr>
              <a:t>// Here </a:t>
            </a:r>
            <a:r>
              <a:rPr lang="en-US" sz="2400" dirty="0" err="1" smtClean="0">
                <a:solidFill>
                  <a:srgbClr val="00B050"/>
                </a:solidFill>
              </a:rPr>
              <a:t>obj</a:t>
            </a:r>
            <a:r>
              <a:rPr lang="en-US" sz="2400" dirty="0" smtClean="0">
                <a:solidFill>
                  <a:srgbClr val="00B050"/>
                </a:solidFill>
              </a:rPr>
              <a:t> details will copied to obj1</a:t>
            </a:r>
          </a:p>
          <a:p>
            <a:pPr lvl="2" fontAlgn="base">
              <a:buNone/>
            </a:pPr>
            <a:r>
              <a:rPr lang="en-US" sz="2400" dirty="0" err="1" smtClean="0"/>
              <a:t>Console.WriteLine</a:t>
            </a:r>
            <a:r>
              <a:rPr lang="en-US" sz="2400" dirty="0" smtClean="0"/>
              <a:t>(obj1.param1 +" to " + obj1.param2);</a:t>
            </a:r>
          </a:p>
          <a:p>
            <a:pPr lvl="2" fontAlgn="base">
              <a:buNone/>
            </a:pPr>
            <a:r>
              <a:rPr lang="en-US" sz="2400" dirty="0" err="1" smtClean="0"/>
              <a:t>Console.ReadLine</a:t>
            </a:r>
            <a:r>
              <a:rPr lang="en-US" sz="2400" dirty="0" smtClean="0"/>
              <a:t>();</a:t>
            </a:r>
          </a:p>
          <a:p>
            <a:pPr lvl="2" fontAlgn="base">
              <a:buNone/>
            </a:pPr>
            <a:r>
              <a:rPr lang="en-US" sz="2400" dirty="0" smtClean="0"/>
              <a:t>}</a:t>
            </a:r>
          </a:p>
          <a:p>
            <a:pPr lvl="2" fontAlgn="base">
              <a:buNone/>
            </a:pPr>
            <a:r>
              <a:rPr lang="en-US" sz="2400" dirty="0" smtClean="0"/>
              <a:t>}</a:t>
            </a:r>
          </a:p>
          <a:p>
            <a:pPr lvl="2" fontAlgn="base">
              <a:buNone/>
            </a:pPr>
            <a:r>
              <a:rPr lang="en-US" sz="2400" dirty="0" smtClean="0"/>
              <a:t>}</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Constructor Overloading</a:t>
            </a:r>
            <a:endParaRPr lang="en-US" dirty="0"/>
          </a:p>
        </p:txBody>
      </p:sp>
      <p:sp>
        <p:nvSpPr>
          <p:cNvPr id="3" name="Content Placeholder 2"/>
          <p:cNvSpPr>
            <a:spLocks noGrp="1"/>
          </p:cNvSpPr>
          <p:nvPr>
            <p:ph sz="quarter" idx="1"/>
          </p:nvPr>
        </p:nvSpPr>
        <p:spPr/>
        <p:txBody>
          <a:bodyPr>
            <a:normAutofit/>
          </a:bodyPr>
          <a:lstStyle/>
          <a:p>
            <a:pPr fontAlgn="base">
              <a:spcBef>
                <a:spcPts val="1200"/>
              </a:spcBef>
              <a:spcAft>
                <a:spcPts val="1200"/>
              </a:spcAft>
            </a:pPr>
            <a:r>
              <a:rPr lang="en-US" sz="2400" dirty="0" smtClean="0"/>
              <a:t>In c# we can overload constructor by creating another constructor with same name and different parameters.</a:t>
            </a:r>
          </a:p>
          <a:p>
            <a:pPr fontAlgn="base">
              <a:spcBef>
                <a:spcPts val="1200"/>
              </a:spcBef>
              <a:spcAft>
                <a:spcPts val="1200"/>
              </a:spcAft>
            </a:pPr>
            <a:r>
              <a:rPr lang="en-US" sz="2400" dirty="0" smtClean="0"/>
              <a:t>First we will discuss the purpose of constructor overloading; it's very important to have the clear understating of the preceding topic. </a:t>
            </a:r>
          </a:p>
          <a:p>
            <a:pPr fontAlgn="base">
              <a:spcBef>
                <a:spcPts val="1200"/>
              </a:spcBef>
              <a:spcAft>
                <a:spcPts val="1200"/>
              </a:spcAft>
            </a:pPr>
            <a:r>
              <a:rPr lang="en-US" sz="2400" dirty="0" smtClean="0"/>
              <a:t>There are many complex conditions that exist when designing OOP models and we need to initialize a different set of member variables for different purposes of a class. So we need to use constructor overloading</a:t>
            </a:r>
            <a:r>
              <a:rPr lang="en-US" dirty="0" smtClean="0"/>
              <a:t/>
            </a:r>
            <a:br>
              <a:rPr lang="en-US" dirty="0" smtClean="0"/>
            </a:br>
            <a:endParaRPr lang="en-US" dirty="0" smtClean="0"/>
          </a:p>
          <a:p>
            <a:pPr algn="ctr" fontAlgn="base">
              <a:buNone/>
            </a:pPr>
            <a:endParaRPr lang="en-US" dirty="0" smtClean="0"/>
          </a:p>
          <a:p>
            <a:pPr algn="ctr" fontAlgn="base">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lstStyle/>
          <a:p>
            <a:pPr fontAlgn="base"/>
            <a:r>
              <a:rPr lang="en-US" dirty="0" smtClean="0"/>
              <a:t>The definition of constructor overloading is:</a:t>
            </a:r>
          </a:p>
          <a:p>
            <a:pPr fontAlgn="base">
              <a:buNone/>
            </a:pPr>
            <a:endParaRPr lang="en-US" dirty="0" smtClean="0"/>
          </a:p>
          <a:p>
            <a:pPr lvl="1" fontAlgn="base"/>
            <a:r>
              <a:rPr lang="en-US" dirty="0" smtClean="0"/>
              <a:t>Just like member functions, constructors can also be overloaded in a class. The overloaded constructor must differ in their number of arguments and/or type of arguments and/or order of arguments.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Constructor Overloading :</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dirty="0" smtClean="0"/>
              <a:t>C# supports overloading of constructors, that means we can have constructors with different set of parameters. So our class can be like this :</a:t>
            </a:r>
          </a:p>
          <a:p>
            <a:pPr>
              <a:buNone/>
            </a:pPr>
            <a:r>
              <a:rPr lang="en-US" dirty="0" smtClean="0"/>
              <a:t>public class </a:t>
            </a:r>
            <a:r>
              <a:rPr lang="en-US" dirty="0" err="1" smtClean="0"/>
              <a:t>mySampleClass</a:t>
            </a:r>
            <a:r>
              <a:rPr lang="en-US" dirty="0" smtClean="0"/>
              <a:t/>
            </a:r>
            <a:br>
              <a:rPr lang="en-US" dirty="0" smtClean="0"/>
            </a:br>
            <a:r>
              <a:rPr lang="en-US" dirty="0" smtClean="0"/>
              <a:t>{</a:t>
            </a:r>
            <a:br>
              <a:rPr lang="en-US" dirty="0" smtClean="0"/>
            </a:br>
            <a:r>
              <a:rPr lang="en-US" dirty="0" smtClean="0"/>
              <a:t>public </a:t>
            </a:r>
            <a:r>
              <a:rPr lang="en-US" dirty="0" err="1" smtClean="0">
                <a:solidFill>
                  <a:srgbClr val="FF0000"/>
                </a:solidFill>
              </a:rPr>
              <a:t>mySampleClass</a:t>
            </a:r>
            <a:r>
              <a:rPr lang="en-US" dirty="0" smtClean="0"/>
              <a:t>()</a:t>
            </a:r>
            <a:br>
              <a:rPr lang="en-US" dirty="0" smtClean="0"/>
            </a:br>
            <a:r>
              <a:rPr lang="en-US" dirty="0" smtClean="0"/>
              <a:t>	{</a:t>
            </a:r>
            <a:br>
              <a:rPr lang="en-US" dirty="0" smtClean="0"/>
            </a:br>
            <a:r>
              <a:rPr lang="en-US" dirty="0" smtClean="0">
                <a:solidFill>
                  <a:srgbClr val="00B050"/>
                </a:solidFill>
              </a:rPr>
              <a:t>// This is the no parameter constructor method.</a:t>
            </a:r>
            <a:br>
              <a:rPr lang="en-US" dirty="0" smtClean="0">
                <a:solidFill>
                  <a:srgbClr val="00B050"/>
                </a:solidFill>
              </a:rPr>
            </a:br>
            <a:r>
              <a:rPr lang="en-US" dirty="0" smtClean="0">
                <a:solidFill>
                  <a:srgbClr val="00B050"/>
                </a:solidFill>
              </a:rPr>
              <a:t>// First Constructor</a:t>
            </a:r>
            <a:r>
              <a:rPr lang="en-US" dirty="0" smtClean="0"/>
              <a:t>	}</a:t>
            </a:r>
            <a:br>
              <a:rPr lang="en-US" dirty="0" smtClean="0"/>
            </a:br>
            <a:r>
              <a:rPr lang="en-US" dirty="0" smtClean="0"/>
              <a:t>public </a:t>
            </a:r>
            <a:r>
              <a:rPr lang="en-US" dirty="0" err="1" smtClean="0">
                <a:solidFill>
                  <a:srgbClr val="FF0000"/>
                </a:solidFill>
              </a:rPr>
              <a:t>mySampleClass</a:t>
            </a:r>
            <a:r>
              <a:rPr lang="en-US" dirty="0" smtClean="0"/>
              <a:t>(</a:t>
            </a:r>
            <a:r>
              <a:rPr lang="en-US" dirty="0" err="1" smtClean="0"/>
              <a:t>int</a:t>
            </a:r>
            <a:r>
              <a:rPr lang="en-US" dirty="0" smtClean="0"/>
              <a:t> Age)</a:t>
            </a:r>
            <a:br>
              <a:rPr lang="en-US" dirty="0" smtClean="0"/>
            </a:br>
            <a:r>
              <a:rPr lang="en-US" dirty="0" smtClean="0"/>
              <a:t>{</a:t>
            </a:r>
            <a:br>
              <a:rPr lang="en-US" dirty="0" smtClean="0"/>
            </a:br>
            <a:r>
              <a:rPr lang="en-US" dirty="0" smtClean="0">
                <a:solidFill>
                  <a:srgbClr val="00B050"/>
                </a:solidFill>
              </a:rPr>
              <a:t>// This is the constructor with one parameter.</a:t>
            </a:r>
            <a:br>
              <a:rPr lang="en-US" dirty="0" smtClean="0">
                <a:solidFill>
                  <a:srgbClr val="00B050"/>
                </a:solidFill>
              </a:rPr>
            </a:br>
            <a:r>
              <a:rPr lang="en-US" dirty="0" smtClean="0">
                <a:solidFill>
                  <a:srgbClr val="00B050"/>
                </a:solidFill>
              </a:rPr>
              <a:t>// Second Constructor</a:t>
            </a:r>
            <a:r>
              <a:rPr lang="en-US" dirty="0" smtClean="0"/>
              <a:t/>
            </a:r>
            <a:br>
              <a:rPr lang="en-US" dirty="0" smtClean="0"/>
            </a:br>
            <a:r>
              <a:rPr lang="en-US" dirty="0" smtClean="0"/>
              <a:t>}</a:t>
            </a:r>
            <a:br>
              <a:rPr lang="en-US" dirty="0" smtClean="0"/>
            </a:br>
            <a:r>
              <a:rPr lang="en-US" dirty="0" smtClean="0"/>
              <a:t>public </a:t>
            </a:r>
            <a:r>
              <a:rPr lang="en-US" dirty="0" err="1" smtClean="0">
                <a:solidFill>
                  <a:srgbClr val="FF0000"/>
                </a:solidFill>
              </a:rPr>
              <a:t>mySampleClass</a:t>
            </a:r>
            <a:r>
              <a:rPr lang="en-US" dirty="0" smtClean="0"/>
              <a:t>(</a:t>
            </a:r>
            <a:r>
              <a:rPr lang="en-US" dirty="0" err="1" smtClean="0"/>
              <a:t>int</a:t>
            </a:r>
            <a:r>
              <a:rPr lang="en-US" dirty="0" smtClean="0"/>
              <a:t> Age, string Name)</a:t>
            </a:r>
            <a:br>
              <a:rPr lang="en-US" dirty="0" smtClean="0"/>
            </a:br>
            <a:r>
              <a:rPr lang="en-US" dirty="0" smtClean="0"/>
              <a:t>{</a:t>
            </a:r>
            <a:br>
              <a:rPr lang="en-US" dirty="0" smtClean="0"/>
            </a:br>
            <a:r>
              <a:rPr lang="en-US" dirty="0" smtClean="0">
                <a:solidFill>
                  <a:srgbClr val="00B050"/>
                </a:solidFill>
              </a:rPr>
              <a:t>// This is the constructor with two parameters.</a:t>
            </a:r>
            <a:br>
              <a:rPr lang="en-US" dirty="0" smtClean="0">
                <a:solidFill>
                  <a:srgbClr val="00B050"/>
                </a:solidFill>
              </a:rPr>
            </a:br>
            <a:r>
              <a:rPr lang="en-US" dirty="0" smtClean="0">
                <a:solidFill>
                  <a:srgbClr val="00B050"/>
                </a:solidFill>
              </a:rPr>
              <a:t>// Third Constructor</a:t>
            </a:r>
            <a:r>
              <a:rPr lang="en-US" dirty="0" smtClean="0"/>
              <a:t/>
            </a:r>
            <a:br>
              <a:rPr lang="en-US" dirty="0" smtClean="0"/>
            </a:br>
            <a:r>
              <a:rPr lang="en-US" dirty="0" smtClean="0"/>
              <a:t>}	</a:t>
            </a:r>
            <a:r>
              <a:rPr lang="en-US" dirty="0" smtClean="0">
                <a:solidFill>
                  <a:srgbClr val="00B050"/>
                </a:solidFill>
              </a:rPr>
              <a:t>// rest of the class members goes here.</a:t>
            </a:r>
            <a:r>
              <a:rPr lang="en-US" dirty="0" smtClean="0"/>
              <a:t>	} </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Contd..</a:t>
            </a:r>
            <a:endParaRPr lang="en-US" dirty="0"/>
          </a:p>
        </p:txBody>
      </p:sp>
      <p:sp>
        <p:nvSpPr>
          <p:cNvPr id="3" name="Content Placeholder 2"/>
          <p:cNvSpPr>
            <a:spLocks noGrp="1"/>
          </p:cNvSpPr>
          <p:nvPr>
            <p:ph sz="quarter" idx="1"/>
          </p:nvPr>
        </p:nvSpPr>
        <p:spPr/>
        <p:txBody>
          <a:bodyPr/>
          <a:lstStyle/>
          <a:p>
            <a:r>
              <a:rPr lang="en-US" sz="2400" dirty="0" smtClean="0"/>
              <a:t>Well, note here that call to the constructor now depends on the way you instantiate the object. For example :</a:t>
            </a:r>
            <a:br>
              <a:rPr lang="en-US" sz="2400" dirty="0" smtClean="0"/>
            </a:br>
            <a:endParaRPr lang="en-US" sz="2400" dirty="0" smtClean="0"/>
          </a:p>
          <a:p>
            <a:pPr>
              <a:buNone/>
            </a:pPr>
            <a:r>
              <a:rPr lang="en-US" sz="2400" dirty="0" smtClean="0"/>
              <a:t>`</a:t>
            </a:r>
            <a:r>
              <a:rPr lang="en-US" sz="2400" dirty="0" err="1" smtClean="0"/>
              <a:t>mySampleClass</a:t>
            </a:r>
            <a:r>
              <a:rPr lang="en-US" sz="2400" dirty="0" smtClean="0"/>
              <a:t> </a:t>
            </a:r>
            <a:r>
              <a:rPr lang="en-US" sz="2400" dirty="0" err="1" smtClean="0"/>
              <a:t>obj</a:t>
            </a:r>
            <a:r>
              <a:rPr lang="en-US" sz="2400" dirty="0" smtClean="0"/>
              <a:t> = new </a:t>
            </a:r>
            <a:r>
              <a:rPr lang="en-US" sz="2400" dirty="0" err="1" smtClean="0"/>
              <a:t>mySampleClass</a:t>
            </a:r>
            <a:r>
              <a:rPr lang="en-US" sz="2400" dirty="0" smtClean="0"/>
              <a:t>()</a:t>
            </a:r>
            <a:br>
              <a:rPr lang="en-US" sz="2400" dirty="0" smtClean="0"/>
            </a:br>
            <a:r>
              <a:rPr lang="en-US" sz="2400" dirty="0" smtClean="0">
                <a:solidFill>
                  <a:srgbClr val="00B050"/>
                </a:solidFill>
              </a:rPr>
              <a:t>// At this time the code of no parameter </a:t>
            </a:r>
            <a:br>
              <a:rPr lang="en-US" sz="2400" dirty="0" smtClean="0">
                <a:solidFill>
                  <a:srgbClr val="00B050"/>
                </a:solidFill>
              </a:rPr>
            </a:br>
            <a:r>
              <a:rPr lang="en-US" sz="2400" dirty="0" smtClean="0">
                <a:solidFill>
                  <a:srgbClr val="00B050"/>
                </a:solidFill>
              </a:rPr>
              <a:t>// constructor (First Constructor) will be executed</a:t>
            </a:r>
            <a:r>
              <a:rPr lang="en-US" sz="2400" dirty="0" smtClean="0"/>
              <a:t/>
            </a:r>
            <a:br>
              <a:rPr lang="en-US" sz="2400" dirty="0" smtClean="0"/>
            </a:br>
            <a:r>
              <a:rPr lang="en-US" sz="2400" dirty="0" err="1" smtClean="0"/>
              <a:t>mySampleClass</a:t>
            </a:r>
            <a:r>
              <a:rPr lang="en-US" sz="2400" dirty="0" smtClean="0"/>
              <a:t> </a:t>
            </a:r>
            <a:r>
              <a:rPr lang="en-US" sz="2400" dirty="0" err="1" smtClean="0"/>
              <a:t>obj</a:t>
            </a:r>
            <a:r>
              <a:rPr lang="en-US" sz="2400" dirty="0" smtClean="0"/>
              <a:t> = new </a:t>
            </a:r>
            <a:r>
              <a:rPr lang="en-US" sz="2400" dirty="0" err="1" smtClean="0"/>
              <a:t>mySampleClass</a:t>
            </a:r>
            <a:r>
              <a:rPr lang="en-US" sz="2400" dirty="0" smtClean="0"/>
              <a:t>(12)</a:t>
            </a:r>
            <a:br>
              <a:rPr lang="en-US" sz="2400" dirty="0" smtClean="0"/>
            </a:br>
            <a:r>
              <a:rPr lang="en-US" sz="2400" dirty="0" smtClean="0">
                <a:solidFill>
                  <a:srgbClr val="00B050"/>
                </a:solidFill>
              </a:rPr>
              <a:t>// At this time the code of one parameter </a:t>
            </a:r>
            <a:br>
              <a:rPr lang="en-US" sz="2400" dirty="0" smtClean="0">
                <a:solidFill>
                  <a:srgbClr val="00B050"/>
                </a:solidFill>
              </a:rPr>
            </a:br>
            <a:r>
              <a:rPr lang="en-US" sz="2400" dirty="0" smtClean="0">
                <a:solidFill>
                  <a:srgbClr val="00B050"/>
                </a:solidFill>
              </a:rPr>
              <a:t>// constructor(Second Constructor) will be </a:t>
            </a:r>
            <a:br>
              <a:rPr lang="en-US" sz="2400" dirty="0" smtClean="0">
                <a:solidFill>
                  <a:srgbClr val="00B050"/>
                </a:solidFill>
              </a:rPr>
            </a:br>
            <a:r>
              <a:rPr lang="en-US" sz="2400" dirty="0" smtClean="0">
                <a:solidFill>
                  <a:srgbClr val="00B050"/>
                </a:solidFill>
              </a:rPr>
              <a:t>// executed.</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a:t>
            </a:r>
            <a:endParaRPr lang="en-US" dirty="0"/>
          </a:p>
        </p:txBody>
      </p:sp>
      <p:sp>
        <p:nvSpPr>
          <p:cNvPr id="3" name="Content Placeholder 2"/>
          <p:cNvSpPr>
            <a:spLocks noGrp="1"/>
          </p:cNvSpPr>
          <p:nvPr>
            <p:ph sz="quarter" idx="1"/>
          </p:nvPr>
        </p:nvSpPr>
        <p:spPr/>
        <p:txBody>
          <a:bodyPr>
            <a:normAutofit fontScale="92500" lnSpcReduction="10000"/>
          </a:bodyPr>
          <a:lstStyle/>
          <a:p>
            <a:pPr>
              <a:spcBef>
                <a:spcPts val="1200"/>
              </a:spcBef>
              <a:spcAft>
                <a:spcPts val="1200"/>
              </a:spcAft>
            </a:pPr>
            <a:r>
              <a:rPr lang="en-US" sz="2400" dirty="0" smtClean="0"/>
              <a:t>Whenever a class or struct is created, its constructor is called. A class or struct may have multiple constructors that take different arguments. </a:t>
            </a:r>
          </a:p>
          <a:p>
            <a:pPr>
              <a:spcBef>
                <a:spcPts val="1200"/>
              </a:spcBef>
              <a:spcAft>
                <a:spcPts val="1200"/>
              </a:spcAft>
            </a:pPr>
            <a:r>
              <a:rPr lang="en-US" sz="2400" dirty="0" smtClean="0"/>
              <a:t>Constructor is a special method of a class which will invoke automatically whenever instance or object of class is created. Constructors are responsible for object initialization and memory allocation of its class. </a:t>
            </a:r>
          </a:p>
          <a:p>
            <a:pPr>
              <a:spcBef>
                <a:spcPts val="1200"/>
              </a:spcBef>
              <a:spcAft>
                <a:spcPts val="1200"/>
              </a:spcAft>
            </a:pPr>
            <a:r>
              <a:rPr lang="en-US" sz="2400" dirty="0" smtClean="0"/>
              <a:t>If we create any class without constructor, the compiler will automatically create one default constructor for that class. There is always at least one constructor in every class</a:t>
            </a:r>
          </a:p>
          <a:p>
            <a:pPr>
              <a:spcBef>
                <a:spcPts val="1200"/>
              </a:spcBef>
              <a:spcAft>
                <a:spcPts val="1200"/>
              </a:spcAft>
            </a:pPr>
            <a:r>
              <a:rPr lang="en-US" sz="2400" dirty="0" smtClean="0"/>
              <a:t>If you do not provide a constructor for your object, C# will create one by default that instantiates the object and sets member variables to the default values</a:t>
            </a:r>
            <a:endParaRPr lang="en-US" sz="2400" dirty="0"/>
          </a:p>
        </p:txBody>
      </p:sp>
    </p:spTree>
    <p:extLst>
      <p:ext uri="{BB962C8B-B14F-4D97-AF65-F5344CB8AC3E}">
        <p14:creationId xmlns:p14="http://schemas.microsoft.com/office/powerpoint/2010/main" xmlns="" val="3018339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Constructors</a:t>
            </a:r>
            <a:endParaRPr lang="en-US" dirty="0"/>
          </a:p>
        </p:txBody>
      </p:sp>
      <p:sp>
        <p:nvSpPr>
          <p:cNvPr id="3" name="Content Placeholder 2"/>
          <p:cNvSpPr>
            <a:spLocks noGrp="1"/>
          </p:cNvSpPr>
          <p:nvPr>
            <p:ph sz="quarter" idx="1"/>
          </p:nvPr>
        </p:nvSpPr>
        <p:spPr/>
        <p:txBody>
          <a:bodyPr>
            <a:normAutofit fontScale="85000" lnSpcReduction="10000"/>
          </a:bodyPr>
          <a:lstStyle/>
          <a:p>
            <a:pPr>
              <a:spcBef>
                <a:spcPts val="1200"/>
              </a:spcBef>
              <a:spcAft>
                <a:spcPts val="1200"/>
              </a:spcAft>
            </a:pPr>
            <a:r>
              <a:rPr lang="en-US" sz="2400" dirty="0" smtClean="0"/>
              <a:t>A constructor becomes a private constructor when we declare it with the private access specifier.</a:t>
            </a:r>
          </a:p>
          <a:p>
            <a:pPr>
              <a:spcBef>
                <a:spcPts val="1200"/>
              </a:spcBef>
              <a:spcAft>
                <a:spcPts val="1200"/>
              </a:spcAft>
            </a:pPr>
            <a:r>
              <a:rPr lang="en-US" sz="2400" dirty="0" smtClean="0"/>
              <a:t>As we know, the private access modifier is a bit of a special case. </a:t>
            </a:r>
          </a:p>
          <a:p>
            <a:pPr>
              <a:spcBef>
                <a:spcPts val="1200"/>
              </a:spcBef>
              <a:spcAft>
                <a:spcPts val="1200"/>
              </a:spcAft>
            </a:pPr>
            <a:r>
              <a:rPr lang="en-US" sz="2400" dirty="0" smtClean="0"/>
              <a:t>We neither create the object of the class, nor can we inherit the class with only private constructors. </a:t>
            </a:r>
          </a:p>
          <a:p>
            <a:pPr>
              <a:spcBef>
                <a:spcPts val="1200"/>
              </a:spcBef>
              <a:spcAft>
                <a:spcPts val="1200"/>
              </a:spcAft>
            </a:pPr>
            <a:r>
              <a:rPr lang="en-US" sz="2400" dirty="0" smtClean="0"/>
              <a:t>But yes, we can have the set of public constructors along with the private constructors in the class and the public constructors can access the private constructors from within the class through constructor chaining.</a:t>
            </a:r>
          </a:p>
          <a:p>
            <a:pPr>
              <a:spcBef>
                <a:spcPts val="1200"/>
              </a:spcBef>
              <a:spcAft>
                <a:spcPts val="1200"/>
              </a:spcAft>
            </a:pPr>
            <a:r>
              <a:rPr lang="en-US" sz="2400" dirty="0" smtClean="0"/>
              <a:t> Private constructors are commonly used in classes that contain only static members.</a:t>
            </a:r>
          </a:p>
          <a:p>
            <a:pPr>
              <a:spcBef>
                <a:spcPts val="1200"/>
              </a:spcBef>
              <a:spcAft>
                <a:spcPts val="1200"/>
              </a:spcAft>
            </a:pPr>
            <a:r>
              <a:rPr lang="en-US" sz="2400" dirty="0" smtClean="0"/>
              <a:t>The main purpose of creating private constructor is used to restrict the class from being instantiated when it contains every member as static.</a:t>
            </a: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dirty="0" smtClean="0"/>
              <a:t>               class car</a:t>
            </a:r>
          </a:p>
          <a:p>
            <a:pPr>
              <a:buNone/>
            </a:pPr>
            <a:r>
              <a:rPr lang="en-US" dirty="0" smtClean="0"/>
              <a:t>        { 	 public  string  </a:t>
            </a:r>
            <a:r>
              <a:rPr lang="en-US" dirty="0" err="1" smtClean="0"/>
              <a:t>carname</a:t>
            </a:r>
            <a:r>
              <a:rPr lang="en-US" dirty="0" smtClean="0"/>
              <a:t>;</a:t>
            </a:r>
          </a:p>
          <a:p>
            <a:pPr>
              <a:buNone/>
            </a:pPr>
            <a:r>
              <a:rPr lang="en-US" dirty="0" smtClean="0"/>
              <a:t>          	  private car()	{</a:t>
            </a:r>
          </a:p>
          <a:p>
            <a:pPr>
              <a:buNone/>
            </a:pPr>
            <a:r>
              <a:rPr lang="en-US" dirty="0" smtClean="0"/>
              <a:t>            	  </a:t>
            </a:r>
            <a:r>
              <a:rPr lang="en-US" dirty="0" err="1" smtClean="0"/>
              <a:t>carname</a:t>
            </a:r>
            <a:r>
              <a:rPr lang="en-US" dirty="0" smtClean="0"/>
              <a:t> = ”Jeep”;		}	  </a:t>
            </a:r>
          </a:p>
          <a:p>
            <a:pPr>
              <a:buNone/>
            </a:pPr>
            <a:r>
              <a:rPr lang="en-US" dirty="0" smtClean="0"/>
              <a:t>         		   public car(</a:t>
            </a:r>
            <a:r>
              <a:rPr lang="en-US" dirty="0" err="1" smtClean="0"/>
              <a:t>int</a:t>
            </a:r>
            <a:r>
              <a:rPr lang="en-US" dirty="0" smtClean="0"/>
              <a:t> model):this()		</a:t>
            </a:r>
          </a:p>
          <a:p>
            <a:pPr>
              <a:buNone/>
            </a:pPr>
            <a:r>
              <a:rPr lang="en-US" dirty="0" smtClean="0"/>
              <a:t>		 {</a:t>
            </a:r>
          </a:p>
          <a:p>
            <a:pPr>
              <a:buNone/>
            </a:pPr>
            <a:r>
              <a:rPr lang="en-US" dirty="0" smtClean="0"/>
              <a:t>                Console.WriteLine("Model Year:{0}",model);</a:t>
            </a:r>
          </a:p>
          <a:p>
            <a:pPr>
              <a:buNone/>
            </a:pPr>
            <a:r>
              <a:rPr lang="en-US" dirty="0" smtClean="0"/>
              <a:t>                Console.WriteLine("Maker Name:{0}",</a:t>
            </a:r>
            <a:r>
              <a:rPr lang="en-US" dirty="0" err="1" smtClean="0"/>
              <a:t>carname</a:t>
            </a:r>
            <a:r>
              <a:rPr lang="en-US" dirty="0" smtClean="0"/>
              <a:t>);</a:t>
            </a:r>
          </a:p>
          <a:p>
            <a:pPr>
              <a:buNone/>
            </a:pPr>
            <a:r>
              <a:rPr lang="en-US" dirty="0" smtClean="0"/>
              <a:t>            }  }  }}</a:t>
            </a:r>
          </a:p>
          <a:p>
            <a:pPr>
              <a:buNone/>
            </a:pPr>
            <a:r>
              <a:rPr lang="en-US" dirty="0" smtClean="0"/>
              <a:t> static void Main(string[] args)</a:t>
            </a:r>
          </a:p>
          <a:p>
            <a:pPr>
              <a:buNone/>
            </a:pPr>
            <a:r>
              <a:rPr lang="en-US" dirty="0" smtClean="0"/>
              <a:t>        {	car </a:t>
            </a:r>
            <a:r>
              <a:rPr lang="en-US" dirty="0" err="1" smtClean="0"/>
              <a:t>sportscar</a:t>
            </a:r>
            <a:r>
              <a:rPr lang="en-US" dirty="0" smtClean="0"/>
              <a:t> = new car(2013);</a:t>
            </a:r>
          </a:p>
          <a:p>
            <a:pPr>
              <a:buNone/>
            </a:pPr>
            <a:r>
              <a:rPr lang="en-US" dirty="0" smtClean="0"/>
              <a:t>          	  </a:t>
            </a:r>
            <a:r>
              <a:rPr lang="en-US" dirty="0" err="1" smtClean="0"/>
              <a:t>Console.ReadKey</a:t>
            </a:r>
            <a:r>
              <a:rPr lang="en-US" dirty="0" smtClean="0"/>
              <a:t>();  	}</a:t>
            </a:r>
            <a:br>
              <a:rPr lang="en-US" dirty="0" smtClean="0"/>
            </a:br>
            <a:endParaRPr lang="en-US" dirty="0" smtClean="0"/>
          </a:p>
          <a:p>
            <a:pPr>
              <a:buNone/>
            </a:pPr>
            <a:r>
              <a:rPr lang="en-US" dirty="0" smtClean="0"/>
              <a:t>This is a very simple example of private constructors in which we use a public constructor to call the private constructor. </a:t>
            </a:r>
            <a:br>
              <a:rPr lang="en-US" dirty="0" smtClean="0"/>
            </a:b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Important points of private constructor</a:t>
            </a:r>
            <a:endParaRPr lang="en-US" dirty="0"/>
          </a:p>
        </p:txBody>
      </p:sp>
      <p:sp>
        <p:nvSpPr>
          <p:cNvPr id="3" name="Content Placeholder 2"/>
          <p:cNvSpPr>
            <a:spLocks noGrp="1"/>
          </p:cNvSpPr>
          <p:nvPr>
            <p:ph sz="quarter" idx="1"/>
          </p:nvPr>
        </p:nvSpPr>
        <p:spPr/>
        <p:txBody>
          <a:bodyPr/>
          <a:lstStyle/>
          <a:p>
            <a:pPr marL="457200" indent="-457200" fontAlgn="base">
              <a:spcBef>
                <a:spcPts val="1200"/>
              </a:spcBef>
              <a:spcAft>
                <a:spcPts val="1200"/>
              </a:spcAft>
              <a:buFont typeface="+mj-lt"/>
              <a:buAutoNum type="arabicPeriod"/>
            </a:pPr>
            <a:r>
              <a:rPr lang="en-US" sz="2400" dirty="0" smtClean="0"/>
              <a:t>One use of private construct is when we have only static member.</a:t>
            </a:r>
          </a:p>
          <a:p>
            <a:pPr marL="457200" indent="-457200" fontAlgn="base">
              <a:spcBef>
                <a:spcPts val="1200"/>
              </a:spcBef>
              <a:spcAft>
                <a:spcPts val="1200"/>
              </a:spcAft>
              <a:buFont typeface="+mj-lt"/>
              <a:buAutoNum type="arabicPeriod"/>
            </a:pPr>
            <a:r>
              <a:rPr lang="en-US" sz="2400" dirty="0" smtClean="0"/>
              <a:t>If we want to create object of class even if we have private constructors then we need to have public constructor along with private constructor</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 Chaining</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When a constructor invokes another constructor in the same class or in the base class of this class it is known as constructor chaining. </a:t>
            </a:r>
          </a:p>
          <a:p>
            <a:pPr>
              <a:buNone/>
            </a:pPr>
            <a:endParaRPr lang="en-US" dirty="0" smtClean="0"/>
          </a:p>
          <a:p>
            <a:r>
              <a:rPr lang="en-US" dirty="0" smtClean="0"/>
              <a:t>It is a very useful technique for avoiding code duplication.</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 Chaining</a:t>
            </a:r>
            <a:endParaRPr lang="en-US" dirty="0"/>
          </a:p>
        </p:txBody>
      </p:sp>
      <p:sp>
        <p:nvSpPr>
          <p:cNvPr id="3" name="Content Placeholder 2"/>
          <p:cNvSpPr>
            <a:spLocks noGrp="1"/>
          </p:cNvSpPr>
          <p:nvPr>
            <p:ph sz="quarter" idx="1"/>
          </p:nvPr>
        </p:nvSpPr>
        <p:spPr/>
        <p:txBody>
          <a:bodyPr>
            <a:normAutofit/>
          </a:bodyPr>
          <a:lstStyle/>
          <a:p>
            <a:pPr marL="514350" indent="-514350">
              <a:spcAft>
                <a:spcPts val="1200"/>
              </a:spcAft>
              <a:buNone/>
            </a:pPr>
            <a:r>
              <a:rPr lang="en-US" sz="2400" dirty="0" smtClean="0"/>
              <a:t>The following describes Constructor Chaining:</a:t>
            </a:r>
          </a:p>
          <a:p>
            <a:pPr marL="514350" indent="-514350">
              <a:spcAft>
                <a:spcPts val="1200"/>
              </a:spcAft>
              <a:buFont typeface="Wingdings" pitchFamily="2" charset="2"/>
              <a:buChar char="q"/>
            </a:pPr>
            <a:r>
              <a:rPr lang="en-US" sz="2400" dirty="0" smtClean="0"/>
              <a:t>A constructor can call another constructor of the same class or of the base class</a:t>
            </a:r>
          </a:p>
          <a:p>
            <a:pPr marL="514350" indent="-514350">
              <a:spcAft>
                <a:spcPts val="1200"/>
              </a:spcAft>
              <a:buFont typeface="Wingdings" pitchFamily="2" charset="2"/>
              <a:buChar char="q"/>
            </a:pPr>
            <a:r>
              <a:rPr lang="en-US" sz="2400" dirty="0" smtClean="0"/>
              <a:t>Since one constructor can invoke another, this sometimes can cause the execution of multiple constructors; that is referred to as Constructor Chaining. </a:t>
            </a:r>
          </a:p>
          <a:p>
            <a:pPr marL="514350" indent="-514350">
              <a:spcAft>
                <a:spcPts val="1200"/>
              </a:spcAft>
              <a:buFont typeface="Wingdings" pitchFamily="2" charset="2"/>
              <a:buChar char="q"/>
            </a:pPr>
            <a:r>
              <a:rPr lang="en-US" sz="2400" dirty="0" smtClean="0"/>
              <a:t>If a class is not derived from any other class then the following would be the chain: </a:t>
            </a:r>
          </a:p>
          <a:p>
            <a:pPr lvl="1">
              <a:spcBef>
                <a:spcPts val="0"/>
              </a:spcBef>
              <a:buFont typeface="Courier New" pitchFamily="49" charset="0"/>
              <a:buChar char="o"/>
            </a:pPr>
            <a:r>
              <a:rPr lang="en-US" dirty="0" smtClean="0"/>
              <a:t>Static Constructor. </a:t>
            </a:r>
          </a:p>
          <a:p>
            <a:pPr lvl="1">
              <a:spcBef>
                <a:spcPts val="0"/>
              </a:spcBef>
              <a:buFont typeface="Courier New" pitchFamily="49" charset="0"/>
              <a:buChar char="o"/>
            </a:pPr>
            <a:r>
              <a:rPr lang="en-US" dirty="0" smtClean="0"/>
              <a:t>Instance Constructor</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 Chaining</a:t>
            </a:r>
            <a:endParaRPr lang="en-US" dirty="0"/>
          </a:p>
        </p:txBody>
      </p:sp>
      <p:sp>
        <p:nvSpPr>
          <p:cNvPr id="3" name="Content Placeholder 2"/>
          <p:cNvSpPr>
            <a:spLocks noGrp="1"/>
          </p:cNvSpPr>
          <p:nvPr>
            <p:ph sz="quarter" idx="1"/>
          </p:nvPr>
        </p:nvSpPr>
        <p:spPr/>
        <p:txBody>
          <a:bodyPr/>
          <a:lstStyle/>
          <a:p>
            <a:pPr marL="514350" indent="-514350">
              <a:buFont typeface="Wingdings" pitchFamily="2" charset="2"/>
              <a:buChar char="q"/>
            </a:pPr>
            <a:r>
              <a:rPr lang="en-US" dirty="0" smtClean="0"/>
              <a:t>If a class is derived from any other class then the following would be the chain:  </a:t>
            </a:r>
          </a:p>
          <a:p>
            <a:pPr marL="514350" indent="-514350">
              <a:buNone/>
            </a:pPr>
            <a:endParaRPr lang="en-US" dirty="0" smtClean="0"/>
          </a:p>
          <a:p>
            <a:pPr lvl="1"/>
            <a:r>
              <a:rPr lang="en-US" dirty="0" smtClean="0"/>
              <a:t>Derived Static Constructor.  </a:t>
            </a:r>
          </a:p>
          <a:p>
            <a:pPr lvl="1"/>
            <a:r>
              <a:rPr lang="en-US" dirty="0" smtClean="0"/>
              <a:t>Base Static Constructor. </a:t>
            </a:r>
          </a:p>
          <a:p>
            <a:pPr lvl="1"/>
            <a:r>
              <a:rPr lang="en-US" dirty="0" smtClean="0"/>
              <a:t>Base Instance Constructor.</a:t>
            </a:r>
          </a:p>
          <a:p>
            <a:pPr lvl="1"/>
            <a:r>
              <a:rPr lang="en-US" dirty="0" smtClean="0"/>
              <a:t>Derived Instance Constructor.</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l="7812" t="19399" r="55469" b="46875"/>
          <a:stretch>
            <a:fillRect/>
          </a:stretch>
        </p:blipFill>
        <p:spPr bwMode="auto">
          <a:xfrm>
            <a:off x="-1" y="0"/>
            <a:ext cx="5751945" cy="396240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l="9375" t="19792" r="53906" b="58333"/>
          <a:stretch>
            <a:fillRect/>
          </a:stretch>
        </p:blipFill>
        <p:spPr bwMode="auto">
          <a:xfrm>
            <a:off x="228599" y="3886200"/>
            <a:ext cx="5968999"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Method</a:t>
            </a:r>
            <a:endParaRPr lang="en-US" dirty="0"/>
          </a:p>
        </p:txBody>
      </p:sp>
      <p:pic>
        <p:nvPicPr>
          <p:cNvPr id="2050" name="Picture 2"/>
          <p:cNvPicPr>
            <a:picLocks noGrp="1" noChangeAspect="1" noChangeArrowheads="1"/>
          </p:cNvPicPr>
          <p:nvPr>
            <p:ph sz="quarter" idx="1"/>
          </p:nvPr>
        </p:nvPicPr>
        <p:blipFill>
          <a:blip r:embed="rId2" cstate="print"/>
          <a:srcRect l="7170" t="24356" r="64371" b="52154"/>
          <a:stretch>
            <a:fillRect/>
          </a:stretch>
        </p:blipFill>
        <p:spPr bwMode="auto">
          <a:xfrm>
            <a:off x="838200" y="1676400"/>
            <a:ext cx="4800600"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Constructors</a:t>
            </a:r>
            <a:endParaRPr lang="en-US" dirty="0"/>
          </a:p>
        </p:txBody>
      </p:sp>
      <p:sp>
        <p:nvSpPr>
          <p:cNvPr id="3" name="Content Placeholder 2"/>
          <p:cNvSpPr>
            <a:spLocks noGrp="1"/>
          </p:cNvSpPr>
          <p:nvPr>
            <p:ph sz="quarter" idx="1"/>
          </p:nvPr>
        </p:nvSpPr>
        <p:spPr>
          <a:xfrm>
            <a:off x="457200" y="1219200"/>
            <a:ext cx="8458200" cy="5181600"/>
          </a:xfrm>
        </p:spPr>
        <p:txBody>
          <a:bodyPr>
            <a:normAutofit fontScale="77500" lnSpcReduction="20000"/>
          </a:bodyPr>
          <a:lstStyle/>
          <a:p>
            <a:pPr>
              <a:spcBef>
                <a:spcPts val="1200"/>
              </a:spcBef>
              <a:spcAft>
                <a:spcPts val="1200"/>
              </a:spcAft>
            </a:pPr>
            <a:r>
              <a:rPr lang="en-US" sz="3100" dirty="0" smtClean="0"/>
              <a:t>You can create a constructor as static and when a constructor is created as static, it will be invoked only once for any number of instances of the class and it is during the creation of first instance of the class or the first reference to a static member in the class. </a:t>
            </a:r>
          </a:p>
          <a:p>
            <a:pPr>
              <a:spcBef>
                <a:spcPts val="1200"/>
              </a:spcBef>
              <a:spcAft>
                <a:spcPts val="1200"/>
              </a:spcAft>
            </a:pPr>
            <a:r>
              <a:rPr lang="en-US" sz="3100" dirty="0" smtClean="0"/>
              <a:t>Static constructor is used to initialize static fields of the class and to write the code that needs to be executed only once.</a:t>
            </a:r>
          </a:p>
          <a:p>
            <a:pPr>
              <a:spcBef>
                <a:spcPts val="1200"/>
              </a:spcBef>
              <a:spcAft>
                <a:spcPts val="1200"/>
              </a:spcAft>
            </a:pPr>
            <a:r>
              <a:rPr lang="en-US" sz="3100" dirty="0" smtClean="0"/>
              <a:t>A </a:t>
            </a:r>
            <a:r>
              <a:rPr lang="en-US" sz="3100" b="1" dirty="0" smtClean="0"/>
              <a:t>static constructor</a:t>
            </a:r>
            <a:r>
              <a:rPr lang="en-US" sz="3100" dirty="0" smtClean="0"/>
              <a:t> initializes static fields. It runs at an indeterminate time before those fields are used. Static constructors on a type </a:t>
            </a:r>
          </a:p>
          <a:p>
            <a:pPr>
              <a:spcBef>
                <a:spcPts val="1200"/>
              </a:spcBef>
              <a:spcAft>
                <a:spcPts val="1200"/>
              </a:spcAft>
            </a:pPr>
            <a:r>
              <a:rPr lang="en-US" sz="3100" dirty="0" smtClean="0"/>
              <a:t>To initialize a Static Class or static variables in a non-static class, Static Constructors are used.</a:t>
            </a:r>
          </a:p>
          <a:p>
            <a:pPr>
              <a:spcBef>
                <a:spcPts val="1200"/>
              </a:spcBef>
              <a:spcAft>
                <a:spcPts val="1200"/>
              </a:spcAft>
            </a:pPr>
            <a:r>
              <a:rPr lang="en-US" sz="3100" dirty="0" smtClean="0"/>
              <a:t>Access Modifiers are not allowed on Static Constructors.</a:t>
            </a:r>
            <a:endParaRPr lang="en-US" sz="24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Static Constructors</a:t>
            </a:r>
            <a:endParaRPr lang="en-US" dirty="0"/>
          </a:p>
        </p:txBody>
      </p:sp>
      <p:sp>
        <p:nvSpPr>
          <p:cNvPr id="3" name="Content Placeholder 2"/>
          <p:cNvSpPr>
            <a:spLocks noGrp="1"/>
          </p:cNvSpPr>
          <p:nvPr>
            <p:ph sz="quarter" idx="1"/>
          </p:nvPr>
        </p:nvSpPr>
        <p:spPr/>
        <p:txBody>
          <a:bodyPr>
            <a:normAutofit/>
          </a:bodyPr>
          <a:lstStyle/>
          <a:p>
            <a:pPr>
              <a:spcBef>
                <a:spcPts val="1200"/>
              </a:spcBef>
              <a:spcAft>
                <a:spcPts val="1200"/>
              </a:spcAft>
            </a:pPr>
            <a:r>
              <a:rPr lang="en-US" sz="2400" dirty="0" smtClean="0"/>
              <a:t>Static Constructors cannot be parameterized.</a:t>
            </a:r>
          </a:p>
          <a:p>
            <a:pPr>
              <a:spcBef>
                <a:spcPts val="1200"/>
              </a:spcBef>
              <a:spcAft>
                <a:spcPts val="1200"/>
              </a:spcAft>
            </a:pPr>
            <a:r>
              <a:rPr lang="en-US" sz="2400" dirty="0" smtClean="0"/>
              <a:t>There can be only one Static Constructor per class. Static Constructors cannot have an explicit "this" or "base" constructor call, in other words Static Constructors cannot be called directly.</a:t>
            </a:r>
          </a:p>
          <a:p>
            <a:pPr>
              <a:spcBef>
                <a:spcPts val="1200"/>
              </a:spcBef>
              <a:spcAft>
                <a:spcPts val="1200"/>
              </a:spcAft>
            </a:pPr>
            <a:r>
              <a:rPr lang="en-US" sz="2400" dirty="0" smtClean="0"/>
              <a:t>Static Constructors are called automatically before the first instance of a class is created or any static member is referenced.</a:t>
            </a:r>
          </a:p>
          <a:p>
            <a:pPr>
              <a:spcBef>
                <a:spcPts val="1200"/>
              </a:spcBef>
              <a:spcAft>
                <a:spcPts val="1200"/>
              </a:spcAft>
            </a:pPr>
            <a:r>
              <a:rPr lang="en-US" sz="2400" dirty="0" smtClean="0"/>
              <a:t>Static Constructors are called only once in the lifetime of a class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a:t>
            </a:r>
          </a:p>
        </p:txBody>
      </p:sp>
      <p:sp>
        <p:nvSpPr>
          <p:cNvPr id="3" name="Content Placeholder 2"/>
          <p:cNvSpPr>
            <a:spLocks noGrp="1"/>
          </p:cNvSpPr>
          <p:nvPr>
            <p:ph sz="quarter" idx="1"/>
          </p:nvPr>
        </p:nvSpPr>
        <p:spPr/>
        <p:txBody>
          <a:bodyPr>
            <a:normAutofit/>
          </a:bodyPr>
          <a:lstStyle/>
          <a:p>
            <a:endParaRPr lang="en-US" sz="2400" dirty="0" smtClean="0"/>
          </a:p>
          <a:p>
            <a:r>
              <a:rPr lang="en-US" sz="2400" dirty="0" smtClean="0"/>
              <a:t>Classes are conceptual units. With them we construct object models. And </a:t>
            </a:r>
            <a:r>
              <a:rPr lang="en-US" sz="2400" b="1" dirty="0" smtClean="0"/>
              <a:t>constructors</a:t>
            </a:r>
            <a:r>
              <a:rPr lang="en-US" sz="2400" dirty="0" smtClean="0"/>
              <a:t> are specialized methods that have runtime support to create instances of classes for these models.</a:t>
            </a:r>
          </a:p>
          <a:p>
            <a:endParaRPr lang="en-US" sz="2400" dirty="0" smtClean="0"/>
          </a:p>
          <a:p>
            <a:r>
              <a:rPr lang="en-US" sz="2400" dirty="0" smtClean="0"/>
              <a:t>Constructor looks like the other methods in a class declaration, with the following exceptions:</a:t>
            </a:r>
          </a:p>
          <a:p>
            <a:pPr>
              <a:buNone/>
            </a:pPr>
            <a:endParaRPr lang="en-US" sz="2400" dirty="0" smtClean="0"/>
          </a:p>
          <a:p>
            <a:pPr lvl="1"/>
            <a:r>
              <a:rPr lang="en-US" sz="2000" dirty="0" smtClean="0">
                <a:solidFill>
                  <a:schemeClr val="tx1"/>
                </a:solidFill>
              </a:rPr>
              <a:t>The name of the constructor is the same as the name of the class.</a:t>
            </a:r>
          </a:p>
          <a:p>
            <a:pPr lvl="1"/>
            <a:r>
              <a:rPr lang="en-US" sz="2000" dirty="0" smtClean="0">
                <a:solidFill>
                  <a:schemeClr val="tx1"/>
                </a:solidFill>
              </a:rPr>
              <a:t> A constructor cannot have a return value</a:t>
            </a:r>
          </a:p>
          <a:p>
            <a:endParaRPr lang="en-US" sz="2400" dirty="0"/>
          </a:p>
        </p:txBody>
      </p:sp>
    </p:spTree>
    <p:extLst>
      <p:ext uri="{BB962C8B-B14F-4D97-AF65-F5344CB8AC3E}">
        <p14:creationId xmlns:p14="http://schemas.microsoft.com/office/powerpoint/2010/main" xmlns="" val="27881911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a:bodyPr>
          <a:lstStyle/>
          <a:p>
            <a:pPr>
              <a:buNone/>
            </a:pPr>
            <a:r>
              <a:rPr lang="en-US" sz="2400" dirty="0" smtClean="0"/>
              <a:t>Class </a:t>
            </a:r>
            <a:r>
              <a:rPr lang="en-US" sz="2400" dirty="0" err="1" smtClean="0"/>
              <a:t>DemoClass</a:t>
            </a:r>
            <a:r>
              <a:rPr lang="en-US" sz="2400" dirty="0" smtClean="0"/>
              <a:t>  </a:t>
            </a:r>
          </a:p>
          <a:p>
            <a:pPr>
              <a:buNone/>
            </a:pPr>
            <a:r>
              <a:rPr lang="en-US" sz="2400" dirty="0" smtClean="0"/>
              <a:t>{  </a:t>
            </a:r>
          </a:p>
          <a:p>
            <a:pPr>
              <a:buNone/>
            </a:pPr>
            <a:r>
              <a:rPr lang="en-US" sz="2400" dirty="0" smtClean="0"/>
              <a:t>    </a:t>
            </a:r>
            <a:r>
              <a:rPr lang="en-US" sz="2400" dirty="0" smtClean="0">
                <a:solidFill>
                  <a:srgbClr val="FF0000"/>
                </a:solidFill>
              </a:rPr>
              <a:t>Static</a:t>
            </a:r>
            <a:r>
              <a:rPr lang="en-US" sz="2400" dirty="0" smtClean="0"/>
              <a:t> </a:t>
            </a:r>
            <a:r>
              <a:rPr lang="en-US" sz="2400" dirty="0" err="1" smtClean="0"/>
              <a:t>DemoClass</a:t>
            </a:r>
            <a:r>
              <a:rPr lang="en-US" sz="2400" dirty="0" smtClean="0"/>
              <a:t>()  </a:t>
            </a:r>
          </a:p>
          <a:p>
            <a:pPr>
              <a:buNone/>
            </a:pPr>
            <a:r>
              <a:rPr lang="en-US" sz="2400" dirty="0" smtClean="0"/>
              <a:t>    {  </a:t>
            </a:r>
          </a:p>
          <a:p>
            <a:pPr>
              <a:buNone/>
            </a:pPr>
            <a:r>
              <a:rPr lang="en-US" sz="2400" dirty="0" smtClean="0"/>
              <a:t>        //code inside this constructor  </a:t>
            </a:r>
          </a:p>
          <a:p>
            <a:pPr>
              <a:buNone/>
            </a:pPr>
            <a:r>
              <a:rPr lang="en-US" sz="2400" dirty="0" smtClean="0"/>
              <a:t>    }  </a:t>
            </a:r>
          </a:p>
          <a:p>
            <a:pPr>
              <a:buNone/>
            </a:pPr>
            <a:r>
              <a:rPr lang="en-US" sz="2400" dirty="0" smtClean="0"/>
              <a:t>}  </a:t>
            </a:r>
            <a:r>
              <a:rPr lang="en-US" b="1" dirty="0" smtClean="0"/>
              <a:t/>
            </a:r>
            <a:br>
              <a:rPr lang="en-US" b="1" dirty="0" smtClean="0"/>
            </a:br>
            <a:r>
              <a:rPr lang="en-US" b="1" dirty="0" smtClean="0"/>
              <a:t/>
            </a:r>
            <a:br>
              <a:rPr lang="en-US" b="1" dirty="0" smtClean="0"/>
            </a:br>
            <a:r>
              <a:rPr lang="en-US" sz="2200" dirty="0" smtClean="0"/>
              <a:t>Static constructor is basically used to initialize the static fields and properties of the class. </a:t>
            </a:r>
          </a:p>
          <a:p>
            <a:pPr>
              <a:buNone/>
            </a:pPr>
            <a:r>
              <a:rPr lang="en-US" sz="2200" dirty="0" smtClean="0"/>
              <a:t>	There should at most one Static Constructor in a class and also Static Constructor can't take any parameters.</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Constructor</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dirty="0" smtClean="0"/>
              <a:t>Things to know about Static Constructor</a:t>
            </a:r>
            <a:br>
              <a:rPr lang="en-US" dirty="0" smtClean="0"/>
            </a:br>
            <a:r>
              <a:rPr lang="en-US" dirty="0" smtClean="0"/>
              <a:t/>
            </a:r>
            <a:br>
              <a:rPr lang="en-US" dirty="0" smtClean="0"/>
            </a:br>
            <a:endParaRPr lang="en-US" dirty="0" smtClean="0"/>
          </a:p>
          <a:p>
            <a:r>
              <a:rPr lang="en-US" dirty="0" smtClean="0"/>
              <a:t>It is used to initialize static data members. </a:t>
            </a:r>
            <a:br>
              <a:rPr lang="en-US" dirty="0" smtClean="0"/>
            </a:br>
            <a:r>
              <a:rPr lang="en-US" dirty="0" smtClean="0"/>
              <a:t/>
            </a:r>
            <a:br>
              <a:rPr lang="en-US" dirty="0" smtClean="0"/>
            </a:br>
            <a:endParaRPr lang="en-US" dirty="0" smtClean="0"/>
          </a:p>
          <a:p>
            <a:r>
              <a:rPr lang="en-US" dirty="0" smtClean="0"/>
              <a:t>Can't access anything but static members.</a:t>
            </a:r>
            <a:br>
              <a:rPr lang="en-US" dirty="0" smtClean="0"/>
            </a:br>
            <a:r>
              <a:rPr lang="en-US" dirty="0" smtClean="0"/>
              <a:t/>
            </a:r>
            <a:br>
              <a:rPr lang="en-US" dirty="0" smtClean="0"/>
            </a:br>
            <a:endParaRPr lang="en-US" dirty="0" smtClean="0"/>
          </a:p>
          <a:p>
            <a:r>
              <a:rPr lang="en-US" dirty="0" smtClean="0"/>
              <a:t>Can't have parameters</a:t>
            </a:r>
            <a:br>
              <a:rPr lang="en-US" dirty="0" smtClean="0"/>
            </a:br>
            <a:r>
              <a:rPr lang="en-US" dirty="0" smtClean="0"/>
              <a:t/>
            </a:r>
            <a:br>
              <a:rPr lang="en-US" dirty="0" smtClean="0"/>
            </a:br>
            <a:endParaRPr lang="en-US" dirty="0" smtClean="0"/>
          </a:p>
          <a:p>
            <a:r>
              <a:rPr lang="en-US" dirty="0" smtClean="0"/>
              <a:t>Can't have access modifiers like Public, Private or Protected.</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to Ponder</a:t>
            </a:r>
            <a:endParaRPr lang="en-US" dirty="0"/>
          </a:p>
        </p:txBody>
      </p:sp>
      <p:sp>
        <p:nvSpPr>
          <p:cNvPr id="3" name="Content Placeholder 2"/>
          <p:cNvSpPr>
            <a:spLocks noGrp="1"/>
          </p:cNvSpPr>
          <p:nvPr>
            <p:ph sz="quarter" idx="1"/>
          </p:nvPr>
        </p:nvSpPr>
        <p:spPr/>
        <p:txBody>
          <a:bodyPr/>
          <a:lstStyle/>
          <a:p>
            <a:pPr>
              <a:buNone/>
            </a:pPr>
            <a:r>
              <a:rPr lang="en-US" dirty="0" smtClean="0"/>
              <a:t>Some unique points related to constructors are as follows</a:t>
            </a:r>
          </a:p>
          <a:p>
            <a:endParaRPr lang="en-US" dirty="0" smtClean="0"/>
          </a:p>
          <a:p>
            <a:pPr lvl="1"/>
            <a:r>
              <a:rPr lang="en-US" dirty="0" smtClean="0"/>
              <a:t>A class can have any number of constructors.</a:t>
            </a:r>
          </a:p>
          <a:p>
            <a:pPr lvl="1"/>
            <a:r>
              <a:rPr lang="en-US" dirty="0" smtClean="0"/>
              <a:t>A constructor doesn’t have any return type even void.</a:t>
            </a:r>
          </a:p>
          <a:p>
            <a:pPr lvl="1"/>
            <a:r>
              <a:rPr lang="en-US" dirty="0" smtClean="0"/>
              <a:t>A static constructor can not be a parameterized constructor.</a:t>
            </a:r>
          </a:p>
          <a:p>
            <a:pPr lvl="1"/>
            <a:r>
              <a:rPr lang="en-US" dirty="0" smtClean="0"/>
              <a:t>Within a class you can create only one static constructor.</a:t>
            </a:r>
          </a:p>
          <a:p>
            <a:pPr>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Destructors</a:t>
            </a:r>
            <a:endParaRPr lang="en-US" dirty="0"/>
          </a:p>
        </p:txBody>
      </p:sp>
      <p:sp>
        <p:nvSpPr>
          <p:cNvPr id="3" name="Content Placeholder 2"/>
          <p:cNvSpPr>
            <a:spLocks noGrp="1"/>
          </p:cNvSpPr>
          <p:nvPr>
            <p:ph sz="quarter" idx="1"/>
          </p:nvPr>
        </p:nvSpPr>
        <p:spPr/>
        <p:txBody>
          <a:bodyPr>
            <a:normAutofit/>
          </a:bodyPr>
          <a:lstStyle/>
          <a:p>
            <a:endParaRPr lang="en-US" sz="2400" dirty="0" smtClean="0"/>
          </a:p>
          <a:p>
            <a:r>
              <a:rPr lang="en-US" sz="2400" dirty="0" smtClean="0"/>
              <a:t>Since C# is garbage collected, meaning that the framework will free the objects that you no longer use, there may be times where you need to do some manual cleanup. </a:t>
            </a:r>
          </a:p>
          <a:p>
            <a:endParaRPr lang="en-US" sz="2400" dirty="0"/>
          </a:p>
          <a:p>
            <a:r>
              <a:rPr lang="en-US" sz="2400" dirty="0" smtClean="0"/>
              <a:t>A destructor, a method called once an object is disposed, can be used to cleanup resources used by the object. Destructors doesn't look very much like other methods in C#. </a:t>
            </a:r>
          </a:p>
          <a:p>
            <a:endParaRPr lang="en-US" sz="2400" dirty="0"/>
          </a:p>
        </p:txBody>
      </p:sp>
    </p:spTree>
    <p:extLst>
      <p:ext uri="{BB962C8B-B14F-4D97-AF65-F5344CB8AC3E}">
        <p14:creationId xmlns:p14="http://schemas.microsoft.com/office/powerpoint/2010/main" xmlns="" val="140202258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Destructors</a:t>
            </a:r>
            <a:endParaRPr lang="en-US" dirty="0"/>
          </a:p>
        </p:txBody>
      </p:sp>
      <p:sp>
        <p:nvSpPr>
          <p:cNvPr id="3" name="Content Placeholder 2"/>
          <p:cNvSpPr>
            <a:spLocks noGrp="1"/>
          </p:cNvSpPr>
          <p:nvPr>
            <p:ph sz="quarter" idx="1"/>
          </p:nvPr>
        </p:nvSpPr>
        <p:spPr/>
        <p:txBody>
          <a:bodyPr/>
          <a:lstStyle/>
          <a:p>
            <a:pPr marL="0" indent="0">
              <a:buNone/>
            </a:pPr>
            <a:r>
              <a:rPr lang="en-US" sz="2400" dirty="0"/>
              <a:t>Here is an example of a destructor for our Car class</a:t>
            </a:r>
            <a:r>
              <a:rPr lang="en-US" sz="2400" dirty="0" smtClean="0"/>
              <a:t>:</a:t>
            </a:r>
          </a:p>
          <a:p>
            <a:pPr marL="0" indent="0">
              <a:buNone/>
            </a:pPr>
            <a:r>
              <a:rPr lang="en-US" sz="2400" dirty="0" smtClean="0"/>
              <a:t>	~</a:t>
            </a:r>
            <a:r>
              <a:rPr lang="en-US" sz="2400" dirty="0"/>
              <a:t>Car() </a:t>
            </a:r>
            <a:endParaRPr lang="en-US" sz="2400" dirty="0" smtClean="0"/>
          </a:p>
          <a:p>
            <a:pPr marL="0" indent="0">
              <a:buNone/>
            </a:pPr>
            <a:r>
              <a:rPr lang="en-US" sz="2400" dirty="0" smtClean="0"/>
              <a:t>		{ </a:t>
            </a:r>
          </a:p>
          <a:p>
            <a:pPr marL="0" indent="0">
              <a:buNone/>
            </a:pPr>
            <a:r>
              <a:rPr lang="en-US" sz="2400" dirty="0" smtClean="0"/>
              <a:t>			</a:t>
            </a:r>
            <a:r>
              <a:rPr lang="en-US" sz="2400" dirty="0" err="1" smtClean="0"/>
              <a:t>Console.WriteLine</a:t>
            </a:r>
            <a:r>
              <a:rPr lang="en-US" sz="2400" dirty="0"/>
              <a:t>("Out.."); </a:t>
            </a:r>
            <a:endParaRPr lang="en-US" sz="2400" dirty="0" smtClean="0"/>
          </a:p>
          <a:p>
            <a:pPr marL="0" indent="0">
              <a:buNone/>
            </a:pPr>
            <a:r>
              <a:rPr lang="en-US" sz="2400" dirty="0" smtClean="0"/>
              <a:t>		} </a:t>
            </a:r>
          </a:p>
          <a:p>
            <a:pPr marL="0" indent="0">
              <a:buNone/>
            </a:pPr>
            <a:endParaRPr lang="en-US" sz="2400" dirty="0"/>
          </a:p>
          <a:p>
            <a:pPr marL="0" indent="0">
              <a:buNone/>
            </a:pPr>
            <a:r>
              <a:rPr lang="en-US" sz="2400" dirty="0" smtClean="0"/>
              <a:t>Once </a:t>
            </a:r>
            <a:r>
              <a:rPr lang="en-US" sz="2400" dirty="0"/>
              <a:t>the object is collected by the garbage collector, this method is called.</a:t>
            </a:r>
          </a:p>
          <a:p>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5300" y="2767281"/>
            <a:ext cx="8153400" cy="1323439"/>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8000" b="1" i="1" cap="none" spc="0" dirty="0" smtClean="0">
                <a:ln w="12700">
                  <a:solidFill>
                    <a:schemeClr val="tx2">
                      <a:satMod val="155000"/>
                    </a:schemeClr>
                  </a:solidFill>
                  <a:prstDash val="solid"/>
                </a:ln>
                <a:solidFill>
                  <a:schemeClr val="bg2">
                    <a:lumMod val="50000"/>
                  </a:schemeClr>
                </a:solidFill>
                <a:effectLst>
                  <a:outerShdw blurRad="41275" dist="20320" dir="1800000" algn="tl" rotWithShape="0">
                    <a:srgbClr val="000000">
                      <a:alpha val="40000"/>
                    </a:srgbClr>
                  </a:outerShdw>
                </a:effectLst>
                <a:latin typeface="Times New Roman" pitchFamily="18" charset="0"/>
                <a:cs typeface="Times New Roman" pitchFamily="18" charset="0"/>
              </a:rPr>
              <a:t>End of Lecture 7</a:t>
            </a:r>
            <a:endParaRPr lang="en-US" sz="8000" b="1" i="1" cap="none" spc="0" dirty="0">
              <a:ln w="12700">
                <a:solidFill>
                  <a:schemeClr val="tx2">
                    <a:satMod val="155000"/>
                  </a:schemeClr>
                </a:solidFill>
                <a:prstDash val="solid"/>
              </a:ln>
              <a:solidFill>
                <a:schemeClr val="bg2">
                  <a:lumMod val="50000"/>
                </a:schemeClr>
              </a:solidFill>
              <a:effectLst>
                <a:outerShdw blurRad="41275" dist="20320" dir="1800000" algn="tl" rotWithShape="0">
                  <a:srgbClr val="000000">
                    <a:alpha val="40000"/>
                  </a:srgbClr>
                </a:outerShdw>
              </a:effectLst>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sz="2400" dirty="0"/>
              <a:t>Constructors are special methods, used when instantiating a class. A constructor can never return anything, which is why you don't have to define a return type for it. A normal method is defined like this:</a:t>
            </a:r>
          </a:p>
          <a:p>
            <a:pPr lvl="0"/>
            <a:endParaRPr lang="en-US" sz="2400" dirty="0" smtClean="0"/>
          </a:p>
          <a:p>
            <a:pPr marL="0" lvl="0" indent="0">
              <a:buNone/>
            </a:pPr>
            <a:r>
              <a:rPr lang="en-US" sz="2400" dirty="0" smtClean="0"/>
              <a:t>		</a:t>
            </a:r>
            <a:r>
              <a:rPr lang="en-US" sz="2400" dirty="0" smtClean="0">
                <a:solidFill>
                  <a:srgbClr val="FF0000"/>
                </a:solidFill>
              </a:rPr>
              <a:t>public </a:t>
            </a:r>
            <a:r>
              <a:rPr lang="en-US" sz="2400" dirty="0">
                <a:solidFill>
                  <a:srgbClr val="FF0000"/>
                </a:solidFill>
              </a:rPr>
              <a:t>string Describe() </a:t>
            </a:r>
            <a:endParaRPr lang="en-US" sz="2400" dirty="0" smtClean="0">
              <a:solidFill>
                <a:srgbClr val="FF0000"/>
              </a:solidFill>
            </a:endParaRPr>
          </a:p>
          <a:p>
            <a:pPr marL="0" lvl="0" indent="0">
              <a:buNone/>
            </a:pPr>
            <a:r>
              <a:rPr lang="en-US" sz="2400" dirty="0" smtClean="0">
                <a:solidFill>
                  <a:srgbClr val="FF0000"/>
                </a:solidFill>
              </a:rPr>
              <a:t>	{</a:t>
            </a:r>
          </a:p>
          <a:p>
            <a:pPr marL="0" lvl="0" indent="0">
              <a:buNone/>
            </a:pPr>
            <a:r>
              <a:rPr lang="en-US" sz="2400" dirty="0" smtClean="0">
                <a:solidFill>
                  <a:srgbClr val="FF0000"/>
                </a:solidFill>
              </a:rPr>
              <a:t>		// statements</a:t>
            </a:r>
          </a:p>
          <a:p>
            <a:pPr marL="0" lvl="0" indent="0">
              <a:buNone/>
            </a:pPr>
            <a:r>
              <a:rPr lang="en-US" sz="2400" dirty="0" smtClean="0">
                <a:solidFill>
                  <a:srgbClr val="FF0000"/>
                </a:solidFill>
              </a:rPr>
              <a:t>	}</a:t>
            </a:r>
          </a:p>
          <a:p>
            <a:pPr marL="0" lvl="0" indent="0">
              <a:buNone/>
            </a:pPr>
            <a:endParaRPr lang="en-US" sz="2400" dirty="0" smtClean="0"/>
          </a:p>
          <a:p>
            <a:pPr marL="0" lvl="0" indent="0">
              <a:buNone/>
            </a:pPr>
            <a:endParaRPr lang="en-US" sz="2400" dirty="0"/>
          </a:p>
          <a:p>
            <a:pPr marL="0" indent="0">
              <a:buNone/>
            </a:pPr>
            <a:r>
              <a:rPr lang="en-US" sz="2400" dirty="0"/>
              <a:t>A constructor can be defined like this</a:t>
            </a:r>
            <a:r>
              <a:rPr lang="en-US" sz="2400" dirty="0" smtClean="0"/>
              <a:t>:</a:t>
            </a:r>
          </a:p>
          <a:p>
            <a:pPr marL="0" indent="0">
              <a:buNone/>
            </a:pPr>
            <a:endParaRPr lang="en-US" sz="2400" dirty="0"/>
          </a:p>
          <a:p>
            <a:pPr marL="0" indent="0">
              <a:buNone/>
            </a:pPr>
            <a:r>
              <a:rPr lang="en-US" sz="2400" dirty="0" smtClean="0"/>
              <a:t> 		</a:t>
            </a:r>
            <a:r>
              <a:rPr lang="en-US" sz="2400" dirty="0">
                <a:solidFill>
                  <a:srgbClr val="FF0000"/>
                </a:solidFill>
              </a:rPr>
              <a:t>public Describe</a:t>
            </a:r>
            <a:r>
              <a:rPr lang="en-US" sz="2400" dirty="0" smtClean="0">
                <a:solidFill>
                  <a:srgbClr val="FF0000"/>
                </a:solidFill>
              </a:rPr>
              <a:t>()   { // constructor code }</a:t>
            </a:r>
          </a:p>
          <a:p>
            <a:pPr marL="0" indent="0">
              <a:buNone/>
            </a:pPr>
            <a:endParaRPr lang="en-US" sz="2400" dirty="0" smtClean="0">
              <a:solidFill>
                <a:srgbClr val="FF0000"/>
              </a:solidFill>
            </a:endParaRPr>
          </a:p>
        </p:txBody>
      </p:sp>
      <p:sp>
        <p:nvSpPr>
          <p:cNvPr id="7" name="Rectangle 4"/>
          <p:cNvSpPr>
            <a:spLocks noChangeArrowheads="1"/>
          </p:cNvSpPr>
          <p:nvPr/>
        </p:nvSpPr>
        <p:spPr bwMode="auto">
          <a:xfrm>
            <a:off x="0" y="-44509"/>
            <a:ext cx="67370" cy="546219"/>
          </a:xfrm>
          <a:prstGeom prst="rect">
            <a:avLst/>
          </a:prstGeom>
          <a:solidFill>
            <a:srgbClr val="EEEEEE"/>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33327" tIns="133308" rIns="33327"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9087526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Constructors</a:t>
            </a:r>
            <a:endParaRPr lang="en-US" dirty="0"/>
          </a:p>
        </p:txBody>
      </p:sp>
      <p:sp>
        <p:nvSpPr>
          <p:cNvPr id="3" name="Content Placeholder 2"/>
          <p:cNvSpPr>
            <a:spLocks noGrp="1"/>
          </p:cNvSpPr>
          <p:nvPr>
            <p:ph sz="quarter" idx="1"/>
          </p:nvPr>
        </p:nvSpPr>
        <p:spPr/>
        <p:txBody>
          <a:bodyPr>
            <a:normAutofit/>
          </a:bodyPr>
          <a:lstStyle/>
          <a:p>
            <a:pPr fontAlgn="base">
              <a:buNone/>
            </a:pPr>
            <a:endParaRPr lang="en-US" sz="2400" dirty="0" smtClean="0"/>
          </a:p>
          <a:p>
            <a:pPr fontAlgn="base">
              <a:buNone/>
            </a:pPr>
            <a:r>
              <a:rPr lang="en-US" sz="2400" dirty="0" smtClean="0"/>
              <a:t>Basically constructors are 5 types those are</a:t>
            </a:r>
          </a:p>
          <a:p>
            <a:pPr fontAlgn="base">
              <a:buNone/>
            </a:pPr>
            <a:r>
              <a:rPr lang="en-US" dirty="0" smtClean="0"/>
              <a:t/>
            </a:r>
            <a:br>
              <a:rPr lang="en-US" dirty="0" smtClean="0"/>
            </a:br>
            <a:endParaRPr lang="en-US" sz="2400" dirty="0" smtClean="0"/>
          </a:p>
          <a:p>
            <a:pPr fontAlgn="base">
              <a:buNone/>
            </a:pPr>
            <a:r>
              <a:rPr lang="en-US" sz="2400" dirty="0" smtClean="0"/>
              <a:t>      1.    </a:t>
            </a:r>
            <a:r>
              <a:rPr lang="en-US" sz="2400" dirty="0" smtClean="0">
                <a:solidFill>
                  <a:srgbClr val="FF0000"/>
                </a:solidFill>
              </a:rPr>
              <a:t>Default Constructor</a:t>
            </a:r>
          </a:p>
          <a:p>
            <a:pPr fontAlgn="base">
              <a:buNone/>
            </a:pPr>
            <a:r>
              <a:rPr lang="en-US" sz="2400" dirty="0" smtClean="0">
                <a:solidFill>
                  <a:srgbClr val="FF0000"/>
                </a:solidFill>
              </a:rPr>
              <a:t>      2.    Parameterized Constructor</a:t>
            </a:r>
          </a:p>
          <a:p>
            <a:pPr fontAlgn="base">
              <a:buNone/>
            </a:pPr>
            <a:r>
              <a:rPr lang="en-US" sz="2400" dirty="0" smtClean="0">
                <a:solidFill>
                  <a:srgbClr val="FF0000"/>
                </a:solidFill>
              </a:rPr>
              <a:t>      3.    Copy Constructor</a:t>
            </a:r>
          </a:p>
          <a:p>
            <a:pPr fontAlgn="base">
              <a:buNone/>
            </a:pPr>
            <a:r>
              <a:rPr lang="en-US" sz="2400" dirty="0" smtClean="0">
                <a:solidFill>
                  <a:srgbClr val="FF0000"/>
                </a:solidFill>
              </a:rPr>
              <a:t>      4.    Static Constructor</a:t>
            </a:r>
          </a:p>
          <a:p>
            <a:pPr fontAlgn="base">
              <a:buNone/>
            </a:pPr>
            <a:r>
              <a:rPr lang="en-US" sz="2400" dirty="0" smtClean="0">
                <a:solidFill>
                  <a:srgbClr val="FF0000"/>
                </a:solidFill>
              </a:rPr>
              <a:t>      5.    Private Constructor</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Default Constructor</a:t>
            </a:r>
            <a:endParaRPr lang="en-US" dirty="0"/>
          </a:p>
        </p:txBody>
      </p:sp>
      <p:sp>
        <p:nvSpPr>
          <p:cNvPr id="3" name="Content Placeholder 2"/>
          <p:cNvSpPr>
            <a:spLocks noGrp="1"/>
          </p:cNvSpPr>
          <p:nvPr>
            <p:ph sz="quarter" idx="1"/>
          </p:nvPr>
        </p:nvSpPr>
        <p:spPr/>
        <p:txBody>
          <a:bodyPr/>
          <a:lstStyle/>
          <a:p>
            <a:r>
              <a:rPr lang="en-US" sz="2400" dirty="0" smtClean="0"/>
              <a:t>All classes have constructors, whether you define one or not, because C# automatically provides a default constructor that causes all member variables to be initialized to their default values. </a:t>
            </a:r>
          </a:p>
          <a:p>
            <a:endParaRPr lang="en-US" sz="2400" dirty="0" smtClean="0"/>
          </a:p>
          <a:p>
            <a:r>
              <a:rPr lang="en-US" sz="2400" dirty="0" smtClean="0"/>
              <a:t>For most value types, the default value is zero. For </a:t>
            </a:r>
            <a:r>
              <a:rPr lang="en-US" sz="2400" dirty="0" err="1" smtClean="0"/>
              <a:t>bool</a:t>
            </a:r>
            <a:r>
              <a:rPr lang="en-US" sz="2400" dirty="0" smtClean="0"/>
              <a:t>, the default is false. For reference types, the default is null. However, once you define your own constructor, the default constructor is no longer used.</a:t>
            </a:r>
          </a:p>
          <a:p>
            <a:endParaRPr lang="en-US" dirty="0" smtClean="0"/>
          </a:p>
          <a:p>
            <a:r>
              <a:rPr lang="en-US" sz="2400" dirty="0" smtClean="0"/>
              <a:t>However, once you define your own constructor, the default constructor is no longer used.</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 simple constructor.</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dirty="0" smtClean="0"/>
              <a:t>class </a:t>
            </a:r>
            <a:r>
              <a:rPr lang="en-US" dirty="0" err="1" smtClean="0"/>
              <a:t>MyData</a:t>
            </a:r>
            <a:endParaRPr lang="en-US" dirty="0" smtClean="0"/>
          </a:p>
          <a:p>
            <a:pPr>
              <a:buNone/>
            </a:pPr>
            <a:r>
              <a:rPr lang="en-US" dirty="0" smtClean="0"/>
              <a:t> {</a:t>
            </a:r>
          </a:p>
          <a:p>
            <a:pPr>
              <a:buNone/>
            </a:pPr>
            <a:r>
              <a:rPr lang="en-US" dirty="0" smtClean="0"/>
              <a:t>		public </a:t>
            </a:r>
            <a:r>
              <a:rPr lang="en-US" dirty="0" err="1" smtClean="0"/>
              <a:t>int</a:t>
            </a:r>
            <a:r>
              <a:rPr lang="en-US" dirty="0" smtClean="0"/>
              <a:t> Id;</a:t>
            </a:r>
          </a:p>
          <a:p>
            <a:pPr>
              <a:buNone/>
            </a:pPr>
            <a:r>
              <a:rPr lang="en-US" dirty="0" smtClean="0"/>
              <a:t>		public </a:t>
            </a:r>
            <a:r>
              <a:rPr lang="en-US" dirty="0" err="1" smtClean="0"/>
              <a:t>MyData</a:t>
            </a:r>
            <a:r>
              <a:rPr lang="en-US" dirty="0" smtClean="0"/>
              <a:t> ()    {</a:t>
            </a:r>
          </a:p>
          <a:p>
            <a:pPr>
              <a:buNone/>
            </a:pPr>
            <a:r>
              <a:rPr lang="en-US" dirty="0" smtClean="0"/>
              <a:t>			Id = 10;       }   }</a:t>
            </a:r>
          </a:p>
          <a:p>
            <a:pPr>
              <a:buNone/>
            </a:pPr>
            <a:r>
              <a:rPr lang="en-US" dirty="0" smtClean="0"/>
              <a:t>class Program  {</a:t>
            </a:r>
          </a:p>
          <a:p>
            <a:pPr>
              <a:buNone/>
            </a:pPr>
            <a:r>
              <a:rPr lang="en-US" dirty="0" smtClean="0"/>
              <a:t>static void Main()    {</a:t>
            </a:r>
          </a:p>
          <a:p>
            <a:pPr>
              <a:buNone/>
            </a:pPr>
            <a:r>
              <a:rPr lang="en-US" dirty="0" smtClean="0"/>
              <a:t>			</a:t>
            </a:r>
            <a:r>
              <a:rPr lang="en-US" dirty="0" err="1" smtClean="0"/>
              <a:t>MyData</a:t>
            </a:r>
            <a:r>
              <a:rPr lang="en-US" dirty="0" smtClean="0"/>
              <a:t> a = new </a:t>
            </a:r>
            <a:r>
              <a:rPr lang="en-US" dirty="0" err="1" smtClean="0"/>
              <a:t>MyData</a:t>
            </a:r>
            <a:r>
              <a:rPr lang="en-US" dirty="0" smtClean="0"/>
              <a:t>();</a:t>
            </a:r>
          </a:p>
          <a:p>
            <a:pPr>
              <a:buNone/>
            </a:pPr>
            <a:r>
              <a:rPr lang="en-US" dirty="0" smtClean="0"/>
              <a:t>			</a:t>
            </a:r>
            <a:r>
              <a:rPr lang="en-US" dirty="0" err="1" smtClean="0"/>
              <a:t>MyData</a:t>
            </a:r>
            <a:r>
              <a:rPr lang="en-US" dirty="0" smtClean="0"/>
              <a:t> b = new </a:t>
            </a:r>
            <a:r>
              <a:rPr lang="en-US" dirty="0" err="1" smtClean="0"/>
              <a:t>MyData</a:t>
            </a:r>
            <a:r>
              <a:rPr lang="en-US" dirty="0" smtClean="0"/>
              <a:t>();</a:t>
            </a:r>
          </a:p>
          <a:p>
            <a:pPr>
              <a:buNone/>
            </a:pPr>
            <a:r>
              <a:rPr lang="en-US" dirty="0" smtClean="0"/>
              <a:t>			Console.WriteLine(</a:t>
            </a:r>
            <a:r>
              <a:rPr lang="en-US" dirty="0" err="1" smtClean="0"/>
              <a:t>a.Id</a:t>
            </a:r>
            <a:r>
              <a:rPr lang="en-US" dirty="0" smtClean="0"/>
              <a:t> + " " + </a:t>
            </a:r>
            <a:r>
              <a:rPr lang="en-US" dirty="0" err="1" smtClean="0"/>
              <a:t>b.Id</a:t>
            </a:r>
            <a:r>
              <a:rPr lang="en-US" dirty="0" smtClean="0"/>
              <a:t>);</a:t>
            </a:r>
          </a:p>
          <a:p>
            <a:pPr>
              <a:buNone/>
            </a:pPr>
            <a:r>
              <a:rPr lang="en-US" dirty="0" smtClean="0"/>
              <a:t>}</a:t>
            </a:r>
          </a:p>
          <a:p>
            <a:pPr>
              <a:buNone/>
            </a:pPr>
            <a:r>
              <a:rPr lang="en-US" dirty="0" smtClean="0"/>
              <a:t>}</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US" dirty="0"/>
          </a:p>
        </p:txBody>
      </p:sp>
      <p:sp>
        <p:nvSpPr>
          <p:cNvPr id="3" name="Content Placeholder 2"/>
          <p:cNvSpPr>
            <a:spLocks noGrp="1"/>
          </p:cNvSpPr>
          <p:nvPr>
            <p:ph sz="quarter" idx="1"/>
          </p:nvPr>
        </p:nvSpPr>
        <p:spPr/>
        <p:txBody>
          <a:bodyPr>
            <a:normAutofit/>
          </a:bodyPr>
          <a:lstStyle/>
          <a:p>
            <a:pPr fontAlgn="base">
              <a:buNone/>
            </a:pPr>
            <a:r>
              <a:rPr lang="en-US" sz="2200" dirty="0" smtClean="0"/>
              <a:t>Class Sample</a:t>
            </a:r>
          </a:p>
          <a:p>
            <a:pPr fontAlgn="base">
              <a:buNone/>
            </a:pPr>
            <a:r>
              <a:rPr lang="en-US" sz="2200" dirty="0" smtClean="0"/>
              <a:t>	{</a:t>
            </a:r>
          </a:p>
          <a:p>
            <a:pPr fontAlgn="base">
              <a:buNone/>
            </a:pPr>
            <a:r>
              <a:rPr lang="en-US" sz="2200" dirty="0" smtClean="0"/>
              <a:t>		public string line1, line2;</a:t>
            </a:r>
          </a:p>
          <a:p>
            <a:pPr fontAlgn="base">
              <a:buNone/>
            </a:pPr>
            <a:r>
              <a:rPr lang="en-US" sz="2200" dirty="0" smtClean="0"/>
              <a:t>		public Sample()     </a:t>
            </a:r>
            <a:r>
              <a:rPr lang="en-US" sz="2200" dirty="0" smtClean="0">
                <a:solidFill>
                  <a:srgbClr val="FF0000"/>
                </a:solidFill>
              </a:rPr>
              <a:t>// Default Constructor</a:t>
            </a:r>
          </a:p>
          <a:p>
            <a:pPr fontAlgn="base">
              <a:buNone/>
            </a:pPr>
            <a:r>
              <a:rPr lang="en-US" sz="2200" dirty="0" smtClean="0"/>
              <a:t>		{</a:t>
            </a:r>
          </a:p>
          <a:p>
            <a:pPr fontAlgn="base">
              <a:buNone/>
            </a:pPr>
            <a:r>
              <a:rPr lang="en-US" sz="2200" dirty="0" smtClean="0"/>
              <a:t>			line1 = "Welcome";</a:t>
            </a:r>
          </a:p>
          <a:p>
            <a:pPr fontAlgn="base">
              <a:buNone/>
            </a:pPr>
            <a:r>
              <a:rPr lang="en-US" sz="2200" dirty="0" smtClean="0"/>
              <a:t>			line2 = “User";</a:t>
            </a:r>
          </a:p>
          <a:p>
            <a:pPr fontAlgn="base">
              <a:buNone/>
            </a:pPr>
            <a:r>
              <a:rPr lang="en-US" sz="2200" dirty="0" smtClean="0"/>
              <a:t>}</a:t>
            </a:r>
          </a:p>
          <a:p>
            <a:pPr fontAlgn="base">
              <a:buNone/>
            </a:pPr>
            <a:r>
              <a:rPr lang="en-US" sz="2200" dirty="0" smtClean="0"/>
              <a: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normAutofit fontScale="92500" lnSpcReduction="10000"/>
          </a:bodyPr>
          <a:lstStyle/>
          <a:p>
            <a:pPr fontAlgn="base">
              <a:buNone/>
            </a:pPr>
            <a:r>
              <a:rPr lang="en-US" sz="2400" dirty="0" smtClean="0"/>
              <a:t>class Program</a:t>
            </a:r>
          </a:p>
          <a:p>
            <a:pPr fontAlgn="base">
              <a:buNone/>
            </a:pPr>
            <a:r>
              <a:rPr lang="en-US" sz="2400" dirty="0" smtClean="0"/>
              <a:t>	{</a:t>
            </a:r>
          </a:p>
          <a:p>
            <a:pPr fontAlgn="base">
              <a:buNone/>
            </a:pPr>
            <a:r>
              <a:rPr lang="en-US" sz="2400" dirty="0" smtClean="0"/>
              <a:t>static void Main(string[] args)</a:t>
            </a:r>
          </a:p>
          <a:p>
            <a:pPr fontAlgn="base">
              <a:buNone/>
            </a:pPr>
            <a:r>
              <a:rPr lang="en-US" sz="2400" dirty="0" smtClean="0"/>
              <a:t>{</a:t>
            </a:r>
          </a:p>
          <a:p>
            <a:pPr fontAlgn="base">
              <a:buNone/>
            </a:pPr>
            <a:r>
              <a:rPr lang="en-US" sz="2400" dirty="0" smtClean="0"/>
              <a:t>Sample </a:t>
            </a:r>
            <a:r>
              <a:rPr lang="en-US" sz="2400" dirty="0" err="1" smtClean="0"/>
              <a:t>obj</a:t>
            </a:r>
            <a:r>
              <a:rPr lang="en-US" sz="2400" dirty="0" smtClean="0"/>
              <a:t>=new Sample();  </a:t>
            </a:r>
          </a:p>
          <a:p>
            <a:pPr fontAlgn="base">
              <a:buNone/>
            </a:pPr>
            <a:r>
              <a:rPr lang="en-US" sz="2400" dirty="0" smtClean="0"/>
              <a:t> </a:t>
            </a:r>
            <a:r>
              <a:rPr lang="en-US" sz="2400" dirty="0" smtClean="0">
                <a:solidFill>
                  <a:srgbClr val="FF0000"/>
                </a:solidFill>
              </a:rPr>
              <a:t>// Once object of class created automatically constructor will be called</a:t>
            </a:r>
          </a:p>
          <a:p>
            <a:pPr fontAlgn="base">
              <a:buNone/>
            </a:pPr>
            <a:endParaRPr lang="en-US" sz="2400" dirty="0" smtClean="0">
              <a:solidFill>
                <a:srgbClr val="FF0000"/>
              </a:solidFill>
            </a:endParaRPr>
          </a:p>
          <a:p>
            <a:pPr fontAlgn="base">
              <a:buNone/>
            </a:pPr>
            <a:r>
              <a:rPr lang="en-US" sz="2400" dirty="0" smtClean="0"/>
              <a:t>Console.WriteLine(obj. line1);</a:t>
            </a:r>
          </a:p>
          <a:p>
            <a:pPr fontAlgn="base">
              <a:buNone/>
            </a:pPr>
            <a:r>
              <a:rPr lang="en-US" sz="2400" dirty="0" smtClean="0"/>
              <a:t>Console.WriteLine(obj. line2);</a:t>
            </a:r>
          </a:p>
          <a:p>
            <a:pPr fontAlgn="base">
              <a:buNone/>
            </a:pPr>
            <a:r>
              <a:rPr lang="en-US" sz="2400" dirty="0" err="1" smtClean="0"/>
              <a:t>Console.ReadLine</a:t>
            </a:r>
            <a:r>
              <a:rPr lang="en-US" sz="2400" dirty="0" smtClean="0"/>
              <a:t>();</a:t>
            </a:r>
          </a:p>
          <a:p>
            <a:pPr fontAlgn="base">
              <a:buNone/>
            </a:pPr>
            <a:r>
              <a:rPr lang="en-US" sz="2400" dirty="0" smtClean="0"/>
              <a:t>}</a:t>
            </a:r>
          </a:p>
          <a:p>
            <a:pPr fontAlgn="base">
              <a:buNone/>
            </a:pPr>
            <a:r>
              <a:rPr lang="en-US" sz="2400" dirty="0" smtClean="0"/>
              <a:t>}</a:t>
            </a:r>
          </a:p>
          <a:p>
            <a:endParaRPr lang="en-US" dirty="0"/>
          </a:p>
        </p:txBody>
      </p:sp>
      <p:sp>
        <p:nvSpPr>
          <p:cNvPr id="4" name="Rectangle 3"/>
          <p:cNvSpPr/>
          <p:nvPr/>
        </p:nvSpPr>
        <p:spPr>
          <a:xfrm>
            <a:off x="4648200" y="1447800"/>
            <a:ext cx="3657600" cy="144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i="1" u="sng" dirty="0" smtClean="0"/>
              <a:t>OUTPUT</a:t>
            </a:r>
          </a:p>
          <a:p>
            <a:pPr fontAlgn="base">
              <a:buNone/>
            </a:pPr>
            <a:endParaRPr lang="en-US" dirty="0" smtClean="0"/>
          </a:p>
          <a:p>
            <a:pPr fontAlgn="base">
              <a:buNone/>
            </a:pPr>
            <a:r>
              <a:rPr lang="en-US" sz="2000" dirty="0" smtClean="0"/>
              <a:t>Welcome</a:t>
            </a:r>
          </a:p>
          <a:p>
            <a:pPr fontAlgn="base">
              <a:buNone/>
            </a:pPr>
            <a:r>
              <a:rPr lang="en-US" sz="2000" dirty="0" smtClean="0"/>
              <a:t>User</a:t>
            </a:r>
          </a:p>
          <a:p>
            <a:pPr algn="ctr"/>
            <a:endParaRPr 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560</TotalTime>
  <Words>967</Words>
  <Application>Microsoft Office PowerPoint</Application>
  <PresentationFormat>On-screen Show (4:3)</PresentationFormat>
  <Paragraphs>245</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Origin</vt:lpstr>
      <vt:lpstr>Constructors and Destructors  </vt:lpstr>
      <vt:lpstr>Constructor </vt:lpstr>
      <vt:lpstr>Constructor </vt:lpstr>
      <vt:lpstr>Constructors</vt:lpstr>
      <vt:lpstr>Types of Constructors</vt:lpstr>
      <vt:lpstr>Default Constructor</vt:lpstr>
      <vt:lpstr> A simple constructor.</vt:lpstr>
      <vt:lpstr>Another Example</vt:lpstr>
      <vt:lpstr>Contd..</vt:lpstr>
      <vt:lpstr>Parameterized Constructors</vt:lpstr>
      <vt:lpstr>Code</vt:lpstr>
      <vt:lpstr>Code Contd..</vt:lpstr>
      <vt:lpstr>Copy Constructor</vt:lpstr>
      <vt:lpstr>Slide 14</vt:lpstr>
      <vt:lpstr>Slide 15</vt:lpstr>
      <vt:lpstr>Constructor Overloading</vt:lpstr>
      <vt:lpstr>Contd..</vt:lpstr>
      <vt:lpstr>Constructor Overloading :</vt:lpstr>
      <vt:lpstr>Code Contd..</vt:lpstr>
      <vt:lpstr>Private Constructors</vt:lpstr>
      <vt:lpstr>Code</vt:lpstr>
      <vt:lpstr>Important points of private constructor</vt:lpstr>
      <vt:lpstr>Constructors Chaining</vt:lpstr>
      <vt:lpstr>Constructors Chaining</vt:lpstr>
      <vt:lpstr>Constructors Chaining</vt:lpstr>
      <vt:lpstr>Slide 26</vt:lpstr>
      <vt:lpstr>Main Method</vt:lpstr>
      <vt:lpstr>Static Constructors</vt:lpstr>
      <vt:lpstr>Static Constructors</vt:lpstr>
      <vt:lpstr>Example</vt:lpstr>
      <vt:lpstr>Static Constructor</vt:lpstr>
      <vt:lpstr>Points to Ponder</vt:lpstr>
      <vt:lpstr>Destructors</vt:lpstr>
      <vt:lpstr>Destructors</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Constructors and Destructors</dc:title>
  <dc:creator>nasir</dc:creator>
  <cp:lastModifiedBy>nasir</cp:lastModifiedBy>
  <cp:revision>188</cp:revision>
  <dcterms:created xsi:type="dcterms:W3CDTF">2006-08-16T00:00:00Z</dcterms:created>
  <dcterms:modified xsi:type="dcterms:W3CDTF">2016-03-03T08:27:35Z</dcterms:modified>
</cp:coreProperties>
</file>