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66" r:id="rId5"/>
    <p:sldId id="267" r:id="rId6"/>
    <p:sldId id="257" r:id="rId7"/>
    <p:sldId id="259" r:id="rId8"/>
    <p:sldId id="270" r:id="rId9"/>
    <p:sldId id="268" r:id="rId10"/>
    <p:sldId id="269"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3/7/2016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3/7/2016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Base Keyword and Name Hiding</a:t>
            </a:r>
            <a:endParaRPr lang="en-US" dirty="0"/>
          </a:p>
        </p:txBody>
      </p:sp>
      <p:sp>
        <p:nvSpPr>
          <p:cNvPr id="3" name="Subtitle 2"/>
          <p:cNvSpPr>
            <a:spLocks noGrp="1"/>
          </p:cNvSpPr>
          <p:nvPr>
            <p:ph type="subTitle" idx="1"/>
          </p:nvPr>
        </p:nvSpPr>
        <p:spPr/>
        <p:txBody>
          <a:bodyPr>
            <a:normAutofit/>
          </a:bodyPr>
          <a:lstStyle/>
          <a:p>
            <a:r>
              <a:rPr lang="en-US" sz="2400" smtClean="0"/>
              <a:t>Lecture </a:t>
            </a:r>
            <a:r>
              <a:rPr lang="en-US" sz="2400" smtClean="0"/>
              <a:t>#9</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p:txBody>
          <a:bodyPr>
            <a:normAutofit/>
          </a:bodyPr>
          <a:lstStyle/>
          <a:p>
            <a:pPr>
              <a:buNone/>
            </a:pPr>
            <a:r>
              <a:rPr lang="en-US" sz="2400" b="1" u="sng" dirty="0" smtClean="0"/>
              <a:t>class</a:t>
            </a:r>
            <a:r>
              <a:rPr lang="en-US" sz="2400" dirty="0" smtClean="0"/>
              <a:t> Program </a:t>
            </a:r>
          </a:p>
          <a:p>
            <a:pPr>
              <a:buNone/>
            </a:pPr>
            <a:r>
              <a:rPr lang="en-US" sz="2400" dirty="0" smtClean="0"/>
              <a:t>{</a:t>
            </a:r>
          </a:p>
          <a:p>
            <a:pPr>
              <a:buNone/>
            </a:pPr>
            <a:r>
              <a:rPr lang="en-US" sz="2400" dirty="0" smtClean="0"/>
              <a:t> static void Main() </a:t>
            </a:r>
          </a:p>
          <a:p>
            <a:pPr>
              <a:buNone/>
            </a:pPr>
            <a:r>
              <a:rPr lang="en-US" sz="2400" dirty="0" smtClean="0"/>
              <a:t>{</a:t>
            </a:r>
          </a:p>
          <a:p>
            <a:pPr>
              <a:buNone/>
            </a:pPr>
            <a:r>
              <a:rPr lang="en-US" sz="2400" dirty="0" smtClean="0"/>
              <a:t> Derive d = new Derive();</a:t>
            </a:r>
          </a:p>
          <a:p>
            <a:pPr>
              <a:buNone/>
            </a:pPr>
            <a:r>
              <a:rPr lang="en-US" sz="2400" dirty="0" smtClean="0"/>
              <a:t> </a:t>
            </a:r>
            <a:r>
              <a:rPr lang="en-US" sz="2400" dirty="0" err="1" smtClean="0"/>
              <a:t>d.Write</a:t>
            </a:r>
            <a:r>
              <a:rPr lang="en-US" sz="2400" dirty="0" smtClean="0"/>
              <a:t>();</a:t>
            </a:r>
          </a:p>
          <a:p>
            <a:pPr>
              <a:buNone/>
            </a:pPr>
            <a:r>
              <a:rPr lang="en-US" sz="2400" dirty="0" smtClean="0"/>
              <a:t> } }</a:t>
            </a:r>
          </a:p>
          <a:p>
            <a:pPr algn="ctr">
              <a:buNone/>
            </a:pPr>
            <a:r>
              <a:rPr lang="en-US" sz="2400" dirty="0" smtClean="0"/>
              <a:t> </a:t>
            </a:r>
            <a:r>
              <a:rPr lang="en-US" sz="2400" b="1" dirty="0" smtClean="0"/>
              <a:t>Output</a:t>
            </a:r>
          </a:p>
          <a:p>
            <a:pPr algn="ctr">
              <a:buNone/>
            </a:pPr>
            <a:r>
              <a:rPr lang="en-US" sz="2400" dirty="0" smtClean="0"/>
              <a:t> 6 </a:t>
            </a:r>
          </a:p>
          <a:p>
            <a:pPr algn="ctr">
              <a:buNone/>
            </a:pPr>
            <a:r>
              <a:rPr lang="en-US" sz="2400" dirty="0" smtClean="0"/>
              <a:t>7</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8000" t="26000" r="17000" b="16667"/>
          <a:stretch>
            <a:fillRect/>
          </a:stretch>
        </p:blipFill>
        <p:spPr bwMode="auto">
          <a:xfrm>
            <a:off x="1" y="813816"/>
            <a:ext cx="9144000" cy="5510784"/>
          </a:xfrm>
          <a:prstGeom prst="rect">
            <a:avLst/>
          </a:prstGeom>
          <a:noFill/>
          <a:ln w="9525">
            <a:noFill/>
            <a:miter lim="800000"/>
            <a:headEnd/>
            <a:tailEnd/>
          </a:ln>
          <a:effectLst/>
        </p:spPr>
      </p:pic>
      <p:sp>
        <p:nvSpPr>
          <p:cNvPr id="8" name="Title 1"/>
          <p:cNvSpPr>
            <a:spLocks noGrp="1"/>
          </p:cNvSpPr>
          <p:nvPr>
            <p:ph type="title"/>
          </p:nvPr>
        </p:nvSpPr>
        <p:spPr>
          <a:xfrm>
            <a:off x="0" y="457200"/>
            <a:ext cx="9144000" cy="685800"/>
          </a:xfrm>
        </p:spPr>
        <p:txBody>
          <a:bodyPr>
            <a:normAutofit fontScale="90000"/>
          </a:bodyPr>
          <a:lstStyle/>
          <a:p>
            <a:pPr algn="ctr"/>
            <a:r>
              <a:rPr lang="en-US" dirty="0" smtClean="0"/>
              <a:t>Example- Inheritance, Polymorphism and Constructor Chaining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l="6000" t="24667" r="23000" b="16667"/>
          <a:stretch>
            <a:fillRect/>
          </a:stretch>
        </p:blipFill>
        <p:spPr bwMode="auto">
          <a:xfrm>
            <a:off x="45027" y="609600"/>
            <a:ext cx="9098973"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This Keywords</a:t>
            </a:r>
            <a:endParaRPr lang="en-US" dirty="0"/>
          </a:p>
        </p:txBody>
      </p:sp>
      <p:sp>
        <p:nvSpPr>
          <p:cNvPr id="3" name="Content Placeholder 2"/>
          <p:cNvSpPr>
            <a:spLocks noGrp="1"/>
          </p:cNvSpPr>
          <p:nvPr>
            <p:ph sz="quarter" idx="1"/>
          </p:nvPr>
        </p:nvSpPr>
        <p:spPr>
          <a:xfrm>
            <a:off x="457200" y="1219200"/>
            <a:ext cx="8229600" cy="5105400"/>
          </a:xfrm>
        </p:spPr>
        <p:txBody>
          <a:bodyPr>
            <a:normAutofit/>
          </a:bodyPr>
          <a:lstStyle/>
          <a:p>
            <a:pPr algn="just"/>
            <a:r>
              <a:rPr lang="en-US" sz="2400" dirty="0" smtClean="0"/>
              <a:t>In a derived class, the base and this keywords can be used to reference members. These keywords disambiguate members. They eliminate confusion as to which member we want.</a:t>
            </a:r>
          </a:p>
          <a:p>
            <a:pPr algn="just"/>
            <a:endParaRPr lang="en-US" sz="2400" dirty="0" smtClean="0"/>
          </a:p>
          <a:p>
            <a:pPr algn="just"/>
            <a:endParaRPr lang="en-US" sz="2400" dirty="0" smtClean="0"/>
          </a:p>
          <a:p>
            <a:pPr algn="just"/>
            <a:r>
              <a:rPr lang="en-US" sz="2400" b="1" dirty="0" smtClean="0">
                <a:solidFill>
                  <a:srgbClr val="FF0000"/>
                </a:solidFill>
              </a:rPr>
              <a:t>This</a:t>
            </a:r>
            <a:r>
              <a:rPr lang="en-US" sz="2400" b="1" dirty="0" smtClean="0"/>
              <a:t>, </a:t>
            </a:r>
            <a:r>
              <a:rPr lang="en-US" sz="2400" dirty="0" smtClean="0"/>
              <a:t>a keyword, eliminates naming conflicts. It indicates the current instance. Two variables sometimes have the same identifier. This keyword eliminates mistakes</a:t>
            </a:r>
          </a:p>
          <a:p>
            <a:pPr algn="just"/>
            <a:endParaRPr lang="en-US" sz="2400" dirty="0" smtClean="0"/>
          </a:p>
          <a:p>
            <a:pPr algn="just"/>
            <a:endParaRPr lang="en-US" sz="2400" dirty="0" smtClean="0"/>
          </a:p>
          <a:p>
            <a:pPr algn="just"/>
            <a:r>
              <a:rPr lang="en-US" sz="2400" b="1" dirty="0" smtClean="0">
                <a:solidFill>
                  <a:srgbClr val="FF0000"/>
                </a:solidFill>
              </a:rPr>
              <a:t>Base</a:t>
            </a:r>
            <a:r>
              <a:rPr lang="en-US" sz="2400" dirty="0" smtClean="0">
                <a:solidFill>
                  <a:srgbClr val="FF0000"/>
                </a:solidFill>
              </a:rPr>
              <a:t> </a:t>
            </a:r>
            <a:r>
              <a:rPr lang="en-US" sz="2400" dirty="0" smtClean="0"/>
              <a:t>is used in constructors. A derived class constructor is required to call the constructor from its base class. </a:t>
            </a: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Constructor</a:t>
            </a:r>
            <a:endParaRPr lang="en-US" dirty="0"/>
          </a:p>
        </p:txBody>
      </p:sp>
      <p:sp>
        <p:nvSpPr>
          <p:cNvPr id="3" name="Content Placeholder 2"/>
          <p:cNvSpPr>
            <a:spLocks noGrp="1"/>
          </p:cNvSpPr>
          <p:nvPr>
            <p:ph sz="quarter" idx="1"/>
          </p:nvPr>
        </p:nvSpPr>
        <p:spPr/>
        <p:txBody>
          <a:bodyPr/>
          <a:lstStyle/>
          <a:p>
            <a:pPr>
              <a:buNone/>
            </a:pPr>
            <a:endParaRPr lang="en-US" sz="2400" dirty="0" smtClean="0"/>
          </a:p>
          <a:p>
            <a:pPr>
              <a:buNone/>
            </a:pPr>
            <a:r>
              <a:rPr lang="en-US" sz="2400" dirty="0" smtClean="0"/>
              <a:t>A derived class can call a constructor defined in its base class by using an expanded form of the derived class’ constructor declaration and the base keyword. The general form of this expanded declaration is shown here:</a:t>
            </a:r>
          </a:p>
          <a:p>
            <a:pPr>
              <a:buNone/>
            </a:pPr>
            <a:endParaRPr lang="en-US" sz="2400" dirty="0" smtClean="0"/>
          </a:p>
          <a:p>
            <a:pPr>
              <a:buNone/>
            </a:pPr>
            <a:r>
              <a:rPr lang="en-US" sz="2400" dirty="0" smtClean="0">
                <a:solidFill>
                  <a:srgbClr val="FF0000"/>
                </a:solidFill>
              </a:rPr>
              <a:t>Derived-constructor (parameter-list) : base(</a:t>
            </a:r>
            <a:r>
              <a:rPr lang="en-US" sz="2400" dirty="0" err="1" smtClean="0">
                <a:solidFill>
                  <a:srgbClr val="FF0000"/>
                </a:solidFill>
              </a:rPr>
              <a:t>arg</a:t>
            </a:r>
            <a:r>
              <a:rPr lang="en-US" sz="2400" dirty="0" smtClean="0">
                <a:solidFill>
                  <a:srgbClr val="FF0000"/>
                </a:solidFill>
              </a:rPr>
              <a:t>-list)</a:t>
            </a:r>
          </a:p>
          <a:p>
            <a:pPr>
              <a:buNone/>
            </a:pPr>
            <a:r>
              <a:rPr lang="en-US" sz="2400" dirty="0" smtClean="0">
                <a:solidFill>
                  <a:srgbClr val="FF0000"/>
                </a:solidFill>
              </a:rPr>
              <a:t> {</a:t>
            </a:r>
          </a:p>
          <a:p>
            <a:pPr>
              <a:buNone/>
            </a:pPr>
            <a:r>
              <a:rPr lang="en-US" sz="2400" dirty="0" smtClean="0">
                <a:solidFill>
                  <a:srgbClr val="FF0000"/>
                </a:solidFill>
              </a:rPr>
              <a:t>// body of constructor</a:t>
            </a:r>
          </a:p>
          <a:p>
            <a:pPr>
              <a:buNone/>
            </a:pPr>
            <a:r>
              <a:rPr lang="en-US" sz="2400"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4343400" cy="685800"/>
          </a:xfrm>
        </p:spPr>
        <p:txBody>
          <a:bodyPr/>
          <a:lstStyle/>
          <a:p>
            <a:r>
              <a:rPr lang="en-US" dirty="0" smtClean="0"/>
              <a:t>Base - (Example)</a:t>
            </a:r>
            <a:endParaRPr lang="en-US" dirty="0"/>
          </a:p>
        </p:txBody>
      </p:sp>
      <p:sp>
        <p:nvSpPr>
          <p:cNvPr id="3" name="Content Placeholder 2"/>
          <p:cNvSpPr>
            <a:spLocks noGrp="1"/>
          </p:cNvSpPr>
          <p:nvPr>
            <p:ph sz="quarter" idx="1"/>
          </p:nvPr>
        </p:nvSpPr>
        <p:spPr>
          <a:xfrm>
            <a:off x="228600" y="1066800"/>
            <a:ext cx="8686800" cy="5486400"/>
          </a:xfrm>
        </p:spPr>
        <p:txBody>
          <a:bodyPr>
            <a:normAutofit fontScale="62500" lnSpcReduction="20000"/>
          </a:bodyPr>
          <a:lstStyle/>
          <a:p>
            <a:pPr>
              <a:buNone/>
            </a:pPr>
            <a:r>
              <a:rPr lang="en-US" sz="3200" dirty="0" smtClean="0"/>
              <a:t>class </a:t>
            </a:r>
            <a:r>
              <a:rPr lang="en-US" sz="3200" dirty="0" err="1" smtClean="0"/>
              <a:t>TwoDShape</a:t>
            </a:r>
            <a:endParaRPr lang="en-US" sz="3200" dirty="0" smtClean="0"/>
          </a:p>
          <a:p>
            <a:pPr>
              <a:buNone/>
            </a:pPr>
            <a:r>
              <a:rPr lang="en-US" sz="3200" dirty="0" smtClean="0"/>
              <a:t>    {</a:t>
            </a:r>
          </a:p>
          <a:p>
            <a:pPr>
              <a:buNone/>
            </a:pPr>
            <a:r>
              <a:rPr lang="en-US" sz="3200" dirty="0" smtClean="0"/>
              <a:t>        public double width;</a:t>
            </a:r>
          </a:p>
          <a:p>
            <a:pPr>
              <a:buNone/>
            </a:pPr>
            <a:r>
              <a:rPr lang="en-US" sz="3200" dirty="0" smtClean="0"/>
              <a:t>        public double height;</a:t>
            </a:r>
          </a:p>
          <a:p>
            <a:pPr>
              <a:buNone/>
            </a:pPr>
            <a:r>
              <a:rPr lang="en-US" sz="3200" dirty="0" smtClean="0"/>
              <a:t> </a:t>
            </a:r>
          </a:p>
          <a:p>
            <a:pPr>
              <a:buNone/>
            </a:pPr>
            <a:r>
              <a:rPr lang="en-US" sz="3200" dirty="0" smtClean="0"/>
              <a:t>        public void </a:t>
            </a:r>
            <a:r>
              <a:rPr lang="en-US" sz="3200" dirty="0" err="1" smtClean="0"/>
              <a:t>ShowDim</a:t>
            </a:r>
            <a:r>
              <a:rPr lang="en-US" sz="3200" dirty="0" smtClean="0"/>
              <a:t>()</a:t>
            </a:r>
          </a:p>
          <a:p>
            <a:pPr>
              <a:buNone/>
            </a:pPr>
            <a:r>
              <a:rPr lang="en-US" sz="3200" dirty="0" smtClean="0"/>
              <a:t>        {</a:t>
            </a:r>
          </a:p>
          <a:p>
            <a:pPr>
              <a:buNone/>
            </a:pPr>
            <a:r>
              <a:rPr lang="en-US" sz="3200" dirty="0" smtClean="0"/>
              <a:t>            Console.WriteLine("Width is :{0}", width);</a:t>
            </a:r>
          </a:p>
          <a:p>
            <a:pPr>
              <a:buNone/>
            </a:pPr>
            <a:r>
              <a:rPr lang="en-US" sz="3200" dirty="0" smtClean="0"/>
              <a:t>            Console.WriteLine("Height is :{0}", height);</a:t>
            </a:r>
          </a:p>
          <a:p>
            <a:pPr>
              <a:buNone/>
            </a:pPr>
            <a:r>
              <a:rPr lang="en-US" sz="3200" dirty="0" smtClean="0"/>
              <a:t>        }</a:t>
            </a:r>
          </a:p>
          <a:p>
            <a:pPr>
              <a:buNone/>
            </a:pPr>
            <a:r>
              <a:rPr lang="en-US" sz="3200" dirty="0" smtClean="0"/>
              <a:t>        public </a:t>
            </a:r>
            <a:r>
              <a:rPr lang="en-US" sz="3200" dirty="0" err="1" smtClean="0"/>
              <a:t>TwoDShape</a:t>
            </a:r>
            <a:r>
              <a:rPr lang="en-US" sz="3200" dirty="0" smtClean="0"/>
              <a:t>(double </a:t>
            </a:r>
            <a:r>
              <a:rPr lang="en-US" sz="3200" dirty="0" err="1" smtClean="0"/>
              <a:t>w,double</a:t>
            </a:r>
            <a:r>
              <a:rPr lang="en-US" sz="3200" dirty="0" smtClean="0"/>
              <a:t> h)</a:t>
            </a:r>
          </a:p>
          <a:p>
            <a:pPr>
              <a:buNone/>
            </a:pPr>
            <a:r>
              <a:rPr lang="en-US" sz="3200" dirty="0" smtClean="0"/>
              <a:t>        {</a:t>
            </a:r>
          </a:p>
          <a:p>
            <a:pPr>
              <a:buNone/>
            </a:pPr>
            <a:r>
              <a:rPr lang="en-US" sz="3200" dirty="0" smtClean="0"/>
              <a:t>            width = w;</a:t>
            </a:r>
          </a:p>
          <a:p>
            <a:pPr>
              <a:buNone/>
            </a:pPr>
            <a:r>
              <a:rPr lang="en-US" sz="3200" dirty="0" smtClean="0"/>
              <a:t>            height = h;</a:t>
            </a:r>
          </a:p>
          <a:p>
            <a:pPr>
              <a:buNone/>
            </a:pPr>
            <a:r>
              <a:rPr lang="en-US" sz="3200" dirty="0" smtClean="0"/>
              <a:t>        }</a:t>
            </a:r>
          </a:p>
          <a:p>
            <a:pPr>
              <a:buNone/>
            </a:pPr>
            <a:r>
              <a:rPr lang="en-US" sz="3200"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915400" cy="6858000"/>
          </a:xfrm>
        </p:spPr>
        <p:txBody>
          <a:bodyPr>
            <a:normAutofit fontScale="92500" lnSpcReduction="20000"/>
          </a:bodyPr>
          <a:lstStyle/>
          <a:p>
            <a:pPr>
              <a:buNone/>
            </a:pPr>
            <a:endParaRPr lang="en-US" dirty="0" smtClean="0"/>
          </a:p>
          <a:p>
            <a:pPr>
              <a:buNone/>
            </a:pPr>
            <a:r>
              <a:rPr lang="en-US" dirty="0" smtClean="0"/>
              <a:t>class </a:t>
            </a:r>
            <a:r>
              <a:rPr lang="en-US" dirty="0" err="1" smtClean="0"/>
              <a:t>Triangle:TwoDShape</a:t>
            </a:r>
            <a:endParaRPr lang="en-US" dirty="0" smtClean="0"/>
          </a:p>
          <a:p>
            <a:pPr>
              <a:buNone/>
            </a:pPr>
            <a:r>
              <a:rPr lang="en-US" dirty="0" smtClean="0"/>
              <a:t>    {</a:t>
            </a:r>
          </a:p>
          <a:p>
            <a:pPr>
              <a:buNone/>
            </a:pPr>
            <a:r>
              <a:rPr lang="en-US" dirty="0" smtClean="0"/>
              <a:t>        public string style;</a:t>
            </a:r>
          </a:p>
          <a:p>
            <a:pPr>
              <a:buNone/>
            </a:pPr>
            <a:r>
              <a:rPr lang="en-US" dirty="0" smtClean="0"/>
              <a:t> </a:t>
            </a:r>
          </a:p>
          <a:p>
            <a:pPr>
              <a:buNone/>
            </a:pPr>
            <a:r>
              <a:rPr lang="en-US" dirty="0" smtClean="0"/>
              <a:t>        public Triangle(string </a:t>
            </a:r>
            <a:r>
              <a:rPr lang="en-US" dirty="0" err="1" smtClean="0"/>
              <a:t>s,double</a:t>
            </a:r>
            <a:r>
              <a:rPr lang="en-US" dirty="0" smtClean="0"/>
              <a:t> </a:t>
            </a:r>
            <a:r>
              <a:rPr lang="en-US" dirty="0" err="1" smtClean="0"/>
              <a:t>w,double</a:t>
            </a:r>
            <a:r>
              <a:rPr lang="en-US" dirty="0" smtClean="0"/>
              <a:t> h):base(</a:t>
            </a:r>
            <a:r>
              <a:rPr lang="en-US" dirty="0" err="1" smtClean="0"/>
              <a:t>w,h</a:t>
            </a:r>
            <a:r>
              <a:rPr lang="en-US" dirty="0" smtClean="0"/>
              <a:t>)</a:t>
            </a:r>
          </a:p>
          <a:p>
            <a:pPr>
              <a:buNone/>
            </a:pPr>
            <a:r>
              <a:rPr lang="en-US" dirty="0" smtClean="0"/>
              <a:t>        {</a:t>
            </a:r>
          </a:p>
          <a:p>
            <a:pPr>
              <a:buNone/>
            </a:pPr>
            <a:r>
              <a:rPr lang="en-US" dirty="0" smtClean="0"/>
              <a:t>            style = s;</a:t>
            </a:r>
          </a:p>
          <a:p>
            <a:pPr>
              <a:buNone/>
            </a:pPr>
            <a:r>
              <a:rPr lang="en-US" dirty="0" smtClean="0"/>
              <a:t>   }   }</a:t>
            </a:r>
          </a:p>
          <a:p>
            <a:pPr>
              <a:buNone/>
            </a:pPr>
            <a:r>
              <a:rPr lang="en-US" dirty="0" smtClean="0"/>
              <a:t>    class Program</a:t>
            </a:r>
          </a:p>
          <a:p>
            <a:pPr>
              <a:buNone/>
            </a:pPr>
            <a:r>
              <a:rPr lang="en-US" dirty="0" smtClean="0"/>
              <a:t>    {</a:t>
            </a:r>
          </a:p>
          <a:p>
            <a:pPr>
              <a:buNone/>
            </a:pPr>
            <a:r>
              <a:rPr lang="en-US" dirty="0" smtClean="0"/>
              <a:t>        static void Main(string[] args)</a:t>
            </a:r>
          </a:p>
          <a:p>
            <a:pPr>
              <a:buNone/>
            </a:pPr>
            <a:r>
              <a:rPr lang="en-US" dirty="0" smtClean="0"/>
              <a:t>        {</a:t>
            </a:r>
          </a:p>
          <a:p>
            <a:pPr>
              <a:buNone/>
            </a:pPr>
            <a:r>
              <a:rPr lang="en-US" dirty="0" smtClean="0"/>
              <a:t>            Triangle t = new Triangle("Equilateral",45,69);</a:t>
            </a:r>
          </a:p>
          <a:p>
            <a:pPr>
              <a:buNone/>
            </a:pPr>
            <a:r>
              <a:rPr lang="en-US" dirty="0" smtClean="0"/>
              <a:t>            Console.WriteLine("Style is {0}", </a:t>
            </a:r>
            <a:r>
              <a:rPr lang="en-US" dirty="0" err="1" smtClean="0"/>
              <a:t>t.style</a:t>
            </a:r>
            <a:r>
              <a:rPr lang="en-US" dirty="0" smtClean="0"/>
              <a:t>);</a:t>
            </a:r>
          </a:p>
          <a:p>
            <a:pPr>
              <a:buNone/>
            </a:pPr>
            <a:r>
              <a:rPr lang="en-US" dirty="0" smtClean="0"/>
              <a:t>            </a:t>
            </a:r>
            <a:r>
              <a:rPr lang="en-US" dirty="0" err="1" smtClean="0"/>
              <a:t>t.ShowDim</a:t>
            </a:r>
            <a:r>
              <a:rPr lang="en-US" dirty="0" smtClean="0"/>
              <a:t>();</a:t>
            </a:r>
          </a:p>
          <a:p>
            <a:pPr>
              <a:buNone/>
            </a:pPr>
            <a:r>
              <a:rPr lang="en-US" dirty="0" smtClean="0"/>
              <a:t>            </a:t>
            </a:r>
            <a:r>
              <a:rPr lang="en-US" dirty="0" err="1" smtClean="0"/>
              <a:t>Console.ReadLine</a:t>
            </a:r>
            <a:r>
              <a:rPr lang="en-US" dirty="0" smtClean="0"/>
              <a:t>();</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l="6013" t="37042" r="28006" b="16656"/>
          <a:stretch>
            <a:fillRect/>
          </a:stretch>
        </p:blipFill>
        <p:spPr bwMode="auto">
          <a:xfrm>
            <a:off x="0" y="685800"/>
            <a:ext cx="9144000" cy="5638800"/>
          </a:xfrm>
          <a:prstGeom prst="rect">
            <a:avLst/>
          </a:prstGeom>
          <a:noFill/>
          <a:ln w="9525">
            <a:noFill/>
            <a:miter lim="800000"/>
            <a:headEnd/>
            <a:tailEnd/>
          </a:ln>
          <a:effectLst/>
        </p:spPr>
      </p:pic>
      <p:sp>
        <p:nvSpPr>
          <p:cNvPr id="6" name="Title 1"/>
          <p:cNvSpPr>
            <a:spLocks noGrp="1"/>
          </p:cNvSpPr>
          <p:nvPr>
            <p:ph type="title"/>
          </p:nvPr>
        </p:nvSpPr>
        <p:spPr>
          <a:xfrm>
            <a:off x="5105400" y="533400"/>
            <a:ext cx="2438400" cy="609600"/>
          </a:xfrm>
        </p:spPr>
        <p:txBody>
          <a:bodyPr>
            <a:normAutofit fontScale="90000"/>
          </a:bodyPr>
          <a:lstStyle/>
          <a:p>
            <a:r>
              <a:rPr lang="en-US" sz="3600" dirty="0" smtClean="0"/>
              <a:t>Example-2</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l="12218" t="29239" r="44598" b="45981"/>
          <a:stretch>
            <a:fillRect/>
          </a:stretch>
        </p:blipFill>
        <p:spPr bwMode="auto">
          <a:xfrm>
            <a:off x="381000" y="1981200"/>
            <a:ext cx="7259171" cy="3124200"/>
          </a:xfrm>
          <a:prstGeom prst="rect">
            <a:avLst/>
          </a:prstGeom>
          <a:noFill/>
          <a:ln w="9525">
            <a:noFill/>
            <a:miter lim="800000"/>
            <a:headEnd/>
            <a:tailEnd/>
          </a:ln>
          <a:effectLst/>
        </p:spPr>
      </p:pic>
      <p:sp>
        <p:nvSpPr>
          <p:cNvPr id="7" name="Title 1"/>
          <p:cNvSpPr>
            <a:spLocks noGrp="1"/>
          </p:cNvSpPr>
          <p:nvPr>
            <p:ph type="title"/>
          </p:nvPr>
        </p:nvSpPr>
        <p:spPr>
          <a:xfrm>
            <a:off x="533400" y="457200"/>
            <a:ext cx="6553200" cy="609600"/>
          </a:xfrm>
        </p:spPr>
        <p:txBody>
          <a:bodyPr>
            <a:normAutofit fontScale="90000"/>
          </a:bodyPr>
          <a:lstStyle/>
          <a:p>
            <a:r>
              <a:rPr lang="en-US" sz="3600" dirty="0" smtClean="0"/>
              <a:t>Example Contd..</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l="12958" t="30868" r="51158" b="13569"/>
          <a:stretch>
            <a:fillRect/>
          </a:stretch>
        </p:blipFill>
        <p:spPr bwMode="auto">
          <a:xfrm>
            <a:off x="495299" y="0"/>
            <a:ext cx="5905501" cy="6858000"/>
          </a:xfrm>
          <a:prstGeom prst="rect">
            <a:avLst/>
          </a:prstGeom>
          <a:noFill/>
          <a:ln w="9525">
            <a:noFill/>
            <a:miter lim="800000"/>
            <a:headEnd/>
            <a:tailEnd/>
          </a:ln>
          <a:effectLst/>
        </p:spPr>
      </p:pic>
      <p:sp>
        <p:nvSpPr>
          <p:cNvPr id="6" name="Title 1"/>
          <p:cNvSpPr>
            <a:spLocks noGrp="1"/>
          </p:cNvSpPr>
          <p:nvPr>
            <p:ph type="title"/>
          </p:nvPr>
        </p:nvSpPr>
        <p:spPr>
          <a:xfrm>
            <a:off x="6858000" y="2133600"/>
            <a:ext cx="2209800" cy="990600"/>
          </a:xfrm>
        </p:spPr>
        <p:txBody>
          <a:bodyPr/>
          <a:lstStyle/>
          <a:p>
            <a:r>
              <a:rPr lang="en-US" b="1" dirty="0" smtClean="0">
                <a:solidFill>
                  <a:srgbClr val="FF0000"/>
                </a:solidFill>
              </a:rPr>
              <a:t>Output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hiding Example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sz="2400" b="1" u="sng" dirty="0" smtClean="0"/>
              <a:t>class</a:t>
            </a:r>
            <a:r>
              <a:rPr lang="en-US" sz="2400" dirty="0" smtClean="0"/>
              <a:t> Base</a:t>
            </a:r>
          </a:p>
          <a:p>
            <a:pPr>
              <a:buNone/>
            </a:pPr>
            <a:r>
              <a:rPr lang="en-US" sz="2400" dirty="0" smtClean="0"/>
              <a:t> { </a:t>
            </a:r>
          </a:p>
          <a:p>
            <a:pPr>
              <a:buNone/>
            </a:pPr>
            <a:r>
              <a:rPr lang="en-US" sz="2400" dirty="0" smtClean="0"/>
              <a:t>public </a:t>
            </a:r>
            <a:r>
              <a:rPr lang="en-US" sz="2400" dirty="0" err="1" smtClean="0"/>
              <a:t>int</a:t>
            </a:r>
            <a:r>
              <a:rPr lang="en-US" sz="2400" dirty="0" smtClean="0"/>
              <a:t> value = 6; 	</a:t>
            </a:r>
          </a:p>
          <a:p>
            <a:pPr>
              <a:buNone/>
            </a:pPr>
            <a:r>
              <a:rPr lang="en-US" sz="2400" dirty="0" smtClean="0"/>
              <a:t>} </a:t>
            </a:r>
          </a:p>
          <a:p>
            <a:pPr>
              <a:buNone/>
            </a:pPr>
            <a:r>
              <a:rPr lang="en-US" sz="2400" b="1" u="sng" dirty="0" smtClean="0"/>
              <a:t>class</a:t>
            </a:r>
            <a:r>
              <a:rPr lang="en-US" sz="2400" dirty="0" smtClean="0"/>
              <a:t> Derive : Base</a:t>
            </a:r>
          </a:p>
          <a:p>
            <a:pPr>
              <a:buNone/>
            </a:pPr>
            <a:r>
              <a:rPr lang="en-US" sz="2400" dirty="0" smtClean="0"/>
              <a:t> {	 </a:t>
            </a:r>
          </a:p>
          <a:p>
            <a:pPr>
              <a:buNone/>
            </a:pPr>
            <a:r>
              <a:rPr lang="en-US" sz="2400" dirty="0" smtClean="0"/>
              <a:t>public new </a:t>
            </a:r>
            <a:r>
              <a:rPr lang="en-US" sz="2400" dirty="0" err="1" smtClean="0"/>
              <a:t>int</a:t>
            </a:r>
            <a:r>
              <a:rPr lang="en-US" sz="2400" dirty="0" smtClean="0"/>
              <a:t> value = 7; </a:t>
            </a:r>
          </a:p>
          <a:p>
            <a:pPr>
              <a:buNone/>
            </a:pPr>
            <a:r>
              <a:rPr lang="en-US" sz="2400" dirty="0" smtClean="0"/>
              <a:t>	public void Write()	</a:t>
            </a:r>
          </a:p>
          <a:p>
            <a:pPr>
              <a:buNone/>
            </a:pPr>
            <a:r>
              <a:rPr lang="en-US" sz="2400" dirty="0" smtClean="0"/>
              <a:t>{ </a:t>
            </a:r>
          </a:p>
          <a:p>
            <a:pPr>
              <a:buNone/>
            </a:pPr>
            <a:r>
              <a:rPr lang="en-US" sz="2400" dirty="0" smtClean="0">
                <a:solidFill>
                  <a:srgbClr val="00B050"/>
                </a:solidFill>
              </a:rPr>
              <a:t>// Show difference between base and this. </a:t>
            </a:r>
            <a:r>
              <a:rPr lang="en-US" sz="2400" dirty="0" smtClean="0"/>
              <a:t>Console.WriteLine(</a:t>
            </a:r>
            <a:r>
              <a:rPr lang="en-US" sz="2400" dirty="0" err="1" smtClean="0"/>
              <a:t>base.value</a:t>
            </a:r>
            <a:r>
              <a:rPr lang="en-US" sz="2400" dirty="0" smtClean="0"/>
              <a:t>);</a:t>
            </a:r>
          </a:p>
          <a:p>
            <a:pPr>
              <a:buNone/>
            </a:pPr>
            <a:r>
              <a:rPr lang="en-US" sz="2400" dirty="0" smtClean="0"/>
              <a:t> Console.WriteLine(</a:t>
            </a:r>
            <a:r>
              <a:rPr lang="en-US" sz="2400" dirty="0" err="1" smtClean="0"/>
              <a:t>this.value</a:t>
            </a:r>
            <a:r>
              <a:rPr lang="en-US" sz="2400" dirty="0" smtClean="0"/>
              <a:t>); </a:t>
            </a:r>
          </a:p>
          <a:p>
            <a:pPr>
              <a:buNone/>
            </a:pPr>
            <a:r>
              <a:rPr lang="en-US" sz="2400" dirty="0" smtClean="0"/>
              <a:t>} } </a:t>
            </a:r>
            <a:br>
              <a:rPr lang="en-US" sz="2400" dirty="0" smtClean="0"/>
            </a:b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92</TotalTime>
  <Words>184</Words>
  <Application>Microsoft Office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Base Keyword and Name Hiding</vt:lpstr>
      <vt:lpstr>Base and This Keywords</vt:lpstr>
      <vt:lpstr>Base Constructor</vt:lpstr>
      <vt:lpstr>Base - (Example)</vt:lpstr>
      <vt:lpstr>Slide 5</vt:lpstr>
      <vt:lpstr>Example-2</vt:lpstr>
      <vt:lpstr>Example Contd..</vt:lpstr>
      <vt:lpstr>Output ?</vt:lpstr>
      <vt:lpstr>Name hiding Example</vt:lpstr>
      <vt:lpstr>Code</vt:lpstr>
      <vt:lpstr>Example- Inheritance, Polymorphism and Constructor Chaining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Keyword and Name Hiding</dc:title>
  <dc:creator/>
  <cp:lastModifiedBy>nasir</cp:lastModifiedBy>
  <cp:revision>29</cp:revision>
  <dcterms:created xsi:type="dcterms:W3CDTF">2006-08-16T00:00:00Z</dcterms:created>
  <dcterms:modified xsi:type="dcterms:W3CDTF">2016-03-07T11:49:12Z</dcterms:modified>
</cp:coreProperties>
</file>