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68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84"/>
    <a:srgbClr val="3D00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70020" y="1041400"/>
            <a:ext cx="6640287" cy="2387600"/>
          </a:xfrm>
        </p:spPr>
        <p:txBody>
          <a:bodyPr anchor="b">
            <a:normAutofit/>
          </a:bodyPr>
          <a:lstStyle>
            <a:lvl1pPr algn="ctr">
              <a:defRPr sz="5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70020" y="3521075"/>
            <a:ext cx="6640287" cy="1655762"/>
          </a:xfrm>
        </p:spPr>
        <p:txBody>
          <a:bodyPr>
            <a:normAutofit/>
          </a:bodyPr>
          <a:lstStyle>
            <a:lvl1pPr marL="0" indent="0" algn="ctr">
              <a:buNone/>
              <a:defRPr sz="23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379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673" y="417376"/>
            <a:ext cx="8623663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0673" y="1841862"/>
            <a:ext cx="8623663" cy="4387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1539" y="6356349"/>
            <a:ext cx="1822807" cy="365125"/>
          </a:xfrm>
        </p:spPr>
        <p:txBody>
          <a:bodyPr/>
          <a:lstStyle/>
          <a:p>
            <a:fld id="{276D79ED-3FA7-4EF8-964B-EB8BCFAB02F8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44629" y="6356349"/>
            <a:ext cx="327551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50423" y="6356350"/>
            <a:ext cx="1584967" cy="365125"/>
          </a:xfrm>
        </p:spPr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256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2093" y="1683613"/>
            <a:ext cx="8251553" cy="2852737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rgbClr val="3D003C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2093" y="4563338"/>
            <a:ext cx="8251553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3D003C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19243" y="6356349"/>
            <a:ext cx="2183674" cy="365125"/>
          </a:xfrm>
        </p:spPr>
        <p:txBody>
          <a:bodyPr/>
          <a:lstStyle/>
          <a:p>
            <a:fld id="{276D79ED-3FA7-4EF8-964B-EB8BCFAB02F8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33199" y="6356349"/>
            <a:ext cx="327551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38993" y="6356350"/>
            <a:ext cx="1474653" cy="365125"/>
          </a:xfrm>
        </p:spPr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346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4943" y="1873975"/>
            <a:ext cx="420624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0926" y="1873975"/>
            <a:ext cx="429768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249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43" y="299811"/>
            <a:ext cx="8623663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4940" y="1615849"/>
            <a:ext cx="43891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4941" y="2439761"/>
            <a:ext cx="438912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1629" y="1615849"/>
            <a:ext cx="411697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11629" y="2439761"/>
            <a:ext cx="411697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711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736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554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43" y="465138"/>
            <a:ext cx="3099980" cy="16002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594" y="465138"/>
            <a:ext cx="5371011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4943" y="2065338"/>
            <a:ext cx="309998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626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44" y="483326"/>
            <a:ext cx="2677886" cy="16002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18899" y="483326"/>
            <a:ext cx="5809707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4944" y="2083526"/>
            <a:ext cx="267788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054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://www.prezentr.com/?utm_source=templates&amp;utm_medium=presentation&amp;utm_campaign=free_downloads_2020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2093" y="417376"/>
            <a:ext cx="862366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2093" y="1841862"/>
            <a:ext cx="8623663" cy="4387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4369" y="6356349"/>
            <a:ext cx="19713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3D003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276D79ED-3FA7-4EF8-964B-EB8BCFAB02F8}" type="datetimeFigureOut">
              <a:rPr lang="en-US" smtClean="0"/>
              <a:pPr/>
              <a:t>8/27/2025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76049" y="6356349"/>
            <a:ext cx="32755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3D003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81843" y="6356350"/>
            <a:ext cx="7804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3D003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C6F12CB2-7F2C-47B9-AE70-22A94B49F2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610475" y="4914981"/>
            <a:ext cx="896556" cy="324395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 rot="16200000">
            <a:off x="-2113768" y="2546065"/>
            <a:ext cx="3888671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bs-Latn-BA" sz="1200" dirty="0">
                <a:solidFill>
                  <a:schemeClr val="bg1">
                    <a:lumMod val="65000"/>
                  </a:schemeClr>
                </a:solidFill>
              </a:rPr>
              <a:t>Find</a:t>
            </a:r>
            <a:r>
              <a:rPr lang="bs-Latn-BA" sz="1200" baseline="0" dirty="0">
                <a:solidFill>
                  <a:schemeClr val="bg1">
                    <a:lumMod val="65000"/>
                  </a:schemeClr>
                </a:solidFill>
              </a:rPr>
              <a:t> m</a:t>
            </a:r>
            <a:r>
              <a:rPr lang="bs-Latn-BA" sz="1200" dirty="0">
                <a:solidFill>
                  <a:schemeClr val="bg1">
                    <a:lumMod val="65000"/>
                  </a:schemeClr>
                </a:solidFill>
              </a:rPr>
              <a:t>ore PowerPoint templates</a:t>
            </a:r>
            <a:r>
              <a:rPr lang="bs-Latn-BA" sz="1200" baseline="0" dirty="0">
                <a:solidFill>
                  <a:schemeClr val="bg1">
                    <a:lumMod val="65000"/>
                  </a:schemeClr>
                </a:solidFill>
              </a:rPr>
              <a:t> on </a:t>
            </a:r>
            <a:r>
              <a:rPr lang="bs-Latn-BA" sz="1200" b="1" baseline="0" dirty="0">
                <a:solidFill>
                  <a:schemeClr val="bg1">
                    <a:lumMod val="65000"/>
                  </a:schemeClr>
                </a:solidFill>
                <a:hlinkClick r:id="rId13"/>
              </a:rPr>
              <a:t>prezentr.com</a:t>
            </a:r>
            <a:r>
              <a:rPr lang="bs-Latn-BA" sz="1200" baseline="0" dirty="0">
                <a:solidFill>
                  <a:schemeClr val="bg1">
                    <a:lumMod val="65000"/>
                  </a:schemeClr>
                </a:solidFill>
              </a:rPr>
              <a:t>!</a:t>
            </a:r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734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FF0084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3D003C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3D003C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3D003C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3D003C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3D003C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rezentr.com/?utm_source=templates&amp;utm_medium=presentation&amp;utm_campaign=free_downloads_2020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hlinkClick r:id="rId2"/>
            <a:extLst>
              <a:ext uri="{FF2B5EF4-FFF2-40B4-BE49-F238E27FC236}">
                <a16:creationId xmlns:a16="http://schemas.microsoft.com/office/drawing/2014/main" id="{690A4DCE-900A-874A-B628-D52BB5C182F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s-Latn-BA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Premier League Report (2023-2024)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: Ahmed </a:t>
            </a:r>
            <a:r>
              <a:rPr lang="en-US" dirty="0" err="1"/>
              <a:t>Bedair</a:t>
            </a:r>
            <a:endParaRPr lang="en-US" b="1" dirty="0">
              <a:solidFill>
                <a:srgbClr val="FF008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092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EDE793-A6B3-EC07-8D61-2A69E159C4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B301D-2D19-8867-9E2F-A249F793A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6 stats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02E5E5-0559-7D87-5882-EEA072C5A4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673" y="1841862"/>
            <a:ext cx="7855945" cy="4387352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7CC50C7-32BA-6261-672C-DEB3AF247D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673" y="1841861"/>
            <a:ext cx="8003727" cy="4387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6079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51987A-AE69-63A6-0D82-C1F27E5842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E0AC9-E46A-F32E-6D7F-004932D77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teams stats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92FF18E-C1A2-5654-7B32-D66406D515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918" y="1841862"/>
            <a:ext cx="8011774" cy="4387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422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1FE36-9430-31DF-B9B6-5D37CA9DC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Dashboards Explanations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53D459-327D-DA99-0F34-8B8AFE8D15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do these graphs symbolize?</a:t>
            </a:r>
          </a:p>
        </p:txBody>
      </p:sp>
    </p:spTree>
    <p:extLst>
      <p:ext uri="{BB962C8B-B14F-4D97-AF65-F5344CB8AC3E}">
        <p14:creationId xmlns:p14="http://schemas.microsoft.com/office/powerpoint/2010/main" val="13925472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9F11574-642F-5A9B-6876-59BE87F56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Seasonality of Attendance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CD769147-CB62-DA8D-F365-CAA9DDF3A36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62094" y="1873975"/>
            <a:ext cx="3777398" cy="4351338"/>
          </a:xfr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B5A0B89-07BC-1B49-D95C-600A3CED063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defRPr sz="1800">
                <a:solidFill>
                  <a:srgbClr val="000000"/>
                </a:solidFill>
              </a:defRPr>
            </a:pPr>
            <a:r>
              <a:rPr lang="en-US" dirty="0"/>
              <a:t>Attendance ranges 36K–41K with seasonal fluctuations.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lang="en-US" dirty="0"/>
              <a:t>Lowest dips: Nov 2023 and Mar 2024.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lang="en-US" dirty="0"/>
              <a:t>Peak: Jan 2024 (~41K), likely holiday or key fixtures.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lang="en-US" dirty="0"/>
              <a:t>Regular games: most stable (~45K–50K across year).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lang="en-US" dirty="0"/>
              <a:t>Evening games: stable but slightly below Regular.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lang="en-US" dirty="0"/>
              <a:t>Late &amp; Occasional games: volatile, driving dips.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lang="en-US" dirty="0"/>
              <a:t>Seasonality Takeaway: Peaks in Jan, lows in Nov/Mar.</a:t>
            </a:r>
          </a:p>
        </p:txBody>
      </p:sp>
    </p:spTree>
    <p:extLst>
      <p:ext uri="{BB962C8B-B14F-4D97-AF65-F5344CB8AC3E}">
        <p14:creationId xmlns:p14="http://schemas.microsoft.com/office/powerpoint/2010/main" val="35242083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B5F62-0604-9624-A725-91092CD9A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6 Vs Other teams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E88F7BA-B75A-777F-8CF5-66DBD0872F6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62092" y="1873975"/>
            <a:ext cx="2857759" cy="4351338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49B4BB-2AE0-B7FB-7993-2077F609E95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We can find here that the top 6 Teams have more attendance than other teams so we’ve added two more pages to out main page to compare between top 6 team and the others</a:t>
            </a:r>
          </a:p>
        </p:txBody>
      </p:sp>
    </p:spTree>
    <p:extLst>
      <p:ext uri="{BB962C8B-B14F-4D97-AF65-F5344CB8AC3E}">
        <p14:creationId xmlns:p14="http://schemas.microsoft.com/office/powerpoint/2010/main" val="6721040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0E53B-DA38-ED19-4112-53708A735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Impact of Schedule on </a:t>
            </a:r>
            <a:r>
              <a:rPr lang="en-US" dirty="0" err="1"/>
              <a:t>Winrate</a:t>
            </a:r>
            <a:r>
              <a:rPr lang="en-US" dirty="0"/>
              <a:t> &amp; Attendance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C502F4-F159-E68B-9755-0C02FF722E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0691" y="1841862"/>
            <a:ext cx="4203645" cy="43873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We can find here that the late and early matches are the top popular matches even they have the least win rate % that The team plays better during early or nightly schedules, even though attendance is lower.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BFB840-FD80-795C-A52D-8426BB1AAB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228" y="1841862"/>
            <a:ext cx="4010735" cy="42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9065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CF0BA41-1719-AA36-621F-C3DA2A300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Impact of Schedule on </a:t>
            </a:r>
            <a:r>
              <a:rPr lang="en-US" dirty="0" err="1"/>
              <a:t>Winrate</a:t>
            </a:r>
            <a:r>
              <a:rPr lang="en-US" dirty="0"/>
              <a:t> &amp; Attendance (Top 6 Vs Others)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AD5E766-CDE2-070D-A254-19CF22DC40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2093" y="2309091"/>
            <a:ext cx="2107348" cy="3916222"/>
          </a:xfrm>
        </p:spPr>
        <p:txBody>
          <a:bodyPr>
            <a:normAutofit fontScale="92500" lnSpcReduction="10000"/>
          </a:bodyPr>
          <a:lstStyle/>
          <a:p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A9E3D0A-F24C-C6AB-69D6-462709FC627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We can find here that the stats doesn’t differ too much from the overall stats Except in little points </a:t>
            </a:r>
          </a:p>
          <a:p>
            <a:r>
              <a:rPr lang="en-US" sz="2300" dirty="0"/>
              <a:t>Occasional top 6 matches have the most win rate% but the opposite for other teams</a:t>
            </a:r>
          </a:p>
          <a:p>
            <a:r>
              <a:rPr lang="en-US" sz="2300" dirty="0"/>
              <a:t>Regular matches is better in attendance for top 6 matches and the win rate too</a:t>
            </a:r>
          </a:p>
          <a:p>
            <a:r>
              <a:rPr lang="en-US" sz="2300" dirty="0"/>
              <a:t>Evening matches is better in attendance for top 6 matches and the win rate too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AFF056A-73FE-CBBC-FC6A-A61758F44A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092" y="2309092"/>
            <a:ext cx="2107347" cy="391622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5E90569-AA06-59BF-A215-202B89C679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9439" y="2309089"/>
            <a:ext cx="2107347" cy="391622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B9EEE5E-ECB3-6BF5-588A-9E0530C5BF40}"/>
              </a:ext>
            </a:extLst>
          </p:cNvPr>
          <p:cNvSpPr txBox="1"/>
          <p:nvPr/>
        </p:nvSpPr>
        <p:spPr>
          <a:xfrm>
            <a:off x="462092" y="1873975"/>
            <a:ext cx="2107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Top 6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86D3A44-1A89-89C4-CA83-EBAB8B621309}"/>
              </a:ext>
            </a:extLst>
          </p:cNvPr>
          <p:cNvSpPr txBox="1"/>
          <p:nvPr/>
        </p:nvSpPr>
        <p:spPr>
          <a:xfrm>
            <a:off x="2569438" y="1906866"/>
            <a:ext cx="2107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Other Teams</a:t>
            </a:r>
          </a:p>
        </p:txBody>
      </p:sp>
    </p:spTree>
    <p:extLst>
      <p:ext uri="{BB962C8B-B14F-4D97-AF65-F5344CB8AC3E}">
        <p14:creationId xmlns:p14="http://schemas.microsoft.com/office/powerpoint/2010/main" val="3869739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F1FB1-FE46-D793-ECAA-65B3EF2D7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E2208-703A-F433-42CE-A5A0BF6778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Attendance shows </a:t>
            </a:r>
            <a:r>
              <a:rPr lang="en-US" sz="1800" b="1" dirty="0"/>
              <a:t>seasonal peaks in January</a:t>
            </a:r>
            <a:r>
              <a:rPr lang="en-US" sz="1800" dirty="0"/>
              <a:t> and </a:t>
            </a:r>
            <a:r>
              <a:rPr lang="en-US" sz="1800" b="1" dirty="0"/>
              <a:t>dips in November &amp; March</a:t>
            </a:r>
            <a:r>
              <a:rPr lang="en-US" sz="1800" dirty="0"/>
              <a:t>.</a:t>
            </a:r>
          </a:p>
          <a:p>
            <a:r>
              <a:rPr lang="en-US" sz="1800" b="1" dirty="0"/>
              <a:t>Late games</a:t>
            </a:r>
            <a:r>
              <a:rPr lang="en-US" sz="1800" dirty="0"/>
              <a:t> attract the largest crowds but result in lower win rates.</a:t>
            </a:r>
          </a:p>
          <a:p>
            <a:r>
              <a:rPr lang="en-US" sz="1800" b="1" dirty="0"/>
              <a:t>Evening and regular games</a:t>
            </a:r>
            <a:r>
              <a:rPr lang="en-US" sz="1800" dirty="0"/>
              <a:t> deliver stronger team performance despite smaller attendance.</a:t>
            </a:r>
          </a:p>
          <a:p>
            <a:r>
              <a:rPr lang="en-US" sz="1800" b="1" dirty="0"/>
              <a:t>Top 6 teams</a:t>
            </a:r>
            <a:r>
              <a:rPr lang="en-US" sz="1800" dirty="0"/>
              <a:t> consistently draw higher attendance and perform better in Regular &amp; Evening matches.</a:t>
            </a:r>
          </a:p>
          <a:p>
            <a:r>
              <a:rPr lang="en-US" sz="1800" b="1" dirty="0"/>
              <a:t>Late &amp; Occasional matches</a:t>
            </a:r>
            <a:r>
              <a:rPr lang="en-US" sz="1800" dirty="0"/>
              <a:t> are volatile, causing fluctuations in attendance.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0877616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CD960-6E01-596C-A863-FB69CAAA9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6EFF65-A4D7-6F2E-8AE1-6608C7758E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to improve EPL Experience for audience and enhancing tickets sales</a:t>
            </a:r>
          </a:p>
        </p:txBody>
      </p:sp>
    </p:spTree>
    <p:extLst>
      <p:ext uri="{BB962C8B-B14F-4D97-AF65-F5344CB8AC3E}">
        <p14:creationId xmlns:p14="http://schemas.microsoft.com/office/powerpoint/2010/main" val="2972948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C7DAF-E428-F152-79CE-3C0CCEE0B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84F1A0-9515-AB06-B327-7EB7FC5805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lang="en-US" dirty="0"/>
              <a:t>Capitalize on January peaks with premium packages &amp; sponsorships.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lang="en-US" dirty="0"/>
              <a:t>Boost November &amp; March attendance using discounts &amp; fan engagement.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lang="en-US" dirty="0"/>
              <a:t>Enhance Late games with entertainment value (shows, influencers).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lang="en-US" dirty="0"/>
              <a:t>Promote Evening &amp; Regular games as high-performance matches.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lang="en-US" dirty="0"/>
              <a:t>Treat Top 6 matches as marquee events with exclusive marketing.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lang="en-US" dirty="0"/>
              <a:t>Stabilize Occasional matches via dynamic pricing &amp; community outreach.</a:t>
            </a:r>
          </a:p>
        </p:txBody>
      </p:sp>
    </p:spTree>
    <p:extLst>
      <p:ext uri="{BB962C8B-B14F-4D97-AF65-F5344CB8AC3E}">
        <p14:creationId xmlns:p14="http://schemas.microsoft.com/office/powerpoint/2010/main" val="4057442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E02CB1"/>
                </a:solidFill>
              </a:rPr>
              <a:t>Well, The premier League is back so I decided to make an overall report about Season (2023-2024) in Premier league to identify stats about the premier league teams and attendance to identify how to improve matches attendance and How to benefit from the top 6</a:t>
            </a:r>
            <a:r>
              <a:rPr lang="ar-EG" dirty="0">
                <a:solidFill>
                  <a:srgbClr val="E02CB1"/>
                </a:solidFill>
              </a:rPr>
              <a:t> </a:t>
            </a:r>
            <a:r>
              <a:rPr lang="en-US" dirty="0">
                <a:solidFill>
                  <a:srgbClr val="E02CB1"/>
                </a:solidFill>
              </a:rPr>
              <a:t>teams’ (Arsenal – Liverpool – Manchester United – Manchester City – Chelsea – Tottenham Hotspur) popularity by analyzing their stats in each schedule</a:t>
            </a:r>
          </a:p>
        </p:txBody>
      </p:sp>
    </p:spTree>
    <p:extLst>
      <p:ext uri="{BB962C8B-B14F-4D97-AF65-F5344CB8AC3E}">
        <p14:creationId xmlns:p14="http://schemas.microsoft.com/office/powerpoint/2010/main" val="20599713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291589E-62F7-FA66-F5A8-82A1079D89E0}"/>
              </a:ext>
            </a:extLst>
          </p:cNvPr>
          <p:cNvSpPr txBox="1"/>
          <p:nvPr/>
        </p:nvSpPr>
        <p:spPr>
          <a:xfrm>
            <a:off x="2175029" y="2828835"/>
            <a:ext cx="56343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srgbClr val="FF0084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666590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1F0FB-5829-4949-9E35-841A9DF31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Goals and KPIS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D8979F-4570-9B1F-4ED4-041D4D822F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do we want from this Project</a:t>
            </a:r>
          </a:p>
        </p:txBody>
      </p:sp>
    </p:spTree>
    <p:extLst>
      <p:ext uri="{BB962C8B-B14F-4D97-AF65-F5344CB8AC3E}">
        <p14:creationId xmlns:p14="http://schemas.microsoft.com/office/powerpoint/2010/main" val="3026865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1CB0D-9DD6-68E9-90B5-D60E1DE73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Goals and KPIS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D657A0-0A77-CA06-48EA-6DC3FE0F083B}"/>
              </a:ext>
            </a:extLst>
          </p:cNvPr>
          <p:cNvSpPr txBox="1"/>
          <p:nvPr/>
        </p:nvSpPr>
        <p:spPr>
          <a:xfrm>
            <a:off x="462093" y="2003678"/>
            <a:ext cx="8623662" cy="13856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ts val="1265"/>
              </a:lnSpc>
              <a:spcBef>
                <a:spcPts val="60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Identifying overall season stats</a:t>
            </a:r>
          </a:p>
          <a:p>
            <a:pPr marL="342900" indent="-342900">
              <a:lnSpc>
                <a:spcPts val="1265"/>
              </a:lnSpc>
              <a:spcBef>
                <a:spcPts val="60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Compare between top 6 teams and other teams</a:t>
            </a:r>
          </a:p>
          <a:p>
            <a:pPr marL="342900" indent="-342900">
              <a:lnSpc>
                <a:spcPts val="1265"/>
              </a:lnSpc>
              <a:spcBef>
                <a:spcPts val="60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Exploring Relations Between Matches Schedule and attendance</a:t>
            </a:r>
          </a:p>
          <a:p>
            <a:pPr marL="342900" indent="-342900">
              <a:lnSpc>
                <a:spcPts val="1265"/>
              </a:lnSpc>
              <a:spcBef>
                <a:spcPts val="60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Exploring Relations Between Matches Schedule and Teams Stats</a:t>
            </a:r>
          </a:p>
        </p:txBody>
      </p:sp>
    </p:spTree>
    <p:extLst>
      <p:ext uri="{BB962C8B-B14F-4D97-AF65-F5344CB8AC3E}">
        <p14:creationId xmlns:p14="http://schemas.microsoft.com/office/powerpoint/2010/main" val="15256836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59B1A-34C9-F207-6DA1-B24B5ABF3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Before Dashboard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F2FF8F-EA13-8067-3393-53AF50C3E0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did we do before getting the final Result?</a:t>
            </a:r>
          </a:p>
        </p:txBody>
      </p:sp>
    </p:spTree>
    <p:extLst>
      <p:ext uri="{BB962C8B-B14F-4D97-AF65-F5344CB8AC3E}">
        <p14:creationId xmlns:p14="http://schemas.microsoft.com/office/powerpoint/2010/main" val="3876206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BC6AF-398D-AB5A-1653-AC39D7DDC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Before 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6CCB31-7E69-9ABC-1FE7-E41E813172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Before We made our Dashboard to visualize our data, we’ve made some steps to make our data ready for dashboarding stage :</a:t>
            </a:r>
          </a:p>
          <a:p>
            <a:r>
              <a:rPr lang="en-US" sz="1800" dirty="0"/>
              <a:t>Data Importing and Exploration</a:t>
            </a:r>
          </a:p>
          <a:p>
            <a:r>
              <a:rPr lang="en-US" sz="1800" dirty="0"/>
              <a:t>Checking Nulls and duplicates</a:t>
            </a:r>
          </a:p>
          <a:p>
            <a:r>
              <a:rPr lang="en-US" sz="1800" dirty="0"/>
              <a:t>Dropping unnecessary columns</a:t>
            </a:r>
          </a:p>
          <a:p>
            <a:r>
              <a:rPr lang="en-US" sz="1800" dirty="0"/>
              <a:t>Imputing and removing nulls and duplicates</a:t>
            </a:r>
          </a:p>
          <a:p>
            <a:r>
              <a:rPr lang="en-US" sz="1800" dirty="0"/>
              <a:t>Splitting Matches times into 6 Schedules (Early, Regular , Midweek, Occasional, Evening and late)</a:t>
            </a:r>
          </a:p>
          <a:p>
            <a:r>
              <a:rPr lang="en-US" sz="1800" dirty="0"/>
              <a:t>Splitting teams to top 6 teams and other teams as we explained Before</a:t>
            </a:r>
            <a:br>
              <a:rPr lang="en-US" sz="1800" dirty="0"/>
            </a:b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0930557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5B43C-9E58-6E00-4C6B-93EFAB338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Before 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1AB249-49EA-B8E9-D9C3-0929ECF361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200" dirty="0"/>
              <a:t>Note : Before We go to the dashboard stage, I’ve to explain Matches schedule to determine the best times for matches for attendance and stats the makes the matches more amazing :</a:t>
            </a:r>
          </a:p>
          <a:p>
            <a:pPr marL="0" indent="0">
              <a:buNone/>
            </a:pPr>
            <a:r>
              <a:rPr lang="en-US" sz="1800" dirty="0"/>
              <a:t>1- Early: Saturdays and Sunday matches that starts before 3:00 PM</a:t>
            </a:r>
          </a:p>
          <a:p>
            <a:pPr marL="0" indent="0">
              <a:buNone/>
            </a:pPr>
            <a:r>
              <a:rPr lang="en-US" sz="1800" dirty="0"/>
              <a:t>2- Regular: Saturdays matches that starts before 5:30 PM and after 3:00 PM</a:t>
            </a:r>
          </a:p>
          <a:p>
            <a:pPr marL="0" indent="0">
              <a:buNone/>
            </a:pPr>
            <a:r>
              <a:rPr lang="en-US" sz="1800" dirty="0"/>
              <a:t>3- Evening: Saturdays matches that starts before 8:00 PM and after 5:30 PM</a:t>
            </a:r>
          </a:p>
          <a:p>
            <a:pPr marL="0" indent="0">
              <a:buNone/>
            </a:pPr>
            <a:r>
              <a:rPr lang="en-US" sz="1800" dirty="0"/>
              <a:t>4- Late: Saturdays matches that starts after 8:00 PM and Sunday matches that starts after 3:00 PM</a:t>
            </a:r>
          </a:p>
          <a:p>
            <a:pPr marL="0" indent="0">
              <a:buNone/>
            </a:pPr>
            <a:r>
              <a:rPr lang="en-US" sz="1800" dirty="0"/>
              <a:t>5- Midweek : Matches that starts in Tuesdays and Wednesdays</a:t>
            </a:r>
          </a:p>
          <a:p>
            <a:pPr marL="0" indent="0">
              <a:buNone/>
            </a:pPr>
            <a:r>
              <a:rPr lang="en-US" sz="1800" dirty="0"/>
              <a:t>6- Occasional : Matches that starts in the other days ( Happens rarely)</a:t>
            </a:r>
          </a:p>
        </p:txBody>
      </p:sp>
    </p:spTree>
    <p:extLst>
      <p:ext uri="{BB962C8B-B14F-4D97-AF65-F5344CB8AC3E}">
        <p14:creationId xmlns:p14="http://schemas.microsoft.com/office/powerpoint/2010/main" val="11104326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670EC-F790-8DD5-CCDC-409445B87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Dashboards Pages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F18D95-EAF6-087A-F4F1-E4B861820E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We’ve here 3 pages for premier league stats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Schedule overall stats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Overall teams stats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Top 6 Schedule stats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7310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975D8-B283-FACF-1BA3-DADE5EC55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Schedule overall stats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A75C62-B4A3-90F4-0A56-7A78E9D2D6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674" y="1841862"/>
            <a:ext cx="7929836" cy="4387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8190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mier-League-PowerPoint-Template" id="{3DE3A6E5-C679-E944-9F83-AFD2B79F3CB8}" vid="{27CB49EF-63A0-EC4A-8BA4-DB05D3BA5F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Premier-League-PowerPoint-Template</Template>
  <TotalTime>280</TotalTime>
  <Words>762</Words>
  <Application>Microsoft Office PowerPoint</Application>
  <PresentationFormat>Widescreen</PresentationFormat>
  <Paragraphs>77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Open Sans</vt:lpstr>
      <vt:lpstr>Trebuchet MS</vt:lpstr>
      <vt:lpstr>Office Theme</vt:lpstr>
      <vt:lpstr>Premier League Report (2023-2024)</vt:lpstr>
      <vt:lpstr>Introduction</vt:lpstr>
      <vt:lpstr>Project Goals and KPIS</vt:lpstr>
      <vt:lpstr>Project Goals and KPIS</vt:lpstr>
      <vt:lpstr>Steps Before Dashboard</vt:lpstr>
      <vt:lpstr>Steps Before Dashboard</vt:lpstr>
      <vt:lpstr>Steps Before Dashboard</vt:lpstr>
      <vt:lpstr>Dashboards Pages</vt:lpstr>
      <vt:lpstr>Schedule overall stats</vt:lpstr>
      <vt:lpstr>Top 6 stats</vt:lpstr>
      <vt:lpstr>Other teams stats</vt:lpstr>
      <vt:lpstr>Dashboards Explanations</vt:lpstr>
      <vt:lpstr>Seasonality of Attendance</vt:lpstr>
      <vt:lpstr>Top 6 Vs Other teams</vt:lpstr>
      <vt:lpstr>Impact of Schedule on Winrate &amp; Attendance</vt:lpstr>
      <vt:lpstr>Impact of Schedule on Winrate &amp; Attendance (Top 6 Vs Others)</vt:lpstr>
      <vt:lpstr>Final Conclusions</vt:lpstr>
      <vt:lpstr>Recommendations</vt:lpstr>
      <vt:lpstr>Recommendations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King Medo00</dc:creator>
  <cp:lastModifiedBy>King Medo00</cp:lastModifiedBy>
  <cp:revision>10</cp:revision>
  <dcterms:created xsi:type="dcterms:W3CDTF">2025-08-20T03:00:16Z</dcterms:created>
  <dcterms:modified xsi:type="dcterms:W3CDTF">2025-08-27T02:04:12Z</dcterms:modified>
</cp:coreProperties>
</file>