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60" r:id="rId2"/>
  </p:sldMasterIdLst>
  <p:notesMasterIdLst>
    <p:notesMasterId r:id="rId25"/>
  </p:notesMasterIdLst>
  <p:handoutMasterIdLst>
    <p:handoutMasterId r:id="rId26"/>
  </p:handoutMasterIdLst>
  <p:sldIdLst>
    <p:sldId id="256" r:id="rId3"/>
    <p:sldId id="287" r:id="rId4"/>
    <p:sldId id="286" r:id="rId5"/>
    <p:sldId id="257" r:id="rId6"/>
    <p:sldId id="258" r:id="rId7"/>
    <p:sldId id="288" r:id="rId8"/>
    <p:sldId id="259" r:id="rId9"/>
    <p:sldId id="290" r:id="rId10"/>
    <p:sldId id="296" r:id="rId11"/>
    <p:sldId id="297" r:id="rId12"/>
    <p:sldId id="302" r:id="rId13"/>
    <p:sldId id="291" r:id="rId14"/>
    <p:sldId id="289" r:id="rId15"/>
    <p:sldId id="292" r:id="rId16"/>
    <p:sldId id="294" r:id="rId17"/>
    <p:sldId id="295" r:id="rId18"/>
    <p:sldId id="262" r:id="rId19"/>
    <p:sldId id="298" r:id="rId20"/>
    <p:sldId id="300" r:id="rId21"/>
    <p:sldId id="299" r:id="rId22"/>
    <p:sldId id="301" r:id="rId23"/>
    <p:sldId id="279" r:id="rId24"/>
  </p:sldIdLst>
  <p:sldSz cx="9144000" cy="5143500" type="screen16x9"/>
  <p:notesSz cx="6858000" cy="9144000"/>
  <p:embeddedFontLst>
    <p:embeddedFont>
      <p:font typeface="Impact" pitchFamily="34" charset="0"/>
      <p:regular r:id="rId27"/>
    </p:embeddedFont>
    <p:embeddedFont>
      <p:font typeface="Source Sans Pro" charset="0"/>
      <p:regular r:id="rId28"/>
      <p:bold r:id="rId29"/>
      <p:italic r:id="rId30"/>
      <p:boldItalic r:id="rId31"/>
    </p:embeddedFont>
    <p:embeddedFont>
      <p:font typeface="Bahnschrift Light SemiCondensed" charset="0"/>
      <p:regular r:id="rId32"/>
    </p:embeddedFont>
    <p:embeddedFont>
      <p:font typeface="Calibri" pitchFamily="34" charset="0"/>
      <p:regular r:id="rId33"/>
      <p:bold r:id="rId34"/>
      <p:italic r:id="rId35"/>
      <p:boldItalic r:id="rId36"/>
    </p:embeddedFont>
    <p:embeddedFont>
      <p:font typeface="Calibri Light" pitchFamily="34" charset="0"/>
      <p:regular r:id="rId37"/>
      <p:italic r:id="rId38"/>
    </p:embeddedFont>
    <p:embeddedFont>
      <p:font typeface="Dosis"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AA0C6CF-6968-494E-8B4B-DEBD949DC754}">
          <p14:sldIdLst>
            <p14:sldId id="256"/>
            <p14:sldId id="287"/>
            <p14:sldId id="286"/>
            <p14:sldId id="257"/>
            <p14:sldId id="258"/>
            <p14:sldId id="288"/>
            <p14:sldId id="259"/>
            <p14:sldId id="290"/>
            <p14:sldId id="296"/>
            <p14:sldId id="297"/>
            <p14:sldId id="302"/>
            <p14:sldId id="291"/>
          </p14:sldIdLst>
        </p14:section>
        <p14:section name="Untitled Section" id="{130C2F33-4721-4BFC-B9E8-A78FBBA4F75F}">
          <p14:sldIdLst>
            <p14:sldId id="289"/>
            <p14:sldId id="292"/>
            <p14:sldId id="294"/>
            <p14:sldId id="295"/>
            <p14:sldId id="262"/>
            <p14:sldId id="298"/>
            <p14:sldId id="300"/>
            <p14:sldId id="299"/>
            <p14:sldId id="301"/>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3C38327-A0C6-4D29-9823-1153A6B921F6}">
  <a:tblStyle styleId="{43C38327-A0C6-4D29-9823-1153A6B92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0" autoAdjust="0"/>
  </p:normalViewPr>
  <p:slideViewPr>
    <p:cSldViewPr>
      <p:cViewPr>
        <p:scale>
          <a:sx n="66" d="100"/>
          <a:sy n="66" d="100"/>
        </p:scale>
        <p:origin x="-1476" y="-780"/>
      </p:cViewPr>
      <p:guideLst>
        <p:guide orient="horz" pos="1620"/>
        <p:guide pos="2880"/>
      </p:guideLst>
    </p:cSldViewPr>
  </p:slideViewPr>
  <p:outlineViewPr>
    <p:cViewPr>
      <p:scale>
        <a:sx n="33" d="100"/>
        <a:sy n="33" d="100"/>
      </p:scale>
      <p:origin x="0" y="2256"/>
    </p:cViewPr>
  </p:outlineViewPr>
  <p:notesTextViewPr>
    <p:cViewPr>
      <p:scale>
        <a:sx n="1" d="1"/>
        <a:sy n="1" d="1"/>
      </p:scale>
      <p:origin x="0" y="0"/>
    </p:cViewPr>
  </p:notesTextViewPr>
  <p:notesViewPr>
    <p:cSldViewPr>
      <p:cViewPr varScale="1">
        <p:scale>
          <a:sx n="57" d="100"/>
          <a:sy n="57" d="100"/>
        </p:scale>
        <p:origin x="-28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32382D-1AC1-4AD5-960B-C8181A562514}" type="datetimeFigureOut">
              <a:rPr lang="en-US" smtClean="0"/>
              <a:t>6/25/2019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9F69AF-9751-4E1F-B908-CEF802910AD4}" type="slidenum">
              <a:rPr lang="en-US" smtClean="0"/>
              <a:t>‹#›</a:t>
            </a:fld>
            <a:endParaRPr lang="en-US"/>
          </a:p>
        </p:txBody>
      </p:sp>
    </p:spTree>
    <p:extLst>
      <p:ext uri="{BB962C8B-B14F-4D97-AF65-F5344CB8AC3E}">
        <p14:creationId xmlns:p14="http://schemas.microsoft.com/office/powerpoint/2010/main" val="1484382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13164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a:off x="-150" y="4156675"/>
            <a:ext cx="9144000" cy="2766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50" y="0"/>
            <a:ext cx="9144000" cy="4156800"/>
          </a:xfrm>
          <a:prstGeom prst="rect">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685800" y="2525225"/>
            <a:ext cx="53097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137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076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6438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0325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5832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2088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9686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9453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8173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5" y="2152976"/>
            <a:ext cx="4449167" cy="53331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6/25/2019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139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rot="10800000">
            <a:off x="-150" y="3082200"/>
            <a:ext cx="9144000" cy="6876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flipH="1">
            <a:off x="-150" y="0"/>
            <a:ext cx="9144000" cy="3082200"/>
          </a:xfrm>
          <a:prstGeom prst="rect">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685800" y="1907659"/>
            <a:ext cx="5008200" cy="10452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17" name="Google Shape;17;p3"/>
          <p:cNvSpPr txBox="1">
            <a:spLocks noGrp="1"/>
          </p:cNvSpPr>
          <p:nvPr>
            <p:ph type="subTitle" idx="1"/>
          </p:nvPr>
        </p:nvSpPr>
        <p:spPr>
          <a:xfrm>
            <a:off x="685800" y="3082250"/>
            <a:ext cx="5008200" cy="687600"/>
          </a:xfrm>
          <a:prstGeom prst="rect">
            <a:avLst/>
          </a:prstGeom>
        </p:spPr>
        <p:txBody>
          <a:bodyPr spcFirstLastPara="1" wrap="square" lIns="91425" tIns="91425" rIns="91425" bIns="91425" anchor="ctr" anchorCtr="0"/>
          <a:lstStyle>
            <a:lvl1pPr lvl="0" rtl="0">
              <a:spcBef>
                <a:spcPts val="0"/>
              </a:spcBef>
              <a:spcAft>
                <a:spcPts val="0"/>
              </a:spcAft>
              <a:buClr>
                <a:srgbClr val="415665"/>
              </a:buClr>
              <a:buSzPts val="1800"/>
              <a:buNone/>
              <a:defRPr sz="1800"/>
            </a:lvl1pPr>
            <a:lvl2pPr lvl="1" rtl="0">
              <a:spcBef>
                <a:spcPts val="0"/>
              </a:spcBef>
              <a:spcAft>
                <a:spcPts val="0"/>
              </a:spcAft>
              <a:buClr>
                <a:srgbClr val="415665"/>
              </a:buClr>
              <a:buSzPts val="1800"/>
              <a:buNone/>
              <a:defRPr sz="1800"/>
            </a:lvl2pPr>
            <a:lvl3pPr lvl="2" rtl="0">
              <a:spcBef>
                <a:spcPts val="0"/>
              </a:spcBef>
              <a:spcAft>
                <a:spcPts val="0"/>
              </a:spcAft>
              <a:buClr>
                <a:srgbClr val="415665"/>
              </a:buClr>
              <a:buSzPts val="1800"/>
              <a:buNone/>
              <a:defRPr sz="1800"/>
            </a:lvl3pPr>
            <a:lvl4pPr lvl="3" rtl="0">
              <a:spcBef>
                <a:spcPts val="0"/>
              </a:spcBef>
              <a:spcAft>
                <a:spcPts val="0"/>
              </a:spcAft>
              <a:buClr>
                <a:srgbClr val="415665"/>
              </a:buClr>
              <a:buSzPts val="1800"/>
              <a:buNone/>
              <a:defRPr/>
            </a:lvl4pPr>
            <a:lvl5pPr lvl="4" rtl="0">
              <a:spcBef>
                <a:spcPts val="0"/>
              </a:spcBef>
              <a:spcAft>
                <a:spcPts val="0"/>
              </a:spcAft>
              <a:buClr>
                <a:srgbClr val="415665"/>
              </a:buClr>
              <a:buSzPts val="1800"/>
              <a:buNone/>
              <a:defRPr/>
            </a:lvl5pPr>
            <a:lvl6pPr lvl="5" rtl="0">
              <a:spcBef>
                <a:spcPts val="0"/>
              </a:spcBef>
              <a:spcAft>
                <a:spcPts val="0"/>
              </a:spcAft>
              <a:buClr>
                <a:srgbClr val="415665"/>
              </a:buClr>
              <a:buSzPts val="1800"/>
              <a:buNone/>
              <a:defRPr/>
            </a:lvl6pPr>
            <a:lvl7pPr lvl="6" rtl="0">
              <a:spcBef>
                <a:spcPts val="0"/>
              </a:spcBef>
              <a:spcAft>
                <a:spcPts val="0"/>
              </a:spcAft>
              <a:buClr>
                <a:srgbClr val="415665"/>
              </a:buClr>
              <a:buSzPts val="1800"/>
              <a:buNone/>
              <a:defRPr/>
            </a:lvl7pPr>
            <a:lvl8pPr lvl="7" rtl="0">
              <a:spcBef>
                <a:spcPts val="0"/>
              </a:spcBef>
              <a:spcAft>
                <a:spcPts val="0"/>
              </a:spcAft>
              <a:buClr>
                <a:srgbClr val="415665"/>
              </a:buClr>
              <a:buSzPts val="1800"/>
              <a:buNone/>
              <a:defRPr/>
            </a:lvl8pPr>
            <a:lvl9pPr lvl="8" rtl="0">
              <a:spcBef>
                <a:spcPts val="0"/>
              </a:spcBef>
              <a:spcAft>
                <a:spcPts val="0"/>
              </a:spcAft>
              <a:buClr>
                <a:srgbClr val="415665"/>
              </a:buClr>
              <a:buSzPts val="1800"/>
              <a:buNone/>
              <a:defRPr/>
            </a:lvl9pPr>
          </a:lstStyle>
          <a:p>
            <a:endParaRPr/>
          </a:p>
        </p:txBody>
      </p:sp>
      <p:sp>
        <p:nvSpPr>
          <p:cNvPr id="18" name="Google Shape;18;p3"/>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lvl1pPr lvl="0" rtl="0">
              <a:buNone/>
              <a:defRPr>
                <a:solidFill>
                  <a:srgbClr val="0DB7C4"/>
                </a:solidFill>
              </a:defRPr>
            </a:lvl1pPr>
            <a:lvl2pPr lvl="1" rtl="0">
              <a:buNone/>
              <a:defRPr>
                <a:solidFill>
                  <a:srgbClr val="0DB7C4"/>
                </a:solidFill>
              </a:defRPr>
            </a:lvl2pPr>
            <a:lvl3pPr lvl="2" rtl="0">
              <a:buNone/>
              <a:defRPr>
                <a:solidFill>
                  <a:srgbClr val="0DB7C4"/>
                </a:solidFill>
              </a:defRPr>
            </a:lvl3pPr>
            <a:lvl4pPr lvl="3" rtl="0">
              <a:buNone/>
              <a:defRPr>
                <a:solidFill>
                  <a:srgbClr val="0DB7C4"/>
                </a:solidFill>
              </a:defRPr>
            </a:lvl4pPr>
            <a:lvl5pPr lvl="4" rtl="0">
              <a:buNone/>
              <a:defRPr>
                <a:solidFill>
                  <a:srgbClr val="0DB7C4"/>
                </a:solidFill>
              </a:defRPr>
            </a:lvl5pPr>
            <a:lvl6pPr lvl="5" rtl="0">
              <a:buNone/>
              <a:defRPr>
                <a:solidFill>
                  <a:srgbClr val="0DB7C4"/>
                </a:solidFill>
              </a:defRPr>
            </a:lvl6pPr>
            <a:lvl7pPr lvl="6" rtl="0">
              <a:buNone/>
              <a:defRPr>
                <a:solidFill>
                  <a:srgbClr val="0DB7C4"/>
                </a:solidFill>
              </a:defRPr>
            </a:lvl7pPr>
            <a:lvl8pPr lvl="7" rtl="0">
              <a:buNone/>
              <a:defRPr>
                <a:solidFill>
                  <a:srgbClr val="0DB7C4"/>
                </a:solidFill>
              </a:defRPr>
            </a:lvl8pPr>
            <a:lvl9pPr lvl="8" rtl="0">
              <a:buNone/>
              <a:defRPr>
                <a:solidFill>
                  <a:srgbClr val="0DB7C4"/>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flipH="1">
            <a:off x="-75" y="0"/>
            <a:ext cx="669600" cy="51435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flipH="1">
            <a:off x="-75" y="0"/>
            <a:ext cx="669600" cy="1140000"/>
          </a:xfrm>
          <a:prstGeom prst="rect">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44425" y="1538075"/>
            <a:ext cx="5169000" cy="33879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0" name="Google Shape;30;p5"/>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p:nvPr/>
        </p:nvSpPr>
        <p:spPr>
          <a:xfrm flipH="1">
            <a:off x="-75" y="0"/>
            <a:ext cx="669600" cy="51435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flipH="1">
            <a:off x="-75" y="0"/>
            <a:ext cx="669600" cy="1140000"/>
          </a:xfrm>
          <a:prstGeom prst="rect">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6"/>
          <p:cNvSpPr txBox="1">
            <a:spLocks noGrp="1"/>
          </p:cNvSpPr>
          <p:nvPr>
            <p:ph type="body" idx="1"/>
          </p:nvPr>
        </p:nvSpPr>
        <p:spPr>
          <a:xfrm>
            <a:off x="844425" y="1534257"/>
            <a:ext cx="2804700" cy="33216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3818123" y="1534257"/>
            <a:ext cx="2804700" cy="33216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7" name="Google Shape;37;p6"/>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sz="2400"/>
            </a:lvl1pPr>
            <a:lvl2pPr lvl="1">
              <a:buNone/>
              <a:defRPr sz="2400"/>
            </a:lvl2pPr>
            <a:lvl3pPr lvl="2">
              <a:buNone/>
              <a:defRPr sz="2400"/>
            </a:lvl3pPr>
            <a:lvl4pPr lvl="3">
              <a:buNone/>
              <a:defRPr sz="2400"/>
            </a:lvl4pPr>
            <a:lvl5pPr lvl="4">
              <a:buNone/>
              <a:defRPr sz="2400"/>
            </a:lvl5pPr>
            <a:lvl6pPr lvl="5">
              <a:buNone/>
              <a:defRPr sz="2400"/>
            </a:lvl6pPr>
            <a:lvl7pPr lvl="6">
              <a:buNone/>
              <a:defRPr sz="2400"/>
            </a:lvl7pPr>
            <a:lvl8pPr lvl="7">
              <a:buNone/>
              <a:defRPr sz="2400"/>
            </a:lvl8pPr>
            <a:lvl9pPr lvl="8">
              <a:buNone/>
              <a:defRPr sz="2400"/>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8"/>
          <p:cNvSpPr/>
          <p:nvPr/>
        </p:nvSpPr>
        <p:spPr>
          <a:xfrm flipH="1">
            <a:off x="-75" y="0"/>
            <a:ext cx="669600" cy="51435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flipH="1">
            <a:off x="-75" y="0"/>
            <a:ext cx="669600" cy="1140000"/>
          </a:xfrm>
          <a:prstGeom prst="rect">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0" name="Google Shape;50;p8"/>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1"/>
          <p:cNvSpPr/>
          <p:nvPr/>
        </p:nvSpPr>
        <p:spPr>
          <a:xfrm flipH="1">
            <a:off x="-75" y="0"/>
            <a:ext cx="669600" cy="51435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flipH="1">
            <a:off x="-75" y="0"/>
            <a:ext cx="669600" cy="1140000"/>
          </a:xfrm>
          <a:prstGeom prst="rect">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77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47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D41D3-26C1-481A-A8BB-66D4049DF4C4}" type="datetimeFigureOut">
              <a:rPr lang="en-US" smtClean="0">
                <a:solidFill>
                  <a:prstClr val="black">
                    <a:tint val="75000"/>
                  </a:prstClr>
                </a:solidFill>
              </a:rPr>
              <a:pPr/>
              <a:t>6/25/2019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FFA717-15E7-42EC-94A2-3073080A59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515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5598"/>
            <a:ext cx="3552600" cy="1140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1pPr>
            <a:lvl2pPr lvl="1">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2pPr>
            <a:lvl3pPr lvl="2">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3pPr>
            <a:lvl4pPr lvl="3">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4pPr>
            <a:lvl5pPr lvl="4">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5pPr>
            <a:lvl6pPr lvl="5">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6pPr>
            <a:lvl7pPr lvl="6">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7pPr>
            <a:lvl8pPr lvl="7">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8pPr>
            <a:lvl9pPr lvl="8">
              <a:spcBef>
                <a:spcPts val="0"/>
              </a:spcBef>
              <a:spcAft>
                <a:spcPts val="0"/>
              </a:spcAft>
              <a:buClr>
                <a:srgbClr val="0DB7C4"/>
              </a:buClr>
              <a:buSzPts val="2400"/>
              <a:buFont typeface="Dosis"/>
              <a:buNone/>
              <a:defRPr sz="2400">
                <a:solidFill>
                  <a:srgbClr val="0DB7C4"/>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844425" y="1538075"/>
            <a:ext cx="5169000" cy="3387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0DB7C4"/>
              </a:buClr>
              <a:buSzPts val="3000"/>
              <a:buFont typeface="Source Sans Pro"/>
              <a:buChar char="▹"/>
              <a:defRPr sz="3000">
                <a:solidFill>
                  <a:srgbClr val="415665"/>
                </a:solidFill>
                <a:latin typeface="Source Sans Pro"/>
                <a:ea typeface="Source Sans Pro"/>
                <a:cs typeface="Source Sans Pro"/>
                <a:sym typeface="Source Sans Pro"/>
              </a:defRPr>
            </a:lvl1pPr>
            <a:lvl2pPr marL="914400" lvl="1" indent="-381000">
              <a:spcBef>
                <a:spcPts val="0"/>
              </a:spcBef>
              <a:spcAft>
                <a:spcPts val="0"/>
              </a:spcAft>
              <a:buClr>
                <a:srgbClr val="0DB7C4"/>
              </a:buClr>
              <a:buSzPts val="2400"/>
              <a:buFont typeface="Source Sans Pro"/>
              <a:buChar char="▸"/>
              <a:defRPr sz="2400">
                <a:solidFill>
                  <a:srgbClr val="415665"/>
                </a:solidFill>
                <a:latin typeface="Source Sans Pro"/>
                <a:ea typeface="Source Sans Pro"/>
                <a:cs typeface="Source Sans Pro"/>
                <a:sym typeface="Source Sans Pro"/>
              </a:defRPr>
            </a:lvl2pPr>
            <a:lvl3pPr marL="1371600" lvl="2" indent="-381000">
              <a:spcBef>
                <a:spcPts val="0"/>
              </a:spcBef>
              <a:spcAft>
                <a:spcPts val="0"/>
              </a:spcAft>
              <a:buClr>
                <a:srgbClr val="0DB7C4"/>
              </a:buClr>
              <a:buSzPts val="2400"/>
              <a:buFont typeface="Source Sans Pro"/>
              <a:buChar char="⬩"/>
              <a:defRPr sz="2400">
                <a:solidFill>
                  <a:srgbClr val="415665"/>
                </a:solidFill>
                <a:latin typeface="Source Sans Pro"/>
                <a:ea typeface="Source Sans Pro"/>
                <a:cs typeface="Source Sans Pro"/>
                <a:sym typeface="Source Sans Pro"/>
              </a:defRPr>
            </a:lvl3pPr>
            <a:lvl4pPr marL="1828800" lvl="3"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4pPr>
            <a:lvl5pPr marL="2286000" lvl="4"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5pPr>
            <a:lvl6pPr marL="2743200" lvl="5"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6pPr>
            <a:lvl7pPr marL="3200400" lvl="6"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7pPr>
            <a:lvl8pPr marL="3657600" lvl="7"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8pPr>
            <a:lvl9pPr marL="4114800" lvl="8" indent="-342900">
              <a:spcBef>
                <a:spcPts val="0"/>
              </a:spcBef>
              <a:spcAft>
                <a:spcPts val="0"/>
              </a:spcAft>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5" y="0"/>
            <a:ext cx="669600" cy="1140000"/>
          </a:xfrm>
          <a:prstGeom prst="rect">
            <a:avLst/>
          </a:prstGeom>
          <a:noFill/>
          <a:ln>
            <a:noFill/>
          </a:ln>
        </p:spPr>
        <p:txBody>
          <a:bodyPr spcFirstLastPara="1" wrap="square" lIns="91425" tIns="91425" rIns="91425" bIns="91425" anchor="b" anchorCtr="0">
            <a:noAutofit/>
          </a:bodyPr>
          <a:lstStyle>
            <a:lvl1pPr lvl="0" algn="ctr" rtl="0">
              <a:buNone/>
              <a:defRPr sz="2400">
                <a:solidFill>
                  <a:srgbClr val="FFFFFF"/>
                </a:solidFill>
                <a:latin typeface="Dosis"/>
                <a:ea typeface="Dosis"/>
                <a:cs typeface="Dosis"/>
                <a:sym typeface="Dosis"/>
              </a:defRPr>
            </a:lvl1pPr>
            <a:lvl2pPr lvl="1" algn="ctr" rtl="0">
              <a:buNone/>
              <a:defRPr sz="2400">
                <a:solidFill>
                  <a:srgbClr val="FFFFFF"/>
                </a:solidFill>
                <a:latin typeface="Dosis"/>
                <a:ea typeface="Dosis"/>
                <a:cs typeface="Dosis"/>
                <a:sym typeface="Dosis"/>
              </a:defRPr>
            </a:lvl2pPr>
            <a:lvl3pPr lvl="2" algn="ctr" rtl="0">
              <a:buNone/>
              <a:defRPr sz="2400">
                <a:solidFill>
                  <a:srgbClr val="FFFFFF"/>
                </a:solidFill>
                <a:latin typeface="Dosis"/>
                <a:ea typeface="Dosis"/>
                <a:cs typeface="Dosis"/>
                <a:sym typeface="Dosis"/>
              </a:defRPr>
            </a:lvl3pPr>
            <a:lvl4pPr lvl="3" algn="ctr" rtl="0">
              <a:buNone/>
              <a:defRPr sz="2400">
                <a:solidFill>
                  <a:srgbClr val="FFFFFF"/>
                </a:solidFill>
                <a:latin typeface="Dosis"/>
                <a:ea typeface="Dosis"/>
                <a:cs typeface="Dosis"/>
                <a:sym typeface="Dosis"/>
              </a:defRPr>
            </a:lvl4pPr>
            <a:lvl5pPr lvl="4" algn="ctr" rtl="0">
              <a:buNone/>
              <a:defRPr sz="2400">
                <a:solidFill>
                  <a:srgbClr val="FFFFFF"/>
                </a:solidFill>
                <a:latin typeface="Dosis"/>
                <a:ea typeface="Dosis"/>
                <a:cs typeface="Dosis"/>
                <a:sym typeface="Dosis"/>
              </a:defRPr>
            </a:lvl5pPr>
            <a:lvl6pPr lvl="5" algn="ctr" rtl="0">
              <a:buNone/>
              <a:defRPr sz="2400">
                <a:solidFill>
                  <a:srgbClr val="FFFFFF"/>
                </a:solidFill>
                <a:latin typeface="Dosis"/>
                <a:ea typeface="Dosis"/>
                <a:cs typeface="Dosis"/>
                <a:sym typeface="Dosis"/>
              </a:defRPr>
            </a:lvl6pPr>
            <a:lvl7pPr lvl="6" algn="ctr" rtl="0">
              <a:buNone/>
              <a:defRPr sz="2400">
                <a:solidFill>
                  <a:srgbClr val="FFFFFF"/>
                </a:solidFill>
                <a:latin typeface="Dosis"/>
                <a:ea typeface="Dosis"/>
                <a:cs typeface="Dosis"/>
                <a:sym typeface="Dosis"/>
              </a:defRPr>
            </a:lvl7pPr>
            <a:lvl8pPr lvl="7" algn="ctr" rtl="0">
              <a:buNone/>
              <a:defRPr sz="2400">
                <a:solidFill>
                  <a:srgbClr val="FFFFFF"/>
                </a:solidFill>
                <a:latin typeface="Dosis"/>
                <a:ea typeface="Dosis"/>
                <a:cs typeface="Dosis"/>
                <a:sym typeface="Dosis"/>
              </a:defRPr>
            </a:lvl8pPr>
            <a:lvl9pPr lvl="8" algn="ctr" rtl="0">
              <a:buNone/>
              <a:defRPr sz="2400">
                <a:solidFill>
                  <a:srgbClr val="FFFFFF"/>
                </a:solidFill>
                <a:latin typeface="Dosis"/>
                <a:ea typeface="Dosis"/>
                <a:cs typeface="Dosis"/>
                <a:sym typeface="Dosis"/>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7"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buClrTx/>
              <a:buFontTx/>
              <a:buNone/>
            </a:pPr>
            <a:fld id="{94CD41D3-26C1-481A-A8BB-66D4049DF4C4}" type="datetimeFigureOut">
              <a:rPr lang="en-US" kern="1200" smtClean="0">
                <a:solidFill>
                  <a:prstClr val="black">
                    <a:tint val="75000"/>
                  </a:prstClr>
                </a:solidFill>
                <a:latin typeface="Calibri"/>
                <a:ea typeface="+mn-ea"/>
                <a:cs typeface="+mn-cs"/>
              </a:rPr>
              <a:pPr defTabSz="685800">
                <a:buClrTx/>
                <a:buFontTx/>
                <a:buNone/>
              </a:pPr>
              <a:t>6/25/2019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buClrTx/>
              <a:buFontTx/>
              <a:buNone/>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buClrTx/>
              <a:buFontTx/>
              <a:buNone/>
            </a:pPr>
            <a:fld id="{3EFFA717-15E7-42EC-94A2-3073080A5904}" type="slidenum">
              <a:rPr lang="en-US" kern="1200" smtClean="0">
                <a:solidFill>
                  <a:prstClr val="black">
                    <a:tint val="75000"/>
                  </a:prstClr>
                </a:solidFill>
                <a:latin typeface="Calibri"/>
                <a:ea typeface="+mn-ea"/>
                <a:cs typeface="+mn-cs"/>
              </a:rPr>
              <a:pPr defTabSz="685800">
                <a:buClrTx/>
                <a:buFontTx/>
                <a:buNone/>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720626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133350"/>
            <a:ext cx="1082811" cy="135374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5031" y="154839"/>
            <a:ext cx="1040138" cy="1455212"/>
          </a:xfrm>
          <a:prstGeom prst="rect">
            <a:avLst/>
          </a:prstGeom>
        </p:spPr>
      </p:pic>
      <p:pic>
        <p:nvPicPr>
          <p:cNvPr id="1026" name="Picture 2" descr="C:\Users\bele\Downloads\p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00050"/>
            <a:ext cx="52578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953000" y="2876550"/>
            <a:ext cx="3429000" cy="830997"/>
          </a:xfrm>
          <a:prstGeom prst="rect">
            <a:avLst/>
          </a:prstGeom>
        </p:spPr>
        <p:txBody>
          <a:bodyPr wrap="square">
            <a:spAutoFit/>
          </a:bodyPr>
          <a:lstStyle/>
          <a:p>
            <a:r>
              <a:rPr lang="en-US" sz="2400" b="1" dirty="0">
                <a:solidFill>
                  <a:schemeClr val="accent5">
                    <a:lumMod val="75000"/>
                  </a:schemeClr>
                </a:solidFill>
                <a:latin typeface="Calibri" pitchFamily="34" charset="0"/>
                <a:cs typeface="Calibri" pitchFamily="34" charset="0"/>
              </a:rPr>
              <a:t>Donate</a:t>
            </a:r>
            <a:r>
              <a:rPr lang="en-US" sz="2400" dirty="0">
                <a:solidFill>
                  <a:schemeClr val="accent5">
                    <a:lumMod val="75000"/>
                  </a:schemeClr>
                </a:solidFill>
                <a:latin typeface="Bahnschrift Light SemiCondensed" pitchFamily="34" charset="0"/>
              </a:rPr>
              <a:t> </a:t>
            </a:r>
            <a:r>
              <a:rPr lang="en-US" sz="2400" dirty="0" smtClean="0">
                <a:solidFill>
                  <a:schemeClr val="accent5">
                    <a:lumMod val="75000"/>
                  </a:schemeClr>
                </a:solidFill>
                <a:latin typeface="Bahnschrift Light SemiCondensed" pitchFamily="34" charset="0"/>
              </a:rPr>
              <a:t>..</a:t>
            </a:r>
          </a:p>
          <a:p>
            <a:r>
              <a:rPr lang="en-US" sz="2400" dirty="0">
                <a:solidFill>
                  <a:schemeClr val="accent6"/>
                </a:solidFill>
                <a:latin typeface="Bahnschrift Light SemiCondensed" pitchFamily="34" charset="0"/>
              </a:rPr>
              <a:t> </a:t>
            </a:r>
            <a:r>
              <a:rPr lang="en-US" sz="2400" dirty="0" smtClean="0">
                <a:solidFill>
                  <a:schemeClr val="accent6"/>
                </a:solidFill>
                <a:latin typeface="Bahnschrift Light SemiCondensed" pitchFamily="34" charset="0"/>
              </a:rPr>
              <a:t>                        </a:t>
            </a:r>
            <a:r>
              <a:rPr lang="en-US" sz="2400" dirty="0">
                <a:solidFill>
                  <a:schemeClr val="accent6"/>
                </a:solidFill>
                <a:latin typeface="Bahnschrift Light SemiCondensed" pitchFamily="34" charset="0"/>
              </a:rPr>
              <a:t>Save Lives!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63080" y="-247650"/>
            <a:ext cx="3552600" cy="114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 IS </a:t>
            </a:r>
            <a:r>
              <a:rPr lang="en" dirty="0" smtClean="0"/>
              <a:t>EASY</a:t>
            </a:r>
            <a:endParaRPr dirty="0"/>
          </a:p>
        </p:txBody>
      </p:sp>
      <p:cxnSp>
        <p:nvCxnSpPr>
          <p:cNvPr id="284" name="Google Shape;284;p28"/>
          <p:cNvCxnSpPr/>
          <p:nvPr/>
        </p:nvCxnSpPr>
        <p:spPr>
          <a:xfrm>
            <a:off x="-4800" y="3028950"/>
            <a:ext cx="9153600" cy="0"/>
          </a:xfrm>
          <a:prstGeom prst="straightConnector1">
            <a:avLst/>
          </a:prstGeom>
          <a:noFill/>
          <a:ln w="9525" cap="flat" cmpd="sng">
            <a:solidFill>
              <a:srgbClr val="B3B3B3"/>
            </a:solidFill>
            <a:prstDash val="dash"/>
            <a:round/>
            <a:headEnd type="none" w="med" len="med"/>
            <a:tailEnd type="none" w="med" len="med"/>
          </a:ln>
        </p:spPr>
      </p:cxnSp>
      <p:cxnSp>
        <p:nvCxnSpPr>
          <p:cNvPr id="285" name="Google Shape;285;p28"/>
          <p:cNvCxnSpPr/>
          <p:nvPr/>
        </p:nvCxnSpPr>
        <p:spPr>
          <a:xfrm rot="10800000">
            <a:off x="978782" y="2178050"/>
            <a:ext cx="0" cy="876300"/>
          </a:xfrm>
          <a:prstGeom prst="straightConnector1">
            <a:avLst/>
          </a:prstGeom>
          <a:noFill/>
          <a:ln w="9525" cap="flat" cmpd="sng">
            <a:solidFill>
              <a:srgbClr val="415665"/>
            </a:solidFill>
            <a:prstDash val="solid"/>
            <a:round/>
            <a:headEnd type="oval" w="med" len="med"/>
            <a:tailEnd type="oval" w="med" len="med"/>
          </a:ln>
        </p:spPr>
      </p:cxnSp>
      <p:cxnSp>
        <p:nvCxnSpPr>
          <p:cNvPr id="286" name="Google Shape;286;p28"/>
          <p:cNvCxnSpPr/>
          <p:nvPr/>
        </p:nvCxnSpPr>
        <p:spPr>
          <a:xfrm>
            <a:off x="2680726" y="3028950"/>
            <a:ext cx="0" cy="876300"/>
          </a:xfrm>
          <a:prstGeom prst="straightConnector1">
            <a:avLst/>
          </a:prstGeom>
          <a:noFill/>
          <a:ln w="9525" cap="flat" cmpd="sng">
            <a:solidFill>
              <a:srgbClr val="415665"/>
            </a:solidFill>
            <a:prstDash val="solid"/>
            <a:round/>
            <a:headEnd type="oval" w="med" len="med"/>
            <a:tailEnd type="oval" w="med" len="med"/>
          </a:ln>
        </p:spPr>
      </p:cxnSp>
      <p:cxnSp>
        <p:nvCxnSpPr>
          <p:cNvPr id="287" name="Google Shape;287;p28"/>
          <p:cNvCxnSpPr/>
          <p:nvPr/>
        </p:nvCxnSpPr>
        <p:spPr>
          <a:xfrm rot="10800000">
            <a:off x="6461575" y="3051635"/>
            <a:ext cx="0" cy="876300"/>
          </a:xfrm>
          <a:prstGeom prst="straightConnector1">
            <a:avLst/>
          </a:prstGeom>
          <a:noFill/>
          <a:ln w="9525" cap="flat" cmpd="sng">
            <a:solidFill>
              <a:srgbClr val="415665"/>
            </a:solidFill>
            <a:prstDash val="solid"/>
            <a:round/>
            <a:headEnd type="oval" w="med" len="med"/>
            <a:tailEnd type="oval" w="med" len="med"/>
          </a:ln>
        </p:spPr>
      </p:cxnSp>
      <p:sp>
        <p:nvSpPr>
          <p:cNvPr id="288" name="Google Shape;288;p28"/>
          <p:cNvSpPr txBox="1"/>
          <p:nvPr/>
        </p:nvSpPr>
        <p:spPr>
          <a:xfrm>
            <a:off x="459032" y="158597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415665"/>
                </a:solidFill>
                <a:latin typeface="Source Sans Pro"/>
                <a:ea typeface="Source Sans Pro"/>
                <a:cs typeface="Source Sans Pro"/>
                <a:sym typeface="Source Sans Pro"/>
              </a:rPr>
              <a:t>first</a:t>
            </a:r>
            <a:endParaRPr sz="1800" b="1" dirty="0">
              <a:solidFill>
                <a:srgbClr val="415665"/>
              </a:solidFill>
              <a:latin typeface="Source Sans Pro"/>
              <a:ea typeface="Source Sans Pro"/>
              <a:cs typeface="Source Sans Pro"/>
              <a:sym typeface="Source Sans Pro"/>
            </a:endParaRPr>
          </a:p>
        </p:txBody>
      </p:sp>
      <p:sp>
        <p:nvSpPr>
          <p:cNvPr id="289" name="Google Shape;289;p28"/>
          <p:cNvSpPr txBox="1"/>
          <p:nvPr/>
        </p:nvSpPr>
        <p:spPr>
          <a:xfrm>
            <a:off x="2056994" y="391044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415665"/>
                </a:solidFill>
                <a:latin typeface="Source Sans Pro"/>
                <a:ea typeface="Source Sans Pro"/>
                <a:cs typeface="Source Sans Pro"/>
                <a:sym typeface="Source Sans Pro"/>
              </a:rPr>
              <a:t>second</a:t>
            </a:r>
            <a:endParaRPr sz="1800" b="1" dirty="0">
              <a:solidFill>
                <a:srgbClr val="415665"/>
              </a:solidFill>
              <a:latin typeface="Source Sans Pro"/>
              <a:ea typeface="Source Sans Pro"/>
              <a:cs typeface="Source Sans Pro"/>
              <a:sym typeface="Source Sans Pro"/>
            </a:endParaRPr>
          </a:p>
        </p:txBody>
      </p:sp>
      <p:sp>
        <p:nvSpPr>
          <p:cNvPr id="290" name="Google Shape;290;p28"/>
          <p:cNvSpPr txBox="1"/>
          <p:nvPr/>
        </p:nvSpPr>
        <p:spPr>
          <a:xfrm>
            <a:off x="3948032" y="1598972"/>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smtClean="0">
                <a:solidFill>
                  <a:srgbClr val="415665"/>
                </a:solidFill>
                <a:latin typeface="Source Sans Pro"/>
                <a:ea typeface="Source Sans Pro"/>
                <a:cs typeface="Source Sans Pro"/>
                <a:sym typeface="Source Sans Pro"/>
              </a:rPr>
              <a:t>T</a:t>
            </a:r>
            <a:r>
              <a:rPr lang="en" sz="1800" b="1" dirty="0" smtClean="0">
                <a:solidFill>
                  <a:srgbClr val="415665"/>
                </a:solidFill>
                <a:latin typeface="Source Sans Pro"/>
                <a:ea typeface="Source Sans Pro"/>
                <a:cs typeface="Source Sans Pro"/>
                <a:sym typeface="Source Sans Pro"/>
              </a:rPr>
              <a:t>hird</a:t>
            </a:r>
          </a:p>
          <a:p>
            <a:pPr marL="0" lvl="0" indent="0" algn="ctr" rtl="0">
              <a:spcBef>
                <a:spcPts val="0"/>
              </a:spcBef>
              <a:spcAft>
                <a:spcPts val="0"/>
              </a:spcAft>
              <a:buNone/>
            </a:pPr>
            <a:endParaRPr sz="1800" b="1" dirty="0">
              <a:solidFill>
                <a:srgbClr val="415665"/>
              </a:solidFill>
              <a:latin typeface="Source Sans Pro"/>
              <a:ea typeface="Source Sans Pro"/>
              <a:cs typeface="Source Sans Pro"/>
              <a:sym typeface="Source Sans Pro"/>
            </a:endParaRPr>
          </a:p>
        </p:txBody>
      </p:sp>
      <p:grpSp>
        <p:nvGrpSpPr>
          <p:cNvPr id="291" name="Google Shape;291;p28"/>
          <p:cNvGrpSpPr/>
          <p:nvPr/>
        </p:nvGrpSpPr>
        <p:grpSpPr>
          <a:xfrm>
            <a:off x="762000" y="2850151"/>
            <a:ext cx="433800" cy="433800"/>
            <a:chOff x="5382800" y="412975"/>
            <a:chExt cx="433800" cy="433800"/>
          </a:xfrm>
        </p:grpSpPr>
        <p:sp>
          <p:nvSpPr>
            <p:cNvPr id="292" name="Google Shape;292;p28"/>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8"/>
          <p:cNvGrpSpPr/>
          <p:nvPr/>
        </p:nvGrpSpPr>
        <p:grpSpPr>
          <a:xfrm>
            <a:off x="2463944" y="2812050"/>
            <a:ext cx="433800" cy="433800"/>
            <a:chOff x="5382800" y="412975"/>
            <a:chExt cx="433800" cy="433800"/>
          </a:xfrm>
        </p:grpSpPr>
        <p:sp>
          <p:nvSpPr>
            <p:cNvPr id="296" name="Google Shape;296;p28"/>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6244793" y="2830926"/>
            <a:ext cx="433800" cy="433800"/>
            <a:chOff x="5382800" y="412975"/>
            <a:chExt cx="433800" cy="433800"/>
          </a:xfrm>
        </p:grpSpPr>
        <p:sp>
          <p:nvSpPr>
            <p:cNvPr id="300" name="Google Shape;300;p28"/>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C:\Users\bele\Downloads\login-system-icon-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453" y="1766192"/>
            <a:ext cx="1066800" cy="117703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bele\Downloads\notifications-icon-png-15.jp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726" y="3141938"/>
            <a:ext cx="983288" cy="120862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bele\Downloads\double_click_touch_click_finger_hand_select_gesture-5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7764" y="1947793"/>
            <a:ext cx="822036" cy="99543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xmlns="" id="{2020EC37-684D-9D4C-993B-440F6FD468F4}"/>
              </a:ext>
            </a:extLst>
          </p:cNvPr>
          <p:cNvGrpSpPr/>
          <p:nvPr/>
        </p:nvGrpSpPr>
        <p:grpSpPr>
          <a:xfrm>
            <a:off x="6733856" y="3377817"/>
            <a:ext cx="2238160" cy="580140"/>
            <a:chOff x="4355522" y="2340981"/>
            <a:chExt cx="4214308" cy="1034917"/>
          </a:xfrm>
        </p:grpSpPr>
        <p:grpSp>
          <p:nvGrpSpPr>
            <p:cNvPr id="29" name="Group 75">
              <a:extLst>
                <a:ext uri="{FF2B5EF4-FFF2-40B4-BE49-F238E27FC236}">
                  <a16:creationId xmlns:a16="http://schemas.microsoft.com/office/drawing/2014/main" xmlns="" id="{215535B7-4E8F-1848-BD60-F9F15A78BC42}"/>
                </a:ext>
              </a:extLst>
            </p:cNvPr>
            <p:cNvGrpSpPr>
              <a:grpSpLocks noChangeAspect="1"/>
            </p:cNvGrpSpPr>
            <p:nvPr/>
          </p:nvGrpSpPr>
          <p:grpSpPr bwMode="auto">
            <a:xfrm>
              <a:off x="4355522" y="2340981"/>
              <a:ext cx="1027582" cy="1034917"/>
              <a:chOff x="1381" y="-310"/>
              <a:chExt cx="4903" cy="4938"/>
            </a:xfrm>
            <a:solidFill>
              <a:schemeClr val="accent1"/>
            </a:solidFill>
          </p:grpSpPr>
          <p:sp>
            <p:nvSpPr>
              <p:cNvPr id="31" name="Freeform 76">
                <a:extLst>
                  <a:ext uri="{FF2B5EF4-FFF2-40B4-BE49-F238E27FC236}">
                    <a16:creationId xmlns:a16="http://schemas.microsoft.com/office/drawing/2014/main" xmlns="" id="{87B60462-A97C-A447-ADD1-02BFE4638FA0}"/>
                  </a:ext>
                </a:extLst>
              </p:cNvPr>
              <p:cNvSpPr>
                <a:spLocks noEditPoints="1"/>
              </p:cNvSpPr>
              <p:nvPr/>
            </p:nvSpPr>
            <p:spPr bwMode="auto">
              <a:xfrm>
                <a:off x="4672" y="2579"/>
                <a:ext cx="387" cy="485"/>
              </a:xfrm>
              <a:custGeom>
                <a:avLst/>
                <a:gdLst>
                  <a:gd name="T0" fmla="*/ 179 w 203"/>
                  <a:gd name="T1" fmla="*/ 104 h 255"/>
                  <a:gd name="T2" fmla="*/ 171 w 203"/>
                  <a:gd name="T3" fmla="*/ 10 h 255"/>
                  <a:gd name="T4" fmla="*/ 139 w 203"/>
                  <a:gd name="T5" fmla="*/ 0 h 255"/>
                  <a:gd name="T6" fmla="*/ 111 w 203"/>
                  <a:gd name="T7" fmla="*/ 7 h 255"/>
                  <a:gd name="T8" fmla="*/ 102 w 203"/>
                  <a:gd name="T9" fmla="*/ 10 h 255"/>
                  <a:gd name="T10" fmla="*/ 93 w 203"/>
                  <a:gd name="T11" fmla="*/ 7 h 255"/>
                  <a:gd name="T12" fmla="*/ 65 w 203"/>
                  <a:gd name="T13" fmla="*/ 0 h 255"/>
                  <a:gd name="T14" fmla="*/ 32 w 203"/>
                  <a:gd name="T15" fmla="*/ 10 h 255"/>
                  <a:gd name="T16" fmla="*/ 24 w 203"/>
                  <a:gd name="T17" fmla="*/ 104 h 255"/>
                  <a:gd name="T18" fmla="*/ 31 w 203"/>
                  <a:gd name="T19" fmla="*/ 126 h 255"/>
                  <a:gd name="T20" fmla="*/ 30 w 203"/>
                  <a:gd name="T21" fmla="*/ 156 h 255"/>
                  <a:gd name="T22" fmla="*/ 31 w 203"/>
                  <a:gd name="T23" fmla="*/ 207 h 255"/>
                  <a:gd name="T24" fmla="*/ 62 w 203"/>
                  <a:gd name="T25" fmla="*/ 252 h 255"/>
                  <a:gd name="T26" fmla="*/ 69 w 203"/>
                  <a:gd name="T27" fmla="*/ 255 h 255"/>
                  <a:gd name="T28" fmla="*/ 69 w 203"/>
                  <a:gd name="T29" fmla="*/ 255 h 255"/>
                  <a:gd name="T30" fmla="*/ 82 w 203"/>
                  <a:gd name="T31" fmla="*/ 243 h 255"/>
                  <a:gd name="T32" fmla="*/ 81 w 203"/>
                  <a:gd name="T33" fmla="*/ 240 h 255"/>
                  <a:gd name="T34" fmla="*/ 83 w 203"/>
                  <a:gd name="T35" fmla="*/ 176 h 255"/>
                  <a:gd name="T36" fmla="*/ 102 w 203"/>
                  <a:gd name="T37" fmla="*/ 148 h 255"/>
                  <a:gd name="T38" fmla="*/ 121 w 203"/>
                  <a:gd name="T39" fmla="*/ 176 h 255"/>
                  <a:gd name="T40" fmla="*/ 122 w 203"/>
                  <a:gd name="T41" fmla="*/ 241 h 255"/>
                  <a:gd name="T42" fmla="*/ 128 w 203"/>
                  <a:gd name="T43" fmla="*/ 254 h 255"/>
                  <a:gd name="T44" fmla="*/ 134 w 203"/>
                  <a:gd name="T45" fmla="*/ 255 h 255"/>
                  <a:gd name="T46" fmla="*/ 142 w 203"/>
                  <a:gd name="T47" fmla="*/ 252 h 255"/>
                  <a:gd name="T48" fmla="*/ 173 w 203"/>
                  <a:gd name="T49" fmla="*/ 207 h 255"/>
                  <a:gd name="T50" fmla="*/ 174 w 203"/>
                  <a:gd name="T51" fmla="*/ 156 h 255"/>
                  <a:gd name="T52" fmla="*/ 173 w 203"/>
                  <a:gd name="T53" fmla="*/ 126 h 255"/>
                  <a:gd name="T54" fmla="*/ 179 w 203"/>
                  <a:gd name="T55" fmla="*/ 104 h 255"/>
                  <a:gd name="T56" fmla="*/ 167 w 203"/>
                  <a:gd name="T57" fmla="*/ 87 h 255"/>
                  <a:gd name="T58" fmla="*/ 143 w 203"/>
                  <a:gd name="T59" fmla="*/ 15 h 255"/>
                  <a:gd name="T60" fmla="*/ 167 w 203"/>
                  <a:gd name="T61" fmla="*/ 8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255">
                    <a:moveTo>
                      <a:pt x="179" y="104"/>
                    </a:moveTo>
                    <a:cubicBezTo>
                      <a:pt x="189" y="75"/>
                      <a:pt x="203" y="30"/>
                      <a:pt x="171" y="10"/>
                    </a:cubicBezTo>
                    <a:cubicBezTo>
                      <a:pt x="160" y="3"/>
                      <a:pt x="150" y="0"/>
                      <a:pt x="139" y="0"/>
                    </a:cubicBezTo>
                    <a:cubicBezTo>
                      <a:pt x="127" y="0"/>
                      <a:pt x="118" y="4"/>
                      <a:pt x="111" y="7"/>
                    </a:cubicBezTo>
                    <a:cubicBezTo>
                      <a:pt x="107" y="8"/>
                      <a:pt x="103" y="10"/>
                      <a:pt x="102" y="10"/>
                    </a:cubicBezTo>
                    <a:cubicBezTo>
                      <a:pt x="100" y="10"/>
                      <a:pt x="96" y="8"/>
                      <a:pt x="93" y="7"/>
                    </a:cubicBezTo>
                    <a:cubicBezTo>
                      <a:pt x="86" y="4"/>
                      <a:pt x="76" y="0"/>
                      <a:pt x="65" y="0"/>
                    </a:cubicBezTo>
                    <a:cubicBezTo>
                      <a:pt x="54" y="0"/>
                      <a:pt x="43" y="3"/>
                      <a:pt x="32" y="10"/>
                    </a:cubicBezTo>
                    <a:cubicBezTo>
                      <a:pt x="0" y="30"/>
                      <a:pt x="15" y="75"/>
                      <a:pt x="24" y="104"/>
                    </a:cubicBezTo>
                    <a:cubicBezTo>
                      <a:pt x="27" y="113"/>
                      <a:pt x="30" y="122"/>
                      <a:pt x="31" y="126"/>
                    </a:cubicBezTo>
                    <a:cubicBezTo>
                      <a:pt x="31" y="134"/>
                      <a:pt x="31" y="145"/>
                      <a:pt x="30" y="156"/>
                    </a:cubicBezTo>
                    <a:cubicBezTo>
                      <a:pt x="28" y="173"/>
                      <a:pt x="27" y="192"/>
                      <a:pt x="31" y="207"/>
                    </a:cubicBezTo>
                    <a:cubicBezTo>
                      <a:pt x="38" y="233"/>
                      <a:pt x="61" y="252"/>
                      <a:pt x="62" y="252"/>
                    </a:cubicBezTo>
                    <a:cubicBezTo>
                      <a:pt x="64" y="254"/>
                      <a:pt x="66" y="255"/>
                      <a:pt x="69" y="255"/>
                    </a:cubicBezTo>
                    <a:cubicBezTo>
                      <a:pt x="69" y="255"/>
                      <a:pt x="69" y="255"/>
                      <a:pt x="69" y="255"/>
                    </a:cubicBezTo>
                    <a:cubicBezTo>
                      <a:pt x="76" y="255"/>
                      <a:pt x="82" y="250"/>
                      <a:pt x="82" y="243"/>
                    </a:cubicBezTo>
                    <a:cubicBezTo>
                      <a:pt x="82" y="242"/>
                      <a:pt x="82" y="241"/>
                      <a:pt x="81" y="240"/>
                    </a:cubicBezTo>
                    <a:cubicBezTo>
                      <a:pt x="80" y="233"/>
                      <a:pt x="75" y="198"/>
                      <a:pt x="83" y="176"/>
                    </a:cubicBezTo>
                    <a:cubicBezTo>
                      <a:pt x="89" y="159"/>
                      <a:pt x="98" y="151"/>
                      <a:pt x="102" y="148"/>
                    </a:cubicBezTo>
                    <a:cubicBezTo>
                      <a:pt x="106" y="151"/>
                      <a:pt x="115" y="159"/>
                      <a:pt x="121" y="176"/>
                    </a:cubicBezTo>
                    <a:cubicBezTo>
                      <a:pt x="129" y="201"/>
                      <a:pt x="122" y="240"/>
                      <a:pt x="122" y="241"/>
                    </a:cubicBezTo>
                    <a:cubicBezTo>
                      <a:pt x="121" y="246"/>
                      <a:pt x="124" y="251"/>
                      <a:pt x="128" y="254"/>
                    </a:cubicBezTo>
                    <a:cubicBezTo>
                      <a:pt x="130" y="255"/>
                      <a:pt x="132" y="255"/>
                      <a:pt x="134" y="255"/>
                    </a:cubicBezTo>
                    <a:cubicBezTo>
                      <a:pt x="137" y="255"/>
                      <a:pt x="140" y="254"/>
                      <a:pt x="142" y="252"/>
                    </a:cubicBezTo>
                    <a:cubicBezTo>
                      <a:pt x="143" y="252"/>
                      <a:pt x="166" y="233"/>
                      <a:pt x="173" y="207"/>
                    </a:cubicBezTo>
                    <a:cubicBezTo>
                      <a:pt x="177" y="192"/>
                      <a:pt x="175" y="173"/>
                      <a:pt x="174" y="156"/>
                    </a:cubicBezTo>
                    <a:cubicBezTo>
                      <a:pt x="173" y="145"/>
                      <a:pt x="172" y="134"/>
                      <a:pt x="173" y="126"/>
                    </a:cubicBezTo>
                    <a:cubicBezTo>
                      <a:pt x="173" y="122"/>
                      <a:pt x="176" y="113"/>
                      <a:pt x="179" y="104"/>
                    </a:cubicBezTo>
                    <a:close/>
                    <a:moveTo>
                      <a:pt x="167" y="87"/>
                    </a:moveTo>
                    <a:cubicBezTo>
                      <a:pt x="159" y="43"/>
                      <a:pt x="116" y="23"/>
                      <a:pt x="143" y="15"/>
                    </a:cubicBezTo>
                    <a:cubicBezTo>
                      <a:pt x="170" y="8"/>
                      <a:pt x="185" y="76"/>
                      <a:pt x="16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2" name="Freeform 77">
                <a:extLst>
                  <a:ext uri="{FF2B5EF4-FFF2-40B4-BE49-F238E27FC236}">
                    <a16:creationId xmlns:a16="http://schemas.microsoft.com/office/drawing/2014/main" xmlns="" id="{35A54D45-D507-594F-B368-2F134C9CB6B4}"/>
                  </a:ext>
                </a:extLst>
              </p:cNvPr>
              <p:cNvSpPr>
                <a:spLocks/>
              </p:cNvSpPr>
              <p:nvPr/>
            </p:nvSpPr>
            <p:spPr bwMode="auto">
              <a:xfrm>
                <a:off x="4622" y="3989"/>
                <a:ext cx="118" cy="639"/>
              </a:xfrm>
              <a:custGeom>
                <a:avLst/>
                <a:gdLst>
                  <a:gd name="T0" fmla="*/ 54 w 62"/>
                  <a:gd name="T1" fmla="*/ 149 h 336"/>
                  <a:gd name="T2" fmla="*/ 61 w 62"/>
                  <a:gd name="T3" fmla="*/ 149 h 336"/>
                  <a:gd name="T4" fmla="*/ 61 w 62"/>
                  <a:gd name="T5" fmla="*/ 113 h 336"/>
                  <a:gd name="T6" fmla="*/ 48 w 62"/>
                  <a:gd name="T7" fmla="*/ 113 h 336"/>
                  <a:gd name="T8" fmla="*/ 48 w 62"/>
                  <a:gd name="T9" fmla="*/ 37 h 336"/>
                  <a:gd name="T10" fmla="*/ 40 w 62"/>
                  <a:gd name="T11" fmla="*/ 28 h 336"/>
                  <a:gd name="T12" fmla="*/ 12 w 62"/>
                  <a:gd name="T13" fmla="*/ 0 h 336"/>
                  <a:gd name="T14" fmla="*/ 0 w 62"/>
                  <a:gd name="T15" fmla="*/ 13 h 336"/>
                  <a:gd name="T16" fmla="*/ 31 w 62"/>
                  <a:gd name="T17" fmla="*/ 43 h 336"/>
                  <a:gd name="T18" fmla="*/ 31 w 62"/>
                  <a:gd name="T19" fmla="*/ 113 h 336"/>
                  <a:gd name="T20" fmla="*/ 18 w 62"/>
                  <a:gd name="T21" fmla="*/ 113 h 336"/>
                  <a:gd name="T22" fmla="*/ 18 w 62"/>
                  <a:gd name="T23" fmla="*/ 149 h 336"/>
                  <a:gd name="T24" fmla="*/ 24 w 62"/>
                  <a:gd name="T25" fmla="*/ 149 h 336"/>
                  <a:gd name="T26" fmla="*/ 17 w 62"/>
                  <a:gd name="T27" fmla="*/ 313 h 336"/>
                  <a:gd name="T28" fmla="*/ 39 w 62"/>
                  <a:gd name="T29" fmla="*/ 336 h 336"/>
                  <a:gd name="T30" fmla="*/ 62 w 62"/>
                  <a:gd name="T31" fmla="*/ 313 h 336"/>
                  <a:gd name="T32" fmla="*/ 54 w 62"/>
                  <a:gd name="T33" fmla="*/ 14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336">
                    <a:moveTo>
                      <a:pt x="54" y="149"/>
                    </a:moveTo>
                    <a:cubicBezTo>
                      <a:pt x="61" y="149"/>
                      <a:pt x="61" y="149"/>
                      <a:pt x="61" y="149"/>
                    </a:cubicBezTo>
                    <a:cubicBezTo>
                      <a:pt x="61" y="113"/>
                      <a:pt x="61" y="113"/>
                      <a:pt x="61" y="113"/>
                    </a:cubicBezTo>
                    <a:cubicBezTo>
                      <a:pt x="48" y="113"/>
                      <a:pt x="48" y="113"/>
                      <a:pt x="48" y="113"/>
                    </a:cubicBezTo>
                    <a:cubicBezTo>
                      <a:pt x="48" y="37"/>
                      <a:pt x="48" y="37"/>
                      <a:pt x="48" y="37"/>
                    </a:cubicBezTo>
                    <a:cubicBezTo>
                      <a:pt x="40" y="28"/>
                      <a:pt x="40" y="28"/>
                      <a:pt x="40" y="28"/>
                    </a:cubicBezTo>
                    <a:cubicBezTo>
                      <a:pt x="12" y="0"/>
                      <a:pt x="12" y="0"/>
                      <a:pt x="12" y="0"/>
                    </a:cubicBezTo>
                    <a:cubicBezTo>
                      <a:pt x="0" y="13"/>
                      <a:pt x="0" y="13"/>
                      <a:pt x="0" y="13"/>
                    </a:cubicBezTo>
                    <a:cubicBezTo>
                      <a:pt x="31" y="43"/>
                      <a:pt x="31" y="43"/>
                      <a:pt x="31" y="43"/>
                    </a:cubicBezTo>
                    <a:cubicBezTo>
                      <a:pt x="31" y="113"/>
                      <a:pt x="31" y="113"/>
                      <a:pt x="31" y="113"/>
                    </a:cubicBezTo>
                    <a:cubicBezTo>
                      <a:pt x="18" y="113"/>
                      <a:pt x="18" y="113"/>
                      <a:pt x="18" y="113"/>
                    </a:cubicBezTo>
                    <a:cubicBezTo>
                      <a:pt x="18" y="149"/>
                      <a:pt x="18" y="149"/>
                      <a:pt x="18" y="149"/>
                    </a:cubicBezTo>
                    <a:cubicBezTo>
                      <a:pt x="24" y="149"/>
                      <a:pt x="24" y="149"/>
                      <a:pt x="24" y="149"/>
                    </a:cubicBezTo>
                    <a:cubicBezTo>
                      <a:pt x="17" y="313"/>
                      <a:pt x="17" y="313"/>
                      <a:pt x="17" y="313"/>
                    </a:cubicBezTo>
                    <a:cubicBezTo>
                      <a:pt x="17" y="326"/>
                      <a:pt x="27" y="336"/>
                      <a:pt x="39" y="336"/>
                    </a:cubicBezTo>
                    <a:cubicBezTo>
                      <a:pt x="52" y="336"/>
                      <a:pt x="62" y="326"/>
                      <a:pt x="62" y="313"/>
                    </a:cubicBezTo>
                    <a:lnTo>
                      <a:pt x="54"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3" name="Freeform 78">
                <a:extLst>
                  <a:ext uri="{FF2B5EF4-FFF2-40B4-BE49-F238E27FC236}">
                    <a16:creationId xmlns:a16="http://schemas.microsoft.com/office/drawing/2014/main" xmlns="" id="{DCEF227E-5A6D-AD40-B81F-5AC4EE38F4C4}"/>
                  </a:ext>
                </a:extLst>
              </p:cNvPr>
              <p:cNvSpPr>
                <a:spLocks noEditPoints="1"/>
              </p:cNvSpPr>
              <p:nvPr/>
            </p:nvSpPr>
            <p:spPr bwMode="auto">
              <a:xfrm>
                <a:off x="4420" y="3989"/>
                <a:ext cx="160" cy="639"/>
              </a:xfrm>
              <a:custGeom>
                <a:avLst/>
                <a:gdLst>
                  <a:gd name="T0" fmla="*/ 84 w 84"/>
                  <a:gd name="T1" fmla="*/ 42 h 336"/>
                  <a:gd name="T2" fmla="*/ 42 w 84"/>
                  <a:gd name="T3" fmla="*/ 0 h 336"/>
                  <a:gd name="T4" fmla="*/ 0 w 84"/>
                  <a:gd name="T5" fmla="*/ 42 h 336"/>
                  <a:gd name="T6" fmla="*/ 33 w 84"/>
                  <a:gd name="T7" fmla="*/ 83 h 336"/>
                  <a:gd name="T8" fmla="*/ 33 w 84"/>
                  <a:gd name="T9" fmla="*/ 113 h 336"/>
                  <a:gd name="T10" fmla="*/ 20 w 84"/>
                  <a:gd name="T11" fmla="*/ 113 h 336"/>
                  <a:gd name="T12" fmla="*/ 20 w 84"/>
                  <a:gd name="T13" fmla="*/ 149 h 336"/>
                  <a:gd name="T14" fmla="*/ 27 w 84"/>
                  <a:gd name="T15" fmla="*/ 149 h 336"/>
                  <a:gd name="T16" fmla="*/ 20 w 84"/>
                  <a:gd name="T17" fmla="*/ 313 h 336"/>
                  <a:gd name="T18" fmla="*/ 42 w 84"/>
                  <a:gd name="T19" fmla="*/ 336 h 336"/>
                  <a:gd name="T20" fmla="*/ 65 w 84"/>
                  <a:gd name="T21" fmla="*/ 313 h 336"/>
                  <a:gd name="T22" fmla="*/ 57 w 84"/>
                  <a:gd name="T23" fmla="*/ 149 h 336"/>
                  <a:gd name="T24" fmla="*/ 64 w 84"/>
                  <a:gd name="T25" fmla="*/ 149 h 336"/>
                  <a:gd name="T26" fmla="*/ 64 w 84"/>
                  <a:gd name="T27" fmla="*/ 113 h 336"/>
                  <a:gd name="T28" fmla="*/ 51 w 84"/>
                  <a:gd name="T29" fmla="*/ 113 h 336"/>
                  <a:gd name="T30" fmla="*/ 51 w 84"/>
                  <a:gd name="T31" fmla="*/ 83 h 336"/>
                  <a:gd name="T32" fmla="*/ 84 w 84"/>
                  <a:gd name="T33" fmla="*/ 42 h 336"/>
                  <a:gd name="T34" fmla="*/ 42 w 84"/>
                  <a:gd name="T35" fmla="*/ 76 h 336"/>
                  <a:gd name="T36" fmla="*/ 9 w 84"/>
                  <a:gd name="T37" fmla="*/ 42 h 336"/>
                  <a:gd name="T38" fmla="*/ 42 w 84"/>
                  <a:gd name="T39" fmla="*/ 9 h 336"/>
                  <a:gd name="T40" fmla="*/ 75 w 84"/>
                  <a:gd name="T41" fmla="*/ 42 h 336"/>
                  <a:gd name="T42" fmla="*/ 42 w 84"/>
                  <a:gd name="T43" fmla="*/ 7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336">
                    <a:moveTo>
                      <a:pt x="84" y="42"/>
                    </a:moveTo>
                    <a:cubicBezTo>
                      <a:pt x="84" y="19"/>
                      <a:pt x="65" y="0"/>
                      <a:pt x="42" y="0"/>
                    </a:cubicBezTo>
                    <a:cubicBezTo>
                      <a:pt x="19" y="0"/>
                      <a:pt x="0" y="19"/>
                      <a:pt x="0" y="42"/>
                    </a:cubicBezTo>
                    <a:cubicBezTo>
                      <a:pt x="0" y="63"/>
                      <a:pt x="14" y="79"/>
                      <a:pt x="33" y="83"/>
                    </a:cubicBezTo>
                    <a:cubicBezTo>
                      <a:pt x="33" y="113"/>
                      <a:pt x="33" y="113"/>
                      <a:pt x="33" y="113"/>
                    </a:cubicBezTo>
                    <a:cubicBezTo>
                      <a:pt x="20" y="113"/>
                      <a:pt x="20" y="113"/>
                      <a:pt x="20" y="113"/>
                    </a:cubicBezTo>
                    <a:cubicBezTo>
                      <a:pt x="20" y="149"/>
                      <a:pt x="20" y="149"/>
                      <a:pt x="20" y="149"/>
                    </a:cubicBezTo>
                    <a:cubicBezTo>
                      <a:pt x="27" y="149"/>
                      <a:pt x="27" y="149"/>
                      <a:pt x="27" y="149"/>
                    </a:cubicBezTo>
                    <a:cubicBezTo>
                      <a:pt x="20" y="313"/>
                      <a:pt x="20" y="313"/>
                      <a:pt x="20" y="313"/>
                    </a:cubicBezTo>
                    <a:cubicBezTo>
                      <a:pt x="20" y="326"/>
                      <a:pt x="30" y="336"/>
                      <a:pt x="42" y="336"/>
                    </a:cubicBezTo>
                    <a:cubicBezTo>
                      <a:pt x="55" y="336"/>
                      <a:pt x="65" y="326"/>
                      <a:pt x="65" y="313"/>
                    </a:cubicBezTo>
                    <a:cubicBezTo>
                      <a:pt x="57" y="149"/>
                      <a:pt x="57" y="149"/>
                      <a:pt x="57" y="149"/>
                    </a:cubicBezTo>
                    <a:cubicBezTo>
                      <a:pt x="64" y="149"/>
                      <a:pt x="64" y="149"/>
                      <a:pt x="64" y="149"/>
                    </a:cubicBezTo>
                    <a:cubicBezTo>
                      <a:pt x="64" y="113"/>
                      <a:pt x="64" y="113"/>
                      <a:pt x="64" y="113"/>
                    </a:cubicBezTo>
                    <a:cubicBezTo>
                      <a:pt x="51" y="113"/>
                      <a:pt x="51" y="113"/>
                      <a:pt x="51" y="113"/>
                    </a:cubicBezTo>
                    <a:cubicBezTo>
                      <a:pt x="51" y="83"/>
                      <a:pt x="51" y="83"/>
                      <a:pt x="51" y="83"/>
                    </a:cubicBezTo>
                    <a:cubicBezTo>
                      <a:pt x="70" y="79"/>
                      <a:pt x="84" y="63"/>
                      <a:pt x="84" y="42"/>
                    </a:cubicBezTo>
                    <a:close/>
                    <a:moveTo>
                      <a:pt x="42" y="76"/>
                    </a:moveTo>
                    <a:cubicBezTo>
                      <a:pt x="24" y="76"/>
                      <a:pt x="9" y="61"/>
                      <a:pt x="9" y="42"/>
                    </a:cubicBezTo>
                    <a:cubicBezTo>
                      <a:pt x="9" y="24"/>
                      <a:pt x="24" y="9"/>
                      <a:pt x="42" y="9"/>
                    </a:cubicBezTo>
                    <a:cubicBezTo>
                      <a:pt x="61" y="9"/>
                      <a:pt x="75" y="24"/>
                      <a:pt x="75" y="42"/>
                    </a:cubicBezTo>
                    <a:cubicBezTo>
                      <a:pt x="75" y="61"/>
                      <a:pt x="61" y="76"/>
                      <a:pt x="42"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4" name="Freeform 79">
                <a:extLst>
                  <a:ext uri="{FF2B5EF4-FFF2-40B4-BE49-F238E27FC236}">
                    <a16:creationId xmlns:a16="http://schemas.microsoft.com/office/drawing/2014/main" xmlns="" id="{491236B4-48DB-C846-8A3B-5C28DB5B30C6}"/>
                  </a:ext>
                </a:extLst>
              </p:cNvPr>
              <p:cNvSpPr>
                <a:spLocks noEditPoints="1"/>
              </p:cNvSpPr>
              <p:nvPr/>
            </p:nvSpPr>
            <p:spPr bwMode="auto">
              <a:xfrm>
                <a:off x="2305" y="1290"/>
                <a:ext cx="627" cy="274"/>
              </a:xfrm>
              <a:custGeom>
                <a:avLst/>
                <a:gdLst>
                  <a:gd name="T0" fmla="*/ 286 w 329"/>
                  <a:gd name="T1" fmla="*/ 26 h 144"/>
                  <a:gd name="T2" fmla="*/ 213 w 329"/>
                  <a:gd name="T3" fmla="*/ 1 h 144"/>
                  <a:gd name="T4" fmla="*/ 166 w 329"/>
                  <a:gd name="T5" fmla="*/ 21 h 144"/>
                  <a:gd name="T6" fmla="*/ 119 w 329"/>
                  <a:gd name="T7" fmla="*/ 1 h 144"/>
                  <a:gd name="T8" fmla="*/ 45 w 329"/>
                  <a:gd name="T9" fmla="*/ 26 h 144"/>
                  <a:gd name="T10" fmla="*/ 0 w 329"/>
                  <a:gd name="T11" fmla="*/ 46 h 144"/>
                  <a:gd name="T12" fmla="*/ 13 w 329"/>
                  <a:gd name="T13" fmla="*/ 46 h 144"/>
                  <a:gd name="T14" fmla="*/ 165 w 329"/>
                  <a:gd name="T15" fmla="*/ 144 h 144"/>
                  <a:gd name="T16" fmla="*/ 319 w 329"/>
                  <a:gd name="T17" fmla="*/ 45 h 144"/>
                  <a:gd name="T18" fmla="*/ 329 w 329"/>
                  <a:gd name="T19" fmla="*/ 45 h 144"/>
                  <a:gd name="T20" fmla="*/ 286 w 329"/>
                  <a:gd name="T21" fmla="*/ 26 h 144"/>
                  <a:gd name="T22" fmla="*/ 165 w 329"/>
                  <a:gd name="T23" fmla="*/ 108 h 144"/>
                  <a:gd name="T24" fmla="*/ 27 w 329"/>
                  <a:gd name="T25" fmla="*/ 46 h 144"/>
                  <a:gd name="T26" fmla="*/ 163 w 329"/>
                  <a:gd name="T27" fmla="*/ 36 h 144"/>
                  <a:gd name="T28" fmla="*/ 306 w 329"/>
                  <a:gd name="T29" fmla="*/ 45 h 144"/>
                  <a:gd name="T30" fmla="*/ 165 w 329"/>
                  <a:gd name="T31"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9" h="144">
                    <a:moveTo>
                      <a:pt x="286" y="26"/>
                    </a:moveTo>
                    <a:cubicBezTo>
                      <a:pt x="261" y="13"/>
                      <a:pt x="239" y="0"/>
                      <a:pt x="213" y="1"/>
                    </a:cubicBezTo>
                    <a:cubicBezTo>
                      <a:pt x="188" y="3"/>
                      <a:pt x="168" y="19"/>
                      <a:pt x="166" y="21"/>
                    </a:cubicBezTo>
                    <a:cubicBezTo>
                      <a:pt x="163" y="19"/>
                      <a:pt x="143" y="3"/>
                      <a:pt x="119" y="1"/>
                    </a:cubicBezTo>
                    <a:cubicBezTo>
                      <a:pt x="92" y="0"/>
                      <a:pt x="70" y="13"/>
                      <a:pt x="45" y="26"/>
                    </a:cubicBezTo>
                    <a:cubicBezTo>
                      <a:pt x="25" y="37"/>
                      <a:pt x="7" y="43"/>
                      <a:pt x="0" y="46"/>
                    </a:cubicBezTo>
                    <a:cubicBezTo>
                      <a:pt x="3" y="46"/>
                      <a:pt x="7" y="46"/>
                      <a:pt x="13" y="46"/>
                    </a:cubicBezTo>
                    <a:cubicBezTo>
                      <a:pt x="19" y="60"/>
                      <a:pt x="60" y="144"/>
                      <a:pt x="165" y="144"/>
                    </a:cubicBezTo>
                    <a:cubicBezTo>
                      <a:pt x="270" y="144"/>
                      <a:pt x="313" y="58"/>
                      <a:pt x="319" y="45"/>
                    </a:cubicBezTo>
                    <a:cubicBezTo>
                      <a:pt x="324" y="45"/>
                      <a:pt x="327" y="45"/>
                      <a:pt x="329" y="45"/>
                    </a:cubicBezTo>
                    <a:cubicBezTo>
                      <a:pt x="321" y="42"/>
                      <a:pt x="304" y="36"/>
                      <a:pt x="286" y="26"/>
                    </a:cubicBezTo>
                    <a:close/>
                    <a:moveTo>
                      <a:pt x="165" y="108"/>
                    </a:moveTo>
                    <a:cubicBezTo>
                      <a:pt x="84" y="108"/>
                      <a:pt x="45" y="57"/>
                      <a:pt x="27" y="46"/>
                    </a:cubicBezTo>
                    <a:cubicBezTo>
                      <a:pt x="59" y="44"/>
                      <a:pt x="117" y="36"/>
                      <a:pt x="163" y="36"/>
                    </a:cubicBezTo>
                    <a:cubicBezTo>
                      <a:pt x="208" y="36"/>
                      <a:pt x="273" y="43"/>
                      <a:pt x="306" y="45"/>
                    </a:cubicBezTo>
                    <a:cubicBezTo>
                      <a:pt x="289" y="57"/>
                      <a:pt x="245" y="108"/>
                      <a:pt x="165"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5" name="Freeform 80">
                <a:extLst>
                  <a:ext uri="{FF2B5EF4-FFF2-40B4-BE49-F238E27FC236}">
                    <a16:creationId xmlns:a16="http://schemas.microsoft.com/office/drawing/2014/main" xmlns="" id="{8136AC11-876B-7E43-B8F4-900ECAAE2AF6}"/>
                  </a:ext>
                </a:extLst>
              </p:cNvPr>
              <p:cNvSpPr>
                <a:spLocks/>
              </p:cNvSpPr>
              <p:nvPr/>
            </p:nvSpPr>
            <p:spPr bwMode="auto">
              <a:xfrm>
                <a:off x="3666" y="-112"/>
                <a:ext cx="430" cy="377"/>
              </a:xfrm>
              <a:custGeom>
                <a:avLst/>
                <a:gdLst>
                  <a:gd name="T0" fmla="*/ 209 w 226"/>
                  <a:gd name="T1" fmla="*/ 86 h 198"/>
                  <a:gd name="T2" fmla="*/ 205 w 226"/>
                  <a:gd name="T3" fmla="*/ 83 h 198"/>
                  <a:gd name="T4" fmla="*/ 192 w 226"/>
                  <a:gd name="T5" fmla="*/ 24 h 198"/>
                  <a:gd name="T6" fmla="*/ 171 w 226"/>
                  <a:gd name="T7" fmla="*/ 93 h 198"/>
                  <a:gd name="T8" fmla="*/ 166 w 226"/>
                  <a:gd name="T9" fmla="*/ 96 h 198"/>
                  <a:gd name="T10" fmla="*/ 162 w 226"/>
                  <a:gd name="T11" fmla="*/ 92 h 198"/>
                  <a:gd name="T12" fmla="*/ 150 w 226"/>
                  <a:gd name="T13" fmla="*/ 0 h 198"/>
                  <a:gd name="T14" fmla="*/ 131 w 226"/>
                  <a:gd name="T15" fmla="*/ 157 h 198"/>
                  <a:gd name="T16" fmla="*/ 127 w 226"/>
                  <a:gd name="T17" fmla="*/ 161 h 198"/>
                  <a:gd name="T18" fmla="*/ 127 w 226"/>
                  <a:gd name="T19" fmla="*/ 161 h 198"/>
                  <a:gd name="T20" fmla="*/ 123 w 226"/>
                  <a:gd name="T21" fmla="*/ 157 h 198"/>
                  <a:gd name="T22" fmla="*/ 107 w 226"/>
                  <a:gd name="T23" fmla="*/ 35 h 198"/>
                  <a:gd name="T24" fmla="*/ 91 w 226"/>
                  <a:gd name="T25" fmla="*/ 107 h 198"/>
                  <a:gd name="T26" fmla="*/ 87 w 226"/>
                  <a:gd name="T27" fmla="*/ 110 h 198"/>
                  <a:gd name="T28" fmla="*/ 83 w 226"/>
                  <a:gd name="T29" fmla="*/ 107 h 198"/>
                  <a:gd name="T30" fmla="*/ 59 w 226"/>
                  <a:gd name="T31" fmla="*/ 4 h 198"/>
                  <a:gd name="T32" fmla="*/ 41 w 226"/>
                  <a:gd name="T33" fmla="*/ 82 h 198"/>
                  <a:gd name="T34" fmla="*/ 37 w 226"/>
                  <a:gd name="T35" fmla="*/ 85 h 198"/>
                  <a:gd name="T36" fmla="*/ 0 w 226"/>
                  <a:gd name="T37" fmla="*/ 85 h 198"/>
                  <a:gd name="T38" fmla="*/ 43 w 226"/>
                  <a:gd name="T39" fmla="*/ 124 h 198"/>
                  <a:gd name="T40" fmla="*/ 114 w 226"/>
                  <a:gd name="T41" fmla="*/ 198 h 198"/>
                  <a:gd name="T42" fmla="*/ 184 w 226"/>
                  <a:gd name="T43" fmla="*/ 124 h 198"/>
                  <a:gd name="T44" fmla="*/ 226 w 226"/>
                  <a:gd name="T45" fmla="*/ 86 h 198"/>
                  <a:gd name="T46" fmla="*/ 209 w 226"/>
                  <a:gd name="T47" fmla="*/ 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6" h="198">
                    <a:moveTo>
                      <a:pt x="209" y="86"/>
                    </a:moveTo>
                    <a:cubicBezTo>
                      <a:pt x="207" y="86"/>
                      <a:pt x="205" y="85"/>
                      <a:pt x="205" y="83"/>
                    </a:cubicBezTo>
                    <a:cubicBezTo>
                      <a:pt x="192" y="24"/>
                      <a:pt x="192" y="24"/>
                      <a:pt x="192" y="24"/>
                    </a:cubicBezTo>
                    <a:cubicBezTo>
                      <a:pt x="171" y="93"/>
                      <a:pt x="171" y="93"/>
                      <a:pt x="171" y="93"/>
                    </a:cubicBezTo>
                    <a:cubicBezTo>
                      <a:pt x="170" y="95"/>
                      <a:pt x="168" y="96"/>
                      <a:pt x="166" y="96"/>
                    </a:cubicBezTo>
                    <a:cubicBezTo>
                      <a:pt x="164" y="96"/>
                      <a:pt x="163" y="94"/>
                      <a:pt x="162" y="92"/>
                    </a:cubicBezTo>
                    <a:cubicBezTo>
                      <a:pt x="150" y="0"/>
                      <a:pt x="150" y="0"/>
                      <a:pt x="150" y="0"/>
                    </a:cubicBezTo>
                    <a:cubicBezTo>
                      <a:pt x="131" y="157"/>
                      <a:pt x="131" y="157"/>
                      <a:pt x="131" y="157"/>
                    </a:cubicBezTo>
                    <a:cubicBezTo>
                      <a:pt x="131" y="159"/>
                      <a:pt x="129" y="161"/>
                      <a:pt x="127" y="161"/>
                    </a:cubicBezTo>
                    <a:cubicBezTo>
                      <a:pt x="127" y="161"/>
                      <a:pt x="127" y="161"/>
                      <a:pt x="127" y="161"/>
                    </a:cubicBezTo>
                    <a:cubicBezTo>
                      <a:pt x="125" y="161"/>
                      <a:pt x="123" y="159"/>
                      <a:pt x="123" y="157"/>
                    </a:cubicBezTo>
                    <a:cubicBezTo>
                      <a:pt x="107" y="35"/>
                      <a:pt x="107" y="35"/>
                      <a:pt x="107" y="35"/>
                    </a:cubicBezTo>
                    <a:cubicBezTo>
                      <a:pt x="91" y="107"/>
                      <a:pt x="91" y="107"/>
                      <a:pt x="91" y="107"/>
                    </a:cubicBezTo>
                    <a:cubicBezTo>
                      <a:pt x="91" y="108"/>
                      <a:pt x="89" y="110"/>
                      <a:pt x="87" y="110"/>
                    </a:cubicBezTo>
                    <a:cubicBezTo>
                      <a:pt x="85" y="110"/>
                      <a:pt x="84" y="109"/>
                      <a:pt x="83" y="107"/>
                    </a:cubicBezTo>
                    <a:cubicBezTo>
                      <a:pt x="59" y="4"/>
                      <a:pt x="59" y="4"/>
                      <a:pt x="59" y="4"/>
                    </a:cubicBezTo>
                    <a:cubicBezTo>
                      <a:pt x="41" y="82"/>
                      <a:pt x="41" y="82"/>
                      <a:pt x="41" y="82"/>
                    </a:cubicBezTo>
                    <a:cubicBezTo>
                      <a:pt x="41" y="84"/>
                      <a:pt x="39" y="85"/>
                      <a:pt x="37" y="85"/>
                    </a:cubicBezTo>
                    <a:cubicBezTo>
                      <a:pt x="0" y="85"/>
                      <a:pt x="0" y="85"/>
                      <a:pt x="0" y="85"/>
                    </a:cubicBezTo>
                    <a:cubicBezTo>
                      <a:pt x="12" y="98"/>
                      <a:pt x="26" y="111"/>
                      <a:pt x="43" y="124"/>
                    </a:cubicBezTo>
                    <a:cubicBezTo>
                      <a:pt x="80" y="153"/>
                      <a:pt x="103" y="183"/>
                      <a:pt x="114" y="198"/>
                    </a:cubicBezTo>
                    <a:cubicBezTo>
                      <a:pt x="124" y="182"/>
                      <a:pt x="147" y="153"/>
                      <a:pt x="184" y="124"/>
                    </a:cubicBezTo>
                    <a:cubicBezTo>
                      <a:pt x="201" y="111"/>
                      <a:pt x="215" y="98"/>
                      <a:pt x="226" y="86"/>
                    </a:cubicBezTo>
                    <a:lnTo>
                      <a:pt x="209"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6" name="Freeform 81">
                <a:extLst>
                  <a:ext uri="{FF2B5EF4-FFF2-40B4-BE49-F238E27FC236}">
                    <a16:creationId xmlns:a16="http://schemas.microsoft.com/office/drawing/2014/main" xmlns="" id="{7055CD94-BBD7-B446-B8FD-942324F8BCDD}"/>
                  </a:ext>
                </a:extLst>
              </p:cNvPr>
              <p:cNvSpPr>
                <a:spLocks/>
              </p:cNvSpPr>
              <p:nvPr/>
            </p:nvSpPr>
            <p:spPr bwMode="auto">
              <a:xfrm>
                <a:off x="3587" y="-255"/>
                <a:ext cx="589" cy="375"/>
              </a:xfrm>
              <a:custGeom>
                <a:avLst/>
                <a:gdLst>
                  <a:gd name="T0" fmla="*/ 75 w 309"/>
                  <a:gd name="T1" fmla="*/ 152 h 197"/>
                  <a:gd name="T2" fmla="*/ 96 w 309"/>
                  <a:gd name="T3" fmla="*/ 59 h 197"/>
                  <a:gd name="T4" fmla="*/ 100 w 309"/>
                  <a:gd name="T5" fmla="*/ 56 h 197"/>
                  <a:gd name="T6" fmla="*/ 104 w 309"/>
                  <a:gd name="T7" fmla="*/ 59 h 197"/>
                  <a:gd name="T8" fmla="*/ 128 w 309"/>
                  <a:gd name="T9" fmla="*/ 161 h 197"/>
                  <a:gd name="T10" fmla="*/ 145 w 309"/>
                  <a:gd name="T11" fmla="*/ 84 h 197"/>
                  <a:gd name="T12" fmla="*/ 149 w 309"/>
                  <a:gd name="T13" fmla="*/ 81 h 197"/>
                  <a:gd name="T14" fmla="*/ 153 w 309"/>
                  <a:gd name="T15" fmla="*/ 84 h 197"/>
                  <a:gd name="T16" fmla="*/ 168 w 309"/>
                  <a:gd name="T17" fmla="*/ 197 h 197"/>
                  <a:gd name="T18" fmla="*/ 186 w 309"/>
                  <a:gd name="T19" fmla="*/ 41 h 197"/>
                  <a:gd name="T20" fmla="*/ 191 w 309"/>
                  <a:gd name="T21" fmla="*/ 38 h 197"/>
                  <a:gd name="T22" fmla="*/ 191 w 309"/>
                  <a:gd name="T23" fmla="*/ 38 h 197"/>
                  <a:gd name="T24" fmla="*/ 195 w 309"/>
                  <a:gd name="T25" fmla="*/ 41 h 197"/>
                  <a:gd name="T26" fmla="*/ 209 w 309"/>
                  <a:gd name="T27" fmla="*/ 148 h 197"/>
                  <a:gd name="T28" fmla="*/ 230 w 309"/>
                  <a:gd name="T29" fmla="*/ 81 h 197"/>
                  <a:gd name="T30" fmla="*/ 234 w 309"/>
                  <a:gd name="T31" fmla="*/ 78 h 197"/>
                  <a:gd name="T32" fmla="*/ 238 w 309"/>
                  <a:gd name="T33" fmla="*/ 82 h 197"/>
                  <a:gd name="T34" fmla="*/ 253 w 309"/>
                  <a:gd name="T35" fmla="*/ 153 h 197"/>
                  <a:gd name="T36" fmla="*/ 275 w 309"/>
                  <a:gd name="T37" fmla="*/ 153 h 197"/>
                  <a:gd name="T38" fmla="*/ 309 w 309"/>
                  <a:gd name="T39" fmla="*/ 78 h 197"/>
                  <a:gd name="T40" fmla="*/ 240 w 309"/>
                  <a:gd name="T41" fmla="*/ 0 h 197"/>
                  <a:gd name="T42" fmla="*/ 165 w 309"/>
                  <a:gd name="T43" fmla="*/ 43 h 197"/>
                  <a:gd name="T44" fmla="*/ 164 w 309"/>
                  <a:gd name="T45" fmla="*/ 44 h 197"/>
                  <a:gd name="T46" fmla="*/ 164 w 309"/>
                  <a:gd name="T47" fmla="*/ 44 h 197"/>
                  <a:gd name="T48" fmla="*/ 155 w 309"/>
                  <a:gd name="T49" fmla="*/ 49 h 197"/>
                  <a:gd name="T50" fmla="*/ 155 w 309"/>
                  <a:gd name="T51" fmla="*/ 49 h 197"/>
                  <a:gd name="T52" fmla="*/ 154 w 309"/>
                  <a:gd name="T53" fmla="*/ 49 h 197"/>
                  <a:gd name="T54" fmla="*/ 145 w 309"/>
                  <a:gd name="T55" fmla="*/ 44 h 197"/>
                  <a:gd name="T56" fmla="*/ 145 w 309"/>
                  <a:gd name="T57" fmla="*/ 44 h 197"/>
                  <a:gd name="T58" fmla="*/ 144 w 309"/>
                  <a:gd name="T59" fmla="*/ 43 h 197"/>
                  <a:gd name="T60" fmla="*/ 69 w 309"/>
                  <a:gd name="T61" fmla="*/ 0 h 197"/>
                  <a:gd name="T62" fmla="*/ 0 w 309"/>
                  <a:gd name="T63" fmla="*/ 78 h 197"/>
                  <a:gd name="T64" fmla="*/ 33 w 309"/>
                  <a:gd name="T65" fmla="*/ 152 h 197"/>
                  <a:gd name="T66" fmla="*/ 75 w 309"/>
                  <a:gd name="T67" fmla="*/ 15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9" h="197">
                    <a:moveTo>
                      <a:pt x="75" y="152"/>
                    </a:moveTo>
                    <a:cubicBezTo>
                      <a:pt x="96" y="59"/>
                      <a:pt x="96" y="59"/>
                      <a:pt x="96" y="59"/>
                    </a:cubicBezTo>
                    <a:cubicBezTo>
                      <a:pt x="96" y="57"/>
                      <a:pt x="98" y="56"/>
                      <a:pt x="100" y="56"/>
                    </a:cubicBezTo>
                    <a:cubicBezTo>
                      <a:pt x="102" y="56"/>
                      <a:pt x="104" y="57"/>
                      <a:pt x="104" y="59"/>
                    </a:cubicBezTo>
                    <a:cubicBezTo>
                      <a:pt x="128" y="161"/>
                      <a:pt x="128" y="161"/>
                      <a:pt x="128" y="161"/>
                    </a:cubicBezTo>
                    <a:cubicBezTo>
                      <a:pt x="145" y="84"/>
                      <a:pt x="145" y="84"/>
                      <a:pt x="145" y="84"/>
                    </a:cubicBezTo>
                    <a:cubicBezTo>
                      <a:pt x="145" y="82"/>
                      <a:pt x="147" y="81"/>
                      <a:pt x="149" y="81"/>
                    </a:cubicBezTo>
                    <a:cubicBezTo>
                      <a:pt x="151" y="81"/>
                      <a:pt x="153" y="82"/>
                      <a:pt x="153" y="84"/>
                    </a:cubicBezTo>
                    <a:cubicBezTo>
                      <a:pt x="168" y="197"/>
                      <a:pt x="168" y="197"/>
                      <a:pt x="168" y="197"/>
                    </a:cubicBezTo>
                    <a:cubicBezTo>
                      <a:pt x="186" y="41"/>
                      <a:pt x="186" y="41"/>
                      <a:pt x="186" y="41"/>
                    </a:cubicBezTo>
                    <a:cubicBezTo>
                      <a:pt x="187" y="39"/>
                      <a:pt x="189" y="38"/>
                      <a:pt x="191" y="38"/>
                    </a:cubicBezTo>
                    <a:cubicBezTo>
                      <a:pt x="191" y="38"/>
                      <a:pt x="191" y="38"/>
                      <a:pt x="191" y="38"/>
                    </a:cubicBezTo>
                    <a:cubicBezTo>
                      <a:pt x="193" y="38"/>
                      <a:pt x="195" y="39"/>
                      <a:pt x="195" y="41"/>
                    </a:cubicBezTo>
                    <a:cubicBezTo>
                      <a:pt x="209" y="148"/>
                      <a:pt x="209" y="148"/>
                      <a:pt x="209" y="148"/>
                    </a:cubicBezTo>
                    <a:cubicBezTo>
                      <a:pt x="230" y="81"/>
                      <a:pt x="230" y="81"/>
                      <a:pt x="230" y="81"/>
                    </a:cubicBezTo>
                    <a:cubicBezTo>
                      <a:pt x="231" y="80"/>
                      <a:pt x="232" y="78"/>
                      <a:pt x="234" y="78"/>
                    </a:cubicBezTo>
                    <a:cubicBezTo>
                      <a:pt x="236" y="78"/>
                      <a:pt x="238" y="80"/>
                      <a:pt x="238" y="82"/>
                    </a:cubicBezTo>
                    <a:cubicBezTo>
                      <a:pt x="253" y="153"/>
                      <a:pt x="253" y="153"/>
                      <a:pt x="253" y="153"/>
                    </a:cubicBezTo>
                    <a:cubicBezTo>
                      <a:pt x="275" y="153"/>
                      <a:pt x="275" y="153"/>
                      <a:pt x="275" y="153"/>
                    </a:cubicBezTo>
                    <a:cubicBezTo>
                      <a:pt x="298" y="127"/>
                      <a:pt x="309" y="102"/>
                      <a:pt x="309" y="78"/>
                    </a:cubicBezTo>
                    <a:cubicBezTo>
                      <a:pt x="309" y="20"/>
                      <a:pt x="271" y="0"/>
                      <a:pt x="240" y="0"/>
                    </a:cubicBezTo>
                    <a:cubicBezTo>
                      <a:pt x="210" y="0"/>
                      <a:pt x="182" y="16"/>
                      <a:pt x="165" y="43"/>
                    </a:cubicBezTo>
                    <a:cubicBezTo>
                      <a:pt x="164" y="44"/>
                      <a:pt x="164" y="44"/>
                      <a:pt x="164" y="44"/>
                    </a:cubicBezTo>
                    <a:cubicBezTo>
                      <a:pt x="164" y="44"/>
                      <a:pt x="164" y="44"/>
                      <a:pt x="164" y="44"/>
                    </a:cubicBezTo>
                    <a:cubicBezTo>
                      <a:pt x="162" y="47"/>
                      <a:pt x="159" y="49"/>
                      <a:pt x="155" y="49"/>
                    </a:cubicBezTo>
                    <a:cubicBezTo>
                      <a:pt x="155" y="49"/>
                      <a:pt x="155" y="49"/>
                      <a:pt x="155" y="49"/>
                    </a:cubicBezTo>
                    <a:cubicBezTo>
                      <a:pt x="154" y="49"/>
                      <a:pt x="154" y="49"/>
                      <a:pt x="154" y="49"/>
                    </a:cubicBezTo>
                    <a:cubicBezTo>
                      <a:pt x="150" y="49"/>
                      <a:pt x="147" y="47"/>
                      <a:pt x="145" y="44"/>
                    </a:cubicBezTo>
                    <a:cubicBezTo>
                      <a:pt x="145" y="44"/>
                      <a:pt x="145" y="44"/>
                      <a:pt x="145" y="44"/>
                    </a:cubicBezTo>
                    <a:cubicBezTo>
                      <a:pt x="144" y="43"/>
                      <a:pt x="144" y="43"/>
                      <a:pt x="144" y="43"/>
                    </a:cubicBezTo>
                    <a:cubicBezTo>
                      <a:pt x="127" y="16"/>
                      <a:pt x="99" y="0"/>
                      <a:pt x="69" y="0"/>
                    </a:cubicBezTo>
                    <a:cubicBezTo>
                      <a:pt x="38" y="0"/>
                      <a:pt x="0" y="20"/>
                      <a:pt x="0" y="78"/>
                    </a:cubicBezTo>
                    <a:cubicBezTo>
                      <a:pt x="0" y="102"/>
                      <a:pt x="11" y="126"/>
                      <a:pt x="33" y="152"/>
                    </a:cubicBezTo>
                    <a:lnTo>
                      <a:pt x="7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7" name="Freeform 82">
                <a:extLst>
                  <a:ext uri="{FF2B5EF4-FFF2-40B4-BE49-F238E27FC236}">
                    <a16:creationId xmlns:a16="http://schemas.microsoft.com/office/drawing/2014/main" xmlns="" id="{15FD63D3-ACF8-5E4E-B55C-626CE48AE877}"/>
                  </a:ext>
                </a:extLst>
              </p:cNvPr>
              <p:cNvSpPr>
                <a:spLocks noEditPoints="1"/>
              </p:cNvSpPr>
              <p:nvPr/>
            </p:nvSpPr>
            <p:spPr bwMode="auto">
              <a:xfrm>
                <a:off x="3063" y="4092"/>
                <a:ext cx="267" cy="104"/>
              </a:xfrm>
              <a:custGeom>
                <a:avLst/>
                <a:gdLst>
                  <a:gd name="T0" fmla="*/ 139 w 140"/>
                  <a:gd name="T1" fmla="*/ 39 h 55"/>
                  <a:gd name="T2" fmla="*/ 103 w 140"/>
                  <a:gd name="T3" fmla="*/ 2 h 55"/>
                  <a:gd name="T4" fmla="*/ 38 w 140"/>
                  <a:gd name="T5" fmla="*/ 1 h 55"/>
                  <a:gd name="T6" fmla="*/ 0 w 140"/>
                  <a:gd name="T7" fmla="*/ 37 h 55"/>
                  <a:gd name="T8" fmla="*/ 0 w 140"/>
                  <a:gd name="T9" fmla="*/ 53 h 55"/>
                  <a:gd name="T10" fmla="*/ 139 w 140"/>
                  <a:gd name="T11" fmla="*/ 55 h 55"/>
                  <a:gd name="T12" fmla="*/ 139 w 140"/>
                  <a:gd name="T13" fmla="*/ 39 h 55"/>
                  <a:gd name="T14" fmla="*/ 102 w 140"/>
                  <a:gd name="T15" fmla="*/ 52 h 55"/>
                  <a:gd name="T16" fmla="*/ 37 w 140"/>
                  <a:gd name="T17" fmla="*/ 51 h 55"/>
                  <a:gd name="T18" fmla="*/ 23 w 140"/>
                  <a:gd name="T19" fmla="*/ 37 h 55"/>
                  <a:gd name="T20" fmla="*/ 37 w 140"/>
                  <a:gd name="T21" fmla="*/ 23 h 55"/>
                  <a:gd name="T22" fmla="*/ 103 w 140"/>
                  <a:gd name="T23" fmla="*/ 24 h 55"/>
                  <a:gd name="T24" fmla="*/ 117 w 140"/>
                  <a:gd name="T25" fmla="*/ 38 h 55"/>
                  <a:gd name="T26" fmla="*/ 102 w 140"/>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55">
                    <a:moveTo>
                      <a:pt x="139" y="39"/>
                    </a:moveTo>
                    <a:cubicBezTo>
                      <a:pt x="140" y="19"/>
                      <a:pt x="123" y="2"/>
                      <a:pt x="103" y="2"/>
                    </a:cubicBezTo>
                    <a:cubicBezTo>
                      <a:pt x="38" y="1"/>
                      <a:pt x="38" y="1"/>
                      <a:pt x="38" y="1"/>
                    </a:cubicBezTo>
                    <a:cubicBezTo>
                      <a:pt x="17" y="0"/>
                      <a:pt x="1" y="17"/>
                      <a:pt x="0" y="37"/>
                    </a:cubicBezTo>
                    <a:cubicBezTo>
                      <a:pt x="0" y="43"/>
                      <a:pt x="0" y="48"/>
                      <a:pt x="0" y="53"/>
                    </a:cubicBezTo>
                    <a:cubicBezTo>
                      <a:pt x="139" y="55"/>
                      <a:pt x="139" y="55"/>
                      <a:pt x="139" y="55"/>
                    </a:cubicBezTo>
                    <a:cubicBezTo>
                      <a:pt x="139" y="50"/>
                      <a:pt x="139" y="45"/>
                      <a:pt x="139" y="39"/>
                    </a:cubicBezTo>
                    <a:close/>
                    <a:moveTo>
                      <a:pt x="102" y="52"/>
                    </a:moveTo>
                    <a:cubicBezTo>
                      <a:pt x="37" y="51"/>
                      <a:pt x="37" y="51"/>
                      <a:pt x="37" y="51"/>
                    </a:cubicBezTo>
                    <a:cubicBezTo>
                      <a:pt x="29" y="51"/>
                      <a:pt x="23" y="45"/>
                      <a:pt x="23" y="37"/>
                    </a:cubicBezTo>
                    <a:cubicBezTo>
                      <a:pt x="23" y="29"/>
                      <a:pt x="30" y="23"/>
                      <a:pt x="37" y="23"/>
                    </a:cubicBezTo>
                    <a:cubicBezTo>
                      <a:pt x="103" y="24"/>
                      <a:pt x="103" y="24"/>
                      <a:pt x="103" y="24"/>
                    </a:cubicBezTo>
                    <a:cubicBezTo>
                      <a:pt x="111" y="24"/>
                      <a:pt x="117" y="31"/>
                      <a:pt x="117" y="38"/>
                    </a:cubicBezTo>
                    <a:cubicBezTo>
                      <a:pt x="117" y="46"/>
                      <a:pt x="110" y="52"/>
                      <a:pt x="102"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8" name="Freeform 83">
                <a:extLst>
                  <a:ext uri="{FF2B5EF4-FFF2-40B4-BE49-F238E27FC236}">
                    <a16:creationId xmlns:a16="http://schemas.microsoft.com/office/drawing/2014/main" xmlns="" id="{ED736EDE-497B-1E41-BF91-2F58FD691899}"/>
                  </a:ext>
                </a:extLst>
              </p:cNvPr>
              <p:cNvSpPr>
                <a:spLocks noEditPoints="1"/>
              </p:cNvSpPr>
              <p:nvPr/>
            </p:nvSpPr>
            <p:spPr bwMode="auto">
              <a:xfrm>
                <a:off x="2911" y="4191"/>
                <a:ext cx="564" cy="433"/>
              </a:xfrm>
              <a:custGeom>
                <a:avLst/>
                <a:gdLst>
                  <a:gd name="T0" fmla="*/ 267 w 296"/>
                  <a:gd name="T1" fmla="*/ 4 h 228"/>
                  <a:gd name="T2" fmla="*/ 219 w 296"/>
                  <a:gd name="T3" fmla="*/ 3 h 228"/>
                  <a:gd name="T4" fmla="*/ 219 w 296"/>
                  <a:gd name="T5" fmla="*/ 3 h 228"/>
                  <a:gd name="T6" fmla="*/ 219 w 296"/>
                  <a:gd name="T7" fmla="*/ 3 h 228"/>
                  <a:gd name="T8" fmla="*/ 80 w 296"/>
                  <a:gd name="T9" fmla="*/ 1 h 228"/>
                  <a:gd name="T10" fmla="*/ 80 w 296"/>
                  <a:gd name="T11" fmla="*/ 1 h 228"/>
                  <a:gd name="T12" fmla="*/ 32 w 296"/>
                  <a:gd name="T13" fmla="*/ 1 h 228"/>
                  <a:gd name="T14" fmla="*/ 3 w 296"/>
                  <a:gd name="T15" fmla="*/ 30 h 228"/>
                  <a:gd name="T16" fmla="*/ 0 w 296"/>
                  <a:gd name="T17" fmla="*/ 194 h 228"/>
                  <a:gd name="T18" fmla="*/ 29 w 296"/>
                  <a:gd name="T19" fmla="*/ 224 h 228"/>
                  <a:gd name="T20" fmla="*/ 264 w 296"/>
                  <a:gd name="T21" fmla="*/ 227 h 228"/>
                  <a:gd name="T22" fmla="*/ 294 w 296"/>
                  <a:gd name="T23" fmla="*/ 198 h 228"/>
                  <a:gd name="T24" fmla="*/ 296 w 296"/>
                  <a:gd name="T25" fmla="*/ 34 h 228"/>
                  <a:gd name="T26" fmla="*/ 267 w 296"/>
                  <a:gd name="T27" fmla="*/ 4 h 228"/>
                  <a:gd name="T28" fmla="*/ 210 w 296"/>
                  <a:gd name="T29" fmla="*/ 134 h 228"/>
                  <a:gd name="T30" fmla="*/ 168 w 296"/>
                  <a:gd name="T31" fmla="*/ 134 h 228"/>
                  <a:gd name="T32" fmla="*/ 167 w 296"/>
                  <a:gd name="T33" fmla="*/ 176 h 228"/>
                  <a:gd name="T34" fmla="*/ 127 w 296"/>
                  <a:gd name="T35" fmla="*/ 176 h 228"/>
                  <a:gd name="T36" fmla="*/ 128 w 296"/>
                  <a:gd name="T37" fmla="*/ 133 h 228"/>
                  <a:gd name="T38" fmla="*/ 86 w 296"/>
                  <a:gd name="T39" fmla="*/ 133 h 228"/>
                  <a:gd name="T40" fmla="*/ 86 w 296"/>
                  <a:gd name="T41" fmla="*/ 93 h 228"/>
                  <a:gd name="T42" fmla="*/ 129 w 296"/>
                  <a:gd name="T43" fmla="*/ 94 h 228"/>
                  <a:gd name="T44" fmla="*/ 129 w 296"/>
                  <a:gd name="T45" fmla="*/ 51 h 228"/>
                  <a:gd name="T46" fmla="*/ 169 w 296"/>
                  <a:gd name="T47" fmla="*/ 52 h 228"/>
                  <a:gd name="T48" fmla="*/ 168 w 296"/>
                  <a:gd name="T49" fmla="*/ 94 h 228"/>
                  <a:gd name="T50" fmla="*/ 210 w 296"/>
                  <a:gd name="T51" fmla="*/ 95 h 228"/>
                  <a:gd name="T52" fmla="*/ 210 w 296"/>
                  <a:gd name="T53" fmla="*/ 13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8">
                    <a:moveTo>
                      <a:pt x="267" y="4"/>
                    </a:moveTo>
                    <a:cubicBezTo>
                      <a:pt x="219" y="3"/>
                      <a:pt x="219" y="3"/>
                      <a:pt x="219" y="3"/>
                    </a:cubicBezTo>
                    <a:cubicBezTo>
                      <a:pt x="219" y="3"/>
                      <a:pt x="219" y="3"/>
                      <a:pt x="219" y="3"/>
                    </a:cubicBezTo>
                    <a:cubicBezTo>
                      <a:pt x="219" y="3"/>
                      <a:pt x="219" y="3"/>
                      <a:pt x="219" y="3"/>
                    </a:cubicBezTo>
                    <a:cubicBezTo>
                      <a:pt x="80" y="1"/>
                      <a:pt x="80" y="1"/>
                      <a:pt x="80" y="1"/>
                    </a:cubicBezTo>
                    <a:cubicBezTo>
                      <a:pt x="80" y="1"/>
                      <a:pt x="80" y="1"/>
                      <a:pt x="80" y="1"/>
                    </a:cubicBezTo>
                    <a:cubicBezTo>
                      <a:pt x="32" y="1"/>
                      <a:pt x="32" y="1"/>
                      <a:pt x="32" y="1"/>
                    </a:cubicBezTo>
                    <a:cubicBezTo>
                      <a:pt x="16" y="0"/>
                      <a:pt x="3" y="13"/>
                      <a:pt x="3" y="30"/>
                    </a:cubicBezTo>
                    <a:cubicBezTo>
                      <a:pt x="0" y="194"/>
                      <a:pt x="0" y="194"/>
                      <a:pt x="0" y="194"/>
                    </a:cubicBezTo>
                    <a:cubicBezTo>
                      <a:pt x="0" y="210"/>
                      <a:pt x="13" y="224"/>
                      <a:pt x="29" y="224"/>
                    </a:cubicBezTo>
                    <a:cubicBezTo>
                      <a:pt x="264" y="227"/>
                      <a:pt x="264" y="227"/>
                      <a:pt x="264" y="227"/>
                    </a:cubicBezTo>
                    <a:cubicBezTo>
                      <a:pt x="280" y="228"/>
                      <a:pt x="293" y="215"/>
                      <a:pt x="294" y="198"/>
                    </a:cubicBezTo>
                    <a:cubicBezTo>
                      <a:pt x="296" y="34"/>
                      <a:pt x="296" y="34"/>
                      <a:pt x="296" y="34"/>
                    </a:cubicBezTo>
                    <a:cubicBezTo>
                      <a:pt x="296" y="18"/>
                      <a:pt x="283" y="4"/>
                      <a:pt x="267" y="4"/>
                    </a:cubicBezTo>
                    <a:close/>
                    <a:moveTo>
                      <a:pt x="210" y="134"/>
                    </a:moveTo>
                    <a:cubicBezTo>
                      <a:pt x="168" y="134"/>
                      <a:pt x="168" y="134"/>
                      <a:pt x="168" y="134"/>
                    </a:cubicBezTo>
                    <a:cubicBezTo>
                      <a:pt x="167" y="176"/>
                      <a:pt x="167" y="176"/>
                      <a:pt x="167" y="176"/>
                    </a:cubicBezTo>
                    <a:cubicBezTo>
                      <a:pt x="127" y="176"/>
                      <a:pt x="127" y="176"/>
                      <a:pt x="127" y="176"/>
                    </a:cubicBezTo>
                    <a:cubicBezTo>
                      <a:pt x="128" y="133"/>
                      <a:pt x="128" y="133"/>
                      <a:pt x="128" y="133"/>
                    </a:cubicBezTo>
                    <a:cubicBezTo>
                      <a:pt x="86" y="133"/>
                      <a:pt x="86" y="133"/>
                      <a:pt x="86" y="133"/>
                    </a:cubicBezTo>
                    <a:cubicBezTo>
                      <a:pt x="86" y="93"/>
                      <a:pt x="86" y="93"/>
                      <a:pt x="86" y="93"/>
                    </a:cubicBezTo>
                    <a:cubicBezTo>
                      <a:pt x="129" y="94"/>
                      <a:pt x="129" y="94"/>
                      <a:pt x="129" y="94"/>
                    </a:cubicBezTo>
                    <a:cubicBezTo>
                      <a:pt x="129" y="51"/>
                      <a:pt x="129" y="51"/>
                      <a:pt x="129" y="51"/>
                    </a:cubicBezTo>
                    <a:cubicBezTo>
                      <a:pt x="169" y="52"/>
                      <a:pt x="169" y="52"/>
                      <a:pt x="169" y="52"/>
                    </a:cubicBezTo>
                    <a:cubicBezTo>
                      <a:pt x="168" y="94"/>
                      <a:pt x="168" y="94"/>
                      <a:pt x="168" y="94"/>
                    </a:cubicBezTo>
                    <a:cubicBezTo>
                      <a:pt x="210" y="95"/>
                      <a:pt x="210" y="95"/>
                      <a:pt x="210" y="95"/>
                    </a:cubicBezTo>
                    <a:lnTo>
                      <a:pt x="210"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9" name="Freeform 84">
                <a:extLst>
                  <a:ext uri="{FF2B5EF4-FFF2-40B4-BE49-F238E27FC236}">
                    <a16:creationId xmlns:a16="http://schemas.microsoft.com/office/drawing/2014/main" xmlns="" id="{0A43D1A6-9DF8-A047-8AA1-E6EA12517FF7}"/>
                  </a:ext>
                </a:extLst>
              </p:cNvPr>
              <p:cNvSpPr>
                <a:spLocks/>
              </p:cNvSpPr>
              <p:nvPr/>
            </p:nvSpPr>
            <p:spPr bwMode="auto">
              <a:xfrm>
                <a:off x="4153" y="3456"/>
                <a:ext cx="235" cy="234"/>
              </a:xfrm>
              <a:custGeom>
                <a:avLst/>
                <a:gdLst>
                  <a:gd name="T0" fmla="*/ 23 w 123"/>
                  <a:gd name="T1" fmla="*/ 22 h 123"/>
                  <a:gd name="T2" fmla="*/ 22 w 123"/>
                  <a:gd name="T3" fmla="*/ 100 h 123"/>
                  <a:gd name="T4" fmla="*/ 44 w 123"/>
                  <a:gd name="T5" fmla="*/ 123 h 123"/>
                  <a:gd name="T6" fmla="*/ 123 w 123"/>
                  <a:gd name="T7" fmla="*/ 46 h 123"/>
                  <a:gd name="T8" fmla="*/ 101 w 123"/>
                  <a:gd name="T9" fmla="*/ 23 h 123"/>
                  <a:gd name="T10" fmla="*/ 23 w 123"/>
                  <a:gd name="T11" fmla="*/ 22 h 123"/>
                </a:gdLst>
                <a:ahLst/>
                <a:cxnLst>
                  <a:cxn ang="0">
                    <a:pos x="T0" y="T1"/>
                  </a:cxn>
                  <a:cxn ang="0">
                    <a:pos x="T2" y="T3"/>
                  </a:cxn>
                  <a:cxn ang="0">
                    <a:pos x="T4" y="T5"/>
                  </a:cxn>
                  <a:cxn ang="0">
                    <a:pos x="T6" y="T7"/>
                  </a:cxn>
                  <a:cxn ang="0">
                    <a:pos x="T8" y="T9"/>
                  </a:cxn>
                  <a:cxn ang="0">
                    <a:pos x="T10" y="T11"/>
                  </a:cxn>
                </a:cxnLst>
                <a:rect l="0" t="0" r="r" b="b"/>
                <a:pathLst>
                  <a:path w="123" h="123">
                    <a:moveTo>
                      <a:pt x="23" y="22"/>
                    </a:moveTo>
                    <a:cubicBezTo>
                      <a:pt x="1" y="43"/>
                      <a:pt x="0" y="78"/>
                      <a:pt x="22" y="100"/>
                    </a:cubicBezTo>
                    <a:cubicBezTo>
                      <a:pt x="44" y="123"/>
                      <a:pt x="44" y="123"/>
                      <a:pt x="44" y="123"/>
                    </a:cubicBezTo>
                    <a:cubicBezTo>
                      <a:pt x="123" y="46"/>
                      <a:pt x="123" y="46"/>
                      <a:pt x="123" y="46"/>
                    </a:cubicBezTo>
                    <a:cubicBezTo>
                      <a:pt x="101" y="23"/>
                      <a:pt x="101" y="23"/>
                      <a:pt x="101" y="23"/>
                    </a:cubicBezTo>
                    <a:cubicBezTo>
                      <a:pt x="79" y="1"/>
                      <a:pt x="44" y="0"/>
                      <a:pt x="2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0" name="Freeform 85">
                <a:extLst>
                  <a:ext uri="{FF2B5EF4-FFF2-40B4-BE49-F238E27FC236}">
                    <a16:creationId xmlns:a16="http://schemas.microsoft.com/office/drawing/2014/main" xmlns="" id="{BC61D604-65BD-164A-9907-9A2938B3F9D7}"/>
                  </a:ext>
                </a:extLst>
              </p:cNvPr>
              <p:cNvSpPr>
                <a:spLocks/>
              </p:cNvSpPr>
              <p:nvPr/>
            </p:nvSpPr>
            <p:spPr bwMode="auto">
              <a:xfrm>
                <a:off x="4411" y="3721"/>
                <a:ext cx="226" cy="236"/>
              </a:xfrm>
              <a:custGeom>
                <a:avLst/>
                <a:gdLst>
                  <a:gd name="T0" fmla="*/ 79 w 119"/>
                  <a:gd name="T1" fmla="*/ 0 h 124"/>
                  <a:gd name="T2" fmla="*/ 0 w 119"/>
                  <a:gd name="T3" fmla="*/ 77 h 124"/>
                  <a:gd name="T4" fmla="*/ 24 w 119"/>
                  <a:gd name="T5" fmla="*/ 102 h 124"/>
                  <a:gd name="T6" fmla="*/ 102 w 119"/>
                  <a:gd name="T7" fmla="*/ 103 h 124"/>
                  <a:gd name="T8" fmla="*/ 119 w 119"/>
                  <a:gd name="T9" fmla="*/ 63 h 124"/>
                  <a:gd name="T10" fmla="*/ 103 w 119"/>
                  <a:gd name="T11" fmla="*/ 25 h 124"/>
                  <a:gd name="T12" fmla="*/ 79 w 119"/>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19" h="124">
                    <a:moveTo>
                      <a:pt x="79" y="0"/>
                    </a:moveTo>
                    <a:cubicBezTo>
                      <a:pt x="0" y="77"/>
                      <a:pt x="0" y="77"/>
                      <a:pt x="0" y="77"/>
                    </a:cubicBezTo>
                    <a:cubicBezTo>
                      <a:pt x="24" y="102"/>
                      <a:pt x="24" y="102"/>
                      <a:pt x="24" y="102"/>
                    </a:cubicBezTo>
                    <a:cubicBezTo>
                      <a:pt x="46" y="123"/>
                      <a:pt x="81" y="124"/>
                      <a:pt x="102" y="103"/>
                    </a:cubicBezTo>
                    <a:cubicBezTo>
                      <a:pt x="113" y="92"/>
                      <a:pt x="119" y="77"/>
                      <a:pt x="119" y="63"/>
                    </a:cubicBezTo>
                    <a:cubicBezTo>
                      <a:pt x="119" y="49"/>
                      <a:pt x="114" y="35"/>
                      <a:pt x="103" y="25"/>
                    </a:cubicBez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1" name="Freeform 86">
                <a:extLst>
                  <a:ext uri="{FF2B5EF4-FFF2-40B4-BE49-F238E27FC236}">
                    <a16:creationId xmlns:a16="http://schemas.microsoft.com/office/drawing/2014/main" xmlns="" id="{9610490A-3A4A-284D-AFA1-A6A55AA26ED8}"/>
                  </a:ext>
                </a:extLst>
              </p:cNvPr>
              <p:cNvSpPr>
                <a:spLocks noEditPoints="1"/>
              </p:cNvSpPr>
              <p:nvPr/>
            </p:nvSpPr>
            <p:spPr bwMode="auto">
              <a:xfrm>
                <a:off x="4153" y="3456"/>
                <a:ext cx="502" cy="483"/>
              </a:xfrm>
              <a:custGeom>
                <a:avLst/>
                <a:gdLst>
                  <a:gd name="T0" fmla="*/ 23 w 263"/>
                  <a:gd name="T1" fmla="*/ 159 h 254"/>
                  <a:gd name="T2" fmla="*/ 61 w 263"/>
                  <a:gd name="T3" fmla="*/ 254 h 254"/>
                  <a:gd name="T4" fmla="*/ 241 w 263"/>
                  <a:gd name="T5" fmla="*/ 101 h 254"/>
                  <a:gd name="T6" fmla="*/ 164 w 263"/>
                  <a:gd name="T7" fmla="*/ 22 h 254"/>
                  <a:gd name="T8" fmla="*/ 178 w 263"/>
                  <a:gd name="T9" fmla="*/ 53 h 254"/>
                  <a:gd name="T10" fmla="*/ 164 w 263"/>
                  <a:gd name="T11" fmla="*/ 53 h 254"/>
                  <a:gd name="T12" fmla="*/ 36 w 263"/>
                  <a:gd name="T13" fmla="*/ 227 h 254"/>
                  <a:gd name="T14" fmla="*/ 37 w 263"/>
                  <a:gd name="T15" fmla="*/ 213 h 254"/>
                  <a:gd name="T16" fmla="*/ 36 w 263"/>
                  <a:gd name="T17" fmla="*/ 227 h 254"/>
                  <a:gd name="T18" fmla="*/ 38 w 263"/>
                  <a:gd name="T19" fmla="*/ 198 h 254"/>
                  <a:gd name="T20" fmla="*/ 52 w 263"/>
                  <a:gd name="T21" fmla="*/ 199 h 254"/>
                  <a:gd name="T22" fmla="*/ 49 w 263"/>
                  <a:gd name="T23" fmla="*/ 181 h 254"/>
                  <a:gd name="T24" fmla="*/ 50 w 263"/>
                  <a:gd name="T25" fmla="*/ 167 h 254"/>
                  <a:gd name="T26" fmla="*/ 49 w 263"/>
                  <a:gd name="T27" fmla="*/ 181 h 254"/>
                  <a:gd name="T28" fmla="*/ 56 w 263"/>
                  <a:gd name="T29" fmla="*/ 218 h 254"/>
                  <a:gd name="T30" fmla="*/ 70 w 263"/>
                  <a:gd name="T31" fmla="*/ 219 h 254"/>
                  <a:gd name="T32" fmla="*/ 67 w 263"/>
                  <a:gd name="T33" fmla="*/ 200 h 254"/>
                  <a:gd name="T34" fmla="*/ 68 w 263"/>
                  <a:gd name="T35" fmla="*/ 186 h 254"/>
                  <a:gd name="T36" fmla="*/ 67 w 263"/>
                  <a:gd name="T37" fmla="*/ 200 h 254"/>
                  <a:gd name="T38" fmla="*/ 78 w 263"/>
                  <a:gd name="T39" fmla="*/ 213 h 254"/>
                  <a:gd name="T40" fmla="*/ 91 w 263"/>
                  <a:gd name="T41" fmla="*/ 214 h 254"/>
                  <a:gd name="T42" fmla="*/ 171 w 263"/>
                  <a:gd name="T43" fmla="*/ 141 h 254"/>
                  <a:gd name="T44" fmla="*/ 94 w 263"/>
                  <a:gd name="T45" fmla="*/ 166 h 254"/>
                  <a:gd name="T46" fmla="*/ 95 w 263"/>
                  <a:gd name="T47" fmla="*/ 116 h 254"/>
                  <a:gd name="T48" fmla="*/ 170 w 263"/>
                  <a:gd name="T49" fmla="*/ 90 h 254"/>
                  <a:gd name="T50" fmla="*/ 171 w 263"/>
                  <a:gd name="T51" fmla="*/ 141 h 254"/>
                  <a:gd name="T52" fmla="*/ 182 w 263"/>
                  <a:gd name="T53" fmla="*/ 72 h 254"/>
                  <a:gd name="T54" fmla="*/ 196 w 263"/>
                  <a:gd name="T55" fmla="*/ 72 h 254"/>
                  <a:gd name="T56" fmla="*/ 189 w 263"/>
                  <a:gd name="T57" fmla="*/ 51 h 254"/>
                  <a:gd name="T58" fmla="*/ 203 w 263"/>
                  <a:gd name="T59" fmla="*/ 51 h 254"/>
                  <a:gd name="T60" fmla="*/ 189 w 263"/>
                  <a:gd name="T61" fmla="*/ 51 h 254"/>
                  <a:gd name="T62" fmla="*/ 201 w 263"/>
                  <a:gd name="T63" fmla="*/ 91 h 254"/>
                  <a:gd name="T64" fmla="*/ 215 w 263"/>
                  <a:gd name="T65" fmla="*/ 91 h 254"/>
                  <a:gd name="T66" fmla="*/ 214 w 263"/>
                  <a:gd name="T67" fmla="*/ 77 h 254"/>
                  <a:gd name="T68" fmla="*/ 214 w 263"/>
                  <a:gd name="T69" fmla="*/ 63 h 254"/>
                  <a:gd name="T70" fmla="*/ 214 w 263"/>
                  <a:gd name="T71" fmla="*/ 77 h 254"/>
                  <a:gd name="T72" fmla="*/ 212 w 263"/>
                  <a:gd name="T73" fmla="*/ 44 h 254"/>
                  <a:gd name="T74" fmla="*/ 226 w 263"/>
                  <a:gd name="T75" fmla="*/ 4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3" h="254">
                    <a:moveTo>
                      <a:pt x="164" y="22"/>
                    </a:moveTo>
                    <a:cubicBezTo>
                      <a:pt x="23" y="159"/>
                      <a:pt x="23" y="159"/>
                      <a:pt x="23" y="159"/>
                    </a:cubicBezTo>
                    <a:cubicBezTo>
                      <a:pt x="1" y="181"/>
                      <a:pt x="0" y="216"/>
                      <a:pt x="22" y="237"/>
                    </a:cubicBezTo>
                    <a:cubicBezTo>
                      <a:pt x="32" y="248"/>
                      <a:pt x="47" y="254"/>
                      <a:pt x="61" y="254"/>
                    </a:cubicBezTo>
                    <a:cubicBezTo>
                      <a:pt x="75" y="254"/>
                      <a:pt x="89" y="249"/>
                      <a:pt x="100" y="238"/>
                    </a:cubicBezTo>
                    <a:cubicBezTo>
                      <a:pt x="241" y="101"/>
                      <a:pt x="241" y="101"/>
                      <a:pt x="241" y="101"/>
                    </a:cubicBezTo>
                    <a:cubicBezTo>
                      <a:pt x="262" y="79"/>
                      <a:pt x="263" y="44"/>
                      <a:pt x="242" y="23"/>
                    </a:cubicBezTo>
                    <a:cubicBezTo>
                      <a:pt x="220" y="1"/>
                      <a:pt x="185" y="0"/>
                      <a:pt x="164" y="22"/>
                    </a:cubicBezTo>
                    <a:close/>
                    <a:moveTo>
                      <a:pt x="171" y="46"/>
                    </a:moveTo>
                    <a:cubicBezTo>
                      <a:pt x="175" y="46"/>
                      <a:pt x="178" y="49"/>
                      <a:pt x="178" y="53"/>
                    </a:cubicBezTo>
                    <a:cubicBezTo>
                      <a:pt x="178" y="57"/>
                      <a:pt x="175" y="60"/>
                      <a:pt x="171" y="60"/>
                    </a:cubicBezTo>
                    <a:cubicBezTo>
                      <a:pt x="167" y="60"/>
                      <a:pt x="164" y="57"/>
                      <a:pt x="164" y="53"/>
                    </a:cubicBezTo>
                    <a:cubicBezTo>
                      <a:pt x="164" y="49"/>
                      <a:pt x="167" y="46"/>
                      <a:pt x="171" y="46"/>
                    </a:cubicBezTo>
                    <a:close/>
                    <a:moveTo>
                      <a:pt x="36" y="227"/>
                    </a:moveTo>
                    <a:cubicBezTo>
                      <a:pt x="32" y="227"/>
                      <a:pt x="29" y="224"/>
                      <a:pt x="29" y="220"/>
                    </a:cubicBezTo>
                    <a:cubicBezTo>
                      <a:pt x="30" y="216"/>
                      <a:pt x="33" y="213"/>
                      <a:pt x="37" y="213"/>
                    </a:cubicBezTo>
                    <a:cubicBezTo>
                      <a:pt x="41" y="214"/>
                      <a:pt x="44" y="217"/>
                      <a:pt x="43" y="221"/>
                    </a:cubicBezTo>
                    <a:cubicBezTo>
                      <a:pt x="43" y="225"/>
                      <a:pt x="40" y="228"/>
                      <a:pt x="36" y="227"/>
                    </a:cubicBezTo>
                    <a:close/>
                    <a:moveTo>
                      <a:pt x="45" y="205"/>
                    </a:moveTo>
                    <a:cubicBezTo>
                      <a:pt x="41" y="205"/>
                      <a:pt x="38" y="202"/>
                      <a:pt x="38" y="198"/>
                    </a:cubicBezTo>
                    <a:cubicBezTo>
                      <a:pt x="39" y="194"/>
                      <a:pt x="42" y="191"/>
                      <a:pt x="46" y="192"/>
                    </a:cubicBezTo>
                    <a:cubicBezTo>
                      <a:pt x="50" y="192"/>
                      <a:pt x="53" y="195"/>
                      <a:pt x="52" y="199"/>
                    </a:cubicBezTo>
                    <a:cubicBezTo>
                      <a:pt x="52" y="203"/>
                      <a:pt x="48" y="206"/>
                      <a:pt x="45" y="205"/>
                    </a:cubicBezTo>
                    <a:close/>
                    <a:moveTo>
                      <a:pt x="49" y="181"/>
                    </a:moveTo>
                    <a:cubicBezTo>
                      <a:pt x="45" y="180"/>
                      <a:pt x="43" y="177"/>
                      <a:pt x="43" y="173"/>
                    </a:cubicBezTo>
                    <a:cubicBezTo>
                      <a:pt x="43" y="169"/>
                      <a:pt x="47" y="167"/>
                      <a:pt x="50" y="167"/>
                    </a:cubicBezTo>
                    <a:cubicBezTo>
                      <a:pt x="54" y="167"/>
                      <a:pt x="57" y="171"/>
                      <a:pt x="57" y="174"/>
                    </a:cubicBezTo>
                    <a:cubicBezTo>
                      <a:pt x="57" y="178"/>
                      <a:pt x="53" y="181"/>
                      <a:pt x="49" y="181"/>
                    </a:cubicBezTo>
                    <a:close/>
                    <a:moveTo>
                      <a:pt x="62" y="225"/>
                    </a:moveTo>
                    <a:cubicBezTo>
                      <a:pt x="58" y="225"/>
                      <a:pt x="56" y="221"/>
                      <a:pt x="56" y="218"/>
                    </a:cubicBezTo>
                    <a:cubicBezTo>
                      <a:pt x="56" y="214"/>
                      <a:pt x="60" y="211"/>
                      <a:pt x="63" y="211"/>
                    </a:cubicBezTo>
                    <a:cubicBezTo>
                      <a:pt x="67" y="211"/>
                      <a:pt x="70" y="215"/>
                      <a:pt x="70" y="219"/>
                    </a:cubicBezTo>
                    <a:cubicBezTo>
                      <a:pt x="69" y="223"/>
                      <a:pt x="66" y="225"/>
                      <a:pt x="62" y="225"/>
                    </a:cubicBezTo>
                    <a:close/>
                    <a:moveTo>
                      <a:pt x="67" y="200"/>
                    </a:moveTo>
                    <a:cubicBezTo>
                      <a:pt x="63" y="200"/>
                      <a:pt x="60" y="197"/>
                      <a:pt x="61" y="193"/>
                    </a:cubicBezTo>
                    <a:cubicBezTo>
                      <a:pt x="61" y="189"/>
                      <a:pt x="64" y="186"/>
                      <a:pt x="68" y="186"/>
                    </a:cubicBezTo>
                    <a:cubicBezTo>
                      <a:pt x="72" y="187"/>
                      <a:pt x="75" y="190"/>
                      <a:pt x="74" y="194"/>
                    </a:cubicBezTo>
                    <a:cubicBezTo>
                      <a:pt x="74" y="198"/>
                      <a:pt x="71" y="201"/>
                      <a:pt x="67" y="200"/>
                    </a:cubicBezTo>
                    <a:close/>
                    <a:moveTo>
                      <a:pt x="84" y="220"/>
                    </a:moveTo>
                    <a:cubicBezTo>
                      <a:pt x="80" y="220"/>
                      <a:pt x="77" y="217"/>
                      <a:pt x="78" y="213"/>
                    </a:cubicBezTo>
                    <a:cubicBezTo>
                      <a:pt x="78" y="209"/>
                      <a:pt x="81" y="206"/>
                      <a:pt x="85" y="207"/>
                    </a:cubicBezTo>
                    <a:cubicBezTo>
                      <a:pt x="89" y="207"/>
                      <a:pt x="92" y="210"/>
                      <a:pt x="91" y="214"/>
                    </a:cubicBezTo>
                    <a:cubicBezTo>
                      <a:pt x="91" y="218"/>
                      <a:pt x="88" y="221"/>
                      <a:pt x="84" y="220"/>
                    </a:cubicBezTo>
                    <a:close/>
                    <a:moveTo>
                      <a:pt x="171" y="141"/>
                    </a:moveTo>
                    <a:cubicBezTo>
                      <a:pt x="142" y="168"/>
                      <a:pt x="142" y="168"/>
                      <a:pt x="142" y="168"/>
                    </a:cubicBezTo>
                    <a:cubicBezTo>
                      <a:pt x="129" y="180"/>
                      <a:pt x="107" y="179"/>
                      <a:pt x="94" y="166"/>
                    </a:cubicBezTo>
                    <a:cubicBezTo>
                      <a:pt x="93" y="165"/>
                      <a:pt x="93" y="165"/>
                      <a:pt x="93" y="165"/>
                    </a:cubicBezTo>
                    <a:cubicBezTo>
                      <a:pt x="81" y="151"/>
                      <a:pt x="81" y="129"/>
                      <a:pt x="95" y="116"/>
                    </a:cubicBezTo>
                    <a:cubicBezTo>
                      <a:pt x="122" y="89"/>
                      <a:pt x="122" y="89"/>
                      <a:pt x="122" y="89"/>
                    </a:cubicBezTo>
                    <a:cubicBezTo>
                      <a:pt x="136" y="76"/>
                      <a:pt x="157" y="77"/>
                      <a:pt x="170" y="90"/>
                    </a:cubicBezTo>
                    <a:cubicBezTo>
                      <a:pt x="173" y="93"/>
                      <a:pt x="173" y="93"/>
                      <a:pt x="173" y="93"/>
                    </a:cubicBezTo>
                    <a:cubicBezTo>
                      <a:pt x="185" y="107"/>
                      <a:pt x="184" y="129"/>
                      <a:pt x="171" y="141"/>
                    </a:cubicBezTo>
                    <a:close/>
                    <a:moveTo>
                      <a:pt x="189" y="79"/>
                    </a:moveTo>
                    <a:cubicBezTo>
                      <a:pt x="185" y="79"/>
                      <a:pt x="182" y="76"/>
                      <a:pt x="182" y="72"/>
                    </a:cubicBezTo>
                    <a:cubicBezTo>
                      <a:pt x="182" y="68"/>
                      <a:pt x="185" y="65"/>
                      <a:pt x="189" y="65"/>
                    </a:cubicBezTo>
                    <a:cubicBezTo>
                      <a:pt x="193" y="65"/>
                      <a:pt x="196" y="68"/>
                      <a:pt x="196" y="72"/>
                    </a:cubicBezTo>
                    <a:cubicBezTo>
                      <a:pt x="196" y="76"/>
                      <a:pt x="193" y="79"/>
                      <a:pt x="189" y="79"/>
                    </a:cubicBezTo>
                    <a:close/>
                    <a:moveTo>
                      <a:pt x="189" y="51"/>
                    </a:moveTo>
                    <a:cubicBezTo>
                      <a:pt x="189" y="47"/>
                      <a:pt x="192" y="44"/>
                      <a:pt x="196" y="44"/>
                    </a:cubicBezTo>
                    <a:cubicBezTo>
                      <a:pt x="200" y="44"/>
                      <a:pt x="203" y="47"/>
                      <a:pt x="203" y="51"/>
                    </a:cubicBezTo>
                    <a:cubicBezTo>
                      <a:pt x="203" y="54"/>
                      <a:pt x="200" y="58"/>
                      <a:pt x="196" y="58"/>
                    </a:cubicBezTo>
                    <a:cubicBezTo>
                      <a:pt x="192" y="58"/>
                      <a:pt x="189" y="54"/>
                      <a:pt x="189" y="51"/>
                    </a:cubicBezTo>
                    <a:close/>
                    <a:moveTo>
                      <a:pt x="208" y="98"/>
                    </a:moveTo>
                    <a:cubicBezTo>
                      <a:pt x="204" y="98"/>
                      <a:pt x="201" y="95"/>
                      <a:pt x="201" y="91"/>
                    </a:cubicBezTo>
                    <a:cubicBezTo>
                      <a:pt x="201" y="87"/>
                      <a:pt x="204" y="84"/>
                      <a:pt x="208" y="84"/>
                    </a:cubicBezTo>
                    <a:cubicBezTo>
                      <a:pt x="212" y="84"/>
                      <a:pt x="215" y="87"/>
                      <a:pt x="215" y="91"/>
                    </a:cubicBezTo>
                    <a:cubicBezTo>
                      <a:pt x="215" y="95"/>
                      <a:pt x="212" y="98"/>
                      <a:pt x="208" y="98"/>
                    </a:cubicBezTo>
                    <a:close/>
                    <a:moveTo>
                      <a:pt x="214" y="77"/>
                    </a:moveTo>
                    <a:cubicBezTo>
                      <a:pt x="210" y="77"/>
                      <a:pt x="207" y="74"/>
                      <a:pt x="207" y="70"/>
                    </a:cubicBezTo>
                    <a:cubicBezTo>
                      <a:pt x="207" y="66"/>
                      <a:pt x="210" y="63"/>
                      <a:pt x="214" y="63"/>
                    </a:cubicBezTo>
                    <a:cubicBezTo>
                      <a:pt x="218" y="63"/>
                      <a:pt x="221" y="66"/>
                      <a:pt x="221" y="70"/>
                    </a:cubicBezTo>
                    <a:cubicBezTo>
                      <a:pt x="221" y="74"/>
                      <a:pt x="218" y="77"/>
                      <a:pt x="214" y="77"/>
                    </a:cubicBezTo>
                    <a:close/>
                    <a:moveTo>
                      <a:pt x="219" y="51"/>
                    </a:moveTo>
                    <a:cubicBezTo>
                      <a:pt x="215" y="51"/>
                      <a:pt x="212" y="47"/>
                      <a:pt x="212" y="44"/>
                    </a:cubicBezTo>
                    <a:cubicBezTo>
                      <a:pt x="212" y="40"/>
                      <a:pt x="215" y="37"/>
                      <a:pt x="219" y="37"/>
                    </a:cubicBezTo>
                    <a:cubicBezTo>
                      <a:pt x="222" y="37"/>
                      <a:pt x="226" y="40"/>
                      <a:pt x="226" y="44"/>
                    </a:cubicBezTo>
                    <a:cubicBezTo>
                      <a:pt x="226" y="47"/>
                      <a:pt x="222" y="51"/>
                      <a:pt x="219"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2" name="Freeform 87">
                <a:extLst>
                  <a:ext uri="{FF2B5EF4-FFF2-40B4-BE49-F238E27FC236}">
                    <a16:creationId xmlns:a16="http://schemas.microsoft.com/office/drawing/2014/main" xmlns="" id="{EB3D9CDC-617E-9741-8D39-7FFA4F277AF7}"/>
                  </a:ext>
                </a:extLst>
              </p:cNvPr>
              <p:cNvSpPr>
                <a:spLocks/>
              </p:cNvSpPr>
              <p:nvPr/>
            </p:nvSpPr>
            <p:spPr bwMode="auto">
              <a:xfrm>
                <a:off x="4832" y="1986"/>
                <a:ext cx="240" cy="240"/>
              </a:xfrm>
              <a:custGeom>
                <a:avLst/>
                <a:gdLst>
                  <a:gd name="T0" fmla="*/ 23 w 126"/>
                  <a:gd name="T1" fmla="*/ 22 h 126"/>
                  <a:gd name="T2" fmla="*/ 22 w 126"/>
                  <a:gd name="T3" fmla="*/ 102 h 126"/>
                  <a:gd name="T4" fmla="*/ 45 w 126"/>
                  <a:gd name="T5" fmla="*/ 126 h 126"/>
                  <a:gd name="T6" fmla="*/ 126 w 126"/>
                  <a:gd name="T7" fmla="*/ 47 h 126"/>
                  <a:gd name="T8" fmla="*/ 103 w 126"/>
                  <a:gd name="T9" fmla="*/ 23 h 126"/>
                  <a:gd name="T10" fmla="*/ 23 w 126"/>
                  <a:gd name="T11" fmla="*/ 22 h 126"/>
                </a:gdLst>
                <a:ahLst/>
                <a:cxnLst>
                  <a:cxn ang="0">
                    <a:pos x="T0" y="T1"/>
                  </a:cxn>
                  <a:cxn ang="0">
                    <a:pos x="T2" y="T3"/>
                  </a:cxn>
                  <a:cxn ang="0">
                    <a:pos x="T4" y="T5"/>
                  </a:cxn>
                  <a:cxn ang="0">
                    <a:pos x="T6" y="T7"/>
                  </a:cxn>
                  <a:cxn ang="0">
                    <a:pos x="T8" y="T9"/>
                  </a:cxn>
                  <a:cxn ang="0">
                    <a:pos x="T10" y="T11"/>
                  </a:cxn>
                </a:cxnLst>
                <a:rect l="0" t="0" r="r" b="b"/>
                <a:pathLst>
                  <a:path w="126" h="126">
                    <a:moveTo>
                      <a:pt x="23" y="22"/>
                    </a:moveTo>
                    <a:cubicBezTo>
                      <a:pt x="0" y="44"/>
                      <a:pt x="0" y="80"/>
                      <a:pt x="22" y="102"/>
                    </a:cubicBezTo>
                    <a:cubicBezTo>
                      <a:pt x="45" y="126"/>
                      <a:pt x="45" y="126"/>
                      <a:pt x="45" y="126"/>
                    </a:cubicBezTo>
                    <a:cubicBezTo>
                      <a:pt x="126" y="47"/>
                      <a:pt x="126" y="47"/>
                      <a:pt x="126" y="47"/>
                    </a:cubicBezTo>
                    <a:cubicBezTo>
                      <a:pt x="103" y="23"/>
                      <a:pt x="103" y="23"/>
                      <a:pt x="103" y="23"/>
                    </a:cubicBezTo>
                    <a:cubicBezTo>
                      <a:pt x="81" y="0"/>
                      <a:pt x="45" y="0"/>
                      <a:pt x="2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3" name="Freeform 88">
                <a:extLst>
                  <a:ext uri="{FF2B5EF4-FFF2-40B4-BE49-F238E27FC236}">
                    <a16:creationId xmlns:a16="http://schemas.microsoft.com/office/drawing/2014/main" xmlns="" id="{17DAE38E-BB67-D145-88E8-37F9F700E1FE}"/>
                  </a:ext>
                </a:extLst>
              </p:cNvPr>
              <p:cNvSpPr>
                <a:spLocks/>
              </p:cNvSpPr>
              <p:nvPr/>
            </p:nvSpPr>
            <p:spPr bwMode="auto">
              <a:xfrm>
                <a:off x="5097" y="2258"/>
                <a:ext cx="232" cy="243"/>
              </a:xfrm>
              <a:custGeom>
                <a:avLst/>
                <a:gdLst>
                  <a:gd name="T0" fmla="*/ 81 w 122"/>
                  <a:gd name="T1" fmla="*/ 0 h 128"/>
                  <a:gd name="T2" fmla="*/ 0 w 122"/>
                  <a:gd name="T3" fmla="*/ 79 h 128"/>
                  <a:gd name="T4" fmla="*/ 25 w 122"/>
                  <a:gd name="T5" fmla="*/ 105 h 128"/>
                  <a:gd name="T6" fmla="*/ 105 w 122"/>
                  <a:gd name="T7" fmla="*/ 106 h 128"/>
                  <a:gd name="T8" fmla="*/ 122 w 122"/>
                  <a:gd name="T9" fmla="*/ 65 h 128"/>
                  <a:gd name="T10" fmla="*/ 106 w 122"/>
                  <a:gd name="T11" fmla="*/ 25 h 128"/>
                  <a:gd name="T12" fmla="*/ 81 w 122"/>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22" h="128">
                    <a:moveTo>
                      <a:pt x="81" y="0"/>
                    </a:moveTo>
                    <a:cubicBezTo>
                      <a:pt x="0" y="79"/>
                      <a:pt x="0" y="79"/>
                      <a:pt x="0" y="79"/>
                    </a:cubicBezTo>
                    <a:cubicBezTo>
                      <a:pt x="25" y="105"/>
                      <a:pt x="25" y="105"/>
                      <a:pt x="25" y="105"/>
                    </a:cubicBezTo>
                    <a:cubicBezTo>
                      <a:pt x="47" y="127"/>
                      <a:pt x="83" y="128"/>
                      <a:pt x="105" y="106"/>
                    </a:cubicBezTo>
                    <a:cubicBezTo>
                      <a:pt x="117" y="94"/>
                      <a:pt x="122" y="80"/>
                      <a:pt x="122" y="65"/>
                    </a:cubicBezTo>
                    <a:cubicBezTo>
                      <a:pt x="122" y="51"/>
                      <a:pt x="117" y="36"/>
                      <a:pt x="106" y="25"/>
                    </a:cubicBezTo>
                    <a:lnTo>
                      <a:pt x="8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4" name="Freeform 89">
                <a:extLst>
                  <a:ext uri="{FF2B5EF4-FFF2-40B4-BE49-F238E27FC236}">
                    <a16:creationId xmlns:a16="http://schemas.microsoft.com/office/drawing/2014/main" xmlns="" id="{D1B9F182-5602-B14F-8FE5-1492B7573FD6}"/>
                  </a:ext>
                </a:extLst>
              </p:cNvPr>
              <p:cNvSpPr>
                <a:spLocks noEditPoints="1"/>
              </p:cNvSpPr>
              <p:nvPr/>
            </p:nvSpPr>
            <p:spPr bwMode="auto">
              <a:xfrm>
                <a:off x="4832" y="1986"/>
                <a:ext cx="516" cy="496"/>
              </a:xfrm>
              <a:custGeom>
                <a:avLst/>
                <a:gdLst>
                  <a:gd name="T0" fmla="*/ 23 w 271"/>
                  <a:gd name="T1" fmla="*/ 164 h 261"/>
                  <a:gd name="T2" fmla="*/ 62 w 271"/>
                  <a:gd name="T3" fmla="*/ 261 h 261"/>
                  <a:gd name="T4" fmla="*/ 248 w 271"/>
                  <a:gd name="T5" fmla="*/ 103 h 261"/>
                  <a:gd name="T6" fmla="*/ 168 w 271"/>
                  <a:gd name="T7" fmla="*/ 22 h 261"/>
                  <a:gd name="T8" fmla="*/ 183 w 271"/>
                  <a:gd name="T9" fmla="*/ 54 h 261"/>
                  <a:gd name="T10" fmla="*/ 169 w 271"/>
                  <a:gd name="T11" fmla="*/ 54 h 261"/>
                  <a:gd name="T12" fmla="*/ 36 w 271"/>
                  <a:gd name="T13" fmla="*/ 234 h 261"/>
                  <a:gd name="T14" fmla="*/ 37 w 271"/>
                  <a:gd name="T15" fmla="*/ 219 h 261"/>
                  <a:gd name="T16" fmla="*/ 36 w 271"/>
                  <a:gd name="T17" fmla="*/ 234 h 261"/>
                  <a:gd name="T18" fmla="*/ 39 w 271"/>
                  <a:gd name="T19" fmla="*/ 204 h 261"/>
                  <a:gd name="T20" fmla="*/ 53 w 271"/>
                  <a:gd name="T21" fmla="*/ 205 h 261"/>
                  <a:gd name="T22" fmla="*/ 50 w 271"/>
                  <a:gd name="T23" fmla="*/ 186 h 261"/>
                  <a:gd name="T24" fmla="*/ 51 w 271"/>
                  <a:gd name="T25" fmla="*/ 171 h 261"/>
                  <a:gd name="T26" fmla="*/ 50 w 271"/>
                  <a:gd name="T27" fmla="*/ 186 h 261"/>
                  <a:gd name="T28" fmla="*/ 57 w 271"/>
                  <a:gd name="T29" fmla="*/ 224 h 261"/>
                  <a:gd name="T30" fmla="*/ 71 w 271"/>
                  <a:gd name="T31" fmla="*/ 225 h 261"/>
                  <a:gd name="T32" fmla="*/ 68 w 271"/>
                  <a:gd name="T33" fmla="*/ 206 h 261"/>
                  <a:gd name="T34" fmla="*/ 70 w 271"/>
                  <a:gd name="T35" fmla="*/ 192 h 261"/>
                  <a:gd name="T36" fmla="*/ 68 w 271"/>
                  <a:gd name="T37" fmla="*/ 206 h 261"/>
                  <a:gd name="T38" fmla="*/ 79 w 271"/>
                  <a:gd name="T39" fmla="*/ 219 h 261"/>
                  <a:gd name="T40" fmla="*/ 94 w 271"/>
                  <a:gd name="T41" fmla="*/ 220 h 261"/>
                  <a:gd name="T42" fmla="*/ 175 w 271"/>
                  <a:gd name="T43" fmla="*/ 145 h 261"/>
                  <a:gd name="T44" fmla="*/ 97 w 271"/>
                  <a:gd name="T45" fmla="*/ 170 h 261"/>
                  <a:gd name="T46" fmla="*/ 97 w 271"/>
                  <a:gd name="T47" fmla="*/ 119 h 261"/>
                  <a:gd name="T48" fmla="*/ 174 w 271"/>
                  <a:gd name="T49" fmla="*/ 93 h 261"/>
                  <a:gd name="T50" fmla="*/ 175 w 271"/>
                  <a:gd name="T51" fmla="*/ 145 h 261"/>
                  <a:gd name="T52" fmla="*/ 187 w 271"/>
                  <a:gd name="T53" fmla="*/ 74 h 261"/>
                  <a:gd name="T54" fmla="*/ 202 w 271"/>
                  <a:gd name="T55" fmla="*/ 74 h 261"/>
                  <a:gd name="T56" fmla="*/ 194 w 271"/>
                  <a:gd name="T57" fmla="*/ 52 h 261"/>
                  <a:gd name="T58" fmla="*/ 209 w 271"/>
                  <a:gd name="T59" fmla="*/ 52 h 261"/>
                  <a:gd name="T60" fmla="*/ 194 w 271"/>
                  <a:gd name="T61" fmla="*/ 52 h 261"/>
                  <a:gd name="T62" fmla="*/ 206 w 271"/>
                  <a:gd name="T63" fmla="*/ 93 h 261"/>
                  <a:gd name="T64" fmla="*/ 221 w 271"/>
                  <a:gd name="T65" fmla="*/ 93 h 261"/>
                  <a:gd name="T66" fmla="*/ 220 w 271"/>
                  <a:gd name="T67" fmla="*/ 79 h 261"/>
                  <a:gd name="T68" fmla="*/ 220 w 271"/>
                  <a:gd name="T69" fmla="*/ 64 h 261"/>
                  <a:gd name="T70" fmla="*/ 220 w 271"/>
                  <a:gd name="T71" fmla="*/ 79 h 261"/>
                  <a:gd name="T72" fmla="*/ 218 w 271"/>
                  <a:gd name="T73" fmla="*/ 44 h 261"/>
                  <a:gd name="T74" fmla="*/ 232 w 271"/>
                  <a:gd name="T75" fmla="*/ 4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 h="261">
                    <a:moveTo>
                      <a:pt x="168" y="22"/>
                    </a:moveTo>
                    <a:cubicBezTo>
                      <a:pt x="23" y="164"/>
                      <a:pt x="23" y="164"/>
                      <a:pt x="23" y="164"/>
                    </a:cubicBezTo>
                    <a:cubicBezTo>
                      <a:pt x="0" y="186"/>
                      <a:pt x="0" y="222"/>
                      <a:pt x="22" y="244"/>
                    </a:cubicBezTo>
                    <a:cubicBezTo>
                      <a:pt x="33" y="256"/>
                      <a:pt x="48" y="261"/>
                      <a:pt x="62" y="261"/>
                    </a:cubicBezTo>
                    <a:cubicBezTo>
                      <a:pt x="77" y="261"/>
                      <a:pt x="91" y="256"/>
                      <a:pt x="102" y="245"/>
                    </a:cubicBezTo>
                    <a:cubicBezTo>
                      <a:pt x="248" y="103"/>
                      <a:pt x="248" y="103"/>
                      <a:pt x="248" y="103"/>
                    </a:cubicBezTo>
                    <a:cubicBezTo>
                      <a:pt x="270" y="81"/>
                      <a:pt x="271" y="45"/>
                      <a:pt x="249" y="23"/>
                    </a:cubicBezTo>
                    <a:cubicBezTo>
                      <a:pt x="227" y="0"/>
                      <a:pt x="191" y="0"/>
                      <a:pt x="168" y="22"/>
                    </a:cubicBezTo>
                    <a:close/>
                    <a:moveTo>
                      <a:pt x="176" y="47"/>
                    </a:moveTo>
                    <a:cubicBezTo>
                      <a:pt x="180" y="47"/>
                      <a:pt x="183" y="50"/>
                      <a:pt x="183" y="54"/>
                    </a:cubicBezTo>
                    <a:cubicBezTo>
                      <a:pt x="183" y="58"/>
                      <a:pt x="180" y="61"/>
                      <a:pt x="176" y="61"/>
                    </a:cubicBezTo>
                    <a:cubicBezTo>
                      <a:pt x="172" y="61"/>
                      <a:pt x="169" y="58"/>
                      <a:pt x="169" y="54"/>
                    </a:cubicBezTo>
                    <a:cubicBezTo>
                      <a:pt x="169" y="50"/>
                      <a:pt x="172" y="47"/>
                      <a:pt x="176" y="47"/>
                    </a:cubicBezTo>
                    <a:close/>
                    <a:moveTo>
                      <a:pt x="36" y="234"/>
                    </a:moveTo>
                    <a:cubicBezTo>
                      <a:pt x="32" y="233"/>
                      <a:pt x="29" y="230"/>
                      <a:pt x="30" y="226"/>
                    </a:cubicBezTo>
                    <a:cubicBezTo>
                      <a:pt x="30" y="222"/>
                      <a:pt x="33" y="219"/>
                      <a:pt x="37" y="219"/>
                    </a:cubicBezTo>
                    <a:cubicBezTo>
                      <a:pt x="41" y="220"/>
                      <a:pt x="44" y="223"/>
                      <a:pt x="44" y="227"/>
                    </a:cubicBezTo>
                    <a:cubicBezTo>
                      <a:pt x="44" y="231"/>
                      <a:pt x="40" y="234"/>
                      <a:pt x="36" y="234"/>
                    </a:cubicBezTo>
                    <a:close/>
                    <a:moveTo>
                      <a:pt x="45" y="211"/>
                    </a:moveTo>
                    <a:cubicBezTo>
                      <a:pt x="41" y="211"/>
                      <a:pt x="38" y="208"/>
                      <a:pt x="39" y="204"/>
                    </a:cubicBezTo>
                    <a:cubicBezTo>
                      <a:pt x="39" y="200"/>
                      <a:pt x="43" y="197"/>
                      <a:pt x="47" y="197"/>
                    </a:cubicBezTo>
                    <a:cubicBezTo>
                      <a:pt x="51" y="197"/>
                      <a:pt x="53" y="201"/>
                      <a:pt x="53" y="205"/>
                    </a:cubicBezTo>
                    <a:cubicBezTo>
                      <a:pt x="53" y="209"/>
                      <a:pt x="49" y="212"/>
                      <a:pt x="45" y="211"/>
                    </a:cubicBezTo>
                    <a:close/>
                    <a:moveTo>
                      <a:pt x="50" y="186"/>
                    </a:moveTo>
                    <a:cubicBezTo>
                      <a:pt x="46" y="185"/>
                      <a:pt x="43" y="182"/>
                      <a:pt x="44" y="178"/>
                    </a:cubicBezTo>
                    <a:cubicBezTo>
                      <a:pt x="44" y="174"/>
                      <a:pt x="47" y="171"/>
                      <a:pt x="51" y="171"/>
                    </a:cubicBezTo>
                    <a:cubicBezTo>
                      <a:pt x="55" y="172"/>
                      <a:pt x="58" y="175"/>
                      <a:pt x="58" y="179"/>
                    </a:cubicBezTo>
                    <a:cubicBezTo>
                      <a:pt x="58" y="183"/>
                      <a:pt x="54" y="186"/>
                      <a:pt x="50" y="186"/>
                    </a:cubicBezTo>
                    <a:close/>
                    <a:moveTo>
                      <a:pt x="63" y="232"/>
                    </a:moveTo>
                    <a:cubicBezTo>
                      <a:pt x="60" y="231"/>
                      <a:pt x="57" y="228"/>
                      <a:pt x="57" y="224"/>
                    </a:cubicBezTo>
                    <a:cubicBezTo>
                      <a:pt x="57" y="220"/>
                      <a:pt x="61" y="217"/>
                      <a:pt x="65" y="217"/>
                    </a:cubicBezTo>
                    <a:cubicBezTo>
                      <a:pt x="69" y="218"/>
                      <a:pt x="72" y="221"/>
                      <a:pt x="71" y="225"/>
                    </a:cubicBezTo>
                    <a:cubicBezTo>
                      <a:pt x="71" y="229"/>
                      <a:pt x="67" y="232"/>
                      <a:pt x="63" y="232"/>
                    </a:cubicBezTo>
                    <a:close/>
                    <a:moveTo>
                      <a:pt x="68" y="206"/>
                    </a:moveTo>
                    <a:cubicBezTo>
                      <a:pt x="64" y="206"/>
                      <a:pt x="61" y="202"/>
                      <a:pt x="62" y="198"/>
                    </a:cubicBezTo>
                    <a:cubicBezTo>
                      <a:pt x="62" y="194"/>
                      <a:pt x="66" y="191"/>
                      <a:pt x="70" y="192"/>
                    </a:cubicBezTo>
                    <a:cubicBezTo>
                      <a:pt x="73" y="192"/>
                      <a:pt x="76" y="196"/>
                      <a:pt x="76" y="199"/>
                    </a:cubicBezTo>
                    <a:cubicBezTo>
                      <a:pt x="76" y="203"/>
                      <a:pt x="72" y="206"/>
                      <a:pt x="68" y="206"/>
                    </a:cubicBezTo>
                    <a:close/>
                    <a:moveTo>
                      <a:pt x="86" y="227"/>
                    </a:moveTo>
                    <a:cubicBezTo>
                      <a:pt x="82" y="226"/>
                      <a:pt x="79" y="223"/>
                      <a:pt x="79" y="219"/>
                    </a:cubicBezTo>
                    <a:cubicBezTo>
                      <a:pt x="80" y="215"/>
                      <a:pt x="83" y="212"/>
                      <a:pt x="87" y="212"/>
                    </a:cubicBezTo>
                    <a:cubicBezTo>
                      <a:pt x="91" y="213"/>
                      <a:pt x="94" y="216"/>
                      <a:pt x="94" y="220"/>
                    </a:cubicBezTo>
                    <a:cubicBezTo>
                      <a:pt x="93" y="224"/>
                      <a:pt x="90" y="227"/>
                      <a:pt x="86" y="227"/>
                    </a:cubicBezTo>
                    <a:close/>
                    <a:moveTo>
                      <a:pt x="175" y="145"/>
                    </a:moveTo>
                    <a:cubicBezTo>
                      <a:pt x="146" y="172"/>
                      <a:pt x="146" y="172"/>
                      <a:pt x="146" y="172"/>
                    </a:cubicBezTo>
                    <a:cubicBezTo>
                      <a:pt x="132" y="185"/>
                      <a:pt x="110" y="185"/>
                      <a:pt x="97" y="170"/>
                    </a:cubicBezTo>
                    <a:cubicBezTo>
                      <a:pt x="96" y="169"/>
                      <a:pt x="96" y="169"/>
                      <a:pt x="96" y="169"/>
                    </a:cubicBezTo>
                    <a:cubicBezTo>
                      <a:pt x="83" y="155"/>
                      <a:pt x="83" y="133"/>
                      <a:pt x="97" y="119"/>
                    </a:cubicBezTo>
                    <a:cubicBezTo>
                      <a:pt x="126" y="91"/>
                      <a:pt x="126" y="91"/>
                      <a:pt x="126" y="91"/>
                    </a:cubicBezTo>
                    <a:cubicBezTo>
                      <a:pt x="139" y="78"/>
                      <a:pt x="161" y="78"/>
                      <a:pt x="174" y="93"/>
                    </a:cubicBezTo>
                    <a:cubicBezTo>
                      <a:pt x="177" y="96"/>
                      <a:pt x="177" y="96"/>
                      <a:pt x="177" y="96"/>
                    </a:cubicBezTo>
                    <a:cubicBezTo>
                      <a:pt x="190" y="110"/>
                      <a:pt x="190" y="132"/>
                      <a:pt x="175" y="145"/>
                    </a:cubicBezTo>
                    <a:close/>
                    <a:moveTo>
                      <a:pt x="194" y="81"/>
                    </a:moveTo>
                    <a:cubicBezTo>
                      <a:pt x="190" y="81"/>
                      <a:pt x="187" y="78"/>
                      <a:pt x="187" y="74"/>
                    </a:cubicBezTo>
                    <a:cubicBezTo>
                      <a:pt x="187" y="70"/>
                      <a:pt x="190" y="67"/>
                      <a:pt x="194" y="67"/>
                    </a:cubicBezTo>
                    <a:cubicBezTo>
                      <a:pt x="198" y="67"/>
                      <a:pt x="202" y="70"/>
                      <a:pt x="202" y="74"/>
                    </a:cubicBezTo>
                    <a:cubicBezTo>
                      <a:pt x="202" y="78"/>
                      <a:pt x="198" y="81"/>
                      <a:pt x="194" y="81"/>
                    </a:cubicBezTo>
                    <a:close/>
                    <a:moveTo>
                      <a:pt x="194" y="52"/>
                    </a:moveTo>
                    <a:cubicBezTo>
                      <a:pt x="194" y="48"/>
                      <a:pt x="198" y="44"/>
                      <a:pt x="202" y="44"/>
                    </a:cubicBezTo>
                    <a:cubicBezTo>
                      <a:pt x="206" y="44"/>
                      <a:pt x="209" y="48"/>
                      <a:pt x="209" y="52"/>
                    </a:cubicBezTo>
                    <a:cubicBezTo>
                      <a:pt x="209" y="56"/>
                      <a:pt x="206" y="59"/>
                      <a:pt x="202" y="59"/>
                    </a:cubicBezTo>
                    <a:cubicBezTo>
                      <a:pt x="198" y="59"/>
                      <a:pt x="194" y="56"/>
                      <a:pt x="194" y="52"/>
                    </a:cubicBezTo>
                    <a:close/>
                    <a:moveTo>
                      <a:pt x="214" y="100"/>
                    </a:moveTo>
                    <a:cubicBezTo>
                      <a:pt x="210" y="100"/>
                      <a:pt x="206" y="97"/>
                      <a:pt x="206" y="93"/>
                    </a:cubicBezTo>
                    <a:cubicBezTo>
                      <a:pt x="206" y="89"/>
                      <a:pt x="210" y="86"/>
                      <a:pt x="214" y="86"/>
                    </a:cubicBezTo>
                    <a:cubicBezTo>
                      <a:pt x="218" y="86"/>
                      <a:pt x="221" y="89"/>
                      <a:pt x="221" y="93"/>
                    </a:cubicBezTo>
                    <a:cubicBezTo>
                      <a:pt x="221" y="97"/>
                      <a:pt x="218" y="100"/>
                      <a:pt x="214" y="100"/>
                    </a:cubicBezTo>
                    <a:close/>
                    <a:moveTo>
                      <a:pt x="220" y="79"/>
                    </a:moveTo>
                    <a:cubicBezTo>
                      <a:pt x="216" y="79"/>
                      <a:pt x="213" y="75"/>
                      <a:pt x="213" y="71"/>
                    </a:cubicBezTo>
                    <a:cubicBezTo>
                      <a:pt x="213" y="67"/>
                      <a:pt x="216" y="64"/>
                      <a:pt x="220" y="64"/>
                    </a:cubicBezTo>
                    <a:cubicBezTo>
                      <a:pt x="224" y="64"/>
                      <a:pt x="227" y="67"/>
                      <a:pt x="227" y="71"/>
                    </a:cubicBezTo>
                    <a:cubicBezTo>
                      <a:pt x="227" y="75"/>
                      <a:pt x="224" y="79"/>
                      <a:pt x="220" y="79"/>
                    </a:cubicBezTo>
                    <a:close/>
                    <a:moveTo>
                      <a:pt x="225" y="52"/>
                    </a:moveTo>
                    <a:cubicBezTo>
                      <a:pt x="221" y="52"/>
                      <a:pt x="218" y="48"/>
                      <a:pt x="218" y="44"/>
                    </a:cubicBezTo>
                    <a:cubicBezTo>
                      <a:pt x="218" y="40"/>
                      <a:pt x="221" y="37"/>
                      <a:pt x="225" y="37"/>
                    </a:cubicBezTo>
                    <a:cubicBezTo>
                      <a:pt x="229" y="37"/>
                      <a:pt x="232" y="40"/>
                      <a:pt x="232" y="44"/>
                    </a:cubicBezTo>
                    <a:cubicBezTo>
                      <a:pt x="232" y="48"/>
                      <a:pt x="229" y="52"/>
                      <a:pt x="225"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5" name="Rectangle 90">
                <a:extLst>
                  <a:ext uri="{FF2B5EF4-FFF2-40B4-BE49-F238E27FC236}">
                    <a16:creationId xmlns:a16="http://schemas.microsoft.com/office/drawing/2014/main" xmlns="" id="{CC8F7461-8EF2-164D-A3A3-D6E1F815AB3B}"/>
                  </a:ext>
                </a:extLst>
              </p:cNvPr>
              <p:cNvSpPr>
                <a:spLocks noChangeArrowheads="1"/>
              </p:cNvSpPr>
              <p:nvPr/>
            </p:nvSpPr>
            <p:spPr bwMode="auto">
              <a:xfrm>
                <a:off x="3079" y="3445"/>
                <a:ext cx="276" cy="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6" name="Freeform 91">
                <a:extLst>
                  <a:ext uri="{FF2B5EF4-FFF2-40B4-BE49-F238E27FC236}">
                    <a16:creationId xmlns:a16="http://schemas.microsoft.com/office/drawing/2014/main" xmlns="" id="{615FC8C1-C3D9-2F4A-AE66-EC5405AA60FC}"/>
                  </a:ext>
                </a:extLst>
              </p:cNvPr>
              <p:cNvSpPr>
                <a:spLocks noEditPoints="1"/>
              </p:cNvSpPr>
              <p:nvPr/>
            </p:nvSpPr>
            <p:spPr bwMode="auto">
              <a:xfrm>
                <a:off x="3326" y="3371"/>
                <a:ext cx="220" cy="432"/>
              </a:xfrm>
              <a:custGeom>
                <a:avLst/>
                <a:gdLst>
                  <a:gd name="T0" fmla="*/ 100 w 115"/>
                  <a:gd name="T1" fmla="*/ 55 h 227"/>
                  <a:gd name="T2" fmla="*/ 100 w 115"/>
                  <a:gd name="T3" fmla="*/ 30 h 227"/>
                  <a:gd name="T4" fmla="*/ 115 w 115"/>
                  <a:gd name="T5" fmla="*/ 30 h 227"/>
                  <a:gd name="T6" fmla="*/ 115 w 115"/>
                  <a:gd name="T7" fmla="*/ 0 h 227"/>
                  <a:gd name="T8" fmla="*/ 0 w 115"/>
                  <a:gd name="T9" fmla="*/ 0 h 227"/>
                  <a:gd name="T10" fmla="*/ 0 w 115"/>
                  <a:gd name="T11" fmla="*/ 30 h 227"/>
                  <a:gd name="T12" fmla="*/ 15 w 115"/>
                  <a:gd name="T13" fmla="*/ 30 h 227"/>
                  <a:gd name="T14" fmla="*/ 15 w 115"/>
                  <a:gd name="T15" fmla="*/ 187 h 227"/>
                  <a:gd name="T16" fmla="*/ 60 w 115"/>
                  <a:gd name="T17" fmla="*/ 227 h 227"/>
                  <a:gd name="T18" fmla="*/ 89 w 115"/>
                  <a:gd name="T19" fmla="*/ 217 h 227"/>
                  <a:gd name="T20" fmla="*/ 100 w 115"/>
                  <a:gd name="T21" fmla="*/ 187 h 227"/>
                  <a:gd name="T22" fmla="*/ 100 w 115"/>
                  <a:gd name="T23" fmla="*/ 83 h 227"/>
                  <a:gd name="T24" fmla="*/ 100 w 115"/>
                  <a:gd name="T25" fmla="*/ 83 h 227"/>
                  <a:gd name="T26" fmla="*/ 100 w 115"/>
                  <a:gd name="T27" fmla="*/ 55 h 227"/>
                  <a:gd name="T28" fmla="*/ 85 w 115"/>
                  <a:gd name="T29" fmla="*/ 187 h 227"/>
                  <a:gd name="T30" fmla="*/ 79 w 115"/>
                  <a:gd name="T31" fmla="*/ 206 h 227"/>
                  <a:gd name="T32" fmla="*/ 60 w 115"/>
                  <a:gd name="T33" fmla="*/ 213 h 227"/>
                  <a:gd name="T34" fmla="*/ 30 w 115"/>
                  <a:gd name="T35" fmla="*/ 187 h 227"/>
                  <a:gd name="T36" fmla="*/ 30 w 115"/>
                  <a:gd name="T37" fmla="*/ 30 h 227"/>
                  <a:gd name="T38" fmla="*/ 85 w 115"/>
                  <a:gd name="T39" fmla="*/ 30 h 227"/>
                  <a:gd name="T40" fmla="*/ 85 w 115"/>
                  <a:gd name="T41" fmla="*/ 18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227">
                    <a:moveTo>
                      <a:pt x="100" y="55"/>
                    </a:moveTo>
                    <a:cubicBezTo>
                      <a:pt x="100" y="30"/>
                      <a:pt x="100" y="30"/>
                      <a:pt x="100" y="30"/>
                    </a:cubicBezTo>
                    <a:cubicBezTo>
                      <a:pt x="115" y="30"/>
                      <a:pt x="115" y="30"/>
                      <a:pt x="115" y="30"/>
                    </a:cubicBezTo>
                    <a:cubicBezTo>
                      <a:pt x="115" y="0"/>
                      <a:pt x="115" y="0"/>
                      <a:pt x="115" y="0"/>
                    </a:cubicBezTo>
                    <a:cubicBezTo>
                      <a:pt x="0" y="0"/>
                      <a:pt x="0" y="0"/>
                      <a:pt x="0" y="0"/>
                    </a:cubicBezTo>
                    <a:cubicBezTo>
                      <a:pt x="0" y="30"/>
                      <a:pt x="0" y="30"/>
                      <a:pt x="0" y="30"/>
                    </a:cubicBezTo>
                    <a:cubicBezTo>
                      <a:pt x="15" y="30"/>
                      <a:pt x="15" y="30"/>
                      <a:pt x="15" y="30"/>
                    </a:cubicBezTo>
                    <a:cubicBezTo>
                      <a:pt x="15" y="187"/>
                      <a:pt x="15" y="187"/>
                      <a:pt x="15" y="187"/>
                    </a:cubicBezTo>
                    <a:cubicBezTo>
                      <a:pt x="15" y="197"/>
                      <a:pt x="23" y="227"/>
                      <a:pt x="60" y="227"/>
                    </a:cubicBezTo>
                    <a:cubicBezTo>
                      <a:pt x="72" y="227"/>
                      <a:pt x="82" y="224"/>
                      <a:pt x="89" y="217"/>
                    </a:cubicBezTo>
                    <a:cubicBezTo>
                      <a:pt x="96" y="210"/>
                      <a:pt x="100" y="199"/>
                      <a:pt x="100" y="187"/>
                    </a:cubicBezTo>
                    <a:cubicBezTo>
                      <a:pt x="100" y="83"/>
                      <a:pt x="100" y="83"/>
                      <a:pt x="100" y="83"/>
                    </a:cubicBezTo>
                    <a:cubicBezTo>
                      <a:pt x="100" y="83"/>
                      <a:pt x="100" y="83"/>
                      <a:pt x="100" y="83"/>
                    </a:cubicBezTo>
                    <a:cubicBezTo>
                      <a:pt x="100" y="55"/>
                      <a:pt x="100" y="55"/>
                      <a:pt x="100" y="55"/>
                    </a:cubicBezTo>
                    <a:close/>
                    <a:moveTo>
                      <a:pt x="85" y="187"/>
                    </a:moveTo>
                    <a:cubicBezTo>
                      <a:pt x="85" y="195"/>
                      <a:pt x="83" y="202"/>
                      <a:pt x="79" y="206"/>
                    </a:cubicBezTo>
                    <a:cubicBezTo>
                      <a:pt x="75" y="211"/>
                      <a:pt x="68" y="213"/>
                      <a:pt x="60" y="213"/>
                    </a:cubicBezTo>
                    <a:cubicBezTo>
                      <a:pt x="31" y="213"/>
                      <a:pt x="30" y="187"/>
                      <a:pt x="30" y="187"/>
                    </a:cubicBezTo>
                    <a:cubicBezTo>
                      <a:pt x="30" y="30"/>
                      <a:pt x="30" y="30"/>
                      <a:pt x="30" y="30"/>
                    </a:cubicBezTo>
                    <a:cubicBezTo>
                      <a:pt x="85" y="30"/>
                      <a:pt x="85" y="30"/>
                      <a:pt x="85" y="30"/>
                    </a:cubicBezTo>
                    <a:lnTo>
                      <a:pt x="85"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7" name="Freeform 92">
                <a:extLst>
                  <a:ext uri="{FF2B5EF4-FFF2-40B4-BE49-F238E27FC236}">
                    <a16:creationId xmlns:a16="http://schemas.microsoft.com/office/drawing/2014/main" xmlns="" id="{4F333371-DAA4-CF4D-9952-81C02FF43DB4}"/>
                  </a:ext>
                </a:extLst>
              </p:cNvPr>
              <p:cNvSpPr>
                <a:spLocks/>
              </p:cNvSpPr>
              <p:nvPr/>
            </p:nvSpPr>
            <p:spPr bwMode="auto">
              <a:xfrm>
                <a:off x="3406" y="3574"/>
                <a:ext cx="61" cy="183"/>
              </a:xfrm>
              <a:custGeom>
                <a:avLst/>
                <a:gdLst>
                  <a:gd name="T0" fmla="*/ 0 w 32"/>
                  <a:gd name="T1" fmla="*/ 81 h 96"/>
                  <a:gd name="T2" fmla="*/ 17 w 32"/>
                  <a:gd name="T3" fmla="*/ 96 h 96"/>
                  <a:gd name="T4" fmla="*/ 31 w 32"/>
                  <a:gd name="T5" fmla="*/ 81 h 96"/>
                  <a:gd name="T6" fmla="*/ 31 w 32"/>
                  <a:gd name="T7" fmla="*/ 0 h 96"/>
                  <a:gd name="T8" fmla="*/ 0 w 32"/>
                  <a:gd name="T9" fmla="*/ 0 h 96"/>
                  <a:gd name="T10" fmla="*/ 0 w 32"/>
                  <a:gd name="T11" fmla="*/ 81 h 96"/>
                </a:gdLst>
                <a:ahLst/>
                <a:cxnLst>
                  <a:cxn ang="0">
                    <a:pos x="T0" y="T1"/>
                  </a:cxn>
                  <a:cxn ang="0">
                    <a:pos x="T2" y="T3"/>
                  </a:cxn>
                  <a:cxn ang="0">
                    <a:pos x="T4" y="T5"/>
                  </a:cxn>
                  <a:cxn ang="0">
                    <a:pos x="T6" y="T7"/>
                  </a:cxn>
                  <a:cxn ang="0">
                    <a:pos x="T8" y="T9"/>
                  </a:cxn>
                  <a:cxn ang="0">
                    <a:pos x="T10" y="T11"/>
                  </a:cxn>
                </a:cxnLst>
                <a:rect l="0" t="0" r="r" b="b"/>
                <a:pathLst>
                  <a:path w="32" h="96">
                    <a:moveTo>
                      <a:pt x="0" y="81"/>
                    </a:moveTo>
                    <a:cubicBezTo>
                      <a:pt x="0" y="83"/>
                      <a:pt x="2" y="96"/>
                      <a:pt x="17" y="96"/>
                    </a:cubicBezTo>
                    <a:cubicBezTo>
                      <a:pt x="32" y="96"/>
                      <a:pt x="31" y="82"/>
                      <a:pt x="31" y="81"/>
                    </a:cubicBezTo>
                    <a:cubicBezTo>
                      <a:pt x="31" y="79"/>
                      <a:pt x="31" y="0"/>
                      <a:pt x="31" y="0"/>
                    </a:cubicBezTo>
                    <a:cubicBezTo>
                      <a:pt x="0" y="0"/>
                      <a:pt x="0" y="0"/>
                      <a:pt x="0" y="0"/>
                    </a:cubicBezTo>
                    <a:cubicBezTo>
                      <a:pt x="0" y="0"/>
                      <a:pt x="0" y="78"/>
                      <a:pt x="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8" name="Freeform 93">
                <a:extLst>
                  <a:ext uri="{FF2B5EF4-FFF2-40B4-BE49-F238E27FC236}">
                    <a16:creationId xmlns:a16="http://schemas.microsoft.com/office/drawing/2014/main" xmlns="" id="{DA32E55A-09BD-3E4A-BB25-8A89EE7C9E3E}"/>
                  </a:ext>
                </a:extLst>
              </p:cNvPr>
              <p:cNvSpPr>
                <a:spLocks noEditPoints="1"/>
              </p:cNvSpPr>
              <p:nvPr/>
            </p:nvSpPr>
            <p:spPr bwMode="auto">
              <a:xfrm>
                <a:off x="3454" y="3295"/>
                <a:ext cx="67" cy="68"/>
              </a:xfrm>
              <a:custGeom>
                <a:avLst/>
                <a:gdLst>
                  <a:gd name="T0" fmla="*/ 0 w 35"/>
                  <a:gd name="T1" fmla="*/ 18 h 36"/>
                  <a:gd name="T2" fmla="*/ 17 w 35"/>
                  <a:gd name="T3" fmla="*/ 36 h 36"/>
                  <a:gd name="T4" fmla="*/ 35 w 35"/>
                  <a:gd name="T5" fmla="*/ 18 h 36"/>
                  <a:gd name="T6" fmla="*/ 17 w 35"/>
                  <a:gd name="T7" fmla="*/ 0 h 36"/>
                  <a:gd name="T8" fmla="*/ 0 w 35"/>
                  <a:gd name="T9" fmla="*/ 18 h 36"/>
                  <a:gd name="T10" fmla="*/ 17 w 35"/>
                  <a:gd name="T11" fmla="*/ 14 h 36"/>
                  <a:gd name="T12" fmla="*/ 21 w 35"/>
                  <a:gd name="T13" fmla="*/ 18 h 36"/>
                  <a:gd name="T14" fmla="*/ 17 w 35"/>
                  <a:gd name="T15" fmla="*/ 21 h 36"/>
                  <a:gd name="T16" fmla="*/ 14 w 35"/>
                  <a:gd name="T17" fmla="*/ 18 h 36"/>
                  <a:gd name="T18" fmla="*/ 17 w 35"/>
                  <a:gd name="T19"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0" y="18"/>
                    </a:moveTo>
                    <a:cubicBezTo>
                      <a:pt x="0" y="28"/>
                      <a:pt x="8" y="36"/>
                      <a:pt x="17" y="36"/>
                    </a:cubicBezTo>
                    <a:cubicBezTo>
                      <a:pt x="27" y="36"/>
                      <a:pt x="35" y="28"/>
                      <a:pt x="35" y="18"/>
                    </a:cubicBezTo>
                    <a:cubicBezTo>
                      <a:pt x="35" y="8"/>
                      <a:pt x="27" y="0"/>
                      <a:pt x="17" y="0"/>
                    </a:cubicBezTo>
                    <a:cubicBezTo>
                      <a:pt x="8" y="0"/>
                      <a:pt x="0" y="8"/>
                      <a:pt x="0" y="18"/>
                    </a:cubicBezTo>
                    <a:close/>
                    <a:moveTo>
                      <a:pt x="17" y="14"/>
                    </a:moveTo>
                    <a:cubicBezTo>
                      <a:pt x="19" y="14"/>
                      <a:pt x="21" y="16"/>
                      <a:pt x="21" y="18"/>
                    </a:cubicBezTo>
                    <a:cubicBezTo>
                      <a:pt x="21" y="20"/>
                      <a:pt x="19" y="21"/>
                      <a:pt x="17" y="21"/>
                    </a:cubicBezTo>
                    <a:cubicBezTo>
                      <a:pt x="16" y="21"/>
                      <a:pt x="14" y="20"/>
                      <a:pt x="14" y="18"/>
                    </a:cubicBezTo>
                    <a:cubicBezTo>
                      <a:pt x="14" y="16"/>
                      <a:pt x="16" y="14"/>
                      <a:pt x="1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9" name="Freeform 94">
                <a:extLst>
                  <a:ext uri="{FF2B5EF4-FFF2-40B4-BE49-F238E27FC236}">
                    <a16:creationId xmlns:a16="http://schemas.microsoft.com/office/drawing/2014/main" xmlns="" id="{60A241E4-02B8-3144-947D-C68BED1069B0}"/>
                  </a:ext>
                </a:extLst>
              </p:cNvPr>
              <p:cNvSpPr>
                <a:spLocks noEditPoints="1"/>
              </p:cNvSpPr>
              <p:nvPr/>
            </p:nvSpPr>
            <p:spPr bwMode="auto">
              <a:xfrm>
                <a:off x="3355" y="3270"/>
                <a:ext cx="88" cy="86"/>
              </a:xfrm>
              <a:custGeom>
                <a:avLst/>
                <a:gdLst>
                  <a:gd name="T0" fmla="*/ 23 w 46"/>
                  <a:gd name="T1" fmla="*/ 45 h 45"/>
                  <a:gd name="T2" fmla="*/ 30 w 46"/>
                  <a:gd name="T3" fmla="*/ 44 h 45"/>
                  <a:gd name="T4" fmla="*/ 43 w 46"/>
                  <a:gd name="T5" fmla="*/ 32 h 45"/>
                  <a:gd name="T6" fmla="*/ 44 w 46"/>
                  <a:gd name="T7" fmla="*/ 15 h 45"/>
                  <a:gd name="T8" fmla="*/ 23 w 46"/>
                  <a:gd name="T9" fmla="*/ 0 h 45"/>
                  <a:gd name="T10" fmla="*/ 16 w 46"/>
                  <a:gd name="T11" fmla="*/ 1 h 45"/>
                  <a:gd name="T12" fmla="*/ 3 w 46"/>
                  <a:gd name="T13" fmla="*/ 12 h 45"/>
                  <a:gd name="T14" fmla="*/ 1 w 46"/>
                  <a:gd name="T15" fmla="*/ 30 h 45"/>
                  <a:gd name="T16" fmla="*/ 23 w 46"/>
                  <a:gd name="T17" fmla="*/ 45 h 45"/>
                  <a:gd name="T18" fmla="*/ 16 w 46"/>
                  <a:gd name="T19" fmla="*/ 19 h 45"/>
                  <a:gd name="T20" fmla="*/ 20 w 46"/>
                  <a:gd name="T21" fmla="*/ 15 h 45"/>
                  <a:gd name="T22" fmla="*/ 23 w 46"/>
                  <a:gd name="T23" fmla="*/ 14 h 45"/>
                  <a:gd name="T24" fmla="*/ 30 w 46"/>
                  <a:gd name="T25" fmla="*/ 20 h 45"/>
                  <a:gd name="T26" fmla="*/ 30 w 46"/>
                  <a:gd name="T27" fmla="*/ 26 h 45"/>
                  <a:gd name="T28" fmla="*/ 25 w 46"/>
                  <a:gd name="T29" fmla="*/ 30 h 45"/>
                  <a:gd name="T30" fmla="*/ 15 w 46"/>
                  <a:gd name="T31" fmla="*/ 25 h 45"/>
                  <a:gd name="T32" fmla="*/ 16 w 46"/>
                  <a:gd name="T33"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45">
                    <a:moveTo>
                      <a:pt x="23" y="45"/>
                    </a:moveTo>
                    <a:cubicBezTo>
                      <a:pt x="25" y="45"/>
                      <a:pt x="28" y="45"/>
                      <a:pt x="30" y="44"/>
                    </a:cubicBezTo>
                    <a:cubicBezTo>
                      <a:pt x="36" y="42"/>
                      <a:pt x="40" y="38"/>
                      <a:pt x="43" y="32"/>
                    </a:cubicBezTo>
                    <a:cubicBezTo>
                      <a:pt x="46" y="27"/>
                      <a:pt x="46" y="21"/>
                      <a:pt x="44" y="15"/>
                    </a:cubicBezTo>
                    <a:cubicBezTo>
                      <a:pt x="41" y="6"/>
                      <a:pt x="32" y="0"/>
                      <a:pt x="23" y="0"/>
                    </a:cubicBezTo>
                    <a:cubicBezTo>
                      <a:pt x="20" y="0"/>
                      <a:pt x="18" y="0"/>
                      <a:pt x="16" y="1"/>
                    </a:cubicBezTo>
                    <a:cubicBezTo>
                      <a:pt x="10" y="3"/>
                      <a:pt x="5" y="7"/>
                      <a:pt x="3" y="12"/>
                    </a:cubicBezTo>
                    <a:cubicBezTo>
                      <a:pt x="0" y="18"/>
                      <a:pt x="0" y="24"/>
                      <a:pt x="1" y="30"/>
                    </a:cubicBezTo>
                    <a:cubicBezTo>
                      <a:pt x="5" y="39"/>
                      <a:pt x="13" y="45"/>
                      <a:pt x="23" y="45"/>
                    </a:cubicBezTo>
                    <a:close/>
                    <a:moveTo>
                      <a:pt x="16" y="19"/>
                    </a:moveTo>
                    <a:cubicBezTo>
                      <a:pt x="16" y="17"/>
                      <a:pt x="18" y="15"/>
                      <a:pt x="20" y="15"/>
                    </a:cubicBezTo>
                    <a:cubicBezTo>
                      <a:pt x="21" y="14"/>
                      <a:pt x="22" y="14"/>
                      <a:pt x="23" y="14"/>
                    </a:cubicBezTo>
                    <a:cubicBezTo>
                      <a:pt x="26" y="14"/>
                      <a:pt x="29" y="17"/>
                      <a:pt x="30" y="20"/>
                    </a:cubicBezTo>
                    <a:cubicBezTo>
                      <a:pt x="31" y="22"/>
                      <a:pt x="31" y="24"/>
                      <a:pt x="30" y="26"/>
                    </a:cubicBezTo>
                    <a:cubicBezTo>
                      <a:pt x="29" y="28"/>
                      <a:pt x="27" y="29"/>
                      <a:pt x="25" y="30"/>
                    </a:cubicBezTo>
                    <a:cubicBezTo>
                      <a:pt x="21" y="31"/>
                      <a:pt x="16" y="29"/>
                      <a:pt x="15" y="25"/>
                    </a:cubicBezTo>
                    <a:cubicBezTo>
                      <a:pt x="14" y="23"/>
                      <a:pt x="15" y="21"/>
                      <a:pt x="1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0" name="Freeform 95">
                <a:extLst>
                  <a:ext uri="{FF2B5EF4-FFF2-40B4-BE49-F238E27FC236}">
                    <a16:creationId xmlns:a16="http://schemas.microsoft.com/office/drawing/2014/main" xmlns="" id="{27D4FD81-4F57-8346-ABE7-E66DAB32350C}"/>
                  </a:ext>
                </a:extLst>
              </p:cNvPr>
              <p:cNvSpPr>
                <a:spLocks noEditPoints="1"/>
              </p:cNvSpPr>
              <p:nvPr/>
            </p:nvSpPr>
            <p:spPr bwMode="auto">
              <a:xfrm>
                <a:off x="3435" y="3201"/>
                <a:ext cx="51" cy="50"/>
              </a:xfrm>
              <a:custGeom>
                <a:avLst/>
                <a:gdLst>
                  <a:gd name="T0" fmla="*/ 13 w 27"/>
                  <a:gd name="T1" fmla="*/ 26 h 26"/>
                  <a:gd name="T2" fmla="*/ 17 w 27"/>
                  <a:gd name="T3" fmla="*/ 25 h 26"/>
                  <a:gd name="T4" fmla="*/ 25 w 27"/>
                  <a:gd name="T5" fmla="*/ 10 h 26"/>
                  <a:gd name="T6" fmla="*/ 9 w 27"/>
                  <a:gd name="T7" fmla="*/ 2 h 26"/>
                  <a:gd name="T8" fmla="*/ 2 w 27"/>
                  <a:gd name="T9" fmla="*/ 8 h 26"/>
                  <a:gd name="T10" fmla="*/ 1 w 27"/>
                  <a:gd name="T11" fmla="*/ 18 h 26"/>
                  <a:gd name="T12" fmla="*/ 13 w 27"/>
                  <a:gd name="T13" fmla="*/ 26 h 26"/>
                  <a:gd name="T14" fmla="*/ 13 w 27"/>
                  <a:gd name="T15" fmla="*/ 12 h 26"/>
                  <a:gd name="T16" fmla="*/ 13 w 27"/>
                  <a:gd name="T17" fmla="*/ 12 h 26"/>
                  <a:gd name="T18" fmla="*/ 15 w 27"/>
                  <a:gd name="T19" fmla="*/ 13 h 26"/>
                  <a:gd name="T20" fmla="*/ 15 w 27"/>
                  <a:gd name="T21" fmla="*/ 14 h 26"/>
                  <a:gd name="T22" fmla="*/ 13 w 27"/>
                  <a:gd name="T23" fmla="*/ 15 h 26"/>
                  <a:gd name="T24" fmla="*/ 11 w 27"/>
                  <a:gd name="T25" fmla="*/ 14 h 26"/>
                  <a:gd name="T26" fmla="*/ 13 w 27"/>
                  <a:gd name="T2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6">
                    <a:moveTo>
                      <a:pt x="13" y="26"/>
                    </a:moveTo>
                    <a:cubicBezTo>
                      <a:pt x="15" y="26"/>
                      <a:pt x="16" y="26"/>
                      <a:pt x="17" y="25"/>
                    </a:cubicBezTo>
                    <a:cubicBezTo>
                      <a:pt x="24" y="23"/>
                      <a:pt x="27" y="16"/>
                      <a:pt x="25" y="10"/>
                    </a:cubicBezTo>
                    <a:cubicBezTo>
                      <a:pt x="23" y="3"/>
                      <a:pt x="15" y="0"/>
                      <a:pt x="9" y="2"/>
                    </a:cubicBezTo>
                    <a:cubicBezTo>
                      <a:pt x="6" y="3"/>
                      <a:pt x="3" y="5"/>
                      <a:pt x="2" y="8"/>
                    </a:cubicBezTo>
                    <a:cubicBezTo>
                      <a:pt x="0" y="11"/>
                      <a:pt x="0" y="14"/>
                      <a:pt x="1" y="18"/>
                    </a:cubicBezTo>
                    <a:cubicBezTo>
                      <a:pt x="3" y="23"/>
                      <a:pt x="8" y="26"/>
                      <a:pt x="13" y="26"/>
                    </a:cubicBezTo>
                    <a:close/>
                    <a:moveTo>
                      <a:pt x="13" y="12"/>
                    </a:moveTo>
                    <a:cubicBezTo>
                      <a:pt x="13" y="12"/>
                      <a:pt x="13" y="12"/>
                      <a:pt x="13" y="12"/>
                    </a:cubicBezTo>
                    <a:cubicBezTo>
                      <a:pt x="14" y="12"/>
                      <a:pt x="15" y="12"/>
                      <a:pt x="15" y="13"/>
                    </a:cubicBezTo>
                    <a:cubicBezTo>
                      <a:pt x="15" y="13"/>
                      <a:pt x="15" y="14"/>
                      <a:pt x="15" y="14"/>
                    </a:cubicBezTo>
                    <a:cubicBezTo>
                      <a:pt x="15" y="15"/>
                      <a:pt x="14" y="15"/>
                      <a:pt x="13" y="15"/>
                    </a:cubicBezTo>
                    <a:cubicBezTo>
                      <a:pt x="12" y="15"/>
                      <a:pt x="12" y="15"/>
                      <a:pt x="11" y="14"/>
                    </a:cubicBezTo>
                    <a:cubicBezTo>
                      <a:pt x="11" y="13"/>
                      <a:pt x="12" y="12"/>
                      <a:pt x="1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1" name="Freeform 96">
                <a:extLst>
                  <a:ext uri="{FF2B5EF4-FFF2-40B4-BE49-F238E27FC236}">
                    <a16:creationId xmlns:a16="http://schemas.microsoft.com/office/drawing/2014/main" xmlns="" id="{3768CE1E-BD24-414F-9329-9F8A6B21D43D}"/>
                  </a:ext>
                </a:extLst>
              </p:cNvPr>
              <p:cNvSpPr>
                <a:spLocks noEditPoints="1"/>
              </p:cNvSpPr>
              <p:nvPr/>
            </p:nvSpPr>
            <p:spPr bwMode="auto">
              <a:xfrm>
                <a:off x="2896" y="3371"/>
                <a:ext cx="219" cy="432"/>
              </a:xfrm>
              <a:custGeom>
                <a:avLst/>
                <a:gdLst>
                  <a:gd name="T0" fmla="*/ 100 w 115"/>
                  <a:gd name="T1" fmla="*/ 55 h 227"/>
                  <a:gd name="T2" fmla="*/ 100 w 115"/>
                  <a:gd name="T3" fmla="*/ 30 h 227"/>
                  <a:gd name="T4" fmla="*/ 115 w 115"/>
                  <a:gd name="T5" fmla="*/ 30 h 227"/>
                  <a:gd name="T6" fmla="*/ 115 w 115"/>
                  <a:gd name="T7" fmla="*/ 0 h 227"/>
                  <a:gd name="T8" fmla="*/ 0 w 115"/>
                  <a:gd name="T9" fmla="*/ 0 h 227"/>
                  <a:gd name="T10" fmla="*/ 0 w 115"/>
                  <a:gd name="T11" fmla="*/ 30 h 227"/>
                  <a:gd name="T12" fmla="*/ 15 w 115"/>
                  <a:gd name="T13" fmla="*/ 30 h 227"/>
                  <a:gd name="T14" fmla="*/ 15 w 115"/>
                  <a:gd name="T15" fmla="*/ 187 h 227"/>
                  <a:gd name="T16" fmla="*/ 60 w 115"/>
                  <a:gd name="T17" fmla="*/ 227 h 227"/>
                  <a:gd name="T18" fmla="*/ 89 w 115"/>
                  <a:gd name="T19" fmla="*/ 217 h 227"/>
                  <a:gd name="T20" fmla="*/ 100 w 115"/>
                  <a:gd name="T21" fmla="*/ 187 h 227"/>
                  <a:gd name="T22" fmla="*/ 100 w 115"/>
                  <a:gd name="T23" fmla="*/ 83 h 227"/>
                  <a:gd name="T24" fmla="*/ 100 w 115"/>
                  <a:gd name="T25" fmla="*/ 83 h 227"/>
                  <a:gd name="T26" fmla="*/ 100 w 115"/>
                  <a:gd name="T27" fmla="*/ 55 h 227"/>
                  <a:gd name="T28" fmla="*/ 85 w 115"/>
                  <a:gd name="T29" fmla="*/ 187 h 227"/>
                  <a:gd name="T30" fmla="*/ 79 w 115"/>
                  <a:gd name="T31" fmla="*/ 206 h 227"/>
                  <a:gd name="T32" fmla="*/ 60 w 115"/>
                  <a:gd name="T33" fmla="*/ 213 h 227"/>
                  <a:gd name="T34" fmla="*/ 30 w 115"/>
                  <a:gd name="T35" fmla="*/ 187 h 227"/>
                  <a:gd name="T36" fmla="*/ 30 w 115"/>
                  <a:gd name="T37" fmla="*/ 30 h 227"/>
                  <a:gd name="T38" fmla="*/ 85 w 115"/>
                  <a:gd name="T39" fmla="*/ 30 h 227"/>
                  <a:gd name="T40" fmla="*/ 85 w 115"/>
                  <a:gd name="T41" fmla="*/ 18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227">
                    <a:moveTo>
                      <a:pt x="100" y="55"/>
                    </a:moveTo>
                    <a:cubicBezTo>
                      <a:pt x="100" y="30"/>
                      <a:pt x="100" y="30"/>
                      <a:pt x="100" y="30"/>
                    </a:cubicBezTo>
                    <a:cubicBezTo>
                      <a:pt x="115" y="30"/>
                      <a:pt x="115" y="30"/>
                      <a:pt x="115" y="30"/>
                    </a:cubicBezTo>
                    <a:cubicBezTo>
                      <a:pt x="115" y="0"/>
                      <a:pt x="115" y="0"/>
                      <a:pt x="115" y="0"/>
                    </a:cubicBezTo>
                    <a:cubicBezTo>
                      <a:pt x="0" y="0"/>
                      <a:pt x="0" y="0"/>
                      <a:pt x="0" y="0"/>
                    </a:cubicBezTo>
                    <a:cubicBezTo>
                      <a:pt x="0" y="30"/>
                      <a:pt x="0" y="30"/>
                      <a:pt x="0" y="30"/>
                    </a:cubicBezTo>
                    <a:cubicBezTo>
                      <a:pt x="15" y="30"/>
                      <a:pt x="15" y="30"/>
                      <a:pt x="15" y="30"/>
                    </a:cubicBezTo>
                    <a:cubicBezTo>
                      <a:pt x="15" y="187"/>
                      <a:pt x="15" y="187"/>
                      <a:pt x="15" y="187"/>
                    </a:cubicBezTo>
                    <a:cubicBezTo>
                      <a:pt x="15" y="197"/>
                      <a:pt x="23" y="227"/>
                      <a:pt x="60" y="227"/>
                    </a:cubicBezTo>
                    <a:cubicBezTo>
                      <a:pt x="72" y="227"/>
                      <a:pt x="82" y="224"/>
                      <a:pt x="89" y="217"/>
                    </a:cubicBezTo>
                    <a:cubicBezTo>
                      <a:pt x="96" y="210"/>
                      <a:pt x="100" y="199"/>
                      <a:pt x="100" y="187"/>
                    </a:cubicBezTo>
                    <a:cubicBezTo>
                      <a:pt x="100" y="83"/>
                      <a:pt x="100" y="83"/>
                      <a:pt x="100" y="83"/>
                    </a:cubicBezTo>
                    <a:cubicBezTo>
                      <a:pt x="100" y="83"/>
                      <a:pt x="100" y="83"/>
                      <a:pt x="100" y="83"/>
                    </a:cubicBezTo>
                    <a:cubicBezTo>
                      <a:pt x="100" y="55"/>
                      <a:pt x="100" y="55"/>
                      <a:pt x="100" y="55"/>
                    </a:cubicBezTo>
                    <a:close/>
                    <a:moveTo>
                      <a:pt x="85" y="187"/>
                    </a:moveTo>
                    <a:cubicBezTo>
                      <a:pt x="85" y="195"/>
                      <a:pt x="83" y="202"/>
                      <a:pt x="79" y="206"/>
                    </a:cubicBezTo>
                    <a:cubicBezTo>
                      <a:pt x="74" y="211"/>
                      <a:pt x="68" y="213"/>
                      <a:pt x="60" y="213"/>
                    </a:cubicBezTo>
                    <a:cubicBezTo>
                      <a:pt x="30" y="213"/>
                      <a:pt x="30" y="187"/>
                      <a:pt x="30" y="187"/>
                    </a:cubicBezTo>
                    <a:cubicBezTo>
                      <a:pt x="30" y="30"/>
                      <a:pt x="30" y="30"/>
                      <a:pt x="30" y="30"/>
                    </a:cubicBezTo>
                    <a:cubicBezTo>
                      <a:pt x="85" y="30"/>
                      <a:pt x="85" y="30"/>
                      <a:pt x="85" y="30"/>
                    </a:cubicBezTo>
                    <a:lnTo>
                      <a:pt x="85"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2" name="Freeform 97">
                <a:extLst>
                  <a:ext uri="{FF2B5EF4-FFF2-40B4-BE49-F238E27FC236}">
                    <a16:creationId xmlns:a16="http://schemas.microsoft.com/office/drawing/2014/main" xmlns="" id="{1E4B07B4-AC16-8743-BF07-CA6082C31ADD}"/>
                  </a:ext>
                </a:extLst>
              </p:cNvPr>
              <p:cNvSpPr>
                <a:spLocks/>
              </p:cNvSpPr>
              <p:nvPr/>
            </p:nvSpPr>
            <p:spPr bwMode="auto">
              <a:xfrm>
                <a:off x="2976" y="3574"/>
                <a:ext cx="61" cy="183"/>
              </a:xfrm>
              <a:custGeom>
                <a:avLst/>
                <a:gdLst>
                  <a:gd name="T0" fmla="*/ 0 w 32"/>
                  <a:gd name="T1" fmla="*/ 81 h 96"/>
                  <a:gd name="T2" fmla="*/ 17 w 32"/>
                  <a:gd name="T3" fmla="*/ 96 h 96"/>
                  <a:gd name="T4" fmla="*/ 31 w 32"/>
                  <a:gd name="T5" fmla="*/ 81 h 96"/>
                  <a:gd name="T6" fmla="*/ 31 w 32"/>
                  <a:gd name="T7" fmla="*/ 0 h 96"/>
                  <a:gd name="T8" fmla="*/ 0 w 32"/>
                  <a:gd name="T9" fmla="*/ 0 h 96"/>
                  <a:gd name="T10" fmla="*/ 0 w 32"/>
                  <a:gd name="T11" fmla="*/ 81 h 96"/>
                </a:gdLst>
                <a:ahLst/>
                <a:cxnLst>
                  <a:cxn ang="0">
                    <a:pos x="T0" y="T1"/>
                  </a:cxn>
                  <a:cxn ang="0">
                    <a:pos x="T2" y="T3"/>
                  </a:cxn>
                  <a:cxn ang="0">
                    <a:pos x="T4" y="T5"/>
                  </a:cxn>
                  <a:cxn ang="0">
                    <a:pos x="T6" y="T7"/>
                  </a:cxn>
                  <a:cxn ang="0">
                    <a:pos x="T8" y="T9"/>
                  </a:cxn>
                  <a:cxn ang="0">
                    <a:pos x="T10" y="T11"/>
                  </a:cxn>
                </a:cxnLst>
                <a:rect l="0" t="0" r="r" b="b"/>
                <a:pathLst>
                  <a:path w="32" h="96">
                    <a:moveTo>
                      <a:pt x="0" y="81"/>
                    </a:moveTo>
                    <a:cubicBezTo>
                      <a:pt x="0" y="83"/>
                      <a:pt x="2" y="96"/>
                      <a:pt x="17" y="96"/>
                    </a:cubicBezTo>
                    <a:cubicBezTo>
                      <a:pt x="32" y="96"/>
                      <a:pt x="31" y="82"/>
                      <a:pt x="31" y="81"/>
                    </a:cubicBezTo>
                    <a:cubicBezTo>
                      <a:pt x="31" y="79"/>
                      <a:pt x="31" y="0"/>
                      <a:pt x="31" y="0"/>
                    </a:cubicBezTo>
                    <a:cubicBezTo>
                      <a:pt x="0" y="0"/>
                      <a:pt x="0" y="0"/>
                      <a:pt x="0" y="0"/>
                    </a:cubicBezTo>
                    <a:cubicBezTo>
                      <a:pt x="0" y="0"/>
                      <a:pt x="0" y="78"/>
                      <a:pt x="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3" name="Freeform 98">
                <a:extLst>
                  <a:ext uri="{FF2B5EF4-FFF2-40B4-BE49-F238E27FC236}">
                    <a16:creationId xmlns:a16="http://schemas.microsoft.com/office/drawing/2014/main" xmlns="" id="{CF7FF03B-6FB1-4F41-B343-5B8752BC675F}"/>
                  </a:ext>
                </a:extLst>
              </p:cNvPr>
              <p:cNvSpPr>
                <a:spLocks noEditPoints="1"/>
              </p:cNvSpPr>
              <p:nvPr/>
            </p:nvSpPr>
            <p:spPr bwMode="auto">
              <a:xfrm>
                <a:off x="3021" y="3295"/>
                <a:ext cx="69" cy="68"/>
              </a:xfrm>
              <a:custGeom>
                <a:avLst/>
                <a:gdLst>
                  <a:gd name="T0" fmla="*/ 0 w 36"/>
                  <a:gd name="T1" fmla="*/ 18 h 36"/>
                  <a:gd name="T2" fmla="*/ 18 w 36"/>
                  <a:gd name="T3" fmla="*/ 36 h 36"/>
                  <a:gd name="T4" fmla="*/ 36 w 36"/>
                  <a:gd name="T5" fmla="*/ 18 h 36"/>
                  <a:gd name="T6" fmla="*/ 18 w 36"/>
                  <a:gd name="T7" fmla="*/ 0 h 36"/>
                  <a:gd name="T8" fmla="*/ 0 w 36"/>
                  <a:gd name="T9" fmla="*/ 18 h 36"/>
                  <a:gd name="T10" fmla="*/ 18 w 36"/>
                  <a:gd name="T11" fmla="*/ 14 h 36"/>
                  <a:gd name="T12" fmla="*/ 22 w 36"/>
                  <a:gd name="T13" fmla="*/ 18 h 36"/>
                  <a:gd name="T14" fmla="*/ 18 w 36"/>
                  <a:gd name="T15" fmla="*/ 21 h 36"/>
                  <a:gd name="T16" fmla="*/ 15 w 36"/>
                  <a:gd name="T17" fmla="*/ 18 h 36"/>
                  <a:gd name="T18" fmla="*/ 18 w 36"/>
                  <a:gd name="T19"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0" y="18"/>
                    </a:moveTo>
                    <a:cubicBezTo>
                      <a:pt x="0" y="28"/>
                      <a:pt x="8" y="36"/>
                      <a:pt x="18" y="36"/>
                    </a:cubicBezTo>
                    <a:cubicBezTo>
                      <a:pt x="28" y="36"/>
                      <a:pt x="36" y="28"/>
                      <a:pt x="36" y="18"/>
                    </a:cubicBezTo>
                    <a:cubicBezTo>
                      <a:pt x="36" y="8"/>
                      <a:pt x="28" y="0"/>
                      <a:pt x="18" y="0"/>
                    </a:cubicBezTo>
                    <a:cubicBezTo>
                      <a:pt x="8" y="0"/>
                      <a:pt x="0" y="8"/>
                      <a:pt x="0" y="18"/>
                    </a:cubicBezTo>
                    <a:close/>
                    <a:moveTo>
                      <a:pt x="18" y="14"/>
                    </a:moveTo>
                    <a:cubicBezTo>
                      <a:pt x="20" y="14"/>
                      <a:pt x="22" y="16"/>
                      <a:pt x="22" y="18"/>
                    </a:cubicBezTo>
                    <a:cubicBezTo>
                      <a:pt x="22" y="20"/>
                      <a:pt x="20" y="21"/>
                      <a:pt x="18" y="21"/>
                    </a:cubicBezTo>
                    <a:cubicBezTo>
                      <a:pt x="16" y="21"/>
                      <a:pt x="15" y="20"/>
                      <a:pt x="15" y="18"/>
                    </a:cubicBezTo>
                    <a:cubicBezTo>
                      <a:pt x="15" y="16"/>
                      <a:pt x="16" y="14"/>
                      <a:pt x="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4" name="Freeform 99">
                <a:extLst>
                  <a:ext uri="{FF2B5EF4-FFF2-40B4-BE49-F238E27FC236}">
                    <a16:creationId xmlns:a16="http://schemas.microsoft.com/office/drawing/2014/main" xmlns="" id="{33DB01D3-D74D-8A4F-93BE-4A335FC950D1}"/>
                  </a:ext>
                </a:extLst>
              </p:cNvPr>
              <p:cNvSpPr>
                <a:spLocks noEditPoints="1"/>
              </p:cNvSpPr>
              <p:nvPr/>
            </p:nvSpPr>
            <p:spPr bwMode="auto">
              <a:xfrm>
                <a:off x="2922" y="3270"/>
                <a:ext cx="90" cy="86"/>
              </a:xfrm>
              <a:custGeom>
                <a:avLst/>
                <a:gdLst>
                  <a:gd name="T0" fmla="*/ 24 w 47"/>
                  <a:gd name="T1" fmla="*/ 45 h 45"/>
                  <a:gd name="T2" fmla="*/ 31 w 47"/>
                  <a:gd name="T3" fmla="*/ 44 h 45"/>
                  <a:gd name="T4" fmla="*/ 44 w 47"/>
                  <a:gd name="T5" fmla="*/ 32 h 45"/>
                  <a:gd name="T6" fmla="*/ 45 w 47"/>
                  <a:gd name="T7" fmla="*/ 15 h 45"/>
                  <a:gd name="T8" fmla="*/ 24 w 47"/>
                  <a:gd name="T9" fmla="*/ 0 h 45"/>
                  <a:gd name="T10" fmla="*/ 16 w 47"/>
                  <a:gd name="T11" fmla="*/ 1 h 45"/>
                  <a:gd name="T12" fmla="*/ 3 w 47"/>
                  <a:gd name="T13" fmla="*/ 12 h 45"/>
                  <a:gd name="T14" fmla="*/ 2 w 47"/>
                  <a:gd name="T15" fmla="*/ 30 h 45"/>
                  <a:gd name="T16" fmla="*/ 24 w 47"/>
                  <a:gd name="T17" fmla="*/ 45 h 45"/>
                  <a:gd name="T18" fmla="*/ 16 w 47"/>
                  <a:gd name="T19" fmla="*/ 19 h 45"/>
                  <a:gd name="T20" fmla="*/ 21 w 47"/>
                  <a:gd name="T21" fmla="*/ 15 h 45"/>
                  <a:gd name="T22" fmla="*/ 24 w 47"/>
                  <a:gd name="T23" fmla="*/ 14 h 45"/>
                  <a:gd name="T24" fmla="*/ 31 w 47"/>
                  <a:gd name="T25" fmla="*/ 20 h 45"/>
                  <a:gd name="T26" fmla="*/ 31 w 47"/>
                  <a:gd name="T27" fmla="*/ 26 h 45"/>
                  <a:gd name="T28" fmla="*/ 26 w 47"/>
                  <a:gd name="T29" fmla="*/ 30 h 45"/>
                  <a:gd name="T30" fmla="*/ 16 w 47"/>
                  <a:gd name="T31" fmla="*/ 25 h 45"/>
                  <a:gd name="T32" fmla="*/ 16 w 47"/>
                  <a:gd name="T33"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45">
                    <a:moveTo>
                      <a:pt x="24" y="45"/>
                    </a:moveTo>
                    <a:cubicBezTo>
                      <a:pt x="26" y="45"/>
                      <a:pt x="29" y="45"/>
                      <a:pt x="31" y="44"/>
                    </a:cubicBezTo>
                    <a:cubicBezTo>
                      <a:pt x="37" y="42"/>
                      <a:pt x="41" y="38"/>
                      <a:pt x="44" y="32"/>
                    </a:cubicBezTo>
                    <a:cubicBezTo>
                      <a:pt x="46" y="27"/>
                      <a:pt x="47" y="21"/>
                      <a:pt x="45" y="15"/>
                    </a:cubicBezTo>
                    <a:cubicBezTo>
                      <a:pt x="42" y="6"/>
                      <a:pt x="33" y="0"/>
                      <a:pt x="24" y="0"/>
                    </a:cubicBezTo>
                    <a:cubicBezTo>
                      <a:pt x="21" y="0"/>
                      <a:pt x="19" y="0"/>
                      <a:pt x="16" y="1"/>
                    </a:cubicBezTo>
                    <a:cubicBezTo>
                      <a:pt x="11" y="3"/>
                      <a:pt x="6" y="7"/>
                      <a:pt x="3" y="12"/>
                    </a:cubicBezTo>
                    <a:cubicBezTo>
                      <a:pt x="1" y="18"/>
                      <a:pt x="0" y="24"/>
                      <a:pt x="2" y="30"/>
                    </a:cubicBezTo>
                    <a:cubicBezTo>
                      <a:pt x="5" y="39"/>
                      <a:pt x="14" y="45"/>
                      <a:pt x="24" y="45"/>
                    </a:cubicBezTo>
                    <a:close/>
                    <a:moveTo>
                      <a:pt x="16" y="19"/>
                    </a:moveTo>
                    <a:cubicBezTo>
                      <a:pt x="17" y="17"/>
                      <a:pt x="19" y="15"/>
                      <a:pt x="21" y="15"/>
                    </a:cubicBezTo>
                    <a:cubicBezTo>
                      <a:pt x="22" y="14"/>
                      <a:pt x="23" y="14"/>
                      <a:pt x="24" y="14"/>
                    </a:cubicBezTo>
                    <a:cubicBezTo>
                      <a:pt x="27" y="14"/>
                      <a:pt x="30" y="17"/>
                      <a:pt x="31" y="20"/>
                    </a:cubicBezTo>
                    <a:cubicBezTo>
                      <a:pt x="32" y="22"/>
                      <a:pt x="32" y="24"/>
                      <a:pt x="31" y="26"/>
                    </a:cubicBezTo>
                    <a:cubicBezTo>
                      <a:pt x="30" y="28"/>
                      <a:pt x="28" y="29"/>
                      <a:pt x="26" y="30"/>
                    </a:cubicBezTo>
                    <a:cubicBezTo>
                      <a:pt x="22" y="31"/>
                      <a:pt x="17" y="29"/>
                      <a:pt x="16" y="25"/>
                    </a:cubicBezTo>
                    <a:cubicBezTo>
                      <a:pt x="15" y="23"/>
                      <a:pt x="15" y="21"/>
                      <a:pt x="1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5" name="Freeform 100">
                <a:extLst>
                  <a:ext uri="{FF2B5EF4-FFF2-40B4-BE49-F238E27FC236}">
                    <a16:creationId xmlns:a16="http://schemas.microsoft.com/office/drawing/2014/main" xmlns="" id="{F0A5D8BD-F403-BF4D-B5F5-F70B75DA2BDD}"/>
                  </a:ext>
                </a:extLst>
              </p:cNvPr>
              <p:cNvSpPr>
                <a:spLocks noEditPoints="1"/>
              </p:cNvSpPr>
              <p:nvPr/>
            </p:nvSpPr>
            <p:spPr bwMode="auto">
              <a:xfrm>
                <a:off x="3004" y="3201"/>
                <a:ext cx="52" cy="50"/>
              </a:xfrm>
              <a:custGeom>
                <a:avLst/>
                <a:gdLst>
                  <a:gd name="T0" fmla="*/ 13 w 27"/>
                  <a:gd name="T1" fmla="*/ 26 h 26"/>
                  <a:gd name="T2" fmla="*/ 17 w 27"/>
                  <a:gd name="T3" fmla="*/ 25 h 26"/>
                  <a:gd name="T4" fmla="*/ 25 w 27"/>
                  <a:gd name="T5" fmla="*/ 10 h 26"/>
                  <a:gd name="T6" fmla="*/ 9 w 27"/>
                  <a:gd name="T7" fmla="*/ 2 h 26"/>
                  <a:gd name="T8" fmla="*/ 2 w 27"/>
                  <a:gd name="T9" fmla="*/ 8 h 26"/>
                  <a:gd name="T10" fmla="*/ 1 w 27"/>
                  <a:gd name="T11" fmla="*/ 18 h 26"/>
                  <a:gd name="T12" fmla="*/ 13 w 27"/>
                  <a:gd name="T13" fmla="*/ 26 h 26"/>
                  <a:gd name="T14" fmla="*/ 12 w 27"/>
                  <a:gd name="T15" fmla="*/ 12 h 26"/>
                  <a:gd name="T16" fmla="*/ 13 w 27"/>
                  <a:gd name="T17" fmla="*/ 12 h 26"/>
                  <a:gd name="T18" fmla="*/ 15 w 27"/>
                  <a:gd name="T19" fmla="*/ 13 h 26"/>
                  <a:gd name="T20" fmla="*/ 15 w 27"/>
                  <a:gd name="T21" fmla="*/ 14 h 26"/>
                  <a:gd name="T22" fmla="*/ 13 w 27"/>
                  <a:gd name="T23" fmla="*/ 15 h 26"/>
                  <a:gd name="T24" fmla="*/ 11 w 27"/>
                  <a:gd name="T25" fmla="*/ 14 h 26"/>
                  <a:gd name="T26" fmla="*/ 12 w 27"/>
                  <a:gd name="T2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6">
                    <a:moveTo>
                      <a:pt x="13" y="26"/>
                    </a:moveTo>
                    <a:cubicBezTo>
                      <a:pt x="14" y="26"/>
                      <a:pt x="16" y="26"/>
                      <a:pt x="17" y="25"/>
                    </a:cubicBezTo>
                    <a:cubicBezTo>
                      <a:pt x="24" y="23"/>
                      <a:pt x="27" y="16"/>
                      <a:pt x="25" y="10"/>
                    </a:cubicBezTo>
                    <a:cubicBezTo>
                      <a:pt x="23" y="3"/>
                      <a:pt x="15" y="0"/>
                      <a:pt x="9" y="2"/>
                    </a:cubicBezTo>
                    <a:cubicBezTo>
                      <a:pt x="6" y="3"/>
                      <a:pt x="3" y="5"/>
                      <a:pt x="2" y="8"/>
                    </a:cubicBezTo>
                    <a:cubicBezTo>
                      <a:pt x="0" y="11"/>
                      <a:pt x="0" y="14"/>
                      <a:pt x="1" y="18"/>
                    </a:cubicBezTo>
                    <a:cubicBezTo>
                      <a:pt x="3" y="23"/>
                      <a:pt x="8" y="26"/>
                      <a:pt x="13" y="26"/>
                    </a:cubicBezTo>
                    <a:close/>
                    <a:moveTo>
                      <a:pt x="12" y="12"/>
                    </a:moveTo>
                    <a:cubicBezTo>
                      <a:pt x="13" y="12"/>
                      <a:pt x="13" y="12"/>
                      <a:pt x="13" y="12"/>
                    </a:cubicBezTo>
                    <a:cubicBezTo>
                      <a:pt x="14" y="12"/>
                      <a:pt x="15" y="12"/>
                      <a:pt x="15" y="13"/>
                    </a:cubicBezTo>
                    <a:cubicBezTo>
                      <a:pt x="15" y="13"/>
                      <a:pt x="15" y="14"/>
                      <a:pt x="15" y="14"/>
                    </a:cubicBezTo>
                    <a:cubicBezTo>
                      <a:pt x="14" y="15"/>
                      <a:pt x="14" y="15"/>
                      <a:pt x="13" y="15"/>
                    </a:cubicBezTo>
                    <a:cubicBezTo>
                      <a:pt x="12" y="15"/>
                      <a:pt x="11" y="15"/>
                      <a:pt x="11" y="14"/>
                    </a:cubicBezTo>
                    <a:cubicBezTo>
                      <a:pt x="11" y="13"/>
                      <a:pt x="11" y="12"/>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6" name="Freeform 101">
                <a:extLst>
                  <a:ext uri="{FF2B5EF4-FFF2-40B4-BE49-F238E27FC236}">
                    <a16:creationId xmlns:a16="http://schemas.microsoft.com/office/drawing/2014/main" xmlns="" id="{FB66B841-F088-BE4B-AC66-A0729089A284}"/>
                  </a:ext>
                </a:extLst>
              </p:cNvPr>
              <p:cNvSpPr>
                <a:spLocks/>
              </p:cNvSpPr>
              <p:nvPr/>
            </p:nvSpPr>
            <p:spPr bwMode="auto">
              <a:xfrm>
                <a:off x="2879" y="3928"/>
                <a:ext cx="676" cy="78"/>
              </a:xfrm>
              <a:custGeom>
                <a:avLst/>
                <a:gdLst>
                  <a:gd name="T0" fmla="*/ 628 w 676"/>
                  <a:gd name="T1" fmla="*/ 30 h 78"/>
                  <a:gd name="T2" fmla="*/ 628 w 676"/>
                  <a:gd name="T3" fmla="*/ 0 h 78"/>
                  <a:gd name="T4" fmla="*/ 49 w 676"/>
                  <a:gd name="T5" fmla="*/ 0 h 78"/>
                  <a:gd name="T6" fmla="*/ 49 w 676"/>
                  <a:gd name="T7" fmla="*/ 30 h 78"/>
                  <a:gd name="T8" fmla="*/ 0 w 676"/>
                  <a:gd name="T9" fmla="*/ 30 h 78"/>
                  <a:gd name="T10" fmla="*/ 0 w 676"/>
                  <a:gd name="T11" fmla="*/ 78 h 78"/>
                  <a:gd name="T12" fmla="*/ 676 w 676"/>
                  <a:gd name="T13" fmla="*/ 78 h 78"/>
                  <a:gd name="T14" fmla="*/ 676 w 676"/>
                  <a:gd name="T15" fmla="*/ 30 h 78"/>
                  <a:gd name="T16" fmla="*/ 628 w 676"/>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6" h="78">
                    <a:moveTo>
                      <a:pt x="628" y="30"/>
                    </a:moveTo>
                    <a:lnTo>
                      <a:pt x="628" y="0"/>
                    </a:lnTo>
                    <a:lnTo>
                      <a:pt x="49" y="0"/>
                    </a:lnTo>
                    <a:lnTo>
                      <a:pt x="49" y="30"/>
                    </a:lnTo>
                    <a:lnTo>
                      <a:pt x="0" y="30"/>
                    </a:lnTo>
                    <a:lnTo>
                      <a:pt x="0" y="78"/>
                    </a:lnTo>
                    <a:lnTo>
                      <a:pt x="676" y="78"/>
                    </a:lnTo>
                    <a:lnTo>
                      <a:pt x="676" y="30"/>
                    </a:lnTo>
                    <a:lnTo>
                      <a:pt x="6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7" name="Rectangle 102">
                <a:extLst>
                  <a:ext uri="{FF2B5EF4-FFF2-40B4-BE49-F238E27FC236}">
                    <a16:creationId xmlns:a16="http://schemas.microsoft.com/office/drawing/2014/main" xmlns="" id="{E2A093CB-FCC7-C54A-967C-E5E4CFE482D2}"/>
                  </a:ext>
                </a:extLst>
              </p:cNvPr>
              <p:cNvSpPr>
                <a:spLocks noChangeArrowheads="1"/>
              </p:cNvSpPr>
              <p:nvPr/>
            </p:nvSpPr>
            <p:spPr bwMode="auto">
              <a:xfrm>
                <a:off x="3204" y="3470"/>
                <a:ext cx="42" cy="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8" name="Rectangle 103">
                <a:extLst>
                  <a:ext uri="{FF2B5EF4-FFF2-40B4-BE49-F238E27FC236}">
                    <a16:creationId xmlns:a16="http://schemas.microsoft.com/office/drawing/2014/main" xmlns="" id="{E209302A-541B-2545-B55D-91892C09AF8A}"/>
                  </a:ext>
                </a:extLst>
              </p:cNvPr>
              <p:cNvSpPr>
                <a:spLocks noChangeArrowheads="1"/>
              </p:cNvSpPr>
              <p:nvPr/>
            </p:nvSpPr>
            <p:spPr bwMode="auto">
              <a:xfrm>
                <a:off x="3187" y="3485"/>
                <a:ext cx="77"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9" name="Freeform 104">
                <a:extLst>
                  <a:ext uri="{FF2B5EF4-FFF2-40B4-BE49-F238E27FC236}">
                    <a16:creationId xmlns:a16="http://schemas.microsoft.com/office/drawing/2014/main" xmlns="" id="{3DB2A48D-6624-7248-8558-00BD0FC041EF}"/>
                  </a:ext>
                </a:extLst>
              </p:cNvPr>
              <p:cNvSpPr>
                <a:spLocks/>
              </p:cNvSpPr>
              <p:nvPr/>
            </p:nvSpPr>
            <p:spPr bwMode="auto">
              <a:xfrm>
                <a:off x="1482" y="1967"/>
                <a:ext cx="66" cy="63"/>
              </a:xfrm>
              <a:custGeom>
                <a:avLst/>
                <a:gdLst>
                  <a:gd name="T0" fmla="*/ 35 w 35"/>
                  <a:gd name="T1" fmla="*/ 0 h 33"/>
                  <a:gd name="T2" fmla="*/ 35 w 35"/>
                  <a:gd name="T3" fmla="*/ 13 h 33"/>
                  <a:gd name="T4" fmla="*/ 17 w 35"/>
                  <a:gd name="T5" fmla="*/ 33 h 33"/>
                  <a:gd name="T6" fmla="*/ 0 w 35"/>
                  <a:gd name="T7" fmla="*/ 13 h 33"/>
                  <a:gd name="T8" fmla="*/ 0 w 35"/>
                  <a:gd name="T9" fmla="*/ 0 h 33"/>
                  <a:gd name="T10" fmla="*/ 35 w 35"/>
                  <a:gd name="T11" fmla="*/ 0 h 33"/>
                </a:gdLst>
                <a:ahLst/>
                <a:cxnLst>
                  <a:cxn ang="0">
                    <a:pos x="T0" y="T1"/>
                  </a:cxn>
                  <a:cxn ang="0">
                    <a:pos x="T2" y="T3"/>
                  </a:cxn>
                  <a:cxn ang="0">
                    <a:pos x="T4" y="T5"/>
                  </a:cxn>
                  <a:cxn ang="0">
                    <a:pos x="T6" y="T7"/>
                  </a:cxn>
                  <a:cxn ang="0">
                    <a:pos x="T8" y="T9"/>
                  </a:cxn>
                  <a:cxn ang="0">
                    <a:pos x="T10" y="T11"/>
                  </a:cxn>
                </a:cxnLst>
                <a:rect l="0" t="0" r="r" b="b"/>
                <a:pathLst>
                  <a:path w="35" h="33">
                    <a:moveTo>
                      <a:pt x="35" y="0"/>
                    </a:moveTo>
                    <a:cubicBezTo>
                      <a:pt x="35" y="13"/>
                      <a:pt x="35" y="13"/>
                      <a:pt x="35" y="13"/>
                    </a:cubicBezTo>
                    <a:cubicBezTo>
                      <a:pt x="35" y="24"/>
                      <a:pt x="27" y="33"/>
                      <a:pt x="17" y="33"/>
                    </a:cubicBezTo>
                    <a:cubicBezTo>
                      <a:pt x="8" y="33"/>
                      <a:pt x="0" y="24"/>
                      <a:pt x="0" y="13"/>
                    </a:cubicBezTo>
                    <a:cubicBezTo>
                      <a:pt x="0" y="0"/>
                      <a:pt x="0" y="0"/>
                      <a:pt x="0" y="0"/>
                    </a:cubicBez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0" name="Freeform 105">
                <a:extLst>
                  <a:ext uri="{FF2B5EF4-FFF2-40B4-BE49-F238E27FC236}">
                    <a16:creationId xmlns:a16="http://schemas.microsoft.com/office/drawing/2014/main" xmlns="" id="{AECDF7EA-3630-8E47-B8A3-7FD0086078AA}"/>
                  </a:ext>
                </a:extLst>
              </p:cNvPr>
              <p:cNvSpPr>
                <a:spLocks/>
              </p:cNvSpPr>
              <p:nvPr/>
            </p:nvSpPr>
            <p:spPr bwMode="auto">
              <a:xfrm>
                <a:off x="1508" y="1543"/>
                <a:ext cx="12" cy="376"/>
              </a:xfrm>
              <a:custGeom>
                <a:avLst/>
                <a:gdLst>
                  <a:gd name="T0" fmla="*/ 1 w 6"/>
                  <a:gd name="T1" fmla="*/ 195 h 198"/>
                  <a:gd name="T2" fmla="*/ 0 w 6"/>
                  <a:gd name="T3" fmla="*/ 3 h 198"/>
                  <a:gd name="T4" fmla="*/ 3 w 6"/>
                  <a:gd name="T5" fmla="*/ 0 h 198"/>
                  <a:gd name="T6" fmla="*/ 5 w 6"/>
                  <a:gd name="T7" fmla="*/ 3 h 198"/>
                  <a:gd name="T8" fmla="*/ 6 w 6"/>
                  <a:gd name="T9" fmla="*/ 195 h 198"/>
                  <a:gd name="T10" fmla="*/ 3 w 6"/>
                  <a:gd name="T11" fmla="*/ 198 h 198"/>
                  <a:gd name="T12" fmla="*/ 1 w 6"/>
                  <a:gd name="T13" fmla="*/ 195 h 198"/>
                </a:gdLst>
                <a:ahLst/>
                <a:cxnLst>
                  <a:cxn ang="0">
                    <a:pos x="T0" y="T1"/>
                  </a:cxn>
                  <a:cxn ang="0">
                    <a:pos x="T2" y="T3"/>
                  </a:cxn>
                  <a:cxn ang="0">
                    <a:pos x="T4" y="T5"/>
                  </a:cxn>
                  <a:cxn ang="0">
                    <a:pos x="T6" y="T7"/>
                  </a:cxn>
                  <a:cxn ang="0">
                    <a:pos x="T8" y="T9"/>
                  </a:cxn>
                  <a:cxn ang="0">
                    <a:pos x="T10" y="T11"/>
                  </a:cxn>
                  <a:cxn ang="0">
                    <a:pos x="T12" y="T13"/>
                  </a:cxn>
                </a:cxnLst>
                <a:rect l="0" t="0" r="r" b="b"/>
                <a:pathLst>
                  <a:path w="6" h="198">
                    <a:moveTo>
                      <a:pt x="1" y="195"/>
                    </a:moveTo>
                    <a:cubicBezTo>
                      <a:pt x="0" y="3"/>
                      <a:pt x="0" y="3"/>
                      <a:pt x="0" y="3"/>
                    </a:cubicBezTo>
                    <a:cubicBezTo>
                      <a:pt x="0" y="1"/>
                      <a:pt x="1" y="0"/>
                      <a:pt x="3" y="0"/>
                    </a:cubicBezTo>
                    <a:cubicBezTo>
                      <a:pt x="4" y="0"/>
                      <a:pt x="5" y="1"/>
                      <a:pt x="5" y="3"/>
                    </a:cubicBezTo>
                    <a:cubicBezTo>
                      <a:pt x="6" y="195"/>
                      <a:pt x="6" y="195"/>
                      <a:pt x="6" y="195"/>
                    </a:cubicBezTo>
                    <a:cubicBezTo>
                      <a:pt x="6" y="197"/>
                      <a:pt x="5" y="198"/>
                      <a:pt x="3" y="198"/>
                    </a:cubicBezTo>
                    <a:cubicBezTo>
                      <a:pt x="2" y="198"/>
                      <a:pt x="1" y="197"/>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1" name="Freeform 106">
                <a:extLst>
                  <a:ext uri="{FF2B5EF4-FFF2-40B4-BE49-F238E27FC236}">
                    <a16:creationId xmlns:a16="http://schemas.microsoft.com/office/drawing/2014/main" xmlns="" id="{9A87DC3C-E3B5-A047-A146-DCBF1D8E32A3}"/>
                  </a:ext>
                </a:extLst>
              </p:cNvPr>
              <p:cNvSpPr>
                <a:spLocks noEditPoints="1"/>
              </p:cNvSpPr>
              <p:nvPr/>
            </p:nvSpPr>
            <p:spPr bwMode="auto">
              <a:xfrm>
                <a:off x="1417" y="1275"/>
                <a:ext cx="194" cy="679"/>
              </a:xfrm>
              <a:custGeom>
                <a:avLst/>
                <a:gdLst>
                  <a:gd name="T0" fmla="*/ 0 w 102"/>
                  <a:gd name="T1" fmla="*/ 232 h 357"/>
                  <a:gd name="T2" fmla="*/ 34 w 102"/>
                  <a:gd name="T3" fmla="*/ 357 h 357"/>
                  <a:gd name="T4" fmla="*/ 69 w 102"/>
                  <a:gd name="T5" fmla="*/ 278 h 357"/>
                  <a:gd name="T6" fmla="*/ 101 w 102"/>
                  <a:gd name="T7" fmla="*/ 49 h 357"/>
                  <a:gd name="T8" fmla="*/ 49 w 102"/>
                  <a:gd name="T9" fmla="*/ 0 h 357"/>
                  <a:gd name="T10" fmla="*/ 18 w 102"/>
                  <a:gd name="T11" fmla="*/ 36 h 357"/>
                  <a:gd name="T12" fmla="*/ 41 w 102"/>
                  <a:gd name="T13" fmla="*/ 31 h 357"/>
                  <a:gd name="T14" fmla="*/ 60 w 102"/>
                  <a:gd name="T15" fmla="*/ 31 h 357"/>
                  <a:gd name="T16" fmla="*/ 79 w 102"/>
                  <a:gd name="T17" fmla="*/ 36 h 357"/>
                  <a:gd name="T18" fmla="*/ 79 w 102"/>
                  <a:gd name="T19" fmla="*/ 43 h 357"/>
                  <a:gd name="T20" fmla="*/ 60 w 102"/>
                  <a:gd name="T21" fmla="*/ 78 h 357"/>
                  <a:gd name="T22" fmla="*/ 82 w 102"/>
                  <a:gd name="T23" fmla="*/ 82 h 357"/>
                  <a:gd name="T24" fmla="*/ 60 w 102"/>
                  <a:gd name="T25" fmla="*/ 85 h 357"/>
                  <a:gd name="T26" fmla="*/ 79 w 102"/>
                  <a:gd name="T27" fmla="*/ 120 h 357"/>
                  <a:gd name="T28" fmla="*/ 79 w 102"/>
                  <a:gd name="T29" fmla="*/ 128 h 357"/>
                  <a:gd name="T30" fmla="*/ 61 w 102"/>
                  <a:gd name="T31" fmla="*/ 163 h 357"/>
                  <a:gd name="T32" fmla="*/ 83 w 102"/>
                  <a:gd name="T33" fmla="*/ 166 h 357"/>
                  <a:gd name="T34" fmla="*/ 61 w 102"/>
                  <a:gd name="T35" fmla="*/ 170 h 357"/>
                  <a:gd name="T36" fmla="*/ 79 w 102"/>
                  <a:gd name="T37" fmla="*/ 205 h 357"/>
                  <a:gd name="T38" fmla="*/ 79 w 102"/>
                  <a:gd name="T39" fmla="*/ 212 h 357"/>
                  <a:gd name="T40" fmla="*/ 61 w 102"/>
                  <a:gd name="T41" fmla="*/ 336 h 357"/>
                  <a:gd name="T42" fmla="*/ 42 w 102"/>
                  <a:gd name="T43" fmla="*/ 336 h 357"/>
                  <a:gd name="T44" fmla="*/ 19 w 102"/>
                  <a:gd name="T45" fmla="*/ 212 h 357"/>
                  <a:gd name="T46" fmla="*/ 19 w 102"/>
                  <a:gd name="T47" fmla="*/ 205 h 357"/>
                  <a:gd name="T48" fmla="*/ 41 w 102"/>
                  <a:gd name="T49" fmla="*/ 170 h 357"/>
                  <a:gd name="T50" fmla="*/ 15 w 102"/>
                  <a:gd name="T51" fmla="*/ 167 h 357"/>
                  <a:gd name="T52" fmla="*/ 41 w 102"/>
                  <a:gd name="T53" fmla="*/ 163 h 357"/>
                  <a:gd name="T54" fmla="*/ 19 w 102"/>
                  <a:gd name="T55" fmla="*/ 128 h 357"/>
                  <a:gd name="T56" fmla="*/ 19 w 102"/>
                  <a:gd name="T57" fmla="*/ 121 h 357"/>
                  <a:gd name="T58" fmla="*/ 41 w 102"/>
                  <a:gd name="T59" fmla="*/ 86 h 357"/>
                  <a:gd name="T60" fmla="*/ 15 w 102"/>
                  <a:gd name="T61" fmla="*/ 82 h 357"/>
                  <a:gd name="T62" fmla="*/ 41 w 102"/>
                  <a:gd name="T63" fmla="*/ 78 h 357"/>
                  <a:gd name="T64" fmla="*/ 18 w 102"/>
                  <a:gd name="T65" fmla="*/ 43 h 357"/>
                  <a:gd name="T66" fmla="*/ 18 w 102"/>
                  <a:gd name="T67" fmla="*/ 3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357">
                    <a:moveTo>
                      <a:pt x="0" y="49"/>
                    </a:moveTo>
                    <a:cubicBezTo>
                      <a:pt x="0" y="232"/>
                      <a:pt x="0" y="232"/>
                      <a:pt x="0" y="232"/>
                    </a:cubicBezTo>
                    <a:cubicBezTo>
                      <a:pt x="0" y="253"/>
                      <a:pt x="14" y="272"/>
                      <a:pt x="33" y="278"/>
                    </a:cubicBezTo>
                    <a:cubicBezTo>
                      <a:pt x="34" y="357"/>
                      <a:pt x="34" y="357"/>
                      <a:pt x="34" y="357"/>
                    </a:cubicBezTo>
                    <a:cubicBezTo>
                      <a:pt x="69" y="357"/>
                      <a:pt x="69" y="357"/>
                      <a:pt x="69" y="357"/>
                    </a:cubicBezTo>
                    <a:cubicBezTo>
                      <a:pt x="69" y="278"/>
                      <a:pt x="69" y="278"/>
                      <a:pt x="69" y="278"/>
                    </a:cubicBezTo>
                    <a:cubicBezTo>
                      <a:pt x="88" y="271"/>
                      <a:pt x="102" y="253"/>
                      <a:pt x="102" y="232"/>
                    </a:cubicBezTo>
                    <a:cubicBezTo>
                      <a:pt x="101" y="49"/>
                      <a:pt x="101" y="49"/>
                      <a:pt x="101" y="49"/>
                    </a:cubicBezTo>
                    <a:cubicBezTo>
                      <a:pt x="101" y="22"/>
                      <a:pt x="79" y="0"/>
                      <a:pt x="52" y="0"/>
                    </a:cubicBezTo>
                    <a:cubicBezTo>
                      <a:pt x="49" y="0"/>
                      <a:pt x="49" y="0"/>
                      <a:pt x="49" y="0"/>
                    </a:cubicBezTo>
                    <a:cubicBezTo>
                      <a:pt x="22" y="0"/>
                      <a:pt x="0" y="22"/>
                      <a:pt x="0" y="49"/>
                    </a:cubicBezTo>
                    <a:close/>
                    <a:moveTo>
                      <a:pt x="18" y="36"/>
                    </a:moveTo>
                    <a:cubicBezTo>
                      <a:pt x="41" y="36"/>
                      <a:pt x="41" y="36"/>
                      <a:pt x="41" y="36"/>
                    </a:cubicBezTo>
                    <a:cubicBezTo>
                      <a:pt x="41" y="31"/>
                      <a:pt x="41" y="31"/>
                      <a:pt x="41" y="31"/>
                    </a:cubicBezTo>
                    <a:cubicBezTo>
                      <a:pt x="41" y="26"/>
                      <a:pt x="45" y="22"/>
                      <a:pt x="51" y="22"/>
                    </a:cubicBezTo>
                    <a:cubicBezTo>
                      <a:pt x="56" y="22"/>
                      <a:pt x="60" y="26"/>
                      <a:pt x="60" y="31"/>
                    </a:cubicBezTo>
                    <a:cubicBezTo>
                      <a:pt x="60" y="36"/>
                      <a:pt x="60" y="36"/>
                      <a:pt x="60" y="36"/>
                    </a:cubicBezTo>
                    <a:cubicBezTo>
                      <a:pt x="79" y="36"/>
                      <a:pt x="79" y="36"/>
                      <a:pt x="79" y="36"/>
                    </a:cubicBezTo>
                    <a:cubicBezTo>
                      <a:pt x="81" y="36"/>
                      <a:pt x="82" y="37"/>
                      <a:pt x="82" y="39"/>
                    </a:cubicBezTo>
                    <a:cubicBezTo>
                      <a:pt x="82" y="42"/>
                      <a:pt x="81" y="43"/>
                      <a:pt x="79" y="43"/>
                    </a:cubicBezTo>
                    <a:cubicBezTo>
                      <a:pt x="60" y="43"/>
                      <a:pt x="60" y="43"/>
                      <a:pt x="60" y="43"/>
                    </a:cubicBezTo>
                    <a:cubicBezTo>
                      <a:pt x="60" y="78"/>
                      <a:pt x="60" y="78"/>
                      <a:pt x="60" y="78"/>
                    </a:cubicBezTo>
                    <a:cubicBezTo>
                      <a:pt x="79" y="78"/>
                      <a:pt x="79" y="78"/>
                      <a:pt x="79" y="78"/>
                    </a:cubicBezTo>
                    <a:cubicBezTo>
                      <a:pt x="81" y="78"/>
                      <a:pt x="82" y="80"/>
                      <a:pt x="82" y="82"/>
                    </a:cubicBezTo>
                    <a:cubicBezTo>
                      <a:pt x="82" y="84"/>
                      <a:pt x="81" y="85"/>
                      <a:pt x="79" y="85"/>
                    </a:cubicBezTo>
                    <a:cubicBezTo>
                      <a:pt x="60" y="85"/>
                      <a:pt x="60" y="85"/>
                      <a:pt x="60" y="85"/>
                    </a:cubicBezTo>
                    <a:cubicBezTo>
                      <a:pt x="61" y="120"/>
                      <a:pt x="61" y="120"/>
                      <a:pt x="61" y="120"/>
                    </a:cubicBezTo>
                    <a:cubicBezTo>
                      <a:pt x="79" y="120"/>
                      <a:pt x="79" y="120"/>
                      <a:pt x="79" y="120"/>
                    </a:cubicBezTo>
                    <a:cubicBezTo>
                      <a:pt x="81" y="120"/>
                      <a:pt x="82" y="122"/>
                      <a:pt x="82" y="124"/>
                    </a:cubicBezTo>
                    <a:cubicBezTo>
                      <a:pt x="82" y="126"/>
                      <a:pt x="81" y="128"/>
                      <a:pt x="79" y="128"/>
                    </a:cubicBezTo>
                    <a:cubicBezTo>
                      <a:pt x="61" y="128"/>
                      <a:pt x="61" y="128"/>
                      <a:pt x="61" y="128"/>
                    </a:cubicBezTo>
                    <a:cubicBezTo>
                      <a:pt x="61" y="163"/>
                      <a:pt x="61" y="163"/>
                      <a:pt x="61" y="163"/>
                    </a:cubicBezTo>
                    <a:cubicBezTo>
                      <a:pt x="79" y="163"/>
                      <a:pt x="79" y="163"/>
                      <a:pt x="79" y="163"/>
                    </a:cubicBezTo>
                    <a:cubicBezTo>
                      <a:pt x="81" y="163"/>
                      <a:pt x="83" y="164"/>
                      <a:pt x="83" y="166"/>
                    </a:cubicBezTo>
                    <a:cubicBezTo>
                      <a:pt x="83" y="168"/>
                      <a:pt x="81" y="170"/>
                      <a:pt x="79" y="170"/>
                    </a:cubicBezTo>
                    <a:cubicBezTo>
                      <a:pt x="61" y="170"/>
                      <a:pt x="61" y="170"/>
                      <a:pt x="61" y="170"/>
                    </a:cubicBezTo>
                    <a:cubicBezTo>
                      <a:pt x="61" y="205"/>
                      <a:pt x="61" y="205"/>
                      <a:pt x="61" y="205"/>
                    </a:cubicBezTo>
                    <a:cubicBezTo>
                      <a:pt x="79" y="205"/>
                      <a:pt x="79" y="205"/>
                      <a:pt x="79" y="205"/>
                    </a:cubicBezTo>
                    <a:cubicBezTo>
                      <a:pt x="81" y="205"/>
                      <a:pt x="83" y="207"/>
                      <a:pt x="83" y="209"/>
                    </a:cubicBezTo>
                    <a:cubicBezTo>
                      <a:pt x="83" y="211"/>
                      <a:pt x="81" y="212"/>
                      <a:pt x="79" y="212"/>
                    </a:cubicBezTo>
                    <a:cubicBezTo>
                      <a:pt x="61" y="212"/>
                      <a:pt x="61" y="212"/>
                      <a:pt x="61" y="212"/>
                    </a:cubicBezTo>
                    <a:cubicBezTo>
                      <a:pt x="61" y="336"/>
                      <a:pt x="61" y="336"/>
                      <a:pt x="61" y="336"/>
                    </a:cubicBezTo>
                    <a:cubicBezTo>
                      <a:pt x="61" y="342"/>
                      <a:pt x="57" y="346"/>
                      <a:pt x="51" y="346"/>
                    </a:cubicBezTo>
                    <a:cubicBezTo>
                      <a:pt x="46" y="346"/>
                      <a:pt x="42" y="342"/>
                      <a:pt x="42" y="336"/>
                    </a:cubicBezTo>
                    <a:cubicBezTo>
                      <a:pt x="41" y="212"/>
                      <a:pt x="41" y="212"/>
                      <a:pt x="41" y="212"/>
                    </a:cubicBezTo>
                    <a:cubicBezTo>
                      <a:pt x="19" y="212"/>
                      <a:pt x="19" y="212"/>
                      <a:pt x="19" y="212"/>
                    </a:cubicBezTo>
                    <a:cubicBezTo>
                      <a:pt x="17" y="212"/>
                      <a:pt x="15" y="211"/>
                      <a:pt x="15" y="209"/>
                    </a:cubicBezTo>
                    <a:cubicBezTo>
                      <a:pt x="15" y="207"/>
                      <a:pt x="17" y="205"/>
                      <a:pt x="19" y="205"/>
                    </a:cubicBezTo>
                    <a:cubicBezTo>
                      <a:pt x="41" y="205"/>
                      <a:pt x="41" y="205"/>
                      <a:pt x="41" y="205"/>
                    </a:cubicBezTo>
                    <a:cubicBezTo>
                      <a:pt x="41" y="170"/>
                      <a:pt x="41" y="170"/>
                      <a:pt x="41" y="170"/>
                    </a:cubicBezTo>
                    <a:cubicBezTo>
                      <a:pt x="19" y="170"/>
                      <a:pt x="19" y="170"/>
                      <a:pt x="19" y="170"/>
                    </a:cubicBezTo>
                    <a:cubicBezTo>
                      <a:pt x="17" y="170"/>
                      <a:pt x="15" y="169"/>
                      <a:pt x="15" y="167"/>
                    </a:cubicBezTo>
                    <a:cubicBezTo>
                      <a:pt x="15" y="164"/>
                      <a:pt x="17" y="163"/>
                      <a:pt x="19" y="163"/>
                    </a:cubicBezTo>
                    <a:cubicBezTo>
                      <a:pt x="41" y="163"/>
                      <a:pt x="41" y="163"/>
                      <a:pt x="41" y="163"/>
                    </a:cubicBezTo>
                    <a:cubicBezTo>
                      <a:pt x="41" y="128"/>
                      <a:pt x="41" y="128"/>
                      <a:pt x="41" y="128"/>
                    </a:cubicBezTo>
                    <a:cubicBezTo>
                      <a:pt x="19" y="128"/>
                      <a:pt x="19" y="128"/>
                      <a:pt x="19" y="128"/>
                    </a:cubicBezTo>
                    <a:cubicBezTo>
                      <a:pt x="17" y="128"/>
                      <a:pt x="15" y="126"/>
                      <a:pt x="15" y="124"/>
                    </a:cubicBezTo>
                    <a:cubicBezTo>
                      <a:pt x="15" y="122"/>
                      <a:pt x="17" y="121"/>
                      <a:pt x="19" y="121"/>
                    </a:cubicBezTo>
                    <a:cubicBezTo>
                      <a:pt x="41" y="120"/>
                      <a:pt x="41" y="120"/>
                      <a:pt x="41" y="120"/>
                    </a:cubicBezTo>
                    <a:cubicBezTo>
                      <a:pt x="41" y="86"/>
                      <a:pt x="41" y="86"/>
                      <a:pt x="41" y="86"/>
                    </a:cubicBezTo>
                    <a:cubicBezTo>
                      <a:pt x="19" y="86"/>
                      <a:pt x="19" y="86"/>
                      <a:pt x="19" y="86"/>
                    </a:cubicBezTo>
                    <a:cubicBezTo>
                      <a:pt x="17" y="86"/>
                      <a:pt x="15" y="84"/>
                      <a:pt x="15" y="82"/>
                    </a:cubicBezTo>
                    <a:cubicBezTo>
                      <a:pt x="15" y="80"/>
                      <a:pt x="16" y="78"/>
                      <a:pt x="19" y="78"/>
                    </a:cubicBezTo>
                    <a:cubicBezTo>
                      <a:pt x="41" y="78"/>
                      <a:pt x="41" y="78"/>
                      <a:pt x="41" y="78"/>
                    </a:cubicBezTo>
                    <a:cubicBezTo>
                      <a:pt x="41" y="43"/>
                      <a:pt x="41" y="43"/>
                      <a:pt x="41" y="43"/>
                    </a:cubicBezTo>
                    <a:cubicBezTo>
                      <a:pt x="18" y="43"/>
                      <a:pt x="18" y="43"/>
                      <a:pt x="18" y="43"/>
                    </a:cubicBezTo>
                    <a:cubicBezTo>
                      <a:pt x="16" y="43"/>
                      <a:pt x="15" y="42"/>
                      <a:pt x="15" y="40"/>
                    </a:cubicBezTo>
                    <a:cubicBezTo>
                      <a:pt x="15" y="38"/>
                      <a:pt x="16"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2" name="Freeform 107">
                <a:extLst>
                  <a:ext uri="{FF2B5EF4-FFF2-40B4-BE49-F238E27FC236}">
                    <a16:creationId xmlns:a16="http://schemas.microsoft.com/office/drawing/2014/main" xmlns="" id="{0F478CC6-AD76-F242-8A47-BEDB9892F84C}"/>
                  </a:ext>
                </a:extLst>
              </p:cNvPr>
              <p:cNvSpPr>
                <a:spLocks/>
              </p:cNvSpPr>
              <p:nvPr/>
            </p:nvSpPr>
            <p:spPr bwMode="auto">
              <a:xfrm>
                <a:off x="3128" y="1079"/>
                <a:ext cx="248" cy="32"/>
              </a:xfrm>
              <a:custGeom>
                <a:avLst/>
                <a:gdLst>
                  <a:gd name="T0" fmla="*/ 121 w 130"/>
                  <a:gd name="T1" fmla="*/ 17 h 17"/>
                  <a:gd name="T2" fmla="*/ 9 w 130"/>
                  <a:gd name="T3" fmla="*/ 17 h 17"/>
                  <a:gd name="T4" fmla="*/ 0 w 130"/>
                  <a:gd name="T5" fmla="*/ 8 h 17"/>
                  <a:gd name="T6" fmla="*/ 9 w 130"/>
                  <a:gd name="T7" fmla="*/ 0 h 17"/>
                  <a:gd name="T8" fmla="*/ 121 w 130"/>
                  <a:gd name="T9" fmla="*/ 0 h 17"/>
                  <a:gd name="T10" fmla="*/ 130 w 130"/>
                  <a:gd name="T11" fmla="*/ 8 h 17"/>
                  <a:gd name="T12" fmla="*/ 121 w 130"/>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30" h="17">
                    <a:moveTo>
                      <a:pt x="121" y="17"/>
                    </a:moveTo>
                    <a:cubicBezTo>
                      <a:pt x="9" y="17"/>
                      <a:pt x="9" y="17"/>
                      <a:pt x="9" y="17"/>
                    </a:cubicBezTo>
                    <a:cubicBezTo>
                      <a:pt x="4" y="17"/>
                      <a:pt x="0" y="13"/>
                      <a:pt x="0" y="8"/>
                    </a:cubicBezTo>
                    <a:cubicBezTo>
                      <a:pt x="0" y="4"/>
                      <a:pt x="4" y="0"/>
                      <a:pt x="9" y="0"/>
                    </a:cubicBezTo>
                    <a:cubicBezTo>
                      <a:pt x="121" y="0"/>
                      <a:pt x="121" y="0"/>
                      <a:pt x="121" y="0"/>
                    </a:cubicBezTo>
                    <a:cubicBezTo>
                      <a:pt x="126" y="0"/>
                      <a:pt x="130" y="4"/>
                      <a:pt x="130" y="8"/>
                    </a:cubicBezTo>
                    <a:cubicBezTo>
                      <a:pt x="130" y="13"/>
                      <a:pt x="126" y="17"/>
                      <a:pt x="12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3" name="Freeform 108">
                <a:extLst>
                  <a:ext uri="{FF2B5EF4-FFF2-40B4-BE49-F238E27FC236}">
                    <a16:creationId xmlns:a16="http://schemas.microsoft.com/office/drawing/2014/main" xmlns="" id="{C436994D-75BF-AD48-9E66-AF671AA19453}"/>
                  </a:ext>
                </a:extLst>
              </p:cNvPr>
              <p:cNvSpPr>
                <a:spLocks/>
              </p:cNvSpPr>
              <p:nvPr/>
            </p:nvSpPr>
            <p:spPr bwMode="auto">
              <a:xfrm>
                <a:off x="3103" y="653"/>
                <a:ext cx="63" cy="55"/>
              </a:xfrm>
              <a:custGeom>
                <a:avLst/>
                <a:gdLst>
                  <a:gd name="T0" fmla="*/ 16 w 33"/>
                  <a:gd name="T1" fmla="*/ 13 h 29"/>
                  <a:gd name="T2" fmla="*/ 16 w 33"/>
                  <a:gd name="T3" fmla="*/ 13 h 29"/>
                  <a:gd name="T4" fmla="*/ 4 w 33"/>
                  <a:gd name="T5" fmla="*/ 29 h 29"/>
                  <a:gd name="T6" fmla="*/ 10 w 33"/>
                  <a:gd name="T7" fmla="*/ 5 h 29"/>
                  <a:gd name="T8" fmla="*/ 10 w 33"/>
                  <a:gd name="T9" fmla="*/ 5 h 29"/>
                  <a:gd name="T10" fmla="*/ 33 w 33"/>
                  <a:gd name="T11" fmla="*/ 8 h 29"/>
                  <a:gd name="T12" fmla="*/ 16 w 33"/>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33" h="29">
                    <a:moveTo>
                      <a:pt x="16" y="13"/>
                    </a:moveTo>
                    <a:cubicBezTo>
                      <a:pt x="16" y="13"/>
                      <a:pt x="16" y="13"/>
                      <a:pt x="16" y="13"/>
                    </a:cubicBezTo>
                    <a:cubicBezTo>
                      <a:pt x="10" y="17"/>
                      <a:pt x="6" y="23"/>
                      <a:pt x="4" y="29"/>
                    </a:cubicBezTo>
                    <a:cubicBezTo>
                      <a:pt x="0" y="21"/>
                      <a:pt x="2" y="10"/>
                      <a:pt x="10" y="5"/>
                    </a:cubicBezTo>
                    <a:cubicBezTo>
                      <a:pt x="10" y="5"/>
                      <a:pt x="10" y="5"/>
                      <a:pt x="10" y="5"/>
                    </a:cubicBezTo>
                    <a:cubicBezTo>
                      <a:pt x="18" y="0"/>
                      <a:pt x="27" y="2"/>
                      <a:pt x="33" y="8"/>
                    </a:cubicBezTo>
                    <a:cubicBezTo>
                      <a:pt x="27" y="8"/>
                      <a:pt x="22" y="10"/>
                      <a:pt x="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4" name="Freeform 109">
                <a:extLst>
                  <a:ext uri="{FF2B5EF4-FFF2-40B4-BE49-F238E27FC236}">
                    <a16:creationId xmlns:a16="http://schemas.microsoft.com/office/drawing/2014/main" xmlns="" id="{9101E996-727A-3B4D-A606-7A968F3CDD4F}"/>
                  </a:ext>
                </a:extLst>
              </p:cNvPr>
              <p:cNvSpPr>
                <a:spLocks/>
              </p:cNvSpPr>
              <p:nvPr/>
            </p:nvSpPr>
            <p:spPr bwMode="auto">
              <a:xfrm>
                <a:off x="3107" y="668"/>
                <a:ext cx="208" cy="247"/>
              </a:xfrm>
              <a:custGeom>
                <a:avLst/>
                <a:gdLst>
                  <a:gd name="T0" fmla="*/ 5 w 109"/>
                  <a:gd name="T1" fmla="*/ 48 h 130"/>
                  <a:gd name="T2" fmla="*/ 2 w 109"/>
                  <a:gd name="T3" fmla="*/ 42 h 130"/>
                  <a:gd name="T4" fmla="*/ 2 w 109"/>
                  <a:gd name="T5" fmla="*/ 41 h 130"/>
                  <a:gd name="T6" fmla="*/ 2 w 109"/>
                  <a:gd name="T7" fmla="*/ 21 h 130"/>
                  <a:gd name="T8" fmla="*/ 14 w 109"/>
                  <a:gd name="T9" fmla="*/ 5 h 130"/>
                  <a:gd name="T10" fmla="*/ 14 w 109"/>
                  <a:gd name="T11" fmla="*/ 5 h 130"/>
                  <a:gd name="T12" fmla="*/ 31 w 109"/>
                  <a:gd name="T13" fmla="*/ 0 h 130"/>
                  <a:gd name="T14" fmla="*/ 57 w 109"/>
                  <a:gd name="T15" fmla="*/ 14 h 130"/>
                  <a:gd name="T16" fmla="*/ 109 w 109"/>
                  <a:gd name="T17" fmla="*/ 94 h 130"/>
                  <a:gd name="T18" fmla="*/ 109 w 109"/>
                  <a:gd name="T19" fmla="*/ 94 h 130"/>
                  <a:gd name="T20" fmla="*/ 108 w 109"/>
                  <a:gd name="T21" fmla="*/ 94 h 130"/>
                  <a:gd name="T22" fmla="*/ 61 w 109"/>
                  <a:gd name="T23" fmla="*/ 126 h 130"/>
                  <a:gd name="T24" fmla="*/ 58 w 109"/>
                  <a:gd name="T25" fmla="*/ 130 h 130"/>
                  <a:gd name="T26" fmla="*/ 56 w 109"/>
                  <a:gd name="T27" fmla="*/ 127 h 130"/>
                  <a:gd name="T28" fmla="*/ 15 w 109"/>
                  <a:gd name="T29" fmla="*/ 63 h 130"/>
                  <a:gd name="T30" fmla="*/ 5 w 109"/>
                  <a:gd name="T31" fmla="*/ 4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30">
                    <a:moveTo>
                      <a:pt x="5" y="48"/>
                    </a:moveTo>
                    <a:cubicBezTo>
                      <a:pt x="4" y="46"/>
                      <a:pt x="3" y="44"/>
                      <a:pt x="2" y="42"/>
                    </a:cubicBezTo>
                    <a:cubicBezTo>
                      <a:pt x="2" y="41"/>
                      <a:pt x="2" y="41"/>
                      <a:pt x="2" y="41"/>
                    </a:cubicBezTo>
                    <a:cubicBezTo>
                      <a:pt x="0" y="34"/>
                      <a:pt x="0" y="27"/>
                      <a:pt x="2" y="21"/>
                    </a:cubicBezTo>
                    <a:cubicBezTo>
                      <a:pt x="4" y="15"/>
                      <a:pt x="8" y="9"/>
                      <a:pt x="14" y="5"/>
                    </a:cubicBezTo>
                    <a:cubicBezTo>
                      <a:pt x="14" y="5"/>
                      <a:pt x="14" y="5"/>
                      <a:pt x="14" y="5"/>
                    </a:cubicBezTo>
                    <a:cubicBezTo>
                      <a:pt x="20" y="2"/>
                      <a:pt x="25" y="0"/>
                      <a:pt x="31" y="0"/>
                    </a:cubicBezTo>
                    <a:cubicBezTo>
                      <a:pt x="41" y="0"/>
                      <a:pt x="51" y="5"/>
                      <a:pt x="57" y="14"/>
                    </a:cubicBezTo>
                    <a:cubicBezTo>
                      <a:pt x="57" y="14"/>
                      <a:pt x="99" y="79"/>
                      <a:pt x="109" y="94"/>
                    </a:cubicBezTo>
                    <a:cubicBezTo>
                      <a:pt x="109" y="94"/>
                      <a:pt x="109" y="94"/>
                      <a:pt x="109" y="94"/>
                    </a:cubicBezTo>
                    <a:cubicBezTo>
                      <a:pt x="108" y="94"/>
                      <a:pt x="108" y="94"/>
                      <a:pt x="108" y="94"/>
                    </a:cubicBezTo>
                    <a:cubicBezTo>
                      <a:pt x="61" y="126"/>
                      <a:pt x="61" y="126"/>
                      <a:pt x="61" y="126"/>
                    </a:cubicBezTo>
                    <a:cubicBezTo>
                      <a:pt x="60" y="127"/>
                      <a:pt x="59" y="128"/>
                      <a:pt x="58" y="130"/>
                    </a:cubicBezTo>
                    <a:cubicBezTo>
                      <a:pt x="57" y="129"/>
                      <a:pt x="57" y="128"/>
                      <a:pt x="56" y="127"/>
                    </a:cubicBezTo>
                    <a:cubicBezTo>
                      <a:pt x="50" y="117"/>
                      <a:pt x="28" y="84"/>
                      <a:pt x="15" y="63"/>
                    </a:cubicBezTo>
                    <a:cubicBezTo>
                      <a:pt x="9" y="54"/>
                      <a:pt x="5" y="48"/>
                      <a:pt x="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5" name="Freeform 110">
                <a:extLst>
                  <a:ext uri="{FF2B5EF4-FFF2-40B4-BE49-F238E27FC236}">
                    <a16:creationId xmlns:a16="http://schemas.microsoft.com/office/drawing/2014/main" xmlns="" id="{2B352319-5B6F-E04A-B06B-01F29C9B1AB5}"/>
                  </a:ext>
                </a:extLst>
              </p:cNvPr>
              <p:cNvSpPr>
                <a:spLocks/>
              </p:cNvSpPr>
              <p:nvPr/>
            </p:nvSpPr>
            <p:spPr bwMode="auto">
              <a:xfrm>
                <a:off x="3212" y="839"/>
                <a:ext cx="137" cy="110"/>
              </a:xfrm>
              <a:custGeom>
                <a:avLst/>
                <a:gdLst>
                  <a:gd name="T0" fmla="*/ 5 w 72"/>
                  <a:gd name="T1" fmla="*/ 35 h 58"/>
                  <a:gd name="T2" fmla="*/ 52 w 72"/>
                  <a:gd name="T3" fmla="*/ 4 h 58"/>
                  <a:gd name="T4" fmla="*/ 53 w 72"/>
                  <a:gd name="T5" fmla="*/ 3 h 58"/>
                  <a:gd name="T6" fmla="*/ 69 w 72"/>
                  <a:gd name="T7" fmla="*/ 7 h 58"/>
                  <a:gd name="T8" fmla="*/ 65 w 72"/>
                  <a:gd name="T9" fmla="*/ 23 h 58"/>
                  <a:gd name="T10" fmla="*/ 19 w 72"/>
                  <a:gd name="T11" fmla="*/ 55 h 58"/>
                  <a:gd name="T12" fmla="*/ 2 w 72"/>
                  <a:gd name="T13" fmla="*/ 52 h 58"/>
                  <a:gd name="T14" fmla="*/ 2 w 72"/>
                  <a:gd name="T15" fmla="*/ 39 h 58"/>
                  <a:gd name="T16" fmla="*/ 5 w 72"/>
                  <a:gd name="T17" fmla="*/ 3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8">
                    <a:moveTo>
                      <a:pt x="5" y="35"/>
                    </a:moveTo>
                    <a:cubicBezTo>
                      <a:pt x="52" y="4"/>
                      <a:pt x="52" y="4"/>
                      <a:pt x="52" y="4"/>
                    </a:cubicBezTo>
                    <a:cubicBezTo>
                      <a:pt x="52" y="3"/>
                      <a:pt x="53" y="3"/>
                      <a:pt x="53" y="3"/>
                    </a:cubicBezTo>
                    <a:cubicBezTo>
                      <a:pt x="58" y="0"/>
                      <a:pt x="65" y="2"/>
                      <a:pt x="69" y="7"/>
                    </a:cubicBezTo>
                    <a:cubicBezTo>
                      <a:pt x="72" y="12"/>
                      <a:pt x="71" y="19"/>
                      <a:pt x="65" y="23"/>
                    </a:cubicBezTo>
                    <a:cubicBezTo>
                      <a:pt x="19" y="55"/>
                      <a:pt x="19" y="55"/>
                      <a:pt x="19" y="55"/>
                    </a:cubicBezTo>
                    <a:cubicBezTo>
                      <a:pt x="13" y="58"/>
                      <a:pt x="6" y="57"/>
                      <a:pt x="2" y="52"/>
                    </a:cubicBezTo>
                    <a:cubicBezTo>
                      <a:pt x="0" y="48"/>
                      <a:pt x="0" y="43"/>
                      <a:pt x="2" y="39"/>
                    </a:cubicBezTo>
                    <a:cubicBezTo>
                      <a:pt x="3" y="38"/>
                      <a:pt x="4" y="36"/>
                      <a:pt x="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6" name="Freeform 111">
                <a:extLst>
                  <a:ext uri="{FF2B5EF4-FFF2-40B4-BE49-F238E27FC236}">
                    <a16:creationId xmlns:a16="http://schemas.microsoft.com/office/drawing/2014/main" xmlns="" id="{570BE9BC-5A26-684A-9195-B18D94246A4C}"/>
                  </a:ext>
                </a:extLst>
              </p:cNvPr>
              <p:cNvSpPr>
                <a:spLocks/>
              </p:cNvSpPr>
              <p:nvPr/>
            </p:nvSpPr>
            <p:spPr bwMode="auto">
              <a:xfrm>
                <a:off x="2949" y="746"/>
                <a:ext cx="558" cy="565"/>
              </a:xfrm>
              <a:custGeom>
                <a:avLst/>
                <a:gdLst>
                  <a:gd name="T0" fmla="*/ 24 w 293"/>
                  <a:gd name="T1" fmla="*/ 266 h 297"/>
                  <a:gd name="T2" fmla="*/ 49 w 293"/>
                  <a:gd name="T3" fmla="*/ 266 h 297"/>
                  <a:gd name="T4" fmla="*/ 49 w 293"/>
                  <a:gd name="T5" fmla="*/ 213 h 297"/>
                  <a:gd name="T6" fmla="*/ 7 w 293"/>
                  <a:gd name="T7" fmla="*/ 90 h 297"/>
                  <a:gd name="T8" fmla="*/ 65 w 293"/>
                  <a:gd name="T9" fmla="*/ 10 h 297"/>
                  <a:gd name="T10" fmla="*/ 85 w 293"/>
                  <a:gd name="T11" fmla="*/ 0 h 297"/>
                  <a:gd name="T12" fmla="*/ 85 w 293"/>
                  <a:gd name="T13" fmla="*/ 1 h 297"/>
                  <a:gd name="T14" fmla="*/ 88 w 293"/>
                  <a:gd name="T15" fmla="*/ 7 h 297"/>
                  <a:gd name="T16" fmla="*/ 98 w 293"/>
                  <a:gd name="T17" fmla="*/ 22 h 297"/>
                  <a:gd name="T18" fmla="*/ 32 w 293"/>
                  <a:gd name="T19" fmla="*/ 94 h 297"/>
                  <a:gd name="T20" fmla="*/ 65 w 293"/>
                  <a:gd name="T21" fmla="*/ 192 h 297"/>
                  <a:gd name="T22" fmla="*/ 240 w 293"/>
                  <a:gd name="T23" fmla="*/ 192 h 297"/>
                  <a:gd name="T24" fmla="*/ 250 w 293"/>
                  <a:gd name="T25" fmla="*/ 203 h 297"/>
                  <a:gd name="T26" fmla="*/ 240 w 293"/>
                  <a:gd name="T27" fmla="*/ 213 h 297"/>
                  <a:gd name="T28" fmla="*/ 117 w 293"/>
                  <a:gd name="T29" fmla="*/ 213 h 297"/>
                  <a:gd name="T30" fmla="*/ 117 w 293"/>
                  <a:gd name="T31" fmla="*/ 266 h 297"/>
                  <a:gd name="T32" fmla="*/ 278 w 293"/>
                  <a:gd name="T33" fmla="*/ 266 h 297"/>
                  <a:gd name="T34" fmla="*/ 293 w 293"/>
                  <a:gd name="T35" fmla="*/ 281 h 297"/>
                  <a:gd name="T36" fmla="*/ 278 w 293"/>
                  <a:gd name="T37" fmla="*/ 297 h 297"/>
                  <a:gd name="T38" fmla="*/ 24 w 293"/>
                  <a:gd name="T39" fmla="*/ 297 h 297"/>
                  <a:gd name="T40" fmla="*/ 9 w 293"/>
                  <a:gd name="T41" fmla="*/ 281 h 297"/>
                  <a:gd name="T42" fmla="*/ 24 w 293"/>
                  <a:gd name="T43" fmla="*/ 26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297">
                    <a:moveTo>
                      <a:pt x="24" y="266"/>
                    </a:moveTo>
                    <a:cubicBezTo>
                      <a:pt x="49" y="266"/>
                      <a:pt x="49" y="266"/>
                      <a:pt x="49" y="266"/>
                    </a:cubicBezTo>
                    <a:cubicBezTo>
                      <a:pt x="49" y="213"/>
                      <a:pt x="49" y="213"/>
                      <a:pt x="49" y="213"/>
                    </a:cubicBezTo>
                    <a:cubicBezTo>
                      <a:pt x="29" y="187"/>
                      <a:pt x="0" y="139"/>
                      <a:pt x="7" y="90"/>
                    </a:cubicBezTo>
                    <a:cubicBezTo>
                      <a:pt x="11" y="57"/>
                      <a:pt x="31" y="29"/>
                      <a:pt x="65" y="10"/>
                    </a:cubicBezTo>
                    <a:cubicBezTo>
                      <a:pt x="72" y="6"/>
                      <a:pt x="79" y="3"/>
                      <a:pt x="85" y="0"/>
                    </a:cubicBezTo>
                    <a:cubicBezTo>
                      <a:pt x="85" y="0"/>
                      <a:pt x="85" y="0"/>
                      <a:pt x="85" y="1"/>
                    </a:cubicBezTo>
                    <a:cubicBezTo>
                      <a:pt x="86" y="3"/>
                      <a:pt x="87" y="5"/>
                      <a:pt x="88" y="7"/>
                    </a:cubicBezTo>
                    <a:cubicBezTo>
                      <a:pt x="88" y="7"/>
                      <a:pt x="92" y="13"/>
                      <a:pt x="98" y="22"/>
                    </a:cubicBezTo>
                    <a:cubicBezTo>
                      <a:pt x="74" y="32"/>
                      <a:pt x="37" y="53"/>
                      <a:pt x="32" y="94"/>
                    </a:cubicBezTo>
                    <a:cubicBezTo>
                      <a:pt x="27" y="130"/>
                      <a:pt x="48" y="169"/>
                      <a:pt x="65" y="192"/>
                    </a:cubicBezTo>
                    <a:cubicBezTo>
                      <a:pt x="240" y="192"/>
                      <a:pt x="240" y="192"/>
                      <a:pt x="240" y="192"/>
                    </a:cubicBezTo>
                    <a:cubicBezTo>
                      <a:pt x="246" y="192"/>
                      <a:pt x="250" y="197"/>
                      <a:pt x="250" y="203"/>
                    </a:cubicBezTo>
                    <a:cubicBezTo>
                      <a:pt x="250" y="209"/>
                      <a:pt x="246" y="213"/>
                      <a:pt x="240" y="213"/>
                    </a:cubicBezTo>
                    <a:cubicBezTo>
                      <a:pt x="117" y="213"/>
                      <a:pt x="117" y="213"/>
                      <a:pt x="117" y="213"/>
                    </a:cubicBezTo>
                    <a:cubicBezTo>
                      <a:pt x="117" y="266"/>
                      <a:pt x="117" y="266"/>
                      <a:pt x="117" y="266"/>
                    </a:cubicBezTo>
                    <a:cubicBezTo>
                      <a:pt x="278" y="266"/>
                      <a:pt x="278" y="266"/>
                      <a:pt x="278" y="266"/>
                    </a:cubicBezTo>
                    <a:cubicBezTo>
                      <a:pt x="287" y="266"/>
                      <a:pt x="293" y="273"/>
                      <a:pt x="293" y="281"/>
                    </a:cubicBezTo>
                    <a:cubicBezTo>
                      <a:pt x="293" y="290"/>
                      <a:pt x="287" y="297"/>
                      <a:pt x="278" y="297"/>
                    </a:cubicBezTo>
                    <a:cubicBezTo>
                      <a:pt x="24" y="297"/>
                      <a:pt x="24" y="297"/>
                      <a:pt x="24" y="297"/>
                    </a:cubicBezTo>
                    <a:cubicBezTo>
                      <a:pt x="16" y="297"/>
                      <a:pt x="9" y="290"/>
                      <a:pt x="9" y="281"/>
                    </a:cubicBezTo>
                    <a:cubicBezTo>
                      <a:pt x="9" y="273"/>
                      <a:pt x="16" y="266"/>
                      <a:pt x="24"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7" name="Freeform 112">
                <a:extLst>
                  <a:ext uri="{FF2B5EF4-FFF2-40B4-BE49-F238E27FC236}">
                    <a16:creationId xmlns:a16="http://schemas.microsoft.com/office/drawing/2014/main" xmlns="" id="{017CF675-0240-AF4B-A01D-57C654ECDE09}"/>
                  </a:ext>
                </a:extLst>
              </p:cNvPr>
              <p:cNvSpPr>
                <a:spLocks/>
              </p:cNvSpPr>
              <p:nvPr/>
            </p:nvSpPr>
            <p:spPr bwMode="auto">
              <a:xfrm>
                <a:off x="4413" y="974"/>
                <a:ext cx="45" cy="127"/>
              </a:xfrm>
              <a:custGeom>
                <a:avLst/>
                <a:gdLst>
                  <a:gd name="T0" fmla="*/ 1 w 24"/>
                  <a:gd name="T1" fmla="*/ 3 h 67"/>
                  <a:gd name="T2" fmla="*/ 0 w 24"/>
                  <a:gd name="T3" fmla="*/ 3 h 67"/>
                  <a:gd name="T4" fmla="*/ 0 w 24"/>
                  <a:gd name="T5" fmla="*/ 65 h 67"/>
                  <a:gd name="T6" fmla="*/ 24 w 24"/>
                  <a:gd name="T7" fmla="*/ 65 h 67"/>
                  <a:gd name="T8" fmla="*/ 24 w 24"/>
                  <a:gd name="T9" fmla="*/ 3 h 67"/>
                  <a:gd name="T10" fmla="*/ 22 w 24"/>
                  <a:gd name="T11" fmla="*/ 3 h 67"/>
                  <a:gd name="T12" fmla="*/ 1 w 24"/>
                  <a:gd name="T13" fmla="*/ 3 h 67"/>
                </a:gdLst>
                <a:ahLst/>
                <a:cxnLst>
                  <a:cxn ang="0">
                    <a:pos x="T0" y="T1"/>
                  </a:cxn>
                  <a:cxn ang="0">
                    <a:pos x="T2" y="T3"/>
                  </a:cxn>
                  <a:cxn ang="0">
                    <a:pos x="T4" y="T5"/>
                  </a:cxn>
                  <a:cxn ang="0">
                    <a:pos x="T6" y="T7"/>
                  </a:cxn>
                  <a:cxn ang="0">
                    <a:pos x="T8" y="T9"/>
                  </a:cxn>
                  <a:cxn ang="0">
                    <a:pos x="T10" y="T11"/>
                  </a:cxn>
                  <a:cxn ang="0">
                    <a:pos x="T12" y="T13"/>
                  </a:cxn>
                </a:cxnLst>
                <a:rect l="0" t="0" r="r" b="b"/>
                <a:pathLst>
                  <a:path w="24" h="67">
                    <a:moveTo>
                      <a:pt x="1" y="3"/>
                    </a:moveTo>
                    <a:cubicBezTo>
                      <a:pt x="0" y="3"/>
                      <a:pt x="0" y="3"/>
                      <a:pt x="0" y="3"/>
                    </a:cubicBezTo>
                    <a:cubicBezTo>
                      <a:pt x="0" y="65"/>
                      <a:pt x="0" y="65"/>
                      <a:pt x="0" y="65"/>
                    </a:cubicBezTo>
                    <a:cubicBezTo>
                      <a:pt x="8" y="67"/>
                      <a:pt x="17" y="66"/>
                      <a:pt x="24" y="65"/>
                    </a:cubicBezTo>
                    <a:cubicBezTo>
                      <a:pt x="24" y="3"/>
                      <a:pt x="24" y="3"/>
                      <a:pt x="24" y="3"/>
                    </a:cubicBezTo>
                    <a:cubicBezTo>
                      <a:pt x="23" y="3"/>
                      <a:pt x="23" y="3"/>
                      <a:pt x="22" y="3"/>
                    </a:cubicBezTo>
                    <a:cubicBezTo>
                      <a:pt x="13" y="0"/>
                      <a:pt x="12"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8" name="Freeform 113">
                <a:extLst>
                  <a:ext uri="{FF2B5EF4-FFF2-40B4-BE49-F238E27FC236}">
                    <a16:creationId xmlns:a16="http://schemas.microsoft.com/office/drawing/2014/main" xmlns="" id="{E4EAA2F9-D583-0949-B72E-91F8B06017C6}"/>
                  </a:ext>
                </a:extLst>
              </p:cNvPr>
              <p:cNvSpPr>
                <a:spLocks/>
              </p:cNvSpPr>
              <p:nvPr/>
            </p:nvSpPr>
            <p:spPr bwMode="auto">
              <a:xfrm>
                <a:off x="4384" y="755"/>
                <a:ext cx="103" cy="105"/>
              </a:xfrm>
              <a:custGeom>
                <a:avLst/>
                <a:gdLst>
                  <a:gd name="T0" fmla="*/ 27 w 54"/>
                  <a:gd name="T1" fmla="*/ 0 h 55"/>
                  <a:gd name="T2" fmla="*/ 0 w 54"/>
                  <a:gd name="T3" fmla="*/ 27 h 55"/>
                  <a:gd name="T4" fmla="*/ 15 w 54"/>
                  <a:gd name="T5" fmla="*/ 51 h 55"/>
                  <a:gd name="T6" fmla="*/ 15 w 54"/>
                  <a:gd name="T7" fmla="*/ 55 h 55"/>
                  <a:gd name="T8" fmla="*/ 15 w 54"/>
                  <a:gd name="T9" fmla="*/ 55 h 55"/>
                  <a:gd name="T10" fmla="*/ 38 w 54"/>
                  <a:gd name="T11" fmla="*/ 55 h 55"/>
                  <a:gd name="T12" fmla="*/ 39 w 54"/>
                  <a:gd name="T13" fmla="*/ 55 h 55"/>
                  <a:gd name="T14" fmla="*/ 39 w 54"/>
                  <a:gd name="T15" fmla="*/ 52 h 55"/>
                  <a:gd name="T16" fmla="*/ 54 w 54"/>
                  <a:gd name="T17" fmla="*/ 27 h 55"/>
                  <a:gd name="T18" fmla="*/ 27 w 54"/>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5">
                    <a:moveTo>
                      <a:pt x="27" y="0"/>
                    </a:moveTo>
                    <a:cubicBezTo>
                      <a:pt x="12" y="0"/>
                      <a:pt x="0" y="12"/>
                      <a:pt x="0" y="27"/>
                    </a:cubicBezTo>
                    <a:cubicBezTo>
                      <a:pt x="0" y="38"/>
                      <a:pt x="6" y="47"/>
                      <a:pt x="15" y="51"/>
                    </a:cubicBezTo>
                    <a:cubicBezTo>
                      <a:pt x="15" y="55"/>
                      <a:pt x="15" y="55"/>
                      <a:pt x="15" y="55"/>
                    </a:cubicBezTo>
                    <a:cubicBezTo>
                      <a:pt x="15" y="55"/>
                      <a:pt x="15" y="55"/>
                      <a:pt x="15" y="55"/>
                    </a:cubicBezTo>
                    <a:cubicBezTo>
                      <a:pt x="38" y="55"/>
                      <a:pt x="38" y="55"/>
                      <a:pt x="38" y="55"/>
                    </a:cubicBezTo>
                    <a:cubicBezTo>
                      <a:pt x="38" y="55"/>
                      <a:pt x="39" y="55"/>
                      <a:pt x="39" y="55"/>
                    </a:cubicBezTo>
                    <a:cubicBezTo>
                      <a:pt x="39" y="52"/>
                      <a:pt x="39" y="52"/>
                      <a:pt x="39" y="52"/>
                    </a:cubicBezTo>
                    <a:cubicBezTo>
                      <a:pt x="48" y="47"/>
                      <a:pt x="54" y="38"/>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9" name="Freeform 114">
                <a:extLst>
                  <a:ext uri="{FF2B5EF4-FFF2-40B4-BE49-F238E27FC236}">
                    <a16:creationId xmlns:a16="http://schemas.microsoft.com/office/drawing/2014/main" xmlns="" id="{6210A821-E2D3-E141-AB31-2E343B171320}"/>
                  </a:ext>
                </a:extLst>
              </p:cNvPr>
              <p:cNvSpPr>
                <a:spLocks/>
              </p:cNvSpPr>
              <p:nvPr/>
            </p:nvSpPr>
            <p:spPr bwMode="auto">
              <a:xfrm>
                <a:off x="4413" y="1141"/>
                <a:ext cx="45" cy="115"/>
              </a:xfrm>
              <a:custGeom>
                <a:avLst/>
                <a:gdLst>
                  <a:gd name="T0" fmla="*/ 0 w 24"/>
                  <a:gd name="T1" fmla="*/ 3 h 60"/>
                  <a:gd name="T2" fmla="*/ 0 w 24"/>
                  <a:gd name="T3" fmla="*/ 54 h 60"/>
                  <a:gd name="T4" fmla="*/ 21 w 24"/>
                  <a:gd name="T5" fmla="*/ 54 h 60"/>
                  <a:gd name="T6" fmla="*/ 24 w 24"/>
                  <a:gd name="T7" fmla="*/ 53 h 60"/>
                  <a:gd name="T8" fmla="*/ 24 w 24"/>
                  <a:gd name="T9" fmla="*/ 4 h 60"/>
                  <a:gd name="T10" fmla="*/ 21 w 24"/>
                  <a:gd name="T11" fmla="*/ 3 h 60"/>
                  <a:gd name="T12" fmla="*/ 21 w 24"/>
                  <a:gd name="T13" fmla="*/ 3 h 60"/>
                  <a:gd name="T14" fmla="*/ 2 w 24"/>
                  <a:gd name="T15" fmla="*/ 2 h 60"/>
                  <a:gd name="T16" fmla="*/ 0 w 24"/>
                  <a:gd name="T1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60">
                    <a:moveTo>
                      <a:pt x="0" y="3"/>
                    </a:moveTo>
                    <a:cubicBezTo>
                      <a:pt x="0" y="54"/>
                      <a:pt x="0" y="54"/>
                      <a:pt x="0" y="54"/>
                    </a:cubicBezTo>
                    <a:cubicBezTo>
                      <a:pt x="9" y="60"/>
                      <a:pt x="18" y="56"/>
                      <a:pt x="21" y="54"/>
                    </a:cubicBezTo>
                    <a:cubicBezTo>
                      <a:pt x="22" y="54"/>
                      <a:pt x="23" y="53"/>
                      <a:pt x="24" y="53"/>
                    </a:cubicBezTo>
                    <a:cubicBezTo>
                      <a:pt x="24" y="4"/>
                      <a:pt x="24" y="4"/>
                      <a:pt x="24" y="4"/>
                    </a:cubicBezTo>
                    <a:cubicBezTo>
                      <a:pt x="23" y="4"/>
                      <a:pt x="22" y="4"/>
                      <a:pt x="21" y="3"/>
                    </a:cubicBezTo>
                    <a:cubicBezTo>
                      <a:pt x="21" y="3"/>
                      <a:pt x="21" y="3"/>
                      <a:pt x="21" y="3"/>
                    </a:cubicBezTo>
                    <a:cubicBezTo>
                      <a:pt x="14" y="0"/>
                      <a:pt x="10" y="1"/>
                      <a:pt x="2" y="2"/>
                    </a:cubicBezTo>
                    <a:cubicBezTo>
                      <a:pt x="1"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0" name="Freeform 115">
                <a:extLst>
                  <a:ext uri="{FF2B5EF4-FFF2-40B4-BE49-F238E27FC236}">
                    <a16:creationId xmlns:a16="http://schemas.microsoft.com/office/drawing/2014/main" xmlns="" id="{1FDF27C6-8571-A943-BE3D-4C93C4E9A4F7}"/>
                  </a:ext>
                </a:extLst>
              </p:cNvPr>
              <p:cNvSpPr>
                <a:spLocks/>
              </p:cNvSpPr>
              <p:nvPr/>
            </p:nvSpPr>
            <p:spPr bwMode="auto">
              <a:xfrm>
                <a:off x="4413" y="1301"/>
                <a:ext cx="45" cy="133"/>
              </a:xfrm>
              <a:custGeom>
                <a:avLst/>
                <a:gdLst>
                  <a:gd name="T0" fmla="*/ 0 w 24"/>
                  <a:gd name="T1" fmla="*/ 4 h 70"/>
                  <a:gd name="T2" fmla="*/ 0 w 24"/>
                  <a:gd name="T3" fmla="*/ 57 h 70"/>
                  <a:gd name="T4" fmla="*/ 0 w 24"/>
                  <a:gd name="T5" fmla="*/ 58 h 70"/>
                  <a:gd name="T6" fmla="*/ 12 w 24"/>
                  <a:gd name="T7" fmla="*/ 70 h 70"/>
                  <a:gd name="T8" fmla="*/ 24 w 24"/>
                  <a:gd name="T9" fmla="*/ 58 h 70"/>
                  <a:gd name="T10" fmla="*/ 24 w 24"/>
                  <a:gd name="T11" fmla="*/ 7 h 70"/>
                  <a:gd name="T12" fmla="*/ 20 w 24"/>
                  <a:gd name="T13" fmla="*/ 3 h 70"/>
                  <a:gd name="T14" fmla="*/ 0 w 24"/>
                  <a:gd name="T15" fmla="*/ 4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0">
                    <a:moveTo>
                      <a:pt x="0" y="4"/>
                    </a:moveTo>
                    <a:cubicBezTo>
                      <a:pt x="0" y="57"/>
                      <a:pt x="0" y="57"/>
                      <a:pt x="0" y="57"/>
                    </a:cubicBezTo>
                    <a:cubicBezTo>
                      <a:pt x="0" y="57"/>
                      <a:pt x="0" y="57"/>
                      <a:pt x="0" y="58"/>
                    </a:cubicBezTo>
                    <a:cubicBezTo>
                      <a:pt x="0" y="64"/>
                      <a:pt x="5" y="70"/>
                      <a:pt x="12" y="70"/>
                    </a:cubicBezTo>
                    <a:cubicBezTo>
                      <a:pt x="19" y="70"/>
                      <a:pt x="24" y="64"/>
                      <a:pt x="24" y="58"/>
                    </a:cubicBezTo>
                    <a:cubicBezTo>
                      <a:pt x="24" y="7"/>
                      <a:pt x="24" y="7"/>
                      <a:pt x="24" y="7"/>
                    </a:cubicBezTo>
                    <a:cubicBezTo>
                      <a:pt x="23" y="5"/>
                      <a:pt x="21" y="4"/>
                      <a:pt x="20" y="3"/>
                    </a:cubicBezTo>
                    <a:cubicBezTo>
                      <a:pt x="13" y="0"/>
                      <a:pt x="6"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1" name="Freeform 116">
                <a:extLst>
                  <a:ext uri="{FF2B5EF4-FFF2-40B4-BE49-F238E27FC236}">
                    <a16:creationId xmlns:a16="http://schemas.microsoft.com/office/drawing/2014/main" xmlns="" id="{C19BB869-900F-234C-849A-849BBD128BA0}"/>
                  </a:ext>
                </a:extLst>
              </p:cNvPr>
              <p:cNvSpPr>
                <a:spLocks noEditPoints="1"/>
              </p:cNvSpPr>
              <p:nvPr/>
            </p:nvSpPr>
            <p:spPr bwMode="auto">
              <a:xfrm>
                <a:off x="4197" y="993"/>
                <a:ext cx="471" cy="453"/>
              </a:xfrm>
              <a:custGeom>
                <a:avLst/>
                <a:gdLst>
                  <a:gd name="T0" fmla="*/ 134 w 247"/>
                  <a:gd name="T1" fmla="*/ 82 h 238"/>
                  <a:gd name="T2" fmla="*/ 134 w 247"/>
                  <a:gd name="T3" fmla="*/ 82 h 238"/>
                  <a:gd name="T4" fmla="*/ 137 w 247"/>
                  <a:gd name="T5" fmla="*/ 83 h 238"/>
                  <a:gd name="T6" fmla="*/ 156 w 247"/>
                  <a:gd name="T7" fmla="*/ 107 h 238"/>
                  <a:gd name="T8" fmla="*/ 146 w 247"/>
                  <a:gd name="T9" fmla="*/ 123 h 238"/>
                  <a:gd name="T10" fmla="*/ 137 w 247"/>
                  <a:gd name="T11" fmla="*/ 130 h 238"/>
                  <a:gd name="T12" fmla="*/ 134 w 247"/>
                  <a:gd name="T13" fmla="*/ 131 h 238"/>
                  <a:gd name="T14" fmla="*/ 113 w 247"/>
                  <a:gd name="T15" fmla="*/ 131 h 238"/>
                  <a:gd name="T16" fmla="*/ 100 w 247"/>
                  <a:gd name="T17" fmla="*/ 123 h 238"/>
                  <a:gd name="T18" fmla="*/ 91 w 247"/>
                  <a:gd name="T19" fmla="*/ 106 h 238"/>
                  <a:gd name="T20" fmla="*/ 113 w 247"/>
                  <a:gd name="T21" fmla="*/ 82 h 238"/>
                  <a:gd name="T22" fmla="*/ 115 w 247"/>
                  <a:gd name="T23" fmla="*/ 81 h 238"/>
                  <a:gd name="T24" fmla="*/ 134 w 247"/>
                  <a:gd name="T25" fmla="*/ 82 h 238"/>
                  <a:gd name="T26" fmla="*/ 113 w 247"/>
                  <a:gd name="T27" fmla="*/ 54 h 238"/>
                  <a:gd name="T28" fmla="*/ 111 w 247"/>
                  <a:gd name="T29" fmla="*/ 54 h 238"/>
                  <a:gd name="T30" fmla="*/ 73 w 247"/>
                  <a:gd name="T31" fmla="*/ 45 h 238"/>
                  <a:gd name="T32" fmla="*/ 31 w 247"/>
                  <a:gd name="T33" fmla="*/ 28 h 238"/>
                  <a:gd name="T34" fmla="*/ 32 w 247"/>
                  <a:gd name="T35" fmla="*/ 27 h 238"/>
                  <a:gd name="T36" fmla="*/ 40 w 247"/>
                  <a:gd name="T37" fmla="*/ 25 h 238"/>
                  <a:gd name="T38" fmla="*/ 66 w 247"/>
                  <a:gd name="T39" fmla="*/ 22 h 238"/>
                  <a:gd name="T40" fmla="*/ 88 w 247"/>
                  <a:gd name="T41" fmla="*/ 22 h 238"/>
                  <a:gd name="T42" fmla="*/ 102 w 247"/>
                  <a:gd name="T43" fmla="*/ 13 h 238"/>
                  <a:gd name="T44" fmla="*/ 91 w 247"/>
                  <a:gd name="T45" fmla="*/ 3 h 238"/>
                  <a:gd name="T46" fmla="*/ 76 w 247"/>
                  <a:gd name="T47" fmla="*/ 2 h 238"/>
                  <a:gd name="T48" fmla="*/ 0 w 247"/>
                  <a:gd name="T49" fmla="*/ 27 h 238"/>
                  <a:gd name="T50" fmla="*/ 0 w 247"/>
                  <a:gd name="T51" fmla="*/ 29 h 238"/>
                  <a:gd name="T52" fmla="*/ 88 w 247"/>
                  <a:gd name="T53" fmla="*/ 71 h 238"/>
                  <a:gd name="T54" fmla="*/ 67 w 247"/>
                  <a:gd name="T55" fmla="*/ 104 h 238"/>
                  <a:gd name="T56" fmla="*/ 105 w 247"/>
                  <a:gd name="T57" fmla="*/ 150 h 238"/>
                  <a:gd name="T58" fmla="*/ 72 w 247"/>
                  <a:gd name="T59" fmla="*/ 196 h 238"/>
                  <a:gd name="T60" fmla="*/ 104 w 247"/>
                  <a:gd name="T61" fmla="*/ 236 h 238"/>
                  <a:gd name="T62" fmla="*/ 106 w 247"/>
                  <a:gd name="T63" fmla="*/ 234 h 238"/>
                  <a:gd name="T64" fmla="*/ 92 w 247"/>
                  <a:gd name="T65" fmla="*/ 200 h 238"/>
                  <a:gd name="T66" fmla="*/ 109 w 247"/>
                  <a:gd name="T67" fmla="*/ 170 h 238"/>
                  <a:gd name="T68" fmla="*/ 113 w 247"/>
                  <a:gd name="T69" fmla="*/ 167 h 238"/>
                  <a:gd name="T70" fmla="*/ 133 w 247"/>
                  <a:gd name="T71" fmla="*/ 166 h 238"/>
                  <a:gd name="T72" fmla="*/ 137 w 247"/>
                  <a:gd name="T73" fmla="*/ 169 h 238"/>
                  <a:gd name="T74" fmla="*/ 155 w 247"/>
                  <a:gd name="T75" fmla="*/ 200 h 238"/>
                  <a:gd name="T76" fmla="*/ 140 w 247"/>
                  <a:gd name="T77" fmla="*/ 234 h 238"/>
                  <a:gd name="T78" fmla="*/ 143 w 247"/>
                  <a:gd name="T79" fmla="*/ 236 h 238"/>
                  <a:gd name="T80" fmla="*/ 175 w 247"/>
                  <a:gd name="T81" fmla="*/ 196 h 238"/>
                  <a:gd name="T82" fmla="*/ 141 w 247"/>
                  <a:gd name="T83" fmla="*/ 150 h 238"/>
                  <a:gd name="T84" fmla="*/ 180 w 247"/>
                  <a:gd name="T85" fmla="*/ 104 h 238"/>
                  <a:gd name="T86" fmla="*/ 158 w 247"/>
                  <a:gd name="T87" fmla="*/ 71 h 238"/>
                  <a:gd name="T88" fmla="*/ 247 w 247"/>
                  <a:gd name="T89" fmla="*/ 29 h 238"/>
                  <a:gd name="T90" fmla="*/ 246 w 247"/>
                  <a:gd name="T91" fmla="*/ 27 h 238"/>
                  <a:gd name="T92" fmla="*/ 170 w 247"/>
                  <a:gd name="T93" fmla="*/ 2 h 238"/>
                  <a:gd name="T94" fmla="*/ 156 w 247"/>
                  <a:gd name="T95" fmla="*/ 2 h 238"/>
                  <a:gd name="T96" fmla="*/ 145 w 247"/>
                  <a:gd name="T97" fmla="*/ 13 h 238"/>
                  <a:gd name="T98" fmla="*/ 159 w 247"/>
                  <a:gd name="T99" fmla="*/ 22 h 238"/>
                  <a:gd name="T100" fmla="*/ 181 w 247"/>
                  <a:gd name="T101" fmla="*/ 22 h 238"/>
                  <a:gd name="T102" fmla="*/ 207 w 247"/>
                  <a:gd name="T103" fmla="*/ 25 h 238"/>
                  <a:gd name="T104" fmla="*/ 215 w 247"/>
                  <a:gd name="T105" fmla="*/ 27 h 238"/>
                  <a:gd name="T106" fmla="*/ 216 w 247"/>
                  <a:gd name="T107" fmla="*/ 28 h 238"/>
                  <a:gd name="T108" fmla="*/ 174 w 247"/>
                  <a:gd name="T109" fmla="*/ 45 h 238"/>
                  <a:gd name="T110" fmla="*/ 138 w 247"/>
                  <a:gd name="T111" fmla="*/ 54 h 238"/>
                  <a:gd name="T112" fmla="*/ 137 w 247"/>
                  <a:gd name="T113" fmla="*/ 54 h 238"/>
                  <a:gd name="T114" fmla="*/ 113 w 247"/>
                  <a:gd name="T115" fmla="*/ 5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8">
                    <a:moveTo>
                      <a:pt x="134" y="82"/>
                    </a:moveTo>
                    <a:cubicBezTo>
                      <a:pt x="134" y="82"/>
                      <a:pt x="134" y="82"/>
                      <a:pt x="134" y="82"/>
                    </a:cubicBezTo>
                    <a:cubicBezTo>
                      <a:pt x="135" y="83"/>
                      <a:pt x="136" y="83"/>
                      <a:pt x="137" y="83"/>
                    </a:cubicBezTo>
                    <a:cubicBezTo>
                      <a:pt x="157" y="92"/>
                      <a:pt x="156" y="102"/>
                      <a:pt x="156" y="107"/>
                    </a:cubicBezTo>
                    <a:cubicBezTo>
                      <a:pt x="156" y="112"/>
                      <a:pt x="153" y="118"/>
                      <a:pt x="146" y="123"/>
                    </a:cubicBezTo>
                    <a:cubicBezTo>
                      <a:pt x="143" y="126"/>
                      <a:pt x="140" y="128"/>
                      <a:pt x="137" y="130"/>
                    </a:cubicBezTo>
                    <a:cubicBezTo>
                      <a:pt x="136" y="130"/>
                      <a:pt x="135" y="131"/>
                      <a:pt x="134" y="131"/>
                    </a:cubicBezTo>
                    <a:cubicBezTo>
                      <a:pt x="131" y="133"/>
                      <a:pt x="122" y="137"/>
                      <a:pt x="113" y="131"/>
                    </a:cubicBezTo>
                    <a:cubicBezTo>
                      <a:pt x="108" y="128"/>
                      <a:pt x="105" y="127"/>
                      <a:pt x="100" y="123"/>
                    </a:cubicBezTo>
                    <a:cubicBezTo>
                      <a:pt x="94" y="118"/>
                      <a:pt x="91" y="112"/>
                      <a:pt x="91" y="106"/>
                    </a:cubicBezTo>
                    <a:cubicBezTo>
                      <a:pt x="91" y="101"/>
                      <a:pt x="89" y="91"/>
                      <a:pt x="113" y="82"/>
                    </a:cubicBezTo>
                    <a:cubicBezTo>
                      <a:pt x="113" y="82"/>
                      <a:pt x="114" y="82"/>
                      <a:pt x="115" y="81"/>
                    </a:cubicBezTo>
                    <a:cubicBezTo>
                      <a:pt x="123" y="80"/>
                      <a:pt x="127" y="79"/>
                      <a:pt x="134" y="82"/>
                    </a:cubicBezTo>
                    <a:close/>
                    <a:moveTo>
                      <a:pt x="113" y="54"/>
                    </a:moveTo>
                    <a:cubicBezTo>
                      <a:pt x="112" y="54"/>
                      <a:pt x="112" y="54"/>
                      <a:pt x="111" y="54"/>
                    </a:cubicBezTo>
                    <a:cubicBezTo>
                      <a:pt x="102" y="52"/>
                      <a:pt x="93" y="50"/>
                      <a:pt x="73" y="45"/>
                    </a:cubicBezTo>
                    <a:cubicBezTo>
                      <a:pt x="55" y="40"/>
                      <a:pt x="34" y="32"/>
                      <a:pt x="31" y="28"/>
                    </a:cubicBezTo>
                    <a:cubicBezTo>
                      <a:pt x="31" y="27"/>
                      <a:pt x="32" y="27"/>
                      <a:pt x="32" y="27"/>
                    </a:cubicBezTo>
                    <a:cubicBezTo>
                      <a:pt x="34" y="26"/>
                      <a:pt x="37" y="25"/>
                      <a:pt x="40" y="25"/>
                    </a:cubicBezTo>
                    <a:cubicBezTo>
                      <a:pt x="47" y="23"/>
                      <a:pt x="56" y="22"/>
                      <a:pt x="66" y="22"/>
                    </a:cubicBezTo>
                    <a:cubicBezTo>
                      <a:pt x="84" y="21"/>
                      <a:pt x="86" y="22"/>
                      <a:pt x="88" y="22"/>
                    </a:cubicBezTo>
                    <a:cubicBezTo>
                      <a:pt x="90" y="22"/>
                      <a:pt x="101" y="22"/>
                      <a:pt x="102" y="13"/>
                    </a:cubicBezTo>
                    <a:cubicBezTo>
                      <a:pt x="102" y="5"/>
                      <a:pt x="96" y="4"/>
                      <a:pt x="91" y="3"/>
                    </a:cubicBezTo>
                    <a:cubicBezTo>
                      <a:pt x="84" y="2"/>
                      <a:pt x="87" y="2"/>
                      <a:pt x="76" y="2"/>
                    </a:cubicBezTo>
                    <a:cubicBezTo>
                      <a:pt x="59" y="4"/>
                      <a:pt x="7" y="0"/>
                      <a:pt x="0" y="27"/>
                    </a:cubicBezTo>
                    <a:cubicBezTo>
                      <a:pt x="0" y="28"/>
                      <a:pt x="0" y="28"/>
                      <a:pt x="0" y="29"/>
                    </a:cubicBezTo>
                    <a:cubicBezTo>
                      <a:pt x="2" y="53"/>
                      <a:pt x="52" y="64"/>
                      <a:pt x="88" y="71"/>
                    </a:cubicBezTo>
                    <a:cubicBezTo>
                      <a:pt x="76" y="79"/>
                      <a:pt x="69" y="90"/>
                      <a:pt x="67" y="104"/>
                    </a:cubicBezTo>
                    <a:cubicBezTo>
                      <a:pt x="66" y="119"/>
                      <a:pt x="78" y="134"/>
                      <a:pt x="105" y="150"/>
                    </a:cubicBezTo>
                    <a:cubicBezTo>
                      <a:pt x="84" y="165"/>
                      <a:pt x="70" y="179"/>
                      <a:pt x="72" y="196"/>
                    </a:cubicBezTo>
                    <a:cubicBezTo>
                      <a:pt x="73" y="208"/>
                      <a:pt x="84" y="225"/>
                      <a:pt x="104" y="236"/>
                    </a:cubicBezTo>
                    <a:cubicBezTo>
                      <a:pt x="106" y="237"/>
                      <a:pt x="108" y="237"/>
                      <a:pt x="106" y="234"/>
                    </a:cubicBezTo>
                    <a:cubicBezTo>
                      <a:pt x="101" y="226"/>
                      <a:pt x="93" y="210"/>
                      <a:pt x="92" y="200"/>
                    </a:cubicBezTo>
                    <a:cubicBezTo>
                      <a:pt x="91" y="193"/>
                      <a:pt x="94" y="182"/>
                      <a:pt x="109" y="170"/>
                    </a:cubicBezTo>
                    <a:cubicBezTo>
                      <a:pt x="110" y="169"/>
                      <a:pt x="112" y="168"/>
                      <a:pt x="113" y="167"/>
                    </a:cubicBezTo>
                    <a:cubicBezTo>
                      <a:pt x="119" y="163"/>
                      <a:pt x="126" y="163"/>
                      <a:pt x="133" y="166"/>
                    </a:cubicBezTo>
                    <a:cubicBezTo>
                      <a:pt x="134" y="167"/>
                      <a:pt x="136" y="168"/>
                      <a:pt x="137" y="169"/>
                    </a:cubicBezTo>
                    <a:cubicBezTo>
                      <a:pt x="150" y="180"/>
                      <a:pt x="156" y="193"/>
                      <a:pt x="155" y="200"/>
                    </a:cubicBezTo>
                    <a:cubicBezTo>
                      <a:pt x="154" y="210"/>
                      <a:pt x="146" y="225"/>
                      <a:pt x="140" y="234"/>
                    </a:cubicBezTo>
                    <a:cubicBezTo>
                      <a:pt x="139" y="236"/>
                      <a:pt x="140" y="238"/>
                      <a:pt x="143" y="236"/>
                    </a:cubicBezTo>
                    <a:cubicBezTo>
                      <a:pt x="163" y="224"/>
                      <a:pt x="173" y="208"/>
                      <a:pt x="175" y="196"/>
                    </a:cubicBezTo>
                    <a:cubicBezTo>
                      <a:pt x="176" y="179"/>
                      <a:pt x="162" y="165"/>
                      <a:pt x="141" y="150"/>
                    </a:cubicBezTo>
                    <a:cubicBezTo>
                      <a:pt x="169" y="134"/>
                      <a:pt x="181" y="119"/>
                      <a:pt x="180" y="104"/>
                    </a:cubicBezTo>
                    <a:cubicBezTo>
                      <a:pt x="177" y="90"/>
                      <a:pt x="171" y="79"/>
                      <a:pt x="158" y="71"/>
                    </a:cubicBezTo>
                    <a:cubicBezTo>
                      <a:pt x="195" y="64"/>
                      <a:pt x="244" y="53"/>
                      <a:pt x="247" y="29"/>
                    </a:cubicBezTo>
                    <a:cubicBezTo>
                      <a:pt x="247" y="28"/>
                      <a:pt x="246" y="28"/>
                      <a:pt x="246" y="27"/>
                    </a:cubicBezTo>
                    <a:cubicBezTo>
                      <a:pt x="240" y="0"/>
                      <a:pt x="187" y="4"/>
                      <a:pt x="170" y="2"/>
                    </a:cubicBezTo>
                    <a:cubicBezTo>
                      <a:pt x="160" y="2"/>
                      <a:pt x="161" y="2"/>
                      <a:pt x="156" y="2"/>
                    </a:cubicBezTo>
                    <a:cubicBezTo>
                      <a:pt x="151" y="2"/>
                      <a:pt x="145" y="5"/>
                      <a:pt x="145" y="13"/>
                    </a:cubicBezTo>
                    <a:cubicBezTo>
                      <a:pt x="145" y="20"/>
                      <a:pt x="154" y="22"/>
                      <a:pt x="159" y="22"/>
                    </a:cubicBezTo>
                    <a:cubicBezTo>
                      <a:pt x="162" y="22"/>
                      <a:pt x="162" y="21"/>
                      <a:pt x="181" y="22"/>
                    </a:cubicBezTo>
                    <a:cubicBezTo>
                      <a:pt x="191" y="22"/>
                      <a:pt x="200" y="23"/>
                      <a:pt x="207" y="25"/>
                    </a:cubicBezTo>
                    <a:cubicBezTo>
                      <a:pt x="210" y="25"/>
                      <a:pt x="213" y="26"/>
                      <a:pt x="215" y="27"/>
                    </a:cubicBezTo>
                    <a:cubicBezTo>
                      <a:pt x="215" y="27"/>
                      <a:pt x="216" y="27"/>
                      <a:pt x="216" y="28"/>
                    </a:cubicBezTo>
                    <a:cubicBezTo>
                      <a:pt x="213" y="32"/>
                      <a:pt x="192" y="40"/>
                      <a:pt x="174" y="45"/>
                    </a:cubicBezTo>
                    <a:cubicBezTo>
                      <a:pt x="156" y="49"/>
                      <a:pt x="142" y="53"/>
                      <a:pt x="138" y="54"/>
                    </a:cubicBezTo>
                    <a:cubicBezTo>
                      <a:pt x="138" y="54"/>
                      <a:pt x="137" y="54"/>
                      <a:pt x="137" y="54"/>
                    </a:cubicBezTo>
                    <a:cubicBezTo>
                      <a:pt x="130" y="55"/>
                      <a:pt x="121" y="56"/>
                      <a:pt x="113"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2" name="Freeform 117">
                <a:extLst>
                  <a:ext uri="{FF2B5EF4-FFF2-40B4-BE49-F238E27FC236}">
                    <a16:creationId xmlns:a16="http://schemas.microsoft.com/office/drawing/2014/main" xmlns="" id="{1FC0B628-ADEC-8A4A-85A1-021BA2C617B3}"/>
                  </a:ext>
                </a:extLst>
              </p:cNvPr>
              <p:cNvSpPr>
                <a:spLocks/>
              </p:cNvSpPr>
              <p:nvPr/>
            </p:nvSpPr>
            <p:spPr bwMode="auto">
              <a:xfrm>
                <a:off x="4098" y="790"/>
                <a:ext cx="673" cy="199"/>
              </a:xfrm>
              <a:custGeom>
                <a:avLst/>
                <a:gdLst>
                  <a:gd name="T0" fmla="*/ 336 w 353"/>
                  <a:gd name="T1" fmla="*/ 67 h 105"/>
                  <a:gd name="T2" fmla="*/ 245 w 353"/>
                  <a:gd name="T3" fmla="*/ 9 h 105"/>
                  <a:gd name="T4" fmla="*/ 215 w 353"/>
                  <a:gd name="T5" fmla="*/ 23 h 105"/>
                  <a:gd name="T6" fmla="*/ 189 w 353"/>
                  <a:gd name="T7" fmla="*/ 37 h 105"/>
                  <a:gd name="T8" fmla="*/ 188 w 353"/>
                  <a:gd name="T9" fmla="*/ 37 h 105"/>
                  <a:gd name="T10" fmla="*/ 165 w 353"/>
                  <a:gd name="T11" fmla="*/ 37 h 105"/>
                  <a:gd name="T12" fmla="*/ 165 w 353"/>
                  <a:gd name="T13" fmla="*/ 37 h 105"/>
                  <a:gd name="T14" fmla="*/ 138 w 353"/>
                  <a:gd name="T15" fmla="*/ 23 h 105"/>
                  <a:gd name="T16" fmla="*/ 108 w 353"/>
                  <a:gd name="T17" fmla="*/ 9 h 105"/>
                  <a:gd name="T18" fmla="*/ 15 w 353"/>
                  <a:gd name="T19" fmla="*/ 67 h 105"/>
                  <a:gd name="T20" fmla="*/ 8 w 353"/>
                  <a:gd name="T21" fmla="*/ 81 h 105"/>
                  <a:gd name="T22" fmla="*/ 37 w 353"/>
                  <a:gd name="T23" fmla="*/ 87 h 105"/>
                  <a:gd name="T24" fmla="*/ 78 w 353"/>
                  <a:gd name="T25" fmla="*/ 92 h 105"/>
                  <a:gd name="T26" fmla="*/ 113 w 353"/>
                  <a:gd name="T27" fmla="*/ 93 h 105"/>
                  <a:gd name="T28" fmla="*/ 146 w 353"/>
                  <a:gd name="T29" fmla="*/ 95 h 105"/>
                  <a:gd name="T30" fmla="*/ 165 w 353"/>
                  <a:gd name="T31" fmla="*/ 100 h 105"/>
                  <a:gd name="T32" fmla="*/ 166 w 353"/>
                  <a:gd name="T33" fmla="*/ 100 h 105"/>
                  <a:gd name="T34" fmla="*/ 187 w 353"/>
                  <a:gd name="T35" fmla="*/ 100 h 105"/>
                  <a:gd name="T36" fmla="*/ 189 w 353"/>
                  <a:gd name="T37" fmla="*/ 100 h 105"/>
                  <a:gd name="T38" fmla="*/ 207 w 353"/>
                  <a:gd name="T39" fmla="*/ 95 h 105"/>
                  <a:gd name="T40" fmla="*/ 240 w 353"/>
                  <a:gd name="T41" fmla="*/ 93 h 105"/>
                  <a:gd name="T42" fmla="*/ 275 w 353"/>
                  <a:gd name="T43" fmla="*/ 92 h 105"/>
                  <a:gd name="T44" fmla="*/ 316 w 353"/>
                  <a:gd name="T45" fmla="*/ 87 h 105"/>
                  <a:gd name="T46" fmla="*/ 342 w 353"/>
                  <a:gd name="T47" fmla="*/ 84 h 105"/>
                  <a:gd name="T48" fmla="*/ 336 w 353"/>
                  <a:gd name="T49" fmla="*/ 6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3" h="105">
                    <a:moveTo>
                      <a:pt x="336" y="67"/>
                    </a:moveTo>
                    <a:cubicBezTo>
                      <a:pt x="291" y="58"/>
                      <a:pt x="255" y="17"/>
                      <a:pt x="245" y="9"/>
                    </a:cubicBezTo>
                    <a:cubicBezTo>
                      <a:pt x="234" y="0"/>
                      <a:pt x="226" y="2"/>
                      <a:pt x="215" y="23"/>
                    </a:cubicBezTo>
                    <a:cubicBezTo>
                      <a:pt x="208" y="35"/>
                      <a:pt x="196" y="37"/>
                      <a:pt x="189" y="37"/>
                    </a:cubicBezTo>
                    <a:cubicBezTo>
                      <a:pt x="189" y="37"/>
                      <a:pt x="188" y="37"/>
                      <a:pt x="188" y="37"/>
                    </a:cubicBezTo>
                    <a:cubicBezTo>
                      <a:pt x="165" y="37"/>
                      <a:pt x="165" y="37"/>
                      <a:pt x="165" y="37"/>
                    </a:cubicBezTo>
                    <a:cubicBezTo>
                      <a:pt x="165" y="37"/>
                      <a:pt x="165" y="37"/>
                      <a:pt x="165" y="37"/>
                    </a:cubicBezTo>
                    <a:cubicBezTo>
                      <a:pt x="157" y="37"/>
                      <a:pt x="146" y="36"/>
                      <a:pt x="138" y="23"/>
                    </a:cubicBezTo>
                    <a:cubicBezTo>
                      <a:pt x="127" y="2"/>
                      <a:pt x="119" y="0"/>
                      <a:pt x="108" y="9"/>
                    </a:cubicBezTo>
                    <a:cubicBezTo>
                      <a:pt x="98" y="18"/>
                      <a:pt x="61" y="59"/>
                      <a:pt x="15" y="67"/>
                    </a:cubicBezTo>
                    <a:cubicBezTo>
                      <a:pt x="2" y="69"/>
                      <a:pt x="0" y="75"/>
                      <a:pt x="8" y="81"/>
                    </a:cubicBezTo>
                    <a:cubicBezTo>
                      <a:pt x="14" y="86"/>
                      <a:pt x="24" y="89"/>
                      <a:pt x="37" y="87"/>
                    </a:cubicBezTo>
                    <a:cubicBezTo>
                      <a:pt x="37" y="87"/>
                      <a:pt x="53" y="103"/>
                      <a:pt x="78" y="92"/>
                    </a:cubicBezTo>
                    <a:cubicBezTo>
                      <a:pt x="78" y="92"/>
                      <a:pt x="92" y="104"/>
                      <a:pt x="113" y="93"/>
                    </a:cubicBezTo>
                    <a:cubicBezTo>
                      <a:pt x="113" y="93"/>
                      <a:pt x="129" y="105"/>
                      <a:pt x="146" y="95"/>
                    </a:cubicBezTo>
                    <a:cubicBezTo>
                      <a:pt x="146" y="95"/>
                      <a:pt x="154" y="101"/>
                      <a:pt x="165" y="100"/>
                    </a:cubicBezTo>
                    <a:cubicBezTo>
                      <a:pt x="165" y="100"/>
                      <a:pt x="165" y="100"/>
                      <a:pt x="166" y="100"/>
                    </a:cubicBezTo>
                    <a:cubicBezTo>
                      <a:pt x="177" y="98"/>
                      <a:pt x="178" y="97"/>
                      <a:pt x="187" y="100"/>
                    </a:cubicBezTo>
                    <a:cubicBezTo>
                      <a:pt x="188" y="100"/>
                      <a:pt x="188" y="100"/>
                      <a:pt x="189" y="100"/>
                    </a:cubicBezTo>
                    <a:cubicBezTo>
                      <a:pt x="197" y="101"/>
                      <a:pt x="207" y="95"/>
                      <a:pt x="207" y="95"/>
                    </a:cubicBezTo>
                    <a:cubicBezTo>
                      <a:pt x="224" y="105"/>
                      <a:pt x="240" y="93"/>
                      <a:pt x="240" y="93"/>
                    </a:cubicBezTo>
                    <a:cubicBezTo>
                      <a:pt x="261" y="104"/>
                      <a:pt x="275" y="92"/>
                      <a:pt x="275" y="92"/>
                    </a:cubicBezTo>
                    <a:cubicBezTo>
                      <a:pt x="300" y="103"/>
                      <a:pt x="316" y="87"/>
                      <a:pt x="316" y="87"/>
                    </a:cubicBezTo>
                    <a:cubicBezTo>
                      <a:pt x="327" y="89"/>
                      <a:pt x="335" y="87"/>
                      <a:pt x="342" y="84"/>
                    </a:cubicBezTo>
                    <a:cubicBezTo>
                      <a:pt x="353" y="78"/>
                      <a:pt x="351" y="70"/>
                      <a:pt x="33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3" name="Freeform 118">
                <a:extLst>
                  <a:ext uri="{FF2B5EF4-FFF2-40B4-BE49-F238E27FC236}">
                    <a16:creationId xmlns:a16="http://schemas.microsoft.com/office/drawing/2014/main" xmlns="" id="{9AE0BFB7-3F41-C542-8AEE-A2C4E3933DCC}"/>
                  </a:ext>
                </a:extLst>
              </p:cNvPr>
              <p:cNvSpPr>
                <a:spLocks noEditPoints="1"/>
              </p:cNvSpPr>
              <p:nvPr/>
            </p:nvSpPr>
            <p:spPr bwMode="auto">
              <a:xfrm>
                <a:off x="5405" y="1859"/>
                <a:ext cx="866" cy="429"/>
              </a:xfrm>
              <a:custGeom>
                <a:avLst/>
                <a:gdLst>
                  <a:gd name="T0" fmla="*/ 0 w 454"/>
                  <a:gd name="T1" fmla="*/ 144 h 226"/>
                  <a:gd name="T2" fmla="*/ 0 w 454"/>
                  <a:gd name="T3" fmla="*/ 226 h 226"/>
                  <a:gd name="T4" fmla="*/ 51 w 454"/>
                  <a:gd name="T5" fmla="*/ 226 h 226"/>
                  <a:gd name="T6" fmla="*/ 51 w 454"/>
                  <a:gd name="T7" fmla="*/ 226 h 226"/>
                  <a:gd name="T8" fmla="*/ 105 w 454"/>
                  <a:gd name="T9" fmla="*/ 172 h 226"/>
                  <a:gd name="T10" fmla="*/ 159 w 454"/>
                  <a:gd name="T11" fmla="*/ 226 h 226"/>
                  <a:gd name="T12" fmla="*/ 159 w 454"/>
                  <a:gd name="T13" fmla="*/ 226 h 226"/>
                  <a:gd name="T14" fmla="*/ 282 w 454"/>
                  <a:gd name="T15" fmla="*/ 226 h 226"/>
                  <a:gd name="T16" fmla="*/ 282 w 454"/>
                  <a:gd name="T17" fmla="*/ 226 h 226"/>
                  <a:gd name="T18" fmla="*/ 336 w 454"/>
                  <a:gd name="T19" fmla="*/ 172 h 226"/>
                  <a:gd name="T20" fmla="*/ 390 w 454"/>
                  <a:gd name="T21" fmla="*/ 226 h 226"/>
                  <a:gd name="T22" fmla="*/ 390 w 454"/>
                  <a:gd name="T23" fmla="*/ 226 h 226"/>
                  <a:gd name="T24" fmla="*/ 439 w 454"/>
                  <a:gd name="T25" fmla="*/ 226 h 226"/>
                  <a:gd name="T26" fmla="*/ 439 w 454"/>
                  <a:gd name="T27" fmla="*/ 199 h 226"/>
                  <a:gd name="T28" fmla="*/ 454 w 454"/>
                  <a:gd name="T29" fmla="*/ 199 h 226"/>
                  <a:gd name="T30" fmla="*/ 454 w 454"/>
                  <a:gd name="T31" fmla="*/ 60 h 226"/>
                  <a:gd name="T32" fmla="*/ 439 w 454"/>
                  <a:gd name="T33" fmla="*/ 60 h 226"/>
                  <a:gd name="T34" fmla="*/ 439 w 454"/>
                  <a:gd name="T35" fmla="*/ 24 h 226"/>
                  <a:gd name="T36" fmla="*/ 176 w 454"/>
                  <a:gd name="T37" fmla="*/ 24 h 226"/>
                  <a:gd name="T38" fmla="*/ 176 w 454"/>
                  <a:gd name="T39" fmla="*/ 15 h 226"/>
                  <a:gd name="T40" fmla="*/ 161 w 454"/>
                  <a:gd name="T41" fmla="*/ 0 h 226"/>
                  <a:gd name="T42" fmla="*/ 156 w 454"/>
                  <a:gd name="T43" fmla="*/ 0 h 226"/>
                  <a:gd name="T44" fmla="*/ 141 w 454"/>
                  <a:gd name="T45" fmla="*/ 15 h 226"/>
                  <a:gd name="T46" fmla="*/ 141 w 454"/>
                  <a:gd name="T47" fmla="*/ 24 h 226"/>
                  <a:gd name="T48" fmla="*/ 97 w 454"/>
                  <a:gd name="T49" fmla="*/ 24 h 226"/>
                  <a:gd name="T50" fmla="*/ 0 w 454"/>
                  <a:gd name="T51" fmla="*/ 144 h 226"/>
                  <a:gd name="T52" fmla="*/ 342 w 454"/>
                  <a:gd name="T53" fmla="*/ 82 h 226"/>
                  <a:gd name="T54" fmla="*/ 358 w 454"/>
                  <a:gd name="T55" fmla="*/ 82 h 226"/>
                  <a:gd name="T56" fmla="*/ 358 w 454"/>
                  <a:gd name="T57" fmla="*/ 66 h 226"/>
                  <a:gd name="T58" fmla="*/ 369 w 454"/>
                  <a:gd name="T59" fmla="*/ 66 h 226"/>
                  <a:gd name="T60" fmla="*/ 369 w 454"/>
                  <a:gd name="T61" fmla="*/ 82 h 226"/>
                  <a:gd name="T62" fmla="*/ 385 w 454"/>
                  <a:gd name="T63" fmla="*/ 82 h 226"/>
                  <a:gd name="T64" fmla="*/ 385 w 454"/>
                  <a:gd name="T65" fmla="*/ 94 h 226"/>
                  <a:gd name="T66" fmla="*/ 369 w 454"/>
                  <a:gd name="T67" fmla="*/ 94 h 226"/>
                  <a:gd name="T68" fmla="*/ 369 w 454"/>
                  <a:gd name="T69" fmla="*/ 110 h 226"/>
                  <a:gd name="T70" fmla="*/ 358 w 454"/>
                  <a:gd name="T71" fmla="*/ 110 h 226"/>
                  <a:gd name="T72" fmla="*/ 358 w 454"/>
                  <a:gd name="T73" fmla="*/ 94 h 226"/>
                  <a:gd name="T74" fmla="*/ 342 w 454"/>
                  <a:gd name="T75" fmla="*/ 94 h 226"/>
                  <a:gd name="T76" fmla="*/ 342 w 454"/>
                  <a:gd name="T77" fmla="*/ 82 h 226"/>
                  <a:gd name="T78" fmla="*/ 163 w 454"/>
                  <a:gd name="T79" fmla="*/ 42 h 226"/>
                  <a:gd name="T80" fmla="*/ 290 w 454"/>
                  <a:gd name="T81" fmla="*/ 42 h 226"/>
                  <a:gd name="T82" fmla="*/ 290 w 454"/>
                  <a:gd name="T83" fmla="*/ 119 h 226"/>
                  <a:gd name="T84" fmla="*/ 163 w 454"/>
                  <a:gd name="T85" fmla="*/ 119 h 226"/>
                  <a:gd name="T86" fmla="*/ 163 w 454"/>
                  <a:gd name="T87" fmla="*/ 42 h 226"/>
                  <a:gd name="T88" fmla="*/ 46 w 454"/>
                  <a:gd name="T89" fmla="*/ 119 h 226"/>
                  <a:gd name="T90" fmla="*/ 108 w 454"/>
                  <a:gd name="T91" fmla="*/ 42 h 226"/>
                  <a:gd name="T92" fmla="*/ 140 w 454"/>
                  <a:gd name="T93" fmla="*/ 42 h 226"/>
                  <a:gd name="T94" fmla="*/ 140 w 454"/>
                  <a:gd name="T95" fmla="*/ 119 h 226"/>
                  <a:gd name="T96" fmla="*/ 46 w 454"/>
                  <a:gd name="T97" fmla="*/ 11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4" h="226">
                    <a:moveTo>
                      <a:pt x="0" y="144"/>
                    </a:moveTo>
                    <a:cubicBezTo>
                      <a:pt x="0" y="226"/>
                      <a:pt x="0" y="226"/>
                      <a:pt x="0" y="226"/>
                    </a:cubicBezTo>
                    <a:cubicBezTo>
                      <a:pt x="51" y="226"/>
                      <a:pt x="51" y="226"/>
                      <a:pt x="51" y="226"/>
                    </a:cubicBezTo>
                    <a:cubicBezTo>
                      <a:pt x="51" y="226"/>
                      <a:pt x="51" y="226"/>
                      <a:pt x="51" y="226"/>
                    </a:cubicBezTo>
                    <a:cubicBezTo>
                      <a:pt x="51" y="196"/>
                      <a:pt x="75" y="172"/>
                      <a:pt x="105" y="172"/>
                    </a:cubicBezTo>
                    <a:cubicBezTo>
                      <a:pt x="134" y="172"/>
                      <a:pt x="159" y="196"/>
                      <a:pt x="159" y="226"/>
                    </a:cubicBezTo>
                    <a:cubicBezTo>
                      <a:pt x="159" y="226"/>
                      <a:pt x="159" y="226"/>
                      <a:pt x="159" y="226"/>
                    </a:cubicBezTo>
                    <a:cubicBezTo>
                      <a:pt x="282" y="226"/>
                      <a:pt x="282" y="226"/>
                      <a:pt x="282" y="226"/>
                    </a:cubicBezTo>
                    <a:cubicBezTo>
                      <a:pt x="282" y="226"/>
                      <a:pt x="282" y="226"/>
                      <a:pt x="282" y="226"/>
                    </a:cubicBezTo>
                    <a:cubicBezTo>
                      <a:pt x="282" y="196"/>
                      <a:pt x="306" y="172"/>
                      <a:pt x="336" y="172"/>
                    </a:cubicBezTo>
                    <a:cubicBezTo>
                      <a:pt x="366" y="172"/>
                      <a:pt x="390" y="196"/>
                      <a:pt x="390" y="226"/>
                    </a:cubicBezTo>
                    <a:cubicBezTo>
                      <a:pt x="390" y="226"/>
                      <a:pt x="390" y="226"/>
                      <a:pt x="390" y="226"/>
                    </a:cubicBezTo>
                    <a:cubicBezTo>
                      <a:pt x="439" y="226"/>
                      <a:pt x="439" y="226"/>
                      <a:pt x="439" y="226"/>
                    </a:cubicBezTo>
                    <a:cubicBezTo>
                      <a:pt x="439" y="199"/>
                      <a:pt x="439" y="199"/>
                      <a:pt x="439" y="199"/>
                    </a:cubicBezTo>
                    <a:cubicBezTo>
                      <a:pt x="454" y="199"/>
                      <a:pt x="454" y="199"/>
                      <a:pt x="454" y="199"/>
                    </a:cubicBezTo>
                    <a:cubicBezTo>
                      <a:pt x="454" y="60"/>
                      <a:pt x="454" y="60"/>
                      <a:pt x="454" y="60"/>
                    </a:cubicBezTo>
                    <a:cubicBezTo>
                      <a:pt x="439" y="60"/>
                      <a:pt x="439" y="60"/>
                      <a:pt x="439" y="60"/>
                    </a:cubicBezTo>
                    <a:cubicBezTo>
                      <a:pt x="439" y="24"/>
                      <a:pt x="439" y="24"/>
                      <a:pt x="439" y="24"/>
                    </a:cubicBezTo>
                    <a:cubicBezTo>
                      <a:pt x="176" y="24"/>
                      <a:pt x="176" y="24"/>
                      <a:pt x="176" y="24"/>
                    </a:cubicBezTo>
                    <a:cubicBezTo>
                      <a:pt x="176" y="15"/>
                      <a:pt x="176" y="15"/>
                      <a:pt x="176" y="15"/>
                    </a:cubicBezTo>
                    <a:cubicBezTo>
                      <a:pt x="176" y="6"/>
                      <a:pt x="169" y="0"/>
                      <a:pt x="161" y="0"/>
                    </a:cubicBezTo>
                    <a:cubicBezTo>
                      <a:pt x="156" y="0"/>
                      <a:pt x="156" y="0"/>
                      <a:pt x="156" y="0"/>
                    </a:cubicBezTo>
                    <a:cubicBezTo>
                      <a:pt x="148" y="0"/>
                      <a:pt x="141" y="6"/>
                      <a:pt x="141" y="15"/>
                    </a:cubicBezTo>
                    <a:cubicBezTo>
                      <a:pt x="141" y="24"/>
                      <a:pt x="141" y="24"/>
                      <a:pt x="141" y="24"/>
                    </a:cubicBezTo>
                    <a:cubicBezTo>
                      <a:pt x="97" y="24"/>
                      <a:pt x="97" y="24"/>
                      <a:pt x="97" y="24"/>
                    </a:cubicBezTo>
                    <a:lnTo>
                      <a:pt x="0" y="144"/>
                    </a:lnTo>
                    <a:close/>
                    <a:moveTo>
                      <a:pt x="342" y="82"/>
                    </a:moveTo>
                    <a:cubicBezTo>
                      <a:pt x="358" y="82"/>
                      <a:pt x="358" y="82"/>
                      <a:pt x="358" y="82"/>
                    </a:cubicBezTo>
                    <a:cubicBezTo>
                      <a:pt x="358" y="66"/>
                      <a:pt x="358" y="66"/>
                      <a:pt x="358" y="66"/>
                    </a:cubicBezTo>
                    <a:cubicBezTo>
                      <a:pt x="369" y="66"/>
                      <a:pt x="369" y="66"/>
                      <a:pt x="369" y="66"/>
                    </a:cubicBezTo>
                    <a:cubicBezTo>
                      <a:pt x="369" y="82"/>
                      <a:pt x="369" y="82"/>
                      <a:pt x="369" y="82"/>
                    </a:cubicBezTo>
                    <a:cubicBezTo>
                      <a:pt x="385" y="82"/>
                      <a:pt x="385" y="82"/>
                      <a:pt x="385" y="82"/>
                    </a:cubicBezTo>
                    <a:cubicBezTo>
                      <a:pt x="385" y="94"/>
                      <a:pt x="385" y="94"/>
                      <a:pt x="385" y="94"/>
                    </a:cubicBezTo>
                    <a:cubicBezTo>
                      <a:pt x="369" y="94"/>
                      <a:pt x="369" y="94"/>
                      <a:pt x="369" y="94"/>
                    </a:cubicBezTo>
                    <a:cubicBezTo>
                      <a:pt x="369" y="110"/>
                      <a:pt x="369" y="110"/>
                      <a:pt x="369" y="110"/>
                    </a:cubicBezTo>
                    <a:cubicBezTo>
                      <a:pt x="358" y="110"/>
                      <a:pt x="358" y="110"/>
                      <a:pt x="358" y="110"/>
                    </a:cubicBezTo>
                    <a:cubicBezTo>
                      <a:pt x="358" y="94"/>
                      <a:pt x="358" y="94"/>
                      <a:pt x="358" y="94"/>
                    </a:cubicBezTo>
                    <a:cubicBezTo>
                      <a:pt x="342" y="94"/>
                      <a:pt x="342" y="94"/>
                      <a:pt x="342" y="94"/>
                    </a:cubicBezTo>
                    <a:lnTo>
                      <a:pt x="342" y="82"/>
                    </a:lnTo>
                    <a:close/>
                    <a:moveTo>
                      <a:pt x="163" y="42"/>
                    </a:moveTo>
                    <a:cubicBezTo>
                      <a:pt x="290" y="42"/>
                      <a:pt x="290" y="42"/>
                      <a:pt x="290" y="42"/>
                    </a:cubicBezTo>
                    <a:cubicBezTo>
                      <a:pt x="290" y="119"/>
                      <a:pt x="290" y="119"/>
                      <a:pt x="290" y="119"/>
                    </a:cubicBezTo>
                    <a:cubicBezTo>
                      <a:pt x="163" y="119"/>
                      <a:pt x="163" y="119"/>
                      <a:pt x="163" y="119"/>
                    </a:cubicBezTo>
                    <a:lnTo>
                      <a:pt x="163" y="42"/>
                    </a:lnTo>
                    <a:close/>
                    <a:moveTo>
                      <a:pt x="46" y="119"/>
                    </a:moveTo>
                    <a:cubicBezTo>
                      <a:pt x="108" y="42"/>
                      <a:pt x="108" y="42"/>
                      <a:pt x="108" y="42"/>
                    </a:cubicBezTo>
                    <a:cubicBezTo>
                      <a:pt x="140" y="42"/>
                      <a:pt x="140" y="42"/>
                      <a:pt x="140" y="42"/>
                    </a:cubicBezTo>
                    <a:cubicBezTo>
                      <a:pt x="140" y="119"/>
                      <a:pt x="140" y="119"/>
                      <a:pt x="140" y="119"/>
                    </a:cubicBezTo>
                    <a:lnTo>
                      <a:pt x="46"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4" name="Freeform 119">
                <a:extLst>
                  <a:ext uri="{FF2B5EF4-FFF2-40B4-BE49-F238E27FC236}">
                    <a16:creationId xmlns:a16="http://schemas.microsoft.com/office/drawing/2014/main" xmlns="" id="{2CE3F26D-2C9C-CE4E-B5EA-2CBF9DF9EA94}"/>
                  </a:ext>
                </a:extLst>
              </p:cNvPr>
              <p:cNvSpPr>
                <a:spLocks noEditPoints="1"/>
              </p:cNvSpPr>
              <p:nvPr/>
            </p:nvSpPr>
            <p:spPr bwMode="auto">
              <a:xfrm>
                <a:off x="5962" y="2205"/>
                <a:ext cx="166" cy="165"/>
              </a:xfrm>
              <a:custGeom>
                <a:avLst/>
                <a:gdLst>
                  <a:gd name="T0" fmla="*/ 0 w 87"/>
                  <a:gd name="T1" fmla="*/ 44 h 87"/>
                  <a:gd name="T2" fmla="*/ 44 w 87"/>
                  <a:gd name="T3" fmla="*/ 87 h 87"/>
                  <a:gd name="T4" fmla="*/ 87 w 87"/>
                  <a:gd name="T5" fmla="*/ 44 h 87"/>
                  <a:gd name="T6" fmla="*/ 44 w 87"/>
                  <a:gd name="T7" fmla="*/ 0 h 87"/>
                  <a:gd name="T8" fmla="*/ 0 w 87"/>
                  <a:gd name="T9" fmla="*/ 44 h 87"/>
                  <a:gd name="T10" fmla="*/ 25 w 87"/>
                  <a:gd name="T11" fmla="*/ 44 h 87"/>
                  <a:gd name="T12" fmla="*/ 44 w 87"/>
                  <a:gd name="T13" fmla="*/ 25 h 87"/>
                  <a:gd name="T14" fmla="*/ 63 w 87"/>
                  <a:gd name="T15" fmla="*/ 44 h 87"/>
                  <a:gd name="T16" fmla="*/ 44 w 87"/>
                  <a:gd name="T17" fmla="*/ 63 h 87"/>
                  <a:gd name="T18" fmla="*/ 25 w 87"/>
                  <a:gd name="T19"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7">
                    <a:moveTo>
                      <a:pt x="0" y="44"/>
                    </a:moveTo>
                    <a:cubicBezTo>
                      <a:pt x="0" y="68"/>
                      <a:pt x="20" y="87"/>
                      <a:pt x="44" y="87"/>
                    </a:cubicBezTo>
                    <a:cubicBezTo>
                      <a:pt x="68" y="87"/>
                      <a:pt x="87" y="68"/>
                      <a:pt x="87" y="44"/>
                    </a:cubicBezTo>
                    <a:cubicBezTo>
                      <a:pt x="87" y="20"/>
                      <a:pt x="68" y="0"/>
                      <a:pt x="44" y="0"/>
                    </a:cubicBezTo>
                    <a:cubicBezTo>
                      <a:pt x="20" y="0"/>
                      <a:pt x="0" y="20"/>
                      <a:pt x="0" y="44"/>
                    </a:cubicBezTo>
                    <a:close/>
                    <a:moveTo>
                      <a:pt x="25" y="44"/>
                    </a:moveTo>
                    <a:cubicBezTo>
                      <a:pt x="25" y="33"/>
                      <a:pt x="33" y="25"/>
                      <a:pt x="44" y="25"/>
                    </a:cubicBezTo>
                    <a:cubicBezTo>
                      <a:pt x="54" y="25"/>
                      <a:pt x="63" y="33"/>
                      <a:pt x="63" y="44"/>
                    </a:cubicBezTo>
                    <a:cubicBezTo>
                      <a:pt x="63" y="54"/>
                      <a:pt x="54" y="63"/>
                      <a:pt x="44" y="63"/>
                    </a:cubicBezTo>
                    <a:cubicBezTo>
                      <a:pt x="33" y="63"/>
                      <a:pt x="25" y="54"/>
                      <a:pt x="2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5" name="Freeform 120">
                <a:extLst>
                  <a:ext uri="{FF2B5EF4-FFF2-40B4-BE49-F238E27FC236}">
                    <a16:creationId xmlns:a16="http://schemas.microsoft.com/office/drawing/2014/main" xmlns="" id="{F185B17E-A92A-2A47-A220-C177EA1716DD}"/>
                  </a:ext>
                </a:extLst>
              </p:cNvPr>
              <p:cNvSpPr>
                <a:spLocks noEditPoints="1"/>
              </p:cNvSpPr>
              <p:nvPr/>
            </p:nvSpPr>
            <p:spPr bwMode="auto">
              <a:xfrm>
                <a:off x="5522" y="2205"/>
                <a:ext cx="165" cy="165"/>
              </a:xfrm>
              <a:custGeom>
                <a:avLst/>
                <a:gdLst>
                  <a:gd name="T0" fmla="*/ 0 w 87"/>
                  <a:gd name="T1" fmla="*/ 44 h 87"/>
                  <a:gd name="T2" fmla="*/ 44 w 87"/>
                  <a:gd name="T3" fmla="*/ 87 h 87"/>
                  <a:gd name="T4" fmla="*/ 87 w 87"/>
                  <a:gd name="T5" fmla="*/ 44 h 87"/>
                  <a:gd name="T6" fmla="*/ 44 w 87"/>
                  <a:gd name="T7" fmla="*/ 0 h 87"/>
                  <a:gd name="T8" fmla="*/ 0 w 87"/>
                  <a:gd name="T9" fmla="*/ 44 h 87"/>
                  <a:gd name="T10" fmla="*/ 25 w 87"/>
                  <a:gd name="T11" fmla="*/ 44 h 87"/>
                  <a:gd name="T12" fmla="*/ 44 w 87"/>
                  <a:gd name="T13" fmla="*/ 25 h 87"/>
                  <a:gd name="T14" fmla="*/ 63 w 87"/>
                  <a:gd name="T15" fmla="*/ 44 h 87"/>
                  <a:gd name="T16" fmla="*/ 44 w 87"/>
                  <a:gd name="T17" fmla="*/ 63 h 87"/>
                  <a:gd name="T18" fmla="*/ 25 w 87"/>
                  <a:gd name="T19"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7">
                    <a:moveTo>
                      <a:pt x="0" y="44"/>
                    </a:moveTo>
                    <a:cubicBezTo>
                      <a:pt x="0" y="68"/>
                      <a:pt x="20" y="87"/>
                      <a:pt x="44" y="87"/>
                    </a:cubicBezTo>
                    <a:cubicBezTo>
                      <a:pt x="68" y="87"/>
                      <a:pt x="87" y="68"/>
                      <a:pt x="87" y="44"/>
                    </a:cubicBezTo>
                    <a:cubicBezTo>
                      <a:pt x="87" y="20"/>
                      <a:pt x="68" y="0"/>
                      <a:pt x="44" y="0"/>
                    </a:cubicBezTo>
                    <a:cubicBezTo>
                      <a:pt x="20" y="0"/>
                      <a:pt x="0" y="20"/>
                      <a:pt x="0" y="44"/>
                    </a:cubicBezTo>
                    <a:close/>
                    <a:moveTo>
                      <a:pt x="25" y="44"/>
                    </a:moveTo>
                    <a:cubicBezTo>
                      <a:pt x="25" y="33"/>
                      <a:pt x="33" y="25"/>
                      <a:pt x="44" y="25"/>
                    </a:cubicBezTo>
                    <a:cubicBezTo>
                      <a:pt x="54" y="25"/>
                      <a:pt x="63" y="33"/>
                      <a:pt x="63" y="44"/>
                    </a:cubicBezTo>
                    <a:cubicBezTo>
                      <a:pt x="63" y="54"/>
                      <a:pt x="54" y="63"/>
                      <a:pt x="44" y="63"/>
                    </a:cubicBezTo>
                    <a:cubicBezTo>
                      <a:pt x="33" y="63"/>
                      <a:pt x="25" y="54"/>
                      <a:pt x="2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6" name="Freeform 121">
                <a:extLst>
                  <a:ext uri="{FF2B5EF4-FFF2-40B4-BE49-F238E27FC236}">
                    <a16:creationId xmlns:a16="http://schemas.microsoft.com/office/drawing/2014/main" xmlns="" id="{60CFDC90-41D4-FF46-AB69-E2B7140E2C16}"/>
                  </a:ext>
                </a:extLst>
              </p:cNvPr>
              <p:cNvSpPr>
                <a:spLocks noEditPoints="1"/>
              </p:cNvSpPr>
              <p:nvPr/>
            </p:nvSpPr>
            <p:spPr bwMode="auto">
              <a:xfrm>
                <a:off x="2050" y="2425"/>
                <a:ext cx="529" cy="210"/>
              </a:xfrm>
              <a:custGeom>
                <a:avLst/>
                <a:gdLst>
                  <a:gd name="T0" fmla="*/ 0 w 278"/>
                  <a:gd name="T1" fmla="*/ 55 h 110"/>
                  <a:gd name="T2" fmla="*/ 55 w 278"/>
                  <a:gd name="T3" fmla="*/ 110 h 110"/>
                  <a:gd name="T4" fmla="*/ 131 w 278"/>
                  <a:gd name="T5" fmla="*/ 110 h 110"/>
                  <a:gd name="T6" fmla="*/ 223 w 278"/>
                  <a:gd name="T7" fmla="*/ 110 h 110"/>
                  <a:gd name="T8" fmla="*/ 278 w 278"/>
                  <a:gd name="T9" fmla="*/ 55 h 110"/>
                  <a:gd name="T10" fmla="*/ 223 w 278"/>
                  <a:gd name="T11" fmla="*/ 0 h 110"/>
                  <a:gd name="T12" fmla="*/ 131 w 278"/>
                  <a:gd name="T13" fmla="*/ 0 h 110"/>
                  <a:gd name="T14" fmla="*/ 55 w 278"/>
                  <a:gd name="T15" fmla="*/ 0 h 110"/>
                  <a:gd name="T16" fmla="*/ 0 w 278"/>
                  <a:gd name="T17" fmla="*/ 55 h 110"/>
                  <a:gd name="T18" fmla="*/ 131 w 278"/>
                  <a:gd name="T19" fmla="*/ 97 h 110"/>
                  <a:gd name="T20" fmla="*/ 55 w 278"/>
                  <a:gd name="T21" fmla="*/ 97 h 110"/>
                  <a:gd name="T22" fmla="*/ 13 w 278"/>
                  <a:gd name="T23" fmla="*/ 55 h 110"/>
                  <a:gd name="T24" fmla="*/ 55 w 278"/>
                  <a:gd name="T25" fmla="*/ 12 h 110"/>
                  <a:gd name="T26" fmla="*/ 131 w 278"/>
                  <a:gd name="T27" fmla="*/ 12 h 110"/>
                  <a:gd name="T28" fmla="*/ 131 w 278"/>
                  <a:gd name="T29" fmla="*/ 9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 h="110">
                    <a:moveTo>
                      <a:pt x="0" y="55"/>
                    </a:moveTo>
                    <a:cubicBezTo>
                      <a:pt x="0" y="85"/>
                      <a:pt x="25" y="110"/>
                      <a:pt x="55" y="110"/>
                    </a:cubicBezTo>
                    <a:cubicBezTo>
                      <a:pt x="131" y="110"/>
                      <a:pt x="131" y="110"/>
                      <a:pt x="131" y="110"/>
                    </a:cubicBezTo>
                    <a:cubicBezTo>
                      <a:pt x="223" y="110"/>
                      <a:pt x="223" y="110"/>
                      <a:pt x="223" y="110"/>
                    </a:cubicBezTo>
                    <a:cubicBezTo>
                      <a:pt x="254" y="110"/>
                      <a:pt x="278" y="85"/>
                      <a:pt x="278" y="55"/>
                    </a:cubicBezTo>
                    <a:cubicBezTo>
                      <a:pt x="278" y="24"/>
                      <a:pt x="254" y="0"/>
                      <a:pt x="223" y="0"/>
                    </a:cubicBezTo>
                    <a:cubicBezTo>
                      <a:pt x="131" y="0"/>
                      <a:pt x="131" y="0"/>
                      <a:pt x="131" y="0"/>
                    </a:cubicBezTo>
                    <a:cubicBezTo>
                      <a:pt x="55" y="0"/>
                      <a:pt x="55" y="0"/>
                      <a:pt x="55" y="0"/>
                    </a:cubicBezTo>
                    <a:cubicBezTo>
                      <a:pt x="25" y="0"/>
                      <a:pt x="0" y="24"/>
                      <a:pt x="0" y="55"/>
                    </a:cubicBezTo>
                    <a:close/>
                    <a:moveTo>
                      <a:pt x="131" y="97"/>
                    </a:moveTo>
                    <a:cubicBezTo>
                      <a:pt x="55" y="97"/>
                      <a:pt x="55" y="97"/>
                      <a:pt x="55" y="97"/>
                    </a:cubicBezTo>
                    <a:cubicBezTo>
                      <a:pt x="32" y="97"/>
                      <a:pt x="13" y="78"/>
                      <a:pt x="13" y="55"/>
                    </a:cubicBezTo>
                    <a:cubicBezTo>
                      <a:pt x="13" y="31"/>
                      <a:pt x="32" y="12"/>
                      <a:pt x="55" y="12"/>
                    </a:cubicBezTo>
                    <a:cubicBezTo>
                      <a:pt x="131" y="12"/>
                      <a:pt x="131" y="12"/>
                      <a:pt x="131" y="12"/>
                    </a:cubicBezTo>
                    <a:lnTo>
                      <a:pt x="131"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7" name="Freeform 122">
                <a:extLst>
                  <a:ext uri="{FF2B5EF4-FFF2-40B4-BE49-F238E27FC236}">
                    <a16:creationId xmlns:a16="http://schemas.microsoft.com/office/drawing/2014/main" xmlns="" id="{39F74F26-1017-6F41-B31F-CFDD86D03114}"/>
                  </a:ext>
                </a:extLst>
              </p:cNvPr>
              <p:cNvSpPr>
                <a:spLocks noEditPoints="1"/>
              </p:cNvSpPr>
              <p:nvPr/>
            </p:nvSpPr>
            <p:spPr bwMode="auto">
              <a:xfrm>
                <a:off x="2957" y="-253"/>
                <a:ext cx="495" cy="196"/>
              </a:xfrm>
              <a:custGeom>
                <a:avLst/>
                <a:gdLst>
                  <a:gd name="T0" fmla="*/ 260 w 260"/>
                  <a:gd name="T1" fmla="*/ 51 h 103"/>
                  <a:gd name="T2" fmla="*/ 208 w 260"/>
                  <a:gd name="T3" fmla="*/ 0 h 103"/>
                  <a:gd name="T4" fmla="*/ 137 w 260"/>
                  <a:gd name="T5" fmla="*/ 0 h 103"/>
                  <a:gd name="T6" fmla="*/ 51 w 260"/>
                  <a:gd name="T7" fmla="*/ 0 h 103"/>
                  <a:gd name="T8" fmla="*/ 0 w 260"/>
                  <a:gd name="T9" fmla="*/ 51 h 103"/>
                  <a:gd name="T10" fmla="*/ 51 w 260"/>
                  <a:gd name="T11" fmla="*/ 103 h 103"/>
                  <a:gd name="T12" fmla="*/ 137 w 260"/>
                  <a:gd name="T13" fmla="*/ 103 h 103"/>
                  <a:gd name="T14" fmla="*/ 208 w 260"/>
                  <a:gd name="T15" fmla="*/ 103 h 103"/>
                  <a:gd name="T16" fmla="*/ 260 w 260"/>
                  <a:gd name="T17" fmla="*/ 51 h 103"/>
                  <a:gd name="T18" fmla="*/ 137 w 260"/>
                  <a:gd name="T19" fmla="*/ 11 h 103"/>
                  <a:gd name="T20" fmla="*/ 208 w 260"/>
                  <a:gd name="T21" fmla="*/ 11 h 103"/>
                  <a:gd name="T22" fmla="*/ 248 w 260"/>
                  <a:gd name="T23" fmla="*/ 51 h 103"/>
                  <a:gd name="T24" fmla="*/ 208 w 260"/>
                  <a:gd name="T25" fmla="*/ 91 h 103"/>
                  <a:gd name="T26" fmla="*/ 137 w 260"/>
                  <a:gd name="T27" fmla="*/ 91 h 103"/>
                  <a:gd name="T28" fmla="*/ 137 w 260"/>
                  <a:gd name="T29"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103">
                    <a:moveTo>
                      <a:pt x="260" y="51"/>
                    </a:moveTo>
                    <a:cubicBezTo>
                      <a:pt x="260" y="23"/>
                      <a:pt x="237" y="0"/>
                      <a:pt x="208" y="0"/>
                    </a:cubicBezTo>
                    <a:cubicBezTo>
                      <a:pt x="137" y="0"/>
                      <a:pt x="137" y="0"/>
                      <a:pt x="137" y="0"/>
                    </a:cubicBezTo>
                    <a:cubicBezTo>
                      <a:pt x="51" y="0"/>
                      <a:pt x="51" y="0"/>
                      <a:pt x="51" y="0"/>
                    </a:cubicBezTo>
                    <a:cubicBezTo>
                      <a:pt x="23" y="0"/>
                      <a:pt x="0" y="23"/>
                      <a:pt x="0" y="51"/>
                    </a:cubicBezTo>
                    <a:cubicBezTo>
                      <a:pt x="0" y="79"/>
                      <a:pt x="23" y="103"/>
                      <a:pt x="51" y="103"/>
                    </a:cubicBezTo>
                    <a:cubicBezTo>
                      <a:pt x="137" y="103"/>
                      <a:pt x="137" y="103"/>
                      <a:pt x="137" y="103"/>
                    </a:cubicBezTo>
                    <a:cubicBezTo>
                      <a:pt x="208" y="103"/>
                      <a:pt x="208" y="103"/>
                      <a:pt x="208" y="103"/>
                    </a:cubicBezTo>
                    <a:cubicBezTo>
                      <a:pt x="237" y="103"/>
                      <a:pt x="260" y="79"/>
                      <a:pt x="260" y="51"/>
                    </a:cubicBezTo>
                    <a:close/>
                    <a:moveTo>
                      <a:pt x="137" y="11"/>
                    </a:moveTo>
                    <a:cubicBezTo>
                      <a:pt x="208" y="11"/>
                      <a:pt x="208" y="11"/>
                      <a:pt x="208" y="11"/>
                    </a:cubicBezTo>
                    <a:cubicBezTo>
                      <a:pt x="230" y="11"/>
                      <a:pt x="248" y="29"/>
                      <a:pt x="248" y="51"/>
                    </a:cubicBezTo>
                    <a:cubicBezTo>
                      <a:pt x="248" y="73"/>
                      <a:pt x="230" y="91"/>
                      <a:pt x="208" y="91"/>
                    </a:cubicBezTo>
                    <a:cubicBezTo>
                      <a:pt x="137" y="91"/>
                      <a:pt x="137" y="91"/>
                      <a:pt x="137" y="91"/>
                    </a:cubicBezTo>
                    <a:lnTo>
                      <a:pt x="13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8" name="Freeform 123">
                <a:extLst>
                  <a:ext uri="{FF2B5EF4-FFF2-40B4-BE49-F238E27FC236}">
                    <a16:creationId xmlns:a16="http://schemas.microsoft.com/office/drawing/2014/main" xmlns="" id="{437B8F08-1F7E-C544-97C0-676D5FFC2A36}"/>
                  </a:ext>
                </a:extLst>
              </p:cNvPr>
              <p:cNvSpPr>
                <a:spLocks noEditPoints="1"/>
              </p:cNvSpPr>
              <p:nvPr/>
            </p:nvSpPr>
            <p:spPr bwMode="auto">
              <a:xfrm>
                <a:off x="3974" y="2399"/>
                <a:ext cx="675" cy="673"/>
              </a:xfrm>
              <a:custGeom>
                <a:avLst/>
                <a:gdLst>
                  <a:gd name="T0" fmla="*/ 285 w 354"/>
                  <a:gd name="T1" fmla="*/ 113 h 354"/>
                  <a:gd name="T2" fmla="*/ 213 w 354"/>
                  <a:gd name="T3" fmla="*/ 89 h 354"/>
                  <a:gd name="T4" fmla="*/ 64 w 354"/>
                  <a:gd name="T5" fmla="*/ 48 h 354"/>
                  <a:gd name="T6" fmla="*/ 89 w 354"/>
                  <a:gd name="T7" fmla="*/ 141 h 354"/>
                  <a:gd name="T8" fmla="*/ 68 w 354"/>
                  <a:gd name="T9" fmla="*/ 242 h 354"/>
                  <a:gd name="T10" fmla="*/ 140 w 354"/>
                  <a:gd name="T11" fmla="*/ 266 h 354"/>
                  <a:gd name="T12" fmla="*/ 290 w 354"/>
                  <a:gd name="T13" fmla="*/ 307 h 354"/>
                  <a:gd name="T14" fmla="*/ 265 w 354"/>
                  <a:gd name="T15" fmla="*/ 214 h 354"/>
                  <a:gd name="T16" fmla="*/ 96 w 354"/>
                  <a:gd name="T17" fmla="*/ 150 h 354"/>
                  <a:gd name="T18" fmla="*/ 10 w 354"/>
                  <a:gd name="T19" fmla="*/ 177 h 354"/>
                  <a:gd name="T20" fmla="*/ 135 w 354"/>
                  <a:gd name="T21" fmla="*/ 175 h 354"/>
                  <a:gd name="T22" fmla="*/ 135 w 354"/>
                  <a:gd name="T23" fmla="*/ 195 h 354"/>
                  <a:gd name="T24" fmla="*/ 126 w 354"/>
                  <a:gd name="T25" fmla="*/ 185 h 354"/>
                  <a:gd name="T26" fmla="*/ 126 w 354"/>
                  <a:gd name="T27" fmla="*/ 170 h 354"/>
                  <a:gd name="T28" fmla="*/ 135 w 354"/>
                  <a:gd name="T29" fmla="*/ 160 h 354"/>
                  <a:gd name="T30" fmla="*/ 77 w 354"/>
                  <a:gd name="T31" fmla="*/ 248 h 354"/>
                  <a:gd name="T32" fmla="*/ 139 w 354"/>
                  <a:gd name="T33" fmla="*/ 254 h 354"/>
                  <a:gd name="T34" fmla="*/ 101 w 354"/>
                  <a:gd name="T35" fmla="*/ 139 h 354"/>
                  <a:gd name="T36" fmla="*/ 64 w 354"/>
                  <a:gd name="T37" fmla="*/ 58 h 354"/>
                  <a:gd name="T38" fmla="*/ 208 w 354"/>
                  <a:gd name="T39" fmla="*/ 149 h 354"/>
                  <a:gd name="T40" fmla="*/ 208 w 354"/>
                  <a:gd name="T41" fmla="*/ 146 h 354"/>
                  <a:gd name="T42" fmla="*/ 194 w 354"/>
                  <a:gd name="T43" fmla="*/ 136 h 354"/>
                  <a:gd name="T44" fmla="*/ 207 w 354"/>
                  <a:gd name="T45" fmla="*/ 136 h 354"/>
                  <a:gd name="T46" fmla="*/ 177 w 354"/>
                  <a:gd name="T47" fmla="*/ 120 h 354"/>
                  <a:gd name="T48" fmla="*/ 179 w 354"/>
                  <a:gd name="T49" fmla="*/ 135 h 354"/>
                  <a:gd name="T50" fmla="*/ 177 w 354"/>
                  <a:gd name="T51" fmla="*/ 134 h 354"/>
                  <a:gd name="T52" fmla="*/ 169 w 354"/>
                  <a:gd name="T53" fmla="*/ 127 h 354"/>
                  <a:gd name="T54" fmla="*/ 148 w 354"/>
                  <a:gd name="T55" fmla="*/ 109 h 354"/>
                  <a:gd name="T56" fmla="*/ 147 w 354"/>
                  <a:gd name="T57" fmla="*/ 148 h 354"/>
                  <a:gd name="T58" fmla="*/ 146 w 354"/>
                  <a:gd name="T59" fmla="*/ 205 h 354"/>
                  <a:gd name="T60" fmla="*/ 146 w 354"/>
                  <a:gd name="T61" fmla="*/ 208 h 354"/>
                  <a:gd name="T62" fmla="*/ 160 w 354"/>
                  <a:gd name="T63" fmla="*/ 219 h 354"/>
                  <a:gd name="T64" fmla="*/ 147 w 354"/>
                  <a:gd name="T65" fmla="*/ 218 h 354"/>
                  <a:gd name="T66" fmla="*/ 177 w 354"/>
                  <a:gd name="T67" fmla="*/ 235 h 354"/>
                  <a:gd name="T68" fmla="*/ 175 w 354"/>
                  <a:gd name="T69" fmla="*/ 219 h 354"/>
                  <a:gd name="T70" fmla="*/ 177 w 354"/>
                  <a:gd name="T71" fmla="*/ 221 h 354"/>
                  <a:gd name="T72" fmla="*/ 185 w 354"/>
                  <a:gd name="T73" fmla="*/ 228 h 354"/>
                  <a:gd name="T74" fmla="*/ 205 w 354"/>
                  <a:gd name="T75" fmla="*/ 246 h 354"/>
                  <a:gd name="T76" fmla="*/ 206 w 354"/>
                  <a:gd name="T77" fmla="*/ 207 h 354"/>
                  <a:gd name="T78" fmla="*/ 208 w 354"/>
                  <a:gd name="T79" fmla="*/ 190 h 354"/>
                  <a:gd name="T80" fmla="*/ 177 w 354"/>
                  <a:gd name="T81" fmla="*/ 209 h 354"/>
                  <a:gd name="T82" fmla="*/ 146 w 354"/>
                  <a:gd name="T83" fmla="*/ 190 h 354"/>
                  <a:gd name="T84" fmla="*/ 155 w 354"/>
                  <a:gd name="T85" fmla="*/ 155 h 354"/>
                  <a:gd name="T86" fmla="*/ 190 w 354"/>
                  <a:gd name="T87" fmla="*/ 146 h 354"/>
                  <a:gd name="T88" fmla="*/ 208 w 354"/>
                  <a:gd name="T89" fmla="*/ 177 h 354"/>
                  <a:gd name="T90" fmla="*/ 295 w 354"/>
                  <a:gd name="T91" fmla="*/ 60 h 354"/>
                  <a:gd name="T92" fmla="*/ 218 w 354"/>
                  <a:gd name="T93" fmla="*/ 137 h 354"/>
                  <a:gd name="T94" fmla="*/ 219 w 354"/>
                  <a:gd name="T95" fmla="*/ 175 h 354"/>
                  <a:gd name="T96" fmla="*/ 219 w 354"/>
                  <a:gd name="T97" fmla="*/ 177 h 354"/>
                  <a:gd name="T98" fmla="*/ 245 w 354"/>
                  <a:gd name="T99" fmla="*/ 206 h 354"/>
                  <a:gd name="T100" fmla="*/ 228 w 354"/>
                  <a:gd name="T101" fmla="*/ 185 h 354"/>
                  <a:gd name="T102" fmla="*/ 245 w 354"/>
                  <a:gd name="T103" fmla="*/ 149 h 354"/>
                  <a:gd name="T104" fmla="*/ 277 w 354"/>
                  <a:gd name="T105" fmla="*/ 248 h 354"/>
                  <a:gd name="T106" fmla="*/ 215 w 354"/>
                  <a:gd name="T107" fmla="*/ 254 h 354"/>
                  <a:gd name="T108" fmla="*/ 277 w 354"/>
                  <a:gd name="T109" fmla="*/ 248 h 354"/>
                  <a:gd name="T110" fmla="*/ 258 w 354"/>
                  <a:gd name="T111" fmla="*/ 15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4" h="354">
                    <a:moveTo>
                      <a:pt x="354" y="177"/>
                    </a:moveTo>
                    <a:cubicBezTo>
                      <a:pt x="354" y="158"/>
                      <a:pt x="313" y="147"/>
                      <a:pt x="265" y="141"/>
                    </a:cubicBezTo>
                    <a:cubicBezTo>
                      <a:pt x="273" y="131"/>
                      <a:pt x="280" y="121"/>
                      <a:pt x="285" y="113"/>
                    </a:cubicBezTo>
                    <a:cubicBezTo>
                      <a:pt x="305" y="82"/>
                      <a:pt x="311" y="61"/>
                      <a:pt x="302" y="52"/>
                    </a:cubicBezTo>
                    <a:cubicBezTo>
                      <a:pt x="299" y="49"/>
                      <a:pt x="295" y="48"/>
                      <a:pt x="290" y="48"/>
                    </a:cubicBezTo>
                    <a:cubicBezTo>
                      <a:pt x="275" y="48"/>
                      <a:pt x="246" y="63"/>
                      <a:pt x="213" y="89"/>
                    </a:cubicBezTo>
                    <a:cubicBezTo>
                      <a:pt x="207" y="41"/>
                      <a:pt x="196" y="0"/>
                      <a:pt x="177" y="0"/>
                    </a:cubicBezTo>
                    <a:cubicBezTo>
                      <a:pt x="158" y="0"/>
                      <a:pt x="146" y="41"/>
                      <a:pt x="140" y="89"/>
                    </a:cubicBezTo>
                    <a:cubicBezTo>
                      <a:pt x="107" y="63"/>
                      <a:pt x="79" y="48"/>
                      <a:pt x="64" y="48"/>
                    </a:cubicBezTo>
                    <a:cubicBezTo>
                      <a:pt x="59" y="48"/>
                      <a:pt x="55" y="49"/>
                      <a:pt x="52" y="52"/>
                    </a:cubicBezTo>
                    <a:cubicBezTo>
                      <a:pt x="43" y="61"/>
                      <a:pt x="48" y="82"/>
                      <a:pt x="68" y="113"/>
                    </a:cubicBezTo>
                    <a:cubicBezTo>
                      <a:pt x="74" y="121"/>
                      <a:pt x="81" y="131"/>
                      <a:pt x="89" y="141"/>
                    </a:cubicBezTo>
                    <a:cubicBezTo>
                      <a:pt x="41" y="147"/>
                      <a:pt x="0" y="158"/>
                      <a:pt x="0" y="177"/>
                    </a:cubicBezTo>
                    <a:cubicBezTo>
                      <a:pt x="0" y="196"/>
                      <a:pt x="41" y="208"/>
                      <a:pt x="89" y="214"/>
                    </a:cubicBezTo>
                    <a:cubicBezTo>
                      <a:pt x="81" y="224"/>
                      <a:pt x="74" y="233"/>
                      <a:pt x="68" y="242"/>
                    </a:cubicBezTo>
                    <a:cubicBezTo>
                      <a:pt x="48" y="273"/>
                      <a:pt x="43" y="293"/>
                      <a:pt x="52" y="302"/>
                    </a:cubicBezTo>
                    <a:cubicBezTo>
                      <a:pt x="55" y="305"/>
                      <a:pt x="59" y="307"/>
                      <a:pt x="64" y="307"/>
                    </a:cubicBezTo>
                    <a:cubicBezTo>
                      <a:pt x="79" y="307"/>
                      <a:pt x="107" y="291"/>
                      <a:pt x="140" y="266"/>
                    </a:cubicBezTo>
                    <a:cubicBezTo>
                      <a:pt x="146" y="313"/>
                      <a:pt x="158" y="354"/>
                      <a:pt x="177" y="354"/>
                    </a:cubicBezTo>
                    <a:cubicBezTo>
                      <a:pt x="196" y="354"/>
                      <a:pt x="207" y="313"/>
                      <a:pt x="213" y="266"/>
                    </a:cubicBezTo>
                    <a:cubicBezTo>
                      <a:pt x="246" y="291"/>
                      <a:pt x="275" y="307"/>
                      <a:pt x="290" y="307"/>
                    </a:cubicBezTo>
                    <a:cubicBezTo>
                      <a:pt x="295" y="307"/>
                      <a:pt x="299" y="305"/>
                      <a:pt x="302" y="302"/>
                    </a:cubicBezTo>
                    <a:cubicBezTo>
                      <a:pt x="311" y="293"/>
                      <a:pt x="305" y="273"/>
                      <a:pt x="285" y="242"/>
                    </a:cubicBezTo>
                    <a:cubicBezTo>
                      <a:pt x="280" y="233"/>
                      <a:pt x="273" y="224"/>
                      <a:pt x="265" y="214"/>
                    </a:cubicBezTo>
                    <a:cubicBezTo>
                      <a:pt x="313" y="208"/>
                      <a:pt x="354" y="196"/>
                      <a:pt x="354" y="177"/>
                    </a:cubicBezTo>
                    <a:close/>
                    <a:moveTo>
                      <a:pt x="10" y="177"/>
                    </a:moveTo>
                    <a:cubicBezTo>
                      <a:pt x="10" y="168"/>
                      <a:pt x="42" y="156"/>
                      <a:pt x="96" y="150"/>
                    </a:cubicBezTo>
                    <a:cubicBezTo>
                      <a:pt x="103" y="159"/>
                      <a:pt x="111" y="168"/>
                      <a:pt x="119" y="177"/>
                    </a:cubicBezTo>
                    <a:cubicBezTo>
                      <a:pt x="111" y="186"/>
                      <a:pt x="103" y="195"/>
                      <a:pt x="96" y="204"/>
                    </a:cubicBezTo>
                    <a:cubicBezTo>
                      <a:pt x="42" y="198"/>
                      <a:pt x="10" y="186"/>
                      <a:pt x="10" y="177"/>
                    </a:cubicBezTo>
                    <a:close/>
                    <a:moveTo>
                      <a:pt x="135" y="179"/>
                    </a:moveTo>
                    <a:cubicBezTo>
                      <a:pt x="134" y="179"/>
                      <a:pt x="134" y="178"/>
                      <a:pt x="133" y="177"/>
                    </a:cubicBezTo>
                    <a:cubicBezTo>
                      <a:pt x="134" y="177"/>
                      <a:pt x="134" y="176"/>
                      <a:pt x="135" y="175"/>
                    </a:cubicBezTo>
                    <a:cubicBezTo>
                      <a:pt x="135" y="176"/>
                      <a:pt x="135" y="177"/>
                      <a:pt x="135" y="177"/>
                    </a:cubicBezTo>
                    <a:cubicBezTo>
                      <a:pt x="135" y="178"/>
                      <a:pt x="135" y="179"/>
                      <a:pt x="135" y="179"/>
                    </a:cubicBezTo>
                    <a:close/>
                    <a:moveTo>
                      <a:pt x="135" y="195"/>
                    </a:moveTo>
                    <a:cubicBezTo>
                      <a:pt x="135" y="199"/>
                      <a:pt x="135" y="203"/>
                      <a:pt x="136" y="208"/>
                    </a:cubicBezTo>
                    <a:cubicBezTo>
                      <a:pt x="126" y="207"/>
                      <a:pt x="117" y="206"/>
                      <a:pt x="108" y="206"/>
                    </a:cubicBezTo>
                    <a:cubicBezTo>
                      <a:pt x="114" y="199"/>
                      <a:pt x="120" y="192"/>
                      <a:pt x="126" y="185"/>
                    </a:cubicBezTo>
                    <a:cubicBezTo>
                      <a:pt x="129" y="188"/>
                      <a:pt x="132" y="191"/>
                      <a:pt x="135" y="195"/>
                    </a:cubicBezTo>
                    <a:close/>
                    <a:moveTo>
                      <a:pt x="135" y="160"/>
                    </a:moveTo>
                    <a:cubicBezTo>
                      <a:pt x="132" y="163"/>
                      <a:pt x="129" y="166"/>
                      <a:pt x="126" y="170"/>
                    </a:cubicBezTo>
                    <a:cubicBezTo>
                      <a:pt x="120" y="163"/>
                      <a:pt x="114" y="156"/>
                      <a:pt x="108" y="149"/>
                    </a:cubicBezTo>
                    <a:cubicBezTo>
                      <a:pt x="117" y="148"/>
                      <a:pt x="126" y="147"/>
                      <a:pt x="136" y="147"/>
                    </a:cubicBezTo>
                    <a:cubicBezTo>
                      <a:pt x="135" y="151"/>
                      <a:pt x="135" y="156"/>
                      <a:pt x="135" y="160"/>
                    </a:cubicBezTo>
                    <a:close/>
                    <a:moveTo>
                      <a:pt x="64" y="296"/>
                    </a:moveTo>
                    <a:cubicBezTo>
                      <a:pt x="62" y="296"/>
                      <a:pt x="60" y="296"/>
                      <a:pt x="59" y="295"/>
                    </a:cubicBezTo>
                    <a:cubicBezTo>
                      <a:pt x="56" y="292"/>
                      <a:pt x="57" y="279"/>
                      <a:pt x="77" y="248"/>
                    </a:cubicBezTo>
                    <a:cubicBezTo>
                      <a:pt x="84" y="237"/>
                      <a:pt x="92" y="227"/>
                      <a:pt x="101" y="215"/>
                    </a:cubicBezTo>
                    <a:cubicBezTo>
                      <a:pt x="112" y="216"/>
                      <a:pt x="124" y="217"/>
                      <a:pt x="136" y="218"/>
                    </a:cubicBezTo>
                    <a:cubicBezTo>
                      <a:pt x="137" y="230"/>
                      <a:pt x="138" y="242"/>
                      <a:pt x="139" y="254"/>
                    </a:cubicBezTo>
                    <a:cubicBezTo>
                      <a:pt x="104" y="281"/>
                      <a:pt x="76" y="296"/>
                      <a:pt x="64" y="296"/>
                    </a:cubicBezTo>
                    <a:close/>
                    <a:moveTo>
                      <a:pt x="136" y="137"/>
                    </a:moveTo>
                    <a:cubicBezTo>
                      <a:pt x="124" y="137"/>
                      <a:pt x="112" y="138"/>
                      <a:pt x="101" y="139"/>
                    </a:cubicBezTo>
                    <a:cubicBezTo>
                      <a:pt x="92" y="128"/>
                      <a:pt x="84" y="117"/>
                      <a:pt x="77" y="107"/>
                    </a:cubicBezTo>
                    <a:cubicBezTo>
                      <a:pt x="57" y="76"/>
                      <a:pt x="56" y="62"/>
                      <a:pt x="59" y="60"/>
                    </a:cubicBezTo>
                    <a:cubicBezTo>
                      <a:pt x="60" y="58"/>
                      <a:pt x="62" y="58"/>
                      <a:pt x="64" y="58"/>
                    </a:cubicBezTo>
                    <a:cubicBezTo>
                      <a:pt x="76" y="58"/>
                      <a:pt x="104" y="73"/>
                      <a:pt x="139" y="101"/>
                    </a:cubicBezTo>
                    <a:cubicBezTo>
                      <a:pt x="138" y="113"/>
                      <a:pt x="137" y="125"/>
                      <a:pt x="136" y="137"/>
                    </a:cubicBezTo>
                    <a:close/>
                    <a:moveTo>
                      <a:pt x="208" y="149"/>
                    </a:moveTo>
                    <a:cubicBezTo>
                      <a:pt x="207" y="149"/>
                      <a:pt x="207" y="148"/>
                      <a:pt x="206" y="148"/>
                    </a:cubicBezTo>
                    <a:cubicBezTo>
                      <a:pt x="206" y="147"/>
                      <a:pt x="206" y="147"/>
                      <a:pt x="205" y="146"/>
                    </a:cubicBezTo>
                    <a:cubicBezTo>
                      <a:pt x="206" y="146"/>
                      <a:pt x="207" y="146"/>
                      <a:pt x="208" y="146"/>
                    </a:cubicBezTo>
                    <a:cubicBezTo>
                      <a:pt x="208" y="147"/>
                      <a:pt x="208" y="148"/>
                      <a:pt x="208" y="149"/>
                    </a:cubicBezTo>
                    <a:close/>
                    <a:moveTo>
                      <a:pt x="207" y="136"/>
                    </a:moveTo>
                    <a:cubicBezTo>
                      <a:pt x="203" y="136"/>
                      <a:pt x="198" y="136"/>
                      <a:pt x="194" y="136"/>
                    </a:cubicBezTo>
                    <a:cubicBezTo>
                      <a:pt x="191" y="133"/>
                      <a:pt x="188" y="130"/>
                      <a:pt x="185" y="127"/>
                    </a:cubicBezTo>
                    <a:cubicBezTo>
                      <a:pt x="192" y="120"/>
                      <a:pt x="199" y="114"/>
                      <a:pt x="205" y="109"/>
                    </a:cubicBezTo>
                    <a:cubicBezTo>
                      <a:pt x="206" y="117"/>
                      <a:pt x="207" y="126"/>
                      <a:pt x="207" y="136"/>
                    </a:cubicBezTo>
                    <a:close/>
                    <a:moveTo>
                      <a:pt x="177" y="11"/>
                    </a:moveTo>
                    <a:cubicBezTo>
                      <a:pt x="186" y="11"/>
                      <a:pt x="198" y="43"/>
                      <a:pt x="204" y="96"/>
                    </a:cubicBezTo>
                    <a:cubicBezTo>
                      <a:pt x="195" y="104"/>
                      <a:pt x="186" y="111"/>
                      <a:pt x="177" y="120"/>
                    </a:cubicBezTo>
                    <a:cubicBezTo>
                      <a:pt x="168" y="111"/>
                      <a:pt x="159" y="104"/>
                      <a:pt x="150" y="96"/>
                    </a:cubicBezTo>
                    <a:cubicBezTo>
                      <a:pt x="156" y="43"/>
                      <a:pt x="168" y="11"/>
                      <a:pt x="177" y="11"/>
                    </a:cubicBezTo>
                    <a:close/>
                    <a:moveTo>
                      <a:pt x="179" y="135"/>
                    </a:moveTo>
                    <a:cubicBezTo>
                      <a:pt x="178" y="135"/>
                      <a:pt x="178" y="135"/>
                      <a:pt x="177" y="135"/>
                    </a:cubicBezTo>
                    <a:cubicBezTo>
                      <a:pt x="176" y="135"/>
                      <a:pt x="176" y="135"/>
                      <a:pt x="175" y="135"/>
                    </a:cubicBezTo>
                    <a:cubicBezTo>
                      <a:pt x="176" y="135"/>
                      <a:pt x="176" y="134"/>
                      <a:pt x="177" y="134"/>
                    </a:cubicBezTo>
                    <a:cubicBezTo>
                      <a:pt x="178" y="134"/>
                      <a:pt x="178" y="135"/>
                      <a:pt x="179" y="135"/>
                    </a:cubicBezTo>
                    <a:close/>
                    <a:moveTo>
                      <a:pt x="148" y="109"/>
                    </a:moveTo>
                    <a:cubicBezTo>
                      <a:pt x="155" y="114"/>
                      <a:pt x="162" y="120"/>
                      <a:pt x="169" y="127"/>
                    </a:cubicBezTo>
                    <a:cubicBezTo>
                      <a:pt x="166" y="130"/>
                      <a:pt x="163" y="133"/>
                      <a:pt x="160" y="136"/>
                    </a:cubicBezTo>
                    <a:cubicBezTo>
                      <a:pt x="155" y="136"/>
                      <a:pt x="151" y="136"/>
                      <a:pt x="147" y="136"/>
                    </a:cubicBezTo>
                    <a:cubicBezTo>
                      <a:pt x="147" y="126"/>
                      <a:pt x="148" y="117"/>
                      <a:pt x="148" y="109"/>
                    </a:cubicBezTo>
                    <a:close/>
                    <a:moveTo>
                      <a:pt x="146" y="146"/>
                    </a:moveTo>
                    <a:cubicBezTo>
                      <a:pt x="147" y="146"/>
                      <a:pt x="148" y="146"/>
                      <a:pt x="149" y="146"/>
                    </a:cubicBezTo>
                    <a:cubicBezTo>
                      <a:pt x="148" y="147"/>
                      <a:pt x="148" y="147"/>
                      <a:pt x="147" y="148"/>
                    </a:cubicBezTo>
                    <a:cubicBezTo>
                      <a:pt x="147" y="148"/>
                      <a:pt x="146" y="149"/>
                      <a:pt x="146" y="149"/>
                    </a:cubicBezTo>
                    <a:cubicBezTo>
                      <a:pt x="146" y="148"/>
                      <a:pt x="146" y="147"/>
                      <a:pt x="146" y="146"/>
                    </a:cubicBezTo>
                    <a:close/>
                    <a:moveTo>
                      <a:pt x="146" y="205"/>
                    </a:moveTo>
                    <a:cubicBezTo>
                      <a:pt x="146" y="206"/>
                      <a:pt x="147" y="206"/>
                      <a:pt x="147" y="207"/>
                    </a:cubicBezTo>
                    <a:cubicBezTo>
                      <a:pt x="148" y="207"/>
                      <a:pt x="148" y="208"/>
                      <a:pt x="149" y="208"/>
                    </a:cubicBezTo>
                    <a:cubicBezTo>
                      <a:pt x="148" y="208"/>
                      <a:pt x="147" y="208"/>
                      <a:pt x="146" y="208"/>
                    </a:cubicBezTo>
                    <a:cubicBezTo>
                      <a:pt x="146" y="207"/>
                      <a:pt x="146" y="206"/>
                      <a:pt x="146" y="205"/>
                    </a:cubicBezTo>
                    <a:close/>
                    <a:moveTo>
                      <a:pt x="147" y="218"/>
                    </a:moveTo>
                    <a:cubicBezTo>
                      <a:pt x="151" y="219"/>
                      <a:pt x="155" y="219"/>
                      <a:pt x="160" y="219"/>
                    </a:cubicBezTo>
                    <a:cubicBezTo>
                      <a:pt x="163" y="222"/>
                      <a:pt x="166" y="225"/>
                      <a:pt x="169" y="228"/>
                    </a:cubicBezTo>
                    <a:cubicBezTo>
                      <a:pt x="162" y="234"/>
                      <a:pt x="155" y="240"/>
                      <a:pt x="148" y="246"/>
                    </a:cubicBezTo>
                    <a:cubicBezTo>
                      <a:pt x="148" y="237"/>
                      <a:pt x="147" y="228"/>
                      <a:pt x="147" y="218"/>
                    </a:cubicBezTo>
                    <a:close/>
                    <a:moveTo>
                      <a:pt x="177" y="344"/>
                    </a:moveTo>
                    <a:cubicBezTo>
                      <a:pt x="168" y="344"/>
                      <a:pt x="156" y="312"/>
                      <a:pt x="150" y="258"/>
                    </a:cubicBezTo>
                    <a:cubicBezTo>
                      <a:pt x="159" y="251"/>
                      <a:pt x="168" y="243"/>
                      <a:pt x="177" y="235"/>
                    </a:cubicBezTo>
                    <a:cubicBezTo>
                      <a:pt x="186" y="243"/>
                      <a:pt x="195" y="251"/>
                      <a:pt x="204" y="258"/>
                    </a:cubicBezTo>
                    <a:cubicBezTo>
                      <a:pt x="198" y="312"/>
                      <a:pt x="186" y="344"/>
                      <a:pt x="177" y="344"/>
                    </a:cubicBezTo>
                    <a:close/>
                    <a:moveTo>
                      <a:pt x="175" y="219"/>
                    </a:moveTo>
                    <a:cubicBezTo>
                      <a:pt x="176" y="219"/>
                      <a:pt x="176" y="219"/>
                      <a:pt x="177" y="219"/>
                    </a:cubicBezTo>
                    <a:cubicBezTo>
                      <a:pt x="178" y="219"/>
                      <a:pt x="178" y="219"/>
                      <a:pt x="179" y="219"/>
                    </a:cubicBezTo>
                    <a:cubicBezTo>
                      <a:pt x="178" y="220"/>
                      <a:pt x="178" y="220"/>
                      <a:pt x="177" y="221"/>
                    </a:cubicBezTo>
                    <a:cubicBezTo>
                      <a:pt x="176" y="220"/>
                      <a:pt x="176" y="220"/>
                      <a:pt x="175" y="219"/>
                    </a:cubicBezTo>
                    <a:close/>
                    <a:moveTo>
                      <a:pt x="205" y="246"/>
                    </a:moveTo>
                    <a:cubicBezTo>
                      <a:pt x="199" y="240"/>
                      <a:pt x="192" y="234"/>
                      <a:pt x="185" y="228"/>
                    </a:cubicBezTo>
                    <a:cubicBezTo>
                      <a:pt x="188" y="225"/>
                      <a:pt x="191" y="222"/>
                      <a:pt x="194" y="219"/>
                    </a:cubicBezTo>
                    <a:cubicBezTo>
                      <a:pt x="198" y="219"/>
                      <a:pt x="203" y="219"/>
                      <a:pt x="207" y="218"/>
                    </a:cubicBezTo>
                    <a:cubicBezTo>
                      <a:pt x="207" y="228"/>
                      <a:pt x="206" y="237"/>
                      <a:pt x="205" y="246"/>
                    </a:cubicBezTo>
                    <a:close/>
                    <a:moveTo>
                      <a:pt x="208" y="208"/>
                    </a:moveTo>
                    <a:cubicBezTo>
                      <a:pt x="207" y="208"/>
                      <a:pt x="206" y="208"/>
                      <a:pt x="205" y="208"/>
                    </a:cubicBezTo>
                    <a:cubicBezTo>
                      <a:pt x="206" y="208"/>
                      <a:pt x="206" y="207"/>
                      <a:pt x="206" y="207"/>
                    </a:cubicBezTo>
                    <a:cubicBezTo>
                      <a:pt x="207" y="206"/>
                      <a:pt x="207" y="206"/>
                      <a:pt x="208" y="205"/>
                    </a:cubicBezTo>
                    <a:cubicBezTo>
                      <a:pt x="208" y="206"/>
                      <a:pt x="208" y="207"/>
                      <a:pt x="208" y="208"/>
                    </a:cubicBezTo>
                    <a:close/>
                    <a:moveTo>
                      <a:pt x="208" y="190"/>
                    </a:moveTo>
                    <a:cubicBezTo>
                      <a:pt x="205" y="193"/>
                      <a:pt x="202" y="196"/>
                      <a:pt x="199" y="200"/>
                    </a:cubicBezTo>
                    <a:cubicBezTo>
                      <a:pt x="196" y="203"/>
                      <a:pt x="193" y="206"/>
                      <a:pt x="190" y="209"/>
                    </a:cubicBezTo>
                    <a:cubicBezTo>
                      <a:pt x="186" y="209"/>
                      <a:pt x="181" y="209"/>
                      <a:pt x="177" y="209"/>
                    </a:cubicBezTo>
                    <a:cubicBezTo>
                      <a:pt x="172" y="209"/>
                      <a:pt x="168" y="209"/>
                      <a:pt x="164" y="209"/>
                    </a:cubicBezTo>
                    <a:cubicBezTo>
                      <a:pt x="161" y="206"/>
                      <a:pt x="158" y="203"/>
                      <a:pt x="155" y="200"/>
                    </a:cubicBezTo>
                    <a:cubicBezTo>
                      <a:pt x="152" y="196"/>
                      <a:pt x="149" y="193"/>
                      <a:pt x="146" y="190"/>
                    </a:cubicBezTo>
                    <a:cubicBezTo>
                      <a:pt x="145" y="186"/>
                      <a:pt x="145" y="182"/>
                      <a:pt x="145" y="177"/>
                    </a:cubicBezTo>
                    <a:cubicBezTo>
                      <a:pt x="145" y="173"/>
                      <a:pt x="145" y="169"/>
                      <a:pt x="146" y="164"/>
                    </a:cubicBezTo>
                    <a:cubicBezTo>
                      <a:pt x="149" y="161"/>
                      <a:pt x="152" y="158"/>
                      <a:pt x="155" y="155"/>
                    </a:cubicBezTo>
                    <a:cubicBezTo>
                      <a:pt x="158" y="152"/>
                      <a:pt x="161" y="149"/>
                      <a:pt x="164" y="146"/>
                    </a:cubicBezTo>
                    <a:cubicBezTo>
                      <a:pt x="168" y="146"/>
                      <a:pt x="172" y="146"/>
                      <a:pt x="177" y="146"/>
                    </a:cubicBezTo>
                    <a:cubicBezTo>
                      <a:pt x="181" y="146"/>
                      <a:pt x="186" y="146"/>
                      <a:pt x="190" y="146"/>
                    </a:cubicBezTo>
                    <a:cubicBezTo>
                      <a:pt x="193" y="149"/>
                      <a:pt x="196" y="152"/>
                      <a:pt x="199" y="155"/>
                    </a:cubicBezTo>
                    <a:cubicBezTo>
                      <a:pt x="202" y="158"/>
                      <a:pt x="205" y="161"/>
                      <a:pt x="208" y="164"/>
                    </a:cubicBezTo>
                    <a:cubicBezTo>
                      <a:pt x="208" y="169"/>
                      <a:pt x="208" y="173"/>
                      <a:pt x="208" y="177"/>
                    </a:cubicBezTo>
                    <a:cubicBezTo>
                      <a:pt x="208" y="182"/>
                      <a:pt x="208" y="186"/>
                      <a:pt x="208" y="190"/>
                    </a:cubicBezTo>
                    <a:close/>
                    <a:moveTo>
                      <a:pt x="290" y="58"/>
                    </a:moveTo>
                    <a:cubicBezTo>
                      <a:pt x="292" y="58"/>
                      <a:pt x="294" y="58"/>
                      <a:pt x="295" y="60"/>
                    </a:cubicBezTo>
                    <a:cubicBezTo>
                      <a:pt x="298" y="62"/>
                      <a:pt x="297" y="76"/>
                      <a:pt x="277" y="107"/>
                    </a:cubicBezTo>
                    <a:cubicBezTo>
                      <a:pt x="270" y="117"/>
                      <a:pt x="262" y="128"/>
                      <a:pt x="253" y="139"/>
                    </a:cubicBezTo>
                    <a:cubicBezTo>
                      <a:pt x="241" y="138"/>
                      <a:pt x="229" y="137"/>
                      <a:pt x="218" y="137"/>
                    </a:cubicBezTo>
                    <a:cubicBezTo>
                      <a:pt x="217" y="125"/>
                      <a:pt x="216" y="113"/>
                      <a:pt x="215" y="101"/>
                    </a:cubicBezTo>
                    <a:cubicBezTo>
                      <a:pt x="250" y="73"/>
                      <a:pt x="278" y="58"/>
                      <a:pt x="290" y="58"/>
                    </a:cubicBezTo>
                    <a:close/>
                    <a:moveTo>
                      <a:pt x="219" y="175"/>
                    </a:moveTo>
                    <a:cubicBezTo>
                      <a:pt x="219" y="176"/>
                      <a:pt x="220" y="177"/>
                      <a:pt x="221" y="177"/>
                    </a:cubicBezTo>
                    <a:cubicBezTo>
                      <a:pt x="220" y="178"/>
                      <a:pt x="219" y="179"/>
                      <a:pt x="219" y="179"/>
                    </a:cubicBezTo>
                    <a:cubicBezTo>
                      <a:pt x="219" y="179"/>
                      <a:pt x="219" y="178"/>
                      <a:pt x="219" y="177"/>
                    </a:cubicBezTo>
                    <a:cubicBezTo>
                      <a:pt x="219" y="177"/>
                      <a:pt x="219" y="176"/>
                      <a:pt x="219" y="175"/>
                    </a:cubicBezTo>
                    <a:close/>
                    <a:moveTo>
                      <a:pt x="228" y="185"/>
                    </a:moveTo>
                    <a:cubicBezTo>
                      <a:pt x="234" y="192"/>
                      <a:pt x="240" y="199"/>
                      <a:pt x="245" y="206"/>
                    </a:cubicBezTo>
                    <a:cubicBezTo>
                      <a:pt x="237" y="206"/>
                      <a:pt x="228" y="207"/>
                      <a:pt x="218" y="208"/>
                    </a:cubicBezTo>
                    <a:cubicBezTo>
                      <a:pt x="218" y="203"/>
                      <a:pt x="218" y="199"/>
                      <a:pt x="219" y="195"/>
                    </a:cubicBezTo>
                    <a:cubicBezTo>
                      <a:pt x="222" y="191"/>
                      <a:pt x="225" y="188"/>
                      <a:pt x="228" y="185"/>
                    </a:cubicBezTo>
                    <a:close/>
                    <a:moveTo>
                      <a:pt x="219" y="160"/>
                    </a:moveTo>
                    <a:cubicBezTo>
                      <a:pt x="218" y="156"/>
                      <a:pt x="218" y="151"/>
                      <a:pt x="218" y="147"/>
                    </a:cubicBezTo>
                    <a:cubicBezTo>
                      <a:pt x="228" y="147"/>
                      <a:pt x="237" y="148"/>
                      <a:pt x="245" y="149"/>
                    </a:cubicBezTo>
                    <a:cubicBezTo>
                      <a:pt x="240" y="156"/>
                      <a:pt x="234" y="163"/>
                      <a:pt x="228" y="170"/>
                    </a:cubicBezTo>
                    <a:cubicBezTo>
                      <a:pt x="225" y="166"/>
                      <a:pt x="222" y="163"/>
                      <a:pt x="219" y="160"/>
                    </a:cubicBezTo>
                    <a:close/>
                    <a:moveTo>
                      <a:pt x="277" y="248"/>
                    </a:moveTo>
                    <a:cubicBezTo>
                      <a:pt x="297" y="279"/>
                      <a:pt x="298" y="292"/>
                      <a:pt x="295" y="295"/>
                    </a:cubicBezTo>
                    <a:cubicBezTo>
                      <a:pt x="294" y="296"/>
                      <a:pt x="292" y="296"/>
                      <a:pt x="290" y="296"/>
                    </a:cubicBezTo>
                    <a:cubicBezTo>
                      <a:pt x="278" y="296"/>
                      <a:pt x="250" y="281"/>
                      <a:pt x="215" y="254"/>
                    </a:cubicBezTo>
                    <a:cubicBezTo>
                      <a:pt x="216" y="242"/>
                      <a:pt x="217" y="230"/>
                      <a:pt x="218" y="218"/>
                    </a:cubicBezTo>
                    <a:cubicBezTo>
                      <a:pt x="229" y="217"/>
                      <a:pt x="241" y="216"/>
                      <a:pt x="253" y="215"/>
                    </a:cubicBezTo>
                    <a:cubicBezTo>
                      <a:pt x="262" y="227"/>
                      <a:pt x="270" y="237"/>
                      <a:pt x="277" y="248"/>
                    </a:cubicBezTo>
                    <a:close/>
                    <a:moveTo>
                      <a:pt x="258" y="204"/>
                    </a:moveTo>
                    <a:cubicBezTo>
                      <a:pt x="251" y="195"/>
                      <a:pt x="243" y="186"/>
                      <a:pt x="235" y="177"/>
                    </a:cubicBezTo>
                    <a:cubicBezTo>
                      <a:pt x="243" y="168"/>
                      <a:pt x="251" y="159"/>
                      <a:pt x="258" y="150"/>
                    </a:cubicBezTo>
                    <a:cubicBezTo>
                      <a:pt x="312" y="156"/>
                      <a:pt x="343" y="168"/>
                      <a:pt x="343" y="177"/>
                    </a:cubicBezTo>
                    <a:cubicBezTo>
                      <a:pt x="343" y="186"/>
                      <a:pt x="312" y="198"/>
                      <a:pt x="258"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9" name="Oval 124">
                <a:extLst>
                  <a:ext uri="{FF2B5EF4-FFF2-40B4-BE49-F238E27FC236}">
                    <a16:creationId xmlns:a16="http://schemas.microsoft.com/office/drawing/2014/main" xmlns="" id="{5C7EEB9C-DD05-3741-9705-F2BAB31055CB}"/>
                  </a:ext>
                </a:extLst>
              </p:cNvPr>
              <p:cNvSpPr>
                <a:spLocks noChangeArrowheads="1"/>
              </p:cNvSpPr>
              <p:nvPr/>
            </p:nvSpPr>
            <p:spPr bwMode="auto">
              <a:xfrm>
                <a:off x="4268" y="2692"/>
                <a:ext cx="87" cy="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0" name="Freeform 125">
                <a:extLst>
                  <a:ext uri="{FF2B5EF4-FFF2-40B4-BE49-F238E27FC236}">
                    <a16:creationId xmlns:a16="http://schemas.microsoft.com/office/drawing/2014/main" xmlns="" id="{729983E9-6539-5C4C-9754-B8A72746B165}"/>
                  </a:ext>
                </a:extLst>
              </p:cNvPr>
              <p:cNvSpPr>
                <a:spLocks/>
              </p:cNvSpPr>
              <p:nvPr/>
            </p:nvSpPr>
            <p:spPr bwMode="auto">
              <a:xfrm>
                <a:off x="2122" y="1280"/>
                <a:ext cx="90" cy="86"/>
              </a:xfrm>
              <a:custGeom>
                <a:avLst/>
                <a:gdLst>
                  <a:gd name="T0" fmla="*/ 47 w 47"/>
                  <a:gd name="T1" fmla="*/ 35 h 45"/>
                  <a:gd name="T2" fmla="*/ 42 w 47"/>
                  <a:gd name="T3" fmla="*/ 17 h 45"/>
                  <a:gd name="T4" fmla="*/ 29 w 47"/>
                  <a:gd name="T5" fmla="*/ 6 h 45"/>
                  <a:gd name="T6" fmla="*/ 5 w 47"/>
                  <a:gd name="T7" fmla="*/ 10 h 45"/>
                  <a:gd name="T8" fmla="*/ 9 w 47"/>
                  <a:gd name="T9" fmla="*/ 34 h 45"/>
                  <a:gd name="T10" fmla="*/ 35 w 47"/>
                  <a:gd name="T11" fmla="*/ 44 h 45"/>
                  <a:gd name="T12" fmla="*/ 47 w 47"/>
                  <a:gd name="T13" fmla="*/ 35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47" y="35"/>
                    </a:moveTo>
                    <a:cubicBezTo>
                      <a:pt x="47" y="27"/>
                      <a:pt x="44" y="19"/>
                      <a:pt x="42" y="17"/>
                    </a:cubicBezTo>
                    <a:cubicBezTo>
                      <a:pt x="38" y="13"/>
                      <a:pt x="34" y="9"/>
                      <a:pt x="29" y="6"/>
                    </a:cubicBezTo>
                    <a:cubicBezTo>
                      <a:pt x="21" y="0"/>
                      <a:pt x="11" y="2"/>
                      <a:pt x="5" y="10"/>
                    </a:cubicBezTo>
                    <a:cubicBezTo>
                      <a:pt x="0" y="18"/>
                      <a:pt x="1" y="29"/>
                      <a:pt x="9" y="34"/>
                    </a:cubicBezTo>
                    <a:cubicBezTo>
                      <a:pt x="19" y="40"/>
                      <a:pt x="26" y="45"/>
                      <a:pt x="35" y="44"/>
                    </a:cubicBezTo>
                    <a:lnTo>
                      <a:pt x="4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1" name="Oval 126">
                <a:extLst>
                  <a:ext uri="{FF2B5EF4-FFF2-40B4-BE49-F238E27FC236}">
                    <a16:creationId xmlns:a16="http://schemas.microsoft.com/office/drawing/2014/main" xmlns="" id="{DF4A0EC0-8906-4149-BE56-CFC5679A23B2}"/>
                  </a:ext>
                </a:extLst>
              </p:cNvPr>
              <p:cNvSpPr>
                <a:spLocks noChangeArrowheads="1"/>
              </p:cNvSpPr>
              <p:nvPr/>
            </p:nvSpPr>
            <p:spPr bwMode="auto">
              <a:xfrm>
                <a:off x="2034" y="2233"/>
                <a:ext cx="115" cy="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2" name="Oval 127">
                <a:extLst>
                  <a:ext uri="{FF2B5EF4-FFF2-40B4-BE49-F238E27FC236}">
                    <a16:creationId xmlns:a16="http://schemas.microsoft.com/office/drawing/2014/main" xmlns="" id="{85181720-5013-A24F-9277-DB2A61CC9E3A}"/>
                  </a:ext>
                </a:extLst>
              </p:cNvPr>
              <p:cNvSpPr>
                <a:spLocks noChangeArrowheads="1"/>
              </p:cNvSpPr>
              <p:nvPr/>
            </p:nvSpPr>
            <p:spPr bwMode="auto">
              <a:xfrm>
                <a:off x="2055" y="2254"/>
                <a:ext cx="73" cy="7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3" name="Freeform 128">
                <a:extLst>
                  <a:ext uri="{FF2B5EF4-FFF2-40B4-BE49-F238E27FC236}">
                    <a16:creationId xmlns:a16="http://schemas.microsoft.com/office/drawing/2014/main" xmlns="" id="{700FA67D-7656-7D44-A9DE-CB67102FB19C}"/>
                  </a:ext>
                </a:extLst>
              </p:cNvPr>
              <p:cNvSpPr>
                <a:spLocks/>
              </p:cNvSpPr>
              <p:nvPr/>
            </p:nvSpPr>
            <p:spPr bwMode="auto">
              <a:xfrm>
                <a:off x="1964" y="1819"/>
                <a:ext cx="253" cy="487"/>
              </a:xfrm>
              <a:custGeom>
                <a:avLst/>
                <a:gdLst>
                  <a:gd name="T0" fmla="*/ 21 w 133"/>
                  <a:gd name="T1" fmla="*/ 1 h 256"/>
                  <a:gd name="T2" fmla="*/ 21 w 133"/>
                  <a:gd name="T3" fmla="*/ 1 h 256"/>
                  <a:gd name="T4" fmla="*/ 27 w 133"/>
                  <a:gd name="T5" fmla="*/ 60 h 256"/>
                  <a:gd name="T6" fmla="*/ 27 w 133"/>
                  <a:gd name="T7" fmla="*/ 60 h 256"/>
                  <a:gd name="T8" fmla="*/ 66 w 133"/>
                  <a:gd name="T9" fmla="*/ 101 h 256"/>
                  <a:gd name="T10" fmla="*/ 66 w 133"/>
                  <a:gd name="T11" fmla="*/ 101 h 256"/>
                  <a:gd name="T12" fmla="*/ 133 w 133"/>
                  <a:gd name="T13" fmla="*/ 180 h 256"/>
                  <a:gd name="T14" fmla="*/ 133 w 133"/>
                  <a:gd name="T15" fmla="*/ 180 h 256"/>
                  <a:gd name="T16" fmla="*/ 71 w 133"/>
                  <a:gd name="T17" fmla="*/ 255 h 256"/>
                  <a:gd name="T18" fmla="*/ 71 w 133"/>
                  <a:gd name="T19" fmla="*/ 255 h 256"/>
                  <a:gd name="T20" fmla="*/ 67 w 133"/>
                  <a:gd name="T21" fmla="*/ 256 h 256"/>
                  <a:gd name="T22" fmla="*/ 67 w 133"/>
                  <a:gd name="T23" fmla="*/ 256 h 256"/>
                  <a:gd name="T24" fmla="*/ 60 w 133"/>
                  <a:gd name="T25" fmla="*/ 252 h 256"/>
                  <a:gd name="T26" fmla="*/ 60 w 133"/>
                  <a:gd name="T27" fmla="*/ 252 h 256"/>
                  <a:gd name="T28" fmla="*/ 63 w 133"/>
                  <a:gd name="T29" fmla="*/ 241 h 256"/>
                  <a:gd name="T30" fmla="*/ 63 w 133"/>
                  <a:gd name="T31" fmla="*/ 241 h 256"/>
                  <a:gd name="T32" fmla="*/ 112 w 133"/>
                  <a:gd name="T33" fmla="*/ 180 h 256"/>
                  <a:gd name="T34" fmla="*/ 112 w 133"/>
                  <a:gd name="T35" fmla="*/ 180 h 256"/>
                  <a:gd name="T36" fmla="*/ 56 w 133"/>
                  <a:gd name="T37" fmla="*/ 120 h 256"/>
                  <a:gd name="T38" fmla="*/ 56 w 133"/>
                  <a:gd name="T39" fmla="*/ 120 h 256"/>
                  <a:gd name="T40" fmla="*/ 7 w 133"/>
                  <a:gd name="T41" fmla="*/ 67 h 256"/>
                  <a:gd name="T42" fmla="*/ 7 w 133"/>
                  <a:gd name="T43" fmla="*/ 67 h 256"/>
                  <a:gd name="T44" fmla="*/ 0 w 133"/>
                  <a:gd name="T45" fmla="*/ 1 h 256"/>
                  <a:gd name="T46" fmla="*/ 0 w 133"/>
                  <a:gd name="T47" fmla="*/ 1 h 256"/>
                  <a:gd name="T48" fmla="*/ 21 w 133"/>
                  <a:gd name="T49" fmla="*/ 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256">
                    <a:moveTo>
                      <a:pt x="21" y="1"/>
                    </a:moveTo>
                    <a:cubicBezTo>
                      <a:pt x="21" y="1"/>
                      <a:pt x="21" y="1"/>
                      <a:pt x="21" y="1"/>
                    </a:cubicBezTo>
                    <a:cubicBezTo>
                      <a:pt x="21" y="24"/>
                      <a:pt x="22" y="44"/>
                      <a:pt x="27" y="60"/>
                    </a:cubicBezTo>
                    <a:cubicBezTo>
                      <a:pt x="27" y="60"/>
                      <a:pt x="27" y="60"/>
                      <a:pt x="27" y="60"/>
                    </a:cubicBezTo>
                    <a:cubicBezTo>
                      <a:pt x="33" y="76"/>
                      <a:pt x="43" y="89"/>
                      <a:pt x="66" y="101"/>
                    </a:cubicBezTo>
                    <a:cubicBezTo>
                      <a:pt x="66" y="101"/>
                      <a:pt x="66" y="101"/>
                      <a:pt x="66" y="101"/>
                    </a:cubicBezTo>
                    <a:cubicBezTo>
                      <a:pt x="109" y="123"/>
                      <a:pt x="133" y="150"/>
                      <a:pt x="133" y="180"/>
                    </a:cubicBezTo>
                    <a:cubicBezTo>
                      <a:pt x="133" y="180"/>
                      <a:pt x="133" y="180"/>
                      <a:pt x="133" y="180"/>
                    </a:cubicBezTo>
                    <a:cubicBezTo>
                      <a:pt x="133" y="210"/>
                      <a:pt x="100" y="239"/>
                      <a:pt x="71" y="255"/>
                    </a:cubicBezTo>
                    <a:cubicBezTo>
                      <a:pt x="71" y="255"/>
                      <a:pt x="71" y="255"/>
                      <a:pt x="71" y="255"/>
                    </a:cubicBezTo>
                    <a:cubicBezTo>
                      <a:pt x="69" y="256"/>
                      <a:pt x="68" y="256"/>
                      <a:pt x="67" y="256"/>
                    </a:cubicBezTo>
                    <a:cubicBezTo>
                      <a:pt x="67" y="256"/>
                      <a:pt x="67" y="256"/>
                      <a:pt x="67" y="256"/>
                    </a:cubicBezTo>
                    <a:cubicBezTo>
                      <a:pt x="64" y="256"/>
                      <a:pt x="61" y="255"/>
                      <a:pt x="60" y="252"/>
                    </a:cubicBezTo>
                    <a:cubicBezTo>
                      <a:pt x="60" y="252"/>
                      <a:pt x="60" y="252"/>
                      <a:pt x="60" y="252"/>
                    </a:cubicBezTo>
                    <a:cubicBezTo>
                      <a:pt x="57" y="248"/>
                      <a:pt x="59" y="243"/>
                      <a:pt x="63" y="241"/>
                    </a:cubicBezTo>
                    <a:cubicBezTo>
                      <a:pt x="63" y="241"/>
                      <a:pt x="63" y="241"/>
                      <a:pt x="63" y="241"/>
                    </a:cubicBezTo>
                    <a:cubicBezTo>
                      <a:pt x="90" y="225"/>
                      <a:pt x="113" y="198"/>
                      <a:pt x="112" y="180"/>
                    </a:cubicBezTo>
                    <a:cubicBezTo>
                      <a:pt x="112" y="180"/>
                      <a:pt x="112" y="180"/>
                      <a:pt x="112" y="180"/>
                    </a:cubicBezTo>
                    <a:cubicBezTo>
                      <a:pt x="113" y="163"/>
                      <a:pt x="97" y="140"/>
                      <a:pt x="56" y="120"/>
                    </a:cubicBezTo>
                    <a:cubicBezTo>
                      <a:pt x="56" y="120"/>
                      <a:pt x="56" y="120"/>
                      <a:pt x="56" y="120"/>
                    </a:cubicBezTo>
                    <a:cubicBezTo>
                      <a:pt x="29" y="106"/>
                      <a:pt x="14" y="88"/>
                      <a:pt x="7" y="67"/>
                    </a:cubicBezTo>
                    <a:cubicBezTo>
                      <a:pt x="7" y="67"/>
                      <a:pt x="7" y="67"/>
                      <a:pt x="7" y="67"/>
                    </a:cubicBezTo>
                    <a:cubicBezTo>
                      <a:pt x="0" y="46"/>
                      <a:pt x="0" y="24"/>
                      <a:pt x="0" y="1"/>
                    </a:cubicBezTo>
                    <a:cubicBezTo>
                      <a:pt x="0" y="1"/>
                      <a:pt x="0" y="1"/>
                      <a:pt x="0" y="1"/>
                    </a:cubicBezTo>
                    <a:cubicBezTo>
                      <a:pt x="0" y="1"/>
                      <a:pt x="21" y="0"/>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4" name="Freeform 129">
                <a:extLst>
                  <a:ext uri="{FF2B5EF4-FFF2-40B4-BE49-F238E27FC236}">
                    <a16:creationId xmlns:a16="http://schemas.microsoft.com/office/drawing/2014/main" xmlns="" id="{D9AA864D-26D3-5244-AA11-97BF495D7A0F}"/>
                  </a:ext>
                </a:extLst>
              </p:cNvPr>
              <p:cNvSpPr>
                <a:spLocks/>
              </p:cNvSpPr>
              <p:nvPr/>
            </p:nvSpPr>
            <p:spPr bwMode="auto">
              <a:xfrm>
                <a:off x="1758" y="1280"/>
                <a:ext cx="90" cy="86"/>
              </a:xfrm>
              <a:custGeom>
                <a:avLst/>
                <a:gdLst>
                  <a:gd name="T0" fmla="*/ 12 w 47"/>
                  <a:gd name="T1" fmla="*/ 44 h 45"/>
                  <a:gd name="T2" fmla="*/ 37 w 47"/>
                  <a:gd name="T3" fmla="*/ 34 h 45"/>
                  <a:gd name="T4" fmla="*/ 42 w 47"/>
                  <a:gd name="T5" fmla="*/ 10 h 45"/>
                  <a:gd name="T6" fmla="*/ 18 w 47"/>
                  <a:gd name="T7" fmla="*/ 6 h 45"/>
                  <a:gd name="T8" fmla="*/ 5 w 47"/>
                  <a:gd name="T9" fmla="*/ 17 h 45"/>
                  <a:gd name="T10" fmla="*/ 0 w 47"/>
                  <a:gd name="T11" fmla="*/ 35 h 45"/>
                  <a:gd name="T12" fmla="*/ 12 w 47"/>
                  <a:gd name="T13" fmla="*/ 44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12" y="44"/>
                    </a:moveTo>
                    <a:cubicBezTo>
                      <a:pt x="21" y="45"/>
                      <a:pt x="28" y="40"/>
                      <a:pt x="37" y="34"/>
                    </a:cubicBezTo>
                    <a:cubicBezTo>
                      <a:pt x="45" y="29"/>
                      <a:pt x="47" y="18"/>
                      <a:pt x="42" y="10"/>
                    </a:cubicBezTo>
                    <a:cubicBezTo>
                      <a:pt x="36" y="2"/>
                      <a:pt x="25" y="0"/>
                      <a:pt x="18" y="6"/>
                    </a:cubicBezTo>
                    <a:cubicBezTo>
                      <a:pt x="13" y="9"/>
                      <a:pt x="9" y="13"/>
                      <a:pt x="5" y="17"/>
                    </a:cubicBezTo>
                    <a:cubicBezTo>
                      <a:pt x="2" y="19"/>
                      <a:pt x="0" y="27"/>
                      <a:pt x="0" y="35"/>
                    </a:cubicBezTo>
                    <a:lnTo>
                      <a:pt x="1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5" name="Freeform 130">
                <a:extLst>
                  <a:ext uri="{FF2B5EF4-FFF2-40B4-BE49-F238E27FC236}">
                    <a16:creationId xmlns:a16="http://schemas.microsoft.com/office/drawing/2014/main" xmlns="" id="{6C96AC2D-9CC9-2942-8725-73965518A33D}"/>
                  </a:ext>
                </a:extLst>
              </p:cNvPr>
              <p:cNvSpPr>
                <a:spLocks noEditPoints="1"/>
              </p:cNvSpPr>
              <p:nvPr/>
            </p:nvSpPr>
            <p:spPr bwMode="auto">
              <a:xfrm>
                <a:off x="1731" y="1301"/>
                <a:ext cx="507" cy="539"/>
              </a:xfrm>
              <a:custGeom>
                <a:avLst/>
                <a:gdLst>
                  <a:gd name="T0" fmla="*/ 260 w 266"/>
                  <a:gd name="T1" fmla="*/ 31 h 283"/>
                  <a:gd name="T2" fmla="*/ 227 w 266"/>
                  <a:gd name="T3" fmla="*/ 11 h 283"/>
                  <a:gd name="T4" fmla="*/ 243 w 266"/>
                  <a:gd name="T5" fmla="*/ 57 h 283"/>
                  <a:gd name="T6" fmla="*/ 243 w 266"/>
                  <a:gd name="T7" fmla="*/ 105 h 283"/>
                  <a:gd name="T8" fmla="*/ 239 w 266"/>
                  <a:gd name="T9" fmla="*/ 135 h 283"/>
                  <a:gd name="T10" fmla="*/ 234 w 266"/>
                  <a:gd name="T11" fmla="*/ 140 h 283"/>
                  <a:gd name="T12" fmla="*/ 133 w 266"/>
                  <a:gd name="T13" fmla="*/ 164 h 283"/>
                  <a:gd name="T14" fmla="*/ 31 w 266"/>
                  <a:gd name="T15" fmla="*/ 140 h 283"/>
                  <a:gd name="T16" fmla="*/ 27 w 266"/>
                  <a:gd name="T17" fmla="*/ 135 h 283"/>
                  <a:gd name="T18" fmla="*/ 23 w 266"/>
                  <a:gd name="T19" fmla="*/ 105 h 283"/>
                  <a:gd name="T20" fmla="*/ 23 w 266"/>
                  <a:gd name="T21" fmla="*/ 57 h 283"/>
                  <a:gd name="T22" fmla="*/ 39 w 266"/>
                  <a:gd name="T23" fmla="*/ 11 h 283"/>
                  <a:gd name="T24" fmla="*/ 6 w 266"/>
                  <a:gd name="T25" fmla="*/ 31 h 283"/>
                  <a:gd name="T26" fmla="*/ 0 w 266"/>
                  <a:gd name="T27" fmla="*/ 57 h 283"/>
                  <a:gd name="T28" fmla="*/ 0 w 266"/>
                  <a:gd name="T29" fmla="*/ 105 h 283"/>
                  <a:gd name="T30" fmla="*/ 5 w 266"/>
                  <a:gd name="T31" fmla="*/ 142 h 283"/>
                  <a:gd name="T32" fmla="*/ 30 w 266"/>
                  <a:gd name="T33" fmla="*/ 192 h 283"/>
                  <a:gd name="T34" fmla="*/ 71 w 266"/>
                  <a:gd name="T35" fmla="*/ 254 h 283"/>
                  <a:gd name="T36" fmla="*/ 133 w 266"/>
                  <a:gd name="T37" fmla="*/ 283 h 283"/>
                  <a:gd name="T38" fmla="*/ 133 w 266"/>
                  <a:gd name="T39" fmla="*/ 283 h 283"/>
                  <a:gd name="T40" fmla="*/ 195 w 266"/>
                  <a:gd name="T41" fmla="*/ 254 h 283"/>
                  <a:gd name="T42" fmla="*/ 236 w 266"/>
                  <a:gd name="T43" fmla="*/ 192 h 283"/>
                  <a:gd name="T44" fmla="*/ 261 w 266"/>
                  <a:gd name="T45" fmla="*/ 142 h 283"/>
                  <a:gd name="T46" fmla="*/ 266 w 266"/>
                  <a:gd name="T47" fmla="*/ 105 h 283"/>
                  <a:gd name="T48" fmla="*/ 266 w 266"/>
                  <a:gd name="T49" fmla="*/ 57 h 283"/>
                  <a:gd name="T50" fmla="*/ 260 w 266"/>
                  <a:gd name="T51" fmla="*/ 31 h 283"/>
                  <a:gd name="T52" fmla="*/ 178 w 266"/>
                  <a:gd name="T53" fmla="*/ 238 h 283"/>
                  <a:gd name="T54" fmla="*/ 133 w 266"/>
                  <a:gd name="T55" fmla="*/ 260 h 283"/>
                  <a:gd name="T56" fmla="*/ 88 w 266"/>
                  <a:gd name="T57" fmla="*/ 238 h 283"/>
                  <a:gd name="T58" fmla="*/ 50 w 266"/>
                  <a:gd name="T59" fmla="*/ 181 h 283"/>
                  <a:gd name="T60" fmla="*/ 34 w 266"/>
                  <a:gd name="T61" fmla="*/ 151 h 283"/>
                  <a:gd name="T62" fmla="*/ 36 w 266"/>
                  <a:gd name="T63" fmla="*/ 150 h 283"/>
                  <a:gd name="T64" fmla="*/ 133 w 266"/>
                  <a:gd name="T65" fmla="*/ 171 h 283"/>
                  <a:gd name="T66" fmla="*/ 230 w 266"/>
                  <a:gd name="T67" fmla="*/ 150 h 283"/>
                  <a:gd name="T68" fmla="*/ 231 w 266"/>
                  <a:gd name="T69" fmla="*/ 152 h 283"/>
                  <a:gd name="T70" fmla="*/ 216 w 266"/>
                  <a:gd name="T71" fmla="*/ 181 h 283"/>
                  <a:gd name="T72" fmla="*/ 178 w 266"/>
                  <a:gd name="T73" fmla="*/ 23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6" h="283">
                    <a:moveTo>
                      <a:pt x="260" y="31"/>
                    </a:moveTo>
                    <a:cubicBezTo>
                      <a:pt x="252" y="13"/>
                      <a:pt x="234" y="0"/>
                      <a:pt x="227" y="11"/>
                    </a:cubicBezTo>
                    <a:cubicBezTo>
                      <a:pt x="221" y="18"/>
                      <a:pt x="243" y="30"/>
                      <a:pt x="243" y="57"/>
                    </a:cubicBezTo>
                    <a:cubicBezTo>
                      <a:pt x="243" y="105"/>
                      <a:pt x="243" y="105"/>
                      <a:pt x="243" y="105"/>
                    </a:cubicBezTo>
                    <a:cubicBezTo>
                      <a:pt x="243" y="118"/>
                      <a:pt x="242" y="125"/>
                      <a:pt x="239" y="135"/>
                    </a:cubicBezTo>
                    <a:cubicBezTo>
                      <a:pt x="238" y="137"/>
                      <a:pt x="237" y="138"/>
                      <a:pt x="234" y="140"/>
                    </a:cubicBezTo>
                    <a:cubicBezTo>
                      <a:pt x="207" y="155"/>
                      <a:pt x="172" y="164"/>
                      <a:pt x="133" y="164"/>
                    </a:cubicBezTo>
                    <a:cubicBezTo>
                      <a:pt x="94" y="164"/>
                      <a:pt x="58" y="154"/>
                      <a:pt x="31" y="140"/>
                    </a:cubicBezTo>
                    <a:cubicBezTo>
                      <a:pt x="29" y="138"/>
                      <a:pt x="27" y="136"/>
                      <a:pt x="27" y="135"/>
                    </a:cubicBezTo>
                    <a:cubicBezTo>
                      <a:pt x="23" y="125"/>
                      <a:pt x="23" y="118"/>
                      <a:pt x="23" y="105"/>
                    </a:cubicBezTo>
                    <a:cubicBezTo>
                      <a:pt x="23" y="57"/>
                      <a:pt x="23" y="57"/>
                      <a:pt x="23" y="57"/>
                    </a:cubicBezTo>
                    <a:cubicBezTo>
                      <a:pt x="23" y="32"/>
                      <a:pt x="45" y="19"/>
                      <a:pt x="39" y="11"/>
                    </a:cubicBezTo>
                    <a:cubicBezTo>
                      <a:pt x="31" y="1"/>
                      <a:pt x="14" y="14"/>
                      <a:pt x="6" y="31"/>
                    </a:cubicBezTo>
                    <a:cubicBezTo>
                      <a:pt x="2" y="41"/>
                      <a:pt x="0" y="50"/>
                      <a:pt x="0" y="57"/>
                    </a:cubicBezTo>
                    <a:cubicBezTo>
                      <a:pt x="0" y="105"/>
                      <a:pt x="0" y="105"/>
                      <a:pt x="0" y="105"/>
                    </a:cubicBezTo>
                    <a:cubicBezTo>
                      <a:pt x="0" y="119"/>
                      <a:pt x="1" y="130"/>
                      <a:pt x="5" y="142"/>
                    </a:cubicBezTo>
                    <a:cubicBezTo>
                      <a:pt x="10" y="155"/>
                      <a:pt x="17" y="169"/>
                      <a:pt x="30" y="192"/>
                    </a:cubicBezTo>
                    <a:cubicBezTo>
                      <a:pt x="43" y="215"/>
                      <a:pt x="55" y="237"/>
                      <a:pt x="71" y="254"/>
                    </a:cubicBezTo>
                    <a:cubicBezTo>
                      <a:pt x="86" y="271"/>
                      <a:pt x="107" y="283"/>
                      <a:pt x="133" y="283"/>
                    </a:cubicBezTo>
                    <a:cubicBezTo>
                      <a:pt x="133" y="283"/>
                      <a:pt x="133" y="283"/>
                      <a:pt x="133" y="283"/>
                    </a:cubicBezTo>
                    <a:cubicBezTo>
                      <a:pt x="159" y="283"/>
                      <a:pt x="179" y="271"/>
                      <a:pt x="195" y="254"/>
                    </a:cubicBezTo>
                    <a:cubicBezTo>
                      <a:pt x="211" y="237"/>
                      <a:pt x="223" y="215"/>
                      <a:pt x="236" y="192"/>
                    </a:cubicBezTo>
                    <a:cubicBezTo>
                      <a:pt x="249" y="169"/>
                      <a:pt x="256" y="155"/>
                      <a:pt x="261" y="142"/>
                    </a:cubicBezTo>
                    <a:cubicBezTo>
                      <a:pt x="265" y="130"/>
                      <a:pt x="266" y="119"/>
                      <a:pt x="266" y="105"/>
                    </a:cubicBezTo>
                    <a:cubicBezTo>
                      <a:pt x="266" y="57"/>
                      <a:pt x="266" y="57"/>
                      <a:pt x="266" y="57"/>
                    </a:cubicBezTo>
                    <a:cubicBezTo>
                      <a:pt x="266" y="50"/>
                      <a:pt x="264" y="41"/>
                      <a:pt x="260" y="31"/>
                    </a:cubicBezTo>
                    <a:close/>
                    <a:moveTo>
                      <a:pt x="178" y="238"/>
                    </a:moveTo>
                    <a:cubicBezTo>
                      <a:pt x="165" y="252"/>
                      <a:pt x="152" y="259"/>
                      <a:pt x="133" y="260"/>
                    </a:cubicBezTo>
                    <a:cubicBezTo>
                      <a:pt x="114" y="259"/>
                      <a:pt x="101" y="252"/>
                      <a:pt x="88" y="238"/>
                    </a:cubicBezTo>
                    <a:cubicBezTo>
                      <a:pt x="75" y="224"/>
                      <a:pt x="63" y="203"/>
                      <a:pt x="50" y="181"/>
                    </a:cubicBezTo>
                    <a:cubicBezTo>
                      <a:pt x="43" y="168"/>
                      <a:pt x="38" y="159"/>
                      <a:pt x="34" y="151"/>
                    </a:cubicBezTo>
                    <a:cubicBezTo>
                      <a:pt x="34" y="150"/>
                      <a:pt x="35" y="149"/>
                      <a:pt x="36" y="150"/>
                    </a:cubicBezTo>
                    <a:cubicBezTo>
                      <a:pt x="63" y="163"/>
                      <a:pt x="97" y="171"/>
                      <a:pt x="133" y="171"/>
                    </a:cubicBezTo>
                    <a:cubicBezTo>
                      <a:pt x="169" y="171"/>
                      <a:pt x="203" y="163"/>
                      <a:pt x="230" y="150"/>
                    </a:cubicBezTo>
                    <a:cubicBezTo>
                      <a:pt x="231" y="149"/>
                      <a:pt x="232" y="150"/>
                      <a:pt x="231" y="152"/>
                    </a:cubicBezTo>
                    <a:cubicBezTo>
                      <a:pt x="228" y="159"/>
                      <a:pt x="223" y="169"/>
                      <a:pt x="216" y="181"/>
                    </a:cubicBezTo>
                    <a:cubicBezTo>
                      <a:pt x="203" y="203"/>
                      <a:pt x="191" y="224"/>
                      <a:pt x="178"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6" name="Freeform 131">
                <a:extLst>
                  <a:ext uri="{FF2B5EF4-FFF2-40B4-BE49-F238E27FC236}">
                    <a16:creationId xmlns:a16="http://schemas.microsoft.com/office/drawing/2014/main" xmlns="" id="{77E7C34D-0A52-904C-A5CA-C3AE0A97799E}"/>
                  </a:ext>
                </a:extLst>
              </p:cNvPr>
              <p:cNvSpPr>
                <a:spLocks/>
              </p:cNvSpPr>
              <p:nvPr/>
            </p:nvSpPr>
            <p:spPr bwMode="auto">
              <a:xfrm>
                <a:off x="1747" y="1343"/>
                <a:ext cx="476" cy="481"/>
              </a:xfrm>
              <a:custGeom>
                <a:avLst/>
                <a:gdLst>
                  <a:gd name="T0" fmla="*/ 29 w 250"/>
                  <a:gd name="T1" fmla="*/ 166 h 253"/>
                  <a:gd name="T2" fmla="*/ 0 w 250"/>
                  <a:gd name="T3" fmla="*/ 83 h 253"/>
                  <a:gd name="T4" fmla="*/ 0 w 250"/>
                  <a:gd name="T5" fmla="*/ 83 h 253"/>
                  <a:gd name="T6" fmla="*/ 0 w 250"/>
                  <a:gd name="T7" fmla="*/ 35 h 253"/>
                  <a:gd name="T8" fmla="*/ 0 w 250"/>
                  <a:gd name="T9" fmla="*/ 35 h 253"/>
                  <a:gd name="T10" fmla="*/ 9 w 250"/>
                  <a:gd name="T11" fmla="*/ 5 h 253"/>
                  <a:gd name="T12" fmla="*/ 11 w 250"/>
                  <a:gd name="T13" fmla="*/ 8 h 253"/>
                  <a:gd name="T14" fmla="*/ 7 w 250"/>
                  <a:gd name="T15" fmla="*/ 35 h 253"/>
                  <a:gd name="T16" fmla="*/ 7 w 250"/>
                  <a:gd name="T17" fmla="*/ 35 h 253"/>
                  <a:gd name="T18" fmla="*/ 7 w 250"/>
                  <a:gd name="T19" fmla="*/ 83 h 253"/>
                  <a:gd name="T20" fmla="*/ 7 w 250"/>
                  <a:gd name="T21" fmla="*/ 83 h 253"/>
                  <a:gd name="T22" fmla="*/ 35 w 250"/>
                  <a:gd name="T23" fmla="*/ 162 h 253"/>
                  <a:gd name="T24" fmla="*/ 35 w 250"/>
                  <a:gd name="T25" fmla="*/ 162 h 253"/>
                  <a:gd name="T26" fmla="*/ 125 w 250"/>
                  <a:gd name="T27" fmla="*/ 246 h 253"/>
                  <a:gd name="T28" fmla="*/ 125 w 250"/>
                  <a:gd name="T29" fmla="*/ 246 h 253"/>
                  <a:gd name="T30" fmla="*/ 215 w 250"/>
                  <a:gd name="T31" fmla="*/ 162 h 253"/>
                  <a:gd name="T32" fmla="*/ 215 w 250"/>
                  <a:gd name="T33" fmla="*/ 162 h 253"/>
                  <a:gd name="T34" fmla="*/ 243 w 250"/>
                  <a:gd name="T35" fmla="*/ 83 h 253"/>
                  <a:gd name="T36" fmla="*/ 243 w 250"/>
                  <a:gd name="T37" fmla="*/ 83 h 253"/>
                  <a:gd name="T38" fmla="*/ 243 w 250"/>
                  <a:gd name="T39" fmla="*/ 35 h 253"/>
                  <a:gd name="T40" fmla="*/ 243 w 250"/>
                  <a:gd name="T41" fmla="*/ 35 h 253"/>
                  <a:gd name="T42" fmla="*/ 237 w 250"/>
                  <a:gd name="T43" fmla="*/ 5 h 253"/>
                  <a:gd name="T44" fmla="*/ 240 w 250"/>
                  <a:gd name="T45" fmla="*/ 3 h 253"/>
                  <a:gd name="T46" fmla="*/ 250 w 250"/>
                  <a:gd name="T47" fmla="*/ 35 h 253"/>
                  <a:gd name="T48" fmla="*/ 250 w 250"/>
                  <a:gd name="T49" fmla="*/ 35 h 253"/>
                  <a:gd name="T50" fmla="*/ 250 w 250"/>
                  <a:gd name="T51" fmla="*/ 83 h 253"/>
                  <a:gd name="T52" fmla="*/ 250 w 250"/>
                  <a:gd name="T53" fmla="*/ 83 h 253"/>
                  <a:gd name="T54" fmla="*/ 221 w 250"/>
                  <a:gd name="T55" fmla="*/ 166 h 253"/>
                  <a:gd name="T56" fmla="*/ 221 w 250"/>
                  <a:gd name="T57" fmla="*/ 166 h 253"/>
                  <a:gd name="T58" fmla="*/ 125 w 250"/>
                  <a:gd name="T59" fmla="*/ 253 h 253"/>
                  <a:gd name="T60" fmla="*/ 125 w 250"/>
                  <a:gd name="T61" fmla="*/ 253 h 253"/>
                  <a:gd name="T62" fmla="*/ 29 w 250"/>
                  <a:gd name="T63" fmla="*/ 1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0" h="253">
                    <a:moveTo>
                      <a:pt x="29" y="166"/>
                    </a:moveTo>
                    <a:cubicBezTo>
                      <a:pt x="3" y="120"/>
                      <a:pt x="0" y="110"/>
                      <a:pt x="0" y="83"/>
                    </a:cubicBezTo>
                    <a:cubicBezTo>
                      <a:pt x="0" y="83"/>
                      <a:pt x="0" y="83"/>
                      <a:pt x="0" y="83"/>
                    </a:cubicBezTo>
                    <a:cubicBezTo>
                      <a:pt x="0" y="62"/>
                      <a:pt x="0" y="45"/>
                      <a:pt x="0" y="35"/>
                    </a:cubicBezTo>
                    <a:cubicBezTo>
                      <a:pt x="0" y="35"/>
                      <a:pt x="0" y="35"/>
                      <a:pt x="0" y="35"/>
                    </a:cubicBezTo>
                    <a:cubicBezTo>
                      <a:pt x="0" y="28"/>
                      <a:pt x="3" y="16"/>
                      <a:pt x="9" y="5"/>
                    </a:cubicBezTo>
                    <a:cubicBezTo>
                      <a:pt x="11" y="1"/>
                      <a:pt x="13" y="2"/>
                      <a:pt x="11" y="8"/>
                    </a:cubicBezTo>
                    <a:cubicBezTo>
                      <a:pt x="9" y="15"/>
                      <a:pt x="7" y="24"/>
                      <a:pt x="7" y="35"/>
                    </a:cubicBezTo>
                    <a:cubicBezTo>
                      <a:pt x="7" y="35"/>
                      <a:pt x="7" y="35"/>
                      <a:pt x="7" y="35"/>
                    </a:cubicBezTo>
                    <a:cubicBezTo>
                      <a:pt x="7" y="45"/>
                      <a:pt x="7" y="62"/>
                      <a:pt x="7" y="83"/>
                    </a:cubicBezTo>
                    <a:cubicBezTo>
                      <a:pt x="7" y="83"/>
                      <a:pt x="7" y="83"/>
                      <a:pt x="7" y="83"/>
                    </a:cubicBezTo>
                    <a:cubicBezTo>
                      <a:pt x="7" y="109"/>
                      <a:pt x="9" y="116"/>
                      <a:pt x="35" y="162"/>
                    </a:cubicBezTo>
                    <a:cubicBezTo>
                      <a:pt x="35" y="162"/>
                      <a:pt x="35" y="162"/>
                      <a:pt x="35" y="162"/>
                    </a:cubicBezTo>
                    <a:cubicBezTo>
                      <a:pt x="61" y="209"/>
                      <a:pt x="83" y="246"/>
                      <a:pt x="125" y="246"/>
                    </a:cubicBezTo>
                    <a:cubicBezTo>
                      <a:pt x="125" y="246"/>
                      <a:pt x="125" y="246"/>
                      <a:pt x="125" y="246"/>
                    </a:cubicBezTo>
                    <a:cubicBezTo>
                      <a:pt x="167" y="246"/>
                      <a:pt x="189" y="209"/>
                      <a:pt x="215" y="162"/>
                    </a:cubicBezTo>
                    <a:cubicBezTo>
                      <a:pt x="215" y="162"/>
                      <a:pt x="215" y="162"/>
                      <a:pt x="215" y="162"/>
                    </a:cubicBezTo>
                    <a:cubicBezTo>
                      <a:pt x="241" y="116"/>
                      <a:pt x="243" y="109"/>
                      <a:pt x="243" y="83"/>
                    </a:cubicBezTo>
                    <a:cubicBezTo>
                      <a:pt x="243" y="83"/>
                      <a:pt x="243" y="83"/>
                      <a:pt x="243" y="83"/>
                    </a:cubicBezTo>
                    <a:cubicBezTo>
                      <a:pt x="243" y="62"/>
                      <a:pt x="243" y="45"/>
                      <a:pt x="243" y="35"/>
                    </a:cubicBezTo>
                    <a:cubicBezTo>
                      <a:pt x="243" y="35"/>
                      <a:pt x="243" y="35"/>
                      <a:pt x="243" y="35"/>
                    </a:cubicBezTo>
                    <a:cubicBezTo>
                      <a:pt x="243" y="23"/>
                      <a:pt x="241" y="12"/>
                      <a:pt x="237" y="5"/>
                    </a:cubicBezTo>
                    <a:cubicBezTo>
                      <a:pt x="235" y="0"/>
                      <a:pt x="237" y="0"/>
                      <a:pt x="240" y="3"/>
                    </a:cubicBezTo>
                    <a:cubicBezTo>
                      <a:pt x="246" y="14"/>
                      <a:pt x="250" y="28"/>
                      <a:pt x="250" y="35"/>
                    </a:cubicBezTo>
                    <a:cubicBezTo>
                      <a:pt x="250" y="35"/>
                      <a:pt x="250" y="35"/>
                      <a:pt x="250" y="35"/>
                    </a:cubicBezTo>
                    <a:cubicBezTo>
                      <a:pt x="250" y="45"/>
                      <a:pt x="250" y="62"/>
                      <a:pt x="250" y="83"/>
                    </a:cubicBezTo>
                    <a:cubicBezTo>
                      <a:pt x="250" y="83"/>
                      <a:pt x="250" y="83"/>
                      <a:pt x="250" y="83"/>
                    </a:cubicBezTo>
                    <a:cubicBezTo>
                      <a:pt x="250" y="110"/>
                      <a:pt x="247" y="120"/>
                      <a:pt x="221" y="166"/>
                    </a:cubicBezTo>
                    <a:cubicBezTo>
                      <a:pt x="221" y="166"/>
                      <a:pt x="221" y="166"/>
                      <a:pt x="221" y="166"/>
                    </a:cubicBezTo>
                    <a:cubicBezTo>
                      <a:pt x="195" y="211"/>
                      <a:pt x="172" y="252"/>
                      <a:pt x="125" y="253"/>
                    </a:cubicBezTo>
                    <a:cubicBezTo>
                      <a:pt x="125" y="253"/>
                      <a:pt x="125" y="253"/>
                      <a:pt x="125" y="253"/>
                    </a:cubicBezTo>
                    <a:cubicBezTo>
                      <a:pt x="77" y="252"/>
                      <a:pt x="54" y="211"/>
                      <a:pt x="29"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7" name="Freeform 132">
                <a:extLst>
                  <a:ext uri="{FF2B5EF4-FFF2-40B4-BE49-F238E27FC236}">
                    <a16:creationId xmlns:a16="http://schemas.microsoft.com/office/drawing/2014/main" xmlns="" id="{CE9AEE27-48F2-1F45-899A-05D1A46B29EE}"/>
                  </a:ext>
                </a:extLst>
              </p:cNvPr>
              <p:cNvSpPr>
                <a:spLocks noEditPoints="1"/>
              </p:cNvSpPr>
              <p:nvPr/>
            </p:nvSpPr>
            <p:spPr bwMode="auto">
              <a:xfrm>
                <a:off x="3332" y="118"/>
                <a:ext cx="570" cy="622"/>
              </a:xfrm>
              <a:custGeom>
                <a:avLst/>
                <a:gdLst>
                  <a:gd name="T0" fmla="*/ 263 w 299"/>
                  <a:gd name="T1" fmla="*/ 191 h 327"/>
                  <a:gd name="T2" fmla="*/ 274 w 299"/>
                  <a:gd name="T3" fmla="*/ 152 h 327"/>
                  <a:gd name="T4" fmla="*/ 262 w 299"/>
                  <a:gd name="T5" fmla="*/ 131 h 327"/>
                  <a:gd name="T6" fmla="*/ 250 w 299"/>
                  <a:gd name="T7" fmla="*/ 163 h 327"/>
                  <a:gd name="T8" fmla="*/ 217 w 299"/>
                  <a:gd name="T9" fmla="*/ 169 h 327"/>
                  <a:gd name="T10" fmla="*/ 186 w 299"/>
                  <a:gd name="T11" fmla="*/ 128 h 327"/>
                  <a:gd name="T12" fmla="*/ 192 w 299"/>
                  <a:gd name="T13" fmla="*/ 97 h 327"/>
                  <a:gd name="T14" fmla="*/ 193 w 299"/>
                  <a:gd name="T15" fmla="*/ 61 h 327"/>
                  <a:gd name="T16" fmla="*/ 174 w 299"/>
                  <a:gd name="T17" fmla="*/ 98 h 327"/>
                  <a:gd name="T18" fmla="*/ 122 w 299"/>
                  <a:gd name="T19" fmla="*/ 104 h 327"/>
                  <a:gd name="T20" fmla="*/ 100 w 299"/>
                  <a:gd name="T21" fmla="*/ 77 h 327"/>
                  <a:gd name="T22" fmla="*/ 108 w 299"/>
                  <a:gd name="T23" fmla="*/ 40 h 327"/>
                  <a:gd name="T24" fmla="*/ 110 w 299"/>
                  <a:gd name="T25" fmla="*/ 4 h 327"/>
                  <a:gd name="T26" fmla="*/ 87 w 299"/>
                  <a:gd name="T27" fmla="*/ 48 h 327"/>
                  <a:gd name="T28" fmla="*/ 52 w 299"/>
                  <a:gd name="T29" fmla="*/ 54 h 327"/>
                  <a:gd name="T30" fmla="*/ 50 w 299"/>
                  <a:gd name="T31" fmla="*/ 71 h 327"/>
                  <a:gd name="T32" fmla="*/ 85 w 299"/>
                  <a:gd name="T33" fmla="*/ 84 h 327"/>
                  <a:gd name="T34" fmla="*/ 87 w 299"/>
                  <a:gd name="T35" fmla="*/ 109 h 327"/>
                  <a:gd name="T36" fmla="*/ 69 w 299"/>
                  <a:gd name="T37" fmla="*/ 148 h 327"/>
                  <a:gd name="T38" fmla="*/ 35 w 299"/>
                  <a:gd name="T39" fmla="*/ 154 h 327"/>
                  <a:gd name="T40" fmla="*/ 34 w 299"/>
                  <a:gd name="T41" fmla="*/ 172 h 327"/>
                  <a:gd name="T42" fmla="*/ 66 w 299"/>
                  <a:gd name="T43" fmla="*/ 184 h 327"/>
                  <a:gd name="T44" fmla="*/ 78 w 299"/>
                  <a:gd name="T45" fmla="*/ 225 h 327"/>
                  <a:gd name="T46" fmla="*/ 70 w 299"/>
                  <a:gd name="T47" fmla="*/ 247 h 327"/>
                  <a:gd name="T48" fmla="*/ 41 w 299"/>
                  <a:gd name="T49" fmla="*/ 259 h 327"/>
                  <a:gd name="T50" fmla="*/ 17 w 299"/>
                  <a:gd name="T51" fmla="*/ 279 h 327"/>
                  <a:gd name="T52" fmla="*/ 50 w 299"/>
                  <a:gd name="T53" fmla="*/ 272 h 327"/>
                  <a:gd name="T54" fmla="*/ 69 w 299"/>
                  <a:gd name="T55" fmla="*/ 296 h 327"/>
                  <a:gd name="T56" fmla="*/ 86 w 299"/>
                  <a:gd name="T57" fmla="*/ 289 h 327"/>
                  <a:gd name="T58" fmla="*/ 83 w 299"/>
                  <a:gd name="T59" fmla="*/ 257 h 327"/>
                  <a:gd name="T60" fmla="*/ 112 w 299"/>
                  <a:gd name="T61" fmla="*/ 235 h 327"/>
                  <a:gd name="T62" fmla="*/ 162 w 299"/>
                  <a:gd name="T63" fmla="*/ 249 h 327"/>
                  <a:gd name="T64" fmla="*/ 164 w 299"/>
                  <a:gd name="T65" fmla="*/ 275 h 327"/>
                  <a:gd name="T66" fmla="*/ 209 w 299"/>
                  <a:gd name="T67" fmla="*/ 281 h 327"/>
                  <a:gd name="T68" fmla="*/ 232 w 299"/>
                  <a:gd name="T69" fmla="*/ 262 h 327"/>
                  <a:gd name="T70" fmla="*/ 198 w 299"/>
                  <a:gd name="T71" fmla="*/ 268 h 327"/>
                  <a:gd name="T72" fmla="*/ 176 w 299"/>
                  <a:gd name="T73" fmla="*/ 244 h 327"/>
                  <a:gd name="T74" fmla="*/ 192 w 299"/>
                  <a:gd name="T75" fmla="*/ 196 h 327"/>
                  <a:gd name="T76" fmla="*/ 227 w 299"/>
                  <a:gd name="T77" fmla="*/ 183 h 327"/>
                  <a:gd name="T78" fmla="*/ 261 w 299"/>
                  <a:gd name="T79" fmla="*/ 214 h 327"/>
                  <a:gd name="T80" fmla="*/ 290 w 299"/>
                  <a:gd name="T81" fmla="*/ 234 h 327"/>
                  <a:gd name="T82" fmla="*/ 164 w 299"/>
                  <a:gd name="T83" fmla="*/ 214 h 327"/>
                  <a:gd name="T84" fmla="*/ 113 w 299"/>
                  <a:gd name="T85" fmla="*/ 220 h 327"/>
                  <a:gd name="T86" fmla="*/ 82 w 299"/>
                  <a:gd name="T87" fmla="*/ 177 h 327"/>
                  <a:gd name="T88" fmla="*/ 96 w 299"/>
                  <a:gd name="T89" fmla="*/ 131 h 327"/>
                  <a:gd name="T90" fmla="*/ 151 w 299"/>
                  <a:gd name="T91" fmla="*/ 119 h 327"/>
                  <a:gd name="T92" fmla="*/ 188 w 299"/>
                  <a:gd name="T93" fmla="*/ 159 h 327"/>
                  <a:gd name="T94" fmla="*/ 185 w 299"/>
                  <a:gd name="T95" fmla="*/ 19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9" h="327">
                    <a:moveTo>
                      <a:pt x="273" y="215"/>
                    </a:moveTo>
                    <a:cubicBezTo>
                      <a:pt x="271" y="215"/>
                      <a:pt x="270" y="215"/>
                      <a:pt x="269" y="212"/>
                    </a:cubicBezTo>
                    <a:cubicBezTo>
                      <a:pt x="267" y="208"/>
                      <a:pt x="264" y="201"/>
                      <a:pt x="263" y="198"/>
                    </a:cubicBezTo>
                    <a:cubicBezTo>
                      <a:pt x="261" y="194"/>
                      <a:pt x="263" y="192"/>
                      <a:pt x="263" y="191"/>
                    </a:cubicBezTo>
                    <a:cubicBezTo>
                      <a:pt x="265" y="189"/>
                      <a:pt x="267" y="185"/>
                      <a:pt x="267" y="182"/>
                    </a:cubicBezTo>
                    <a:cubicBezTo>
                      <a:pt x="267" y="179"/>
                      <a:pt x="266" y="175"/>
                      <a:pt x="265" y="173"/>
                    </a:cubicBezTo>
                    <a:cubicBezTo>
                      <a:pt x="264" y="171"/>
                      <a:pt x="263" y="169"/>
                      <a:pt x="265" y="166"/>
                    </a:cubicBezTo>
                    <a:cubicBezTo>
                      <a:pt x="266" y="164"/>
                      <a:pt x="271" y="156"/>
                      <a:pt x="274" y="152"/>
                    </a:cubicBezTo>
                    <a:cubicBezTo>
                      <a:pt x="276" y="150"/>
                      <a:pt x="276" y="150"/>
                      <a:pt x="278" y="151"/>
                    </a:cubicBezTo>
                    <a:cubicBezTo>
                      <a:pt x="288" y="151"/>
                      <a:pt x="297" y="144"/>
                      <a:pt x="298" y="134"/>
                    </a:cubicBezTo>
                    <a:cubicBezTo>
                      <a:pt x="299" y="124"/>
                      <a:pt x="291" y="115"/>
                      <a:pt x="281" y="115"/>
                    </a:cubicBezTo>
                    <a:cubicBezTo>
                      <a:pt x="271" y="114"/>
                      <a:pt x="263" y="121"/>
                      <a:pt x="262" y="131"/>
                    </a:cubicBezTo>
                    <a:cubicBezTo>
                      <a:pt x="262" y="136"/>
                      <a:pt x="263" y="140"/>
                      <a:pt x="266" y="144"/>
                    </a:cubicBezTo>
                    <a:cubicBezTo>
                      <a:pt x="267" y="145"/>
                      <a:pt x="268" y="146"/>
                      <a:pt x="266" y="148"/>
                    </a:cubicBezTo>
                    <a:cubicBezTo>
                      <a:pt x="264" y="152"/>
                      <a:pt x="260" y="158"/>
                      <a:pt x="258" y="160"/>
                    </a:cubicBezTo>
                    <a:cubicBezTo>
                      <a:pt x="256" y="164"/>
                      <a:pt x="252" y="163"/>
                      <a:pt x="250" y="163"/>
                    </a:cubicBezTo>
                    <a:cubicBezTo>
                      <a:pt x="243" y="162"/>
                      <a:pt x="237" y="166"/>
                      <a:pt x="233" y="172"/>
                    </a:cubicBezTo>
                    <a:cubicBezTo>
                      <a:pt x="233" y="173"/>
                      <a:pt x="231" y="175"/>
                      <a:pt x="229" y="174"/>
                    </a:cubicBezTo>
                    <a:cubicBezTo>
                      <a:pt x="228" y="174"/>
                      <a:pt x="224" y="174"/>
                      <a:pt x="222" y="174"/>
                    </a:cubicBezTo>
                    <a:cubicBezTo>
                      <a:pt x="219" y="174"/>
                      <a:pt x="218" y="172"/>
                      <a:pt x="217" y="169"/>
                    </a:cubicBezTo>
                    <a:cubicBezTo>
                      <a:pt x="214" y="164"/>
                      <a:pt x="208" y="159"/>
                      <a:pt x="202" y="159"/>
                    </a:cubicBezTo>
                    <a:cubicBezTo>
                      <a:pt x="197" y="158"/>
                      <a:pt x="197" y="159"/>
                      <a:pt x="195" y="156"/>
                    </a:cubicBezTo>
                    <a:cubicBezTo>
                      <a:pt x="192" y="149"/>
                      <a:pt x="185" y="135"/>
                      <a:pt x="185" y="134"/>
                    </a:cubicBezTo>
                    <a:cubicBezTo>
                      <a:pt x="184" y="132"/>
                      <a:pt x="185" y="129"/>
                      <a:pt x="186" y="128"/>
                    </a:cubicBezTo>
                    <a:cubicBezTo>
                      <a:pt x="188" y="125"/>
                      <a:pt x="190" y="121"/>
                      <a:pt x="190" y="118"/>
                    </a:cubicBezTo>
                    <a:cubicBezTo>
                      <a:pt x="190" y="114"/>
                      <a:pt x="190" y="111"/>
                      <a:pt x="189" y="109"/>
                    </a:cubicBezTo>
                    <a:cubicBezTo>
                      <a:pt x="187" y="106"/>
                      <a:pt x="186" y="105"/>
                      <a:pt x="188" y="102"/>
                    </a:cubicBezTo>
                    <a:cubicBezTo>
                      <a:pt x="189" y="100"/>
                      <a:pt x="191" y="98"/>
                      <a:pt x="192" y="97"/>
                    </a:cubicBezTo>
                    <a:cubicBezTo>
                      <a:pt x="194" y="94"/>
                      <a:pt x="197" y="95"/>
                      <a:pt x="198" y="95"/>
                    </a:cubicBezTo>
                    <a:cubicBezTo>
                      <a:pt x="202" y="95"/>
                      <a:pt x="205" y="95"/>
                      <a:pt x="209" y="93"/>
                    </a:cubicBezTo>
                    <a:cubicBezTo>
                      <a:pt x="218" y="89"/>
                      <a:pt x="221" y="78"/>
                      <a:pt x="217" y="69"/>
                    </a:cubicBezTo>
                    <a:cubicBezTo>
                      <a:pt x="213" y="60"/>
                      <a:pt x="202" y="57"/>
                      <a:pt x="193" y="61"/>
                    </a:cubicBezTo>
                    <a:cubicBezTo>
                      <a:pt x="184" y="65"/>
                      <a:pt x="180" y="76"/>
                      <a:pt x="185" y="85"/>
                    </a:cubicBezTo>
                    <a:cubicBezTo>
                      <a:pt x="186" y="88"/>
                      <a:pt x="187" y="89"/>
                      <a:pt x="185" y="92"/>
                    </a:cubicBezTo>
                    <a:cubicBezTo>
                      <a:pt x="184" y="94"/>
                      <a:pt x="182" y="96"/>
                      <a:pt x="181" y="97"/>
                    </a:cubicBezTo>
                    <a:cubicBezTo>
                      <a:pt x="179" y="100"/>
                      <a:pt x="176" y="98"/>
                      <a:pt x="174" y="98"/>
                    </a:cubicBezTo>
                    <a:cubicBezTo>
                      <a:pt x="166" y="98"/>
                      <a:pt x="160" y="101"/>
                      <a:pt x="156" y="107"/>
                    </a:cubicBezTo>
                    <a:cubicBezTo>
                      <a:pt x="156" y="108"/>
                      <a:pt x="153" y="110"/>
                      <a:pt x="151" y="110"/>
                    </a:cubicBezTo>
                    <a:cubicBezTo>
                      <a:pt x="144" y="110"/>
                      <a:pt x="130" y="109"/>
                      <a:pt x="127" y="108"/>
                    </a:cubicBezTo>
                    <a:cubicBezTo>
                      <a:pt x="123" y="108"/>
                      <a:pt x="122" y="105"/>
                      <a:pt x="122" y="104"/>
                    </a:cubicBezTo>
                    <a:cubicBezTo>
                      <a:pt x="119" y="98"/>
                      <a:pt x="114" y="93"/>
                      <a:pt x="106" y="93"/>
                    </a:cubicBezTo>
                    <a:cubicBezTo>
                      <a:pt x="105" y="93"/>
                      <a:pt x="102" y="92"/>
                      <a:pt x="101" y="90"/>
                    </a:cubicBezTo>
                    <a:cubicBezTo>
                      <a:pt x="100" y="88"/>
                      <a:pt x="99" y="86"/>
                      <a:pt x="99" y="84"/>
                    </a:cubicBezTo>
                    <a:cubicBezTo>
                      <a:pt x="97" y="81"/>
                      <a:pt x="99" y="78"/>
                      <a:pt x="100" y="77"/>
                    </a:cubicBezTo>
                    <a:cubicBezTo>
                      <a:pt x="102" y="74"/>
                      <a:pt x="104" y="71"/>
                      <a:pt x="104" y="67"/>
                    </a:cubicBezTo>
                    <a:cubicBezTo>
                      <a:pt x="104" y="63"/>
                      <a:pt x="103" y="59"/>
                      <a:pt x="101" y="56"/>
                    </a:cubicBezTo>
                    <a:cubicBezTo>
                      <a:pt x="100" y="55"/>
                      <a:pt x="99" y="52"/>
                      <a:pt x="100" y="50"/>
                    </a:cubicBezTo>
                    <a:cubicBezTo>
                      <a:pt x="103" y="46"/>
                      <a:pt x="106" y="41"/>
                      <a:pt x="108" y="40"/>
                    </a:cubicBezTo>
                    <a:cubicBezTo>
                      <a:pt x="110" y="37"/>
                      <a:pt x="112" y="37"/>
                      <a:pt x="113" y="38"/>
                    </a:cubicBezTo>
                    <a:cubicBezTo>
                      <a:pt x="117" y="39"/>
                      <a:pt x="122" y="39"/>
                      <a:pt x="126" y="37"/>
                    </a:cubicBezTo>
                    <a:cubicBezTo>
                      <a:pt x="135" y="33"/>
                      <a:pt x="139" y="22"/>
                      <a:pt x="134" y="13"/>
                    </a:cubicBezTo>
                    <a:cubicBezTo>
                      <a:pt x="130" y="4"/>
                      <a:pt x="119" y="0"/>
                      <a:pt x="110" y="4"/>
                    </a:cubicBezTo>
                    <a:cubicBezTo>
                      <a:pt x="101" y="9"/>
                      <a:pt x="98" y="19"/>
                      <a:pt x="102" y="28"/>
                    </a:cubicBezTo>
                    <a:cubicBezTo>
                      <a:pt x="102" y="29"/>
                      <a:pt x="103" y="31"/>
                      <a:pt x="101" y="34"/>
                    </a:cubicBezTo>
                    <a:cubicBezTo>
                      <a:pt x="100" y="36"/>
                      <a:pt x="96" y="42"/>
                      <a:pt x="93" y="45"/>
                    </a:cubicBezTo>
                    <a:cubicBezTo>
                      <a:pt x="90" y="48"/>
                      <a:pt x="90" y="48"/>
                      <a:pt x="87" y="48"/>
                    </a:cubicBezTo>
                    <a:cubicBezTo>
                      <a:pt x="81" y="47"/>
                      <a:pt x="75" y="51"/>
                      <a:pt x="71" y="56"/>
                    </a:cubicBezTo>
                    <a:cubicBezTo>
                      <a:pt x="69" y="58"/>
                      <a:pt x="69" y="59"/>
                      <a:pt x="65" y="59"/>
                    </a:cubicBezTo>
                    <a:cubicBezTo>
                      <a:pt x="63" y="59"/>
                      <a:pt x="59" y="59"/>
                      <a:pt x="57" y="59"/>
                    </a:cubicBezTo>
                    <a:cubicBezTo>
                      <a:pt x="53" y="58"/>
                      <a:pt x="52" y="55"/>
                      <a:pt x="52" y="54"/>
                    </a:cubicBezTo>
                    <a:cubicBezTo>
                      <a:pt x="49" y="48"/>
                      <a:pt x="43" y="43"/>
                      <a:pt x="36" y="43"/>
                    </a:cubicBezTo>
                    <a:cubicBezTo>
                      <a:pt x="26" y="42"/>
                      <a:pt x="18" y="49"/>
                      <a:pt x="17" y="59"/>
                    </a:cubicBezTo>
                    <a:cubicBezTo>
                      <a:pt x="16" y="69"/>
                      <a:pt x="23" y="78"/>
                      <a:pt x="33" y="78"/>
                    </a:cubicBezTo>
                    <a:cubicBezTo>
                      <a:pt x="40" y="79"/>
                      <a:pt x="46" y="76"/>
                      <a:pt x="50" y="71"/>
                    </a:cubicBezTo>
                    <a:cubicBezTo>
                      <a:pt x="52" y="68"/>
                      <a:pt x="52" y="67"/>
                      <a:pt x="55" y="67"/>
                    </a:cubicBezTo>
                    <a:cubicBezTo>
                      <a:pt x="58" y="67"/>
                      <a:pt x="62" y="67"/>
                      <a:pt x="64" y="68"/>
                    </a:cubicBezTo>
                    <a:cubicBezTo>
                      <a:pt x="68" y="68"/>
                      <a:pt x="68" y="70"/>
                      <a:pt x="69" y="71"/>
                    </a:cubicBezTo>
                    <a:cubicBezTo>
                      <a:pt x="71" y="78"/>
                      <a:pt x="77" y="83"/>
                      <a:pt x="85" y="84"/>
                    </a:cubicBezTo>
                    <a:cubicBezTo>
                      <a:pt x="86" y="84"/>
                      <a:pt x="89" y="84"/>
                      <a:pt x="91" y="87"/>
                    </a:cubicBezTo>
                    <a:cubicBezTo>
                      <a:pt x="92" y="89"/>
                      <a:pt x="92" y="90"/>
                      <a:pt x="93" y="92"/>
                    </a:cubicBezTo>
                    <a:cubicBezTo>
                      <a:pt x="94" y="94"/>
                      <a:pt x="93" y="98"/>
                      <a:pt x="92" y="99"/>
                    </a:cubicBezTo>
                    <a:cubicBezTo>
                      <a:pt x="89" y="101"/>
                      <a:pt x="87" y="105"/>
                      <a:pt x="87" y="109"/>
                    </a:cubicBezTo>
                    <a:cubicBezTo>
                      <a:pt x="87" y="113"/>
                      <a:pt x="88" y="116"/>
                      <a:pt x="89" y="119"/>
                    </a:cubicBezTo>
                    <a:cubicBezTo>
                      <a:pt x="90" y="120"/>
                      <a:pt x="91" y="123"/>
                      <a:pt x="89" y="127"/>
                    </a:cubicBezTo>
                    <a:cubicBezTo>
                      <a:pt x="87" y="129"/>
                      <a:pt x="80" y="140"/>
                      <a:pt x="76" y="146"/>
                    </a:cubicBezTo>
                    <a:cubicBezTo>
                      <a:pt x="73" y="148"/>
                      <a:pt x="70" y="148"/>
                      <a:pt x="69" y="148"/>
                    </a:cubicBezTo>
                    <a:cubicBezTo>
                      <a:pt x="62" y="148"/>
                      <a:pt x="56" y="151"/>
                      <a:pt x="52" y="156"/>
                    </a:cubicBezTo>
                    <a:cubicBezTo>
                      <a:pt x="51" y="158"/>
                      <a:pt x="51" y="160"/>
                      <a:pt x="46" y="160"/>
                    </a:cubicBezTo>
                    <a:cubicBezTo>
                      <a:pt x="44" y="160"/>
                      <a:pt x="42" y="160"/>
                      <a:pt x="40" y="159"/>
                    </a:cubicBezTo>
                    <a:cubicBezTo>
                      <a:pt x="36" y="159"/>
                      <a:pt x="36" y="156"/>
                      <a:pt x="35" y="154"/>
                    </a:cubicBezTo>
                    <a:cubicBezTo>
                      <a:pt x="32" y="149"/>
                      <a:pt x="27" y="145"/>
                      <a:pt x="20" y="144"/>
                    </a:cubicBezTo>
                    <a:cubicBezTo>
                      <a:pt x="10" y="144"/>
                      <a:pt x="2" y="151"/>
                      <a:pt x="1" y="161"/>
                    </a:cubicBezTo>
                    <a:cubicBezTo>
                      <a:pt x="0" y="171"/>
                      <a:pt x="7" y="179"/>
                      <a:pt x="17" y="180"/>
                    </a:cubicBezTo>
                    <a:cubicBezTo>
                      <a:pt x="24" y="181"/>
                      <a:pt x="31" y="177"/>
                      <a:pt x="34" y="172"/>
                    </a:cubicBezTo>
                    <a:cubicBezTo>
                      <a:pt x="35" y="170"/>
                      <a:pt x="36" y="168"/>
                      <a:pt x="39" y="168"/>
                    </a:cubicBezTo>
                    <a:cubicBezTo>
                      <a:pt x="41" y="168"/>
                      <a:pt x="43" y="168"/>
                      <a:pt x="45" y="168"/>
                    </a:cubicBezTo>
                    <a:cubicBezTo>
                      <a:pt x="49" y="169"/>
                      <a:pt x="50" y="172"/>
                      <a:pt x="51" y="173"/>
                    </a:cubicBezTo>
                    <a:cubicBezTo>
                      <a:pt x="53" y="179"/>
                      <a:pt x="59" y="184"/>
                      <a:pt x="66" y="184"/>
                    </a:cubicBezTo>
                    <a:cubicBezTo>
                      <a:pt x="68" y="184"/>
                      <a:pt x="71" y="184"/>
                      <a:pt x="73" y="188"/>
                    </a:cubicBezTo>
                    <a:cubicBezTo>
                      <a:pt x="74" y="190"/>
                      <a:pt x="80" y="202"/>
                      <a:pt x="83" y="208"/>
                    </a:cubicBezTo>
                    <a:cubicBezTo>
                      <a:pt x="84" y="212"/>
                      <a:pt x="84" y="212"/>
                      <a:pt x="81" y="215"/>
                    </a:cubicBezTo>
                    <a:cubicBezTo>
                      <a:pt x="80" y="218"/>
                      <a:pt x="78" y="221"/>
                      <a:pt x="78" y="225"/>
                    </a:cubicBezTo>
                    <a:cubicBezTo>
                      <a:pt x="78" y="228"/>
                      <a:pt x="78" y="230"/>
                      <a:pt x="79" y="233"/>
                    </a:cubicBezTo>
                    <a:cubicBezTo>
                      <a:pt x="80" y="234"/>
                      <a:pt x="82" y="236"/>
                      <a:pt x="79" y="240"/>
                    </a:cubicBezTo>
                    <a:cubicBezTo>
                      <a:pt x="78" y="242"/>
                      <a:pt x="77" y="244"/>
                      <a:pt x="76" y="246"/>
                    </a:cubicBezTo>
                    <a:cubicBezTo>
                      <a:pt x="74" y="249"/>
                      <a:pt x="72" y="247"/>
                      <a:pt x="70" y="247"/>
                    </a:cubicBezTo>
                    <a:cubicBezTo>
                      <a:pt x="66" y="246"/>
                      <a:pt x="62" y="247"/>
                      <a:pt x="59" y="248"/>
                    </a:cubicBezTo>
                    <a:cubicBezTo>
                      <a:pt x="55" y="250"/>
                      <a:pt x="53" y="253"/>
                      <a:pt x="51" y="256"/>
                    </a:cubicBezTo>
                    <a:cubicBezTo>
                      <a:pt x="50" y="257"/>
                      <a:pt x="48" y="259"/>
                      <a:pt x="45" y="259"/>
                    </a:cubicBezTo>
                    <a:cubicBezTo>
                      <a:pt x="44" y="259"/>
                      <a:pt x="42" y="259"/>
                      <a:pt x="41" y="259"/>
                    </a:cubicBezTo>
                    <a:cubicBezTo>
                      <a:pt x="38" y="259"/>
                      <a:pt x="36" y="256"/>
                      <a:pt x="35" y="254"/>
                    </a:cubicBezTo>
                    <a:cubicBezTo>
                      <a:pt x="33" y="248"/>
                      <a:pt x="27" y="243"/>
                      <a:pt x="20" y="243"/>
                    </a:cubicBezTo>
                    <a:cubicBezTo>
                      <a:pt x="10" y="242"/>
                      <a:pt x="2" y="250"/>
                      <a:pt x="1" y="259"/>
                    </a:cubicBezTo>
                    <a:cubicBezTo>
                      <a:pt x="0" y="269"/>
                      <a:pt x="8" y="278"/>
                      <a:pt x="17" y="279"/>
                    </a:cubicBezTo>
                    <a:cubicBezTo>
                      <a:pt x="24" y="279"/>
                      <a:pt x="30" y="276"/>
                      <a:pt x="34" y="271"/>
                    </a:cubicBezTo>
                    <a:cubicBezTo>
                      <a:pt x="35" y="268"/>
                      <a:pt x="38" y="267"/>
                      <a:pt x="40" y="267"/>
                    </a:cubicBezTo>
                    <a:cubicBezTo>
                      <a:pt x="41" y="267"/>
                      <a:pt x="43" y="267"/>
                      <a:pt x="44" y="268"/>
                    </a:cubicBezTo>
                    <a:cubicBezTo>
                      <a:pt x="48" y="268"/>
                      <a:pt x="50" y="271"/>
                      <a:pt x="50" y="272"/>
                    </a:cubicBezTo>
                    <a:cubicBezTo>
                      <a:pt x="53" y="278"/>
                      <a:pt x="59" y="282"/>
                      <a:pt x="65" y="282"/>
                    </a:cubicBezTo>
                    <a:cubicBezTo>
                      <a:pt x="68" y="283"/>
                      <a:pt x="69" y="283"/>
                      <a:pt x="70" y="286"/>
                    </a:cubicBezTo>
                    <a:cubicBezTo>
                      <a:pt x="72" y="289"/>
                      <a:pt x="72" y="289"/>
                      <a:pt x="72" y="289"/>
                    </a:cubicBezTo>
                    <a:cubicBezTo>
                      <a:pt x="73" y="292"/>
                      <a:pt x="71" y="293"/>
                      <a:pt x="69" y="296"/>
                    </a:cubicBezTo>
                    <a:cubicBezTo>
                      <a:pt x="63" y="305"/>
                      <a:pt x="65" y="316"/>
                      <a:pt x="73" y="321"/>
                    </a:cubicBezTo>
                    <a:cubicBezTo>
                      <a:pt x="82" y="327"/>
                      <a:pt x="93" y="325"/>
                      <a:pt x="98" y="317"/>
                    </a:cubicBezTo>
                    <a:cubicBezTo>
                      <a:pt x="104" y="309"/>
                      <a:pt x="102" y="297"/>
                      <a:pt x="94" y="292"/>
                    </a:cubicBezTo>
                    <a:cubicBezTo>
                      <a:pt x="91" y="290"/>
                      <a:pt x="88" y="289"/>
                      <a:pt x="86" y="289"/>
                    </a:cubicBezTo>
                    <a:cubicBezTo>
                      <a:pt x="82" y="288"/>
                      <a:pt x="80" y="288"/>
                      <a:pt x="80" y="286"/>
                    </a:cubicBezTo>
                    <a:cubicBezTo>
                      <a:pt x="78" y="283"/>
                      <a:pt x="78" y="283"/>
                      <a:pt x="78" y="283"/>
                    </a:cubicBezTo>
                    <a:cubicBezTo>
                      <a:pt x="77" y="281"/>
                      <a:pt x="77" y="280"/>
                      <a:pt x="80" y="277"/>
                    </a:cubicBezTo>
                    <a:cubicBezTo>
                      <a:pt x="85" y="271"/>
                      <a:pt x="86" y="264"/>
                      <a:pt x="83" y="257"/>
                    </a:cubicBezTo>
                    <a:cubicBezTo>
                      <a:pt x="82" y="256"/>
                      <a:pt x="81" y="253"/>
                      <a:pt x="83" y="250"/>
                    </a:cubicBezTo>
                    <a:cubicBezTo>
                      <a:pt x="84" y="249"/>
                      <a:pt x="85" y="247"/>
                      <a:pt x="86" y="245"/>
                    </a:cubicBezTo>
                    <a:cubicBezTo>
                      <a:pt x="88" y="243"/>
                      <a:pt x="90" y="244"/>
                      <a:pt x="94" y="244"/>
                    </a:cubicBezTo>
                    <a:cubicBezTo>
                      <a:pt x="102" y="245"/>
                      <a:pt x="108" y="241"/>
                      <a:pt x="112" y="235"/>
                    </a:cubicBezTo>
                    <a:cubicBezTo>
                      <a:pt x="112" y="234"/>
                      <a:pt x="113" y="232"/>
                      <a:pt x="116" y="232"/>
                    </a:cubicBezTo>
                    <a:cubicBezTo>
                      <a:pt x="118" y="232"/>
                      <a:pt x="135" y="233"/>
                      <a:pt x="142" y="234"/>
                    </a:cubicBezTo>
                    <a:cubicBezTo>
                      <a:pt x="144" y="234"/>
                      <a:pt x="146" y="237"/>
                      <a:pt x="146" y="238"/>
                    </a:cubicBezTo>
                    <a:cubicBezTo>
                      <a:pt x="148" y="244"/>
                      <a:pt x="154" y="249"/>
                      <a:pt x="162" y="249"/>
                    </a:cubicBezTo>
                    <a:cubicBezTo>
                      <a:pt x="163" y="249"/>
                      <a:pt x="165" y="249"/>
                      <a:pt x="166" y="252"/>
                    </a:cubicBezTo>
                    <a:cubicBezTo>
                      <a:pt x="167" y="253"/>
                      <a:pt x="168" y="256"/>
                      <a:pt x="169" y="258"/>
                    </a:cubicBezTo>
                    <a:cubicBezTo>
                      <a:pt x="170" y="261"/>
                      <a:pt x="169" y="263"/>
                      <a:pt x="168" y="265"/>
                    </a:cubicBezTo>
                    <a:cubicBezTo>
                      <a:pt x="165" y="267"/>
                      <a:pt x="164" y="271"/>
                      <a:pt x="164" y="275"/>
                    </a:cubicBezTo>
                    <a:cubicBezTo>
                      <a:pt x="163" y="285"/>
                      <a:pt x="170" y="293"/>
                      <a:pt x="180" y="294"/>
                    </a:cubicBezTo>
                    <a:cubicBezTo>
                      <a:pt x="188" y="295"/>
                      <a:pt x="195" y="290"/>
                      <a:pt x="198" y="283"/>
                    </a:cubicBezTo>
                    <a:cubicBezTo>
                      <a:pt x="198" y="282"/>
                      <a:pt x="200" y="280"/>
                      <a:pt x="202" y="280"/>
                    </a:cubicBezTo>
                    <a:cubicBezTo>
                      <a:pt x="204" y="280"/>
                      <a:pt x="207" y="281"/>
                      <a:pt x="209" y="281"/>
                    </a:cubicBezTo>
                    <a:cubicBezTo>
                      <a:pt x="211" y="281"/>
                      <a:pt x="213" y="283"/>
                      <a:pt x="213" y="284"/>
                    </a:cubicBezTo>
                    <a:cubicBezTo>
                      <a:pt x="215" y="292"/>
                      <a:pt x="221" y="297"/>
                      <a:pt x="229" y="298"/>
                    </a:cubicBezTo>
                    <a:cubicBezTo>
                      <a:pt x="239" y="299"/>
                      <a:pt x="248" y="291"/>
                      <a:pt x="249" y="281"/>
                    </a:cubicBezTo>
                    <a:cubicBezTo>
                      <a:pt x="249" y="272"/>
                      <a:pt x="242" y="263"/>
                      <a:pt x="232" y="262"/>
                    </a:cubicBezTo>
                    <a:cubicBezTo>
                      <a:pt x="225" y="262"/>
                      <a:pt x="219" y="265"/>
                      <a:pt x="216" y="270"/>
                    </a:cubicBezTo>
                    <a:cubicBezTo>
                      <a:pt x="214" y="272"/>
                      <a:pt x="213" y="273"/>
                      <a:pt x="211" y="272"/>
                    </a:cubicBezTo>
                    <a:cubicBezTo>
                      <a:pt x="208" y="272"/>
                      <a:pt x="205" y="272"/>
                      <a:pt x="203" y="272"/>
                    </a:cubicBezTo>
                    <a:cubicBezTo>
                      <a:pt x="198" y="271"/>
                      <a:pt x="198" y="269"/>
                      <a:pt x="198" y="268"/>
                    </a:cubicBezTo>
                    <a:cubicBezTo>
                      <a:pt x="195" y="263"/>
                      <a:pt x="190" y="259"/>
                      <a:pt x="183" y="258"/>
                    </a:cubicBezTo>
                    <a:cubicBezTo>
                      <a:pt x="179" y="258"/>
                      <a:pt x="178" y="258"/>
                      <a:pt x="177" y="255"/>
                    </a:cubicBezTo>
                    <a:cubicBezTo>
                      <a:pt x="176" y="253"/>
                      <a:pt x="175" y="251"/>
                      <a:pt x="174" y="250"/>
                    </a:cubicBezTo>
                    <a:cubicBezTo>
                      <a:pt x="173" y="247"/>
                      <a:pt x="175" y="245"/>
                      <a:pt x="176" y="244"/>
                    </a:cubicBezTo>
                    <a:cubicBezTo>
                      <a:pt x="179" y="241"/>
                      <a:pt x="181" y="237"/>
                      <a:pt x="181" y="233"/>
                    </a:cubicBezTo>
                    <a:cubicBezTo>
                      <a:pt x="181" y="229"/>
                      <a:pt x="180" y="225"/>
                      <a:pt x="178" y="222"/>
                    </a:cubicBezTo>
                    <a:cubicBezTo>
                      <a:pt x="178" y="221"/>
                      <a:pt x="176" y="219"/>
                      <a:pt x="178" y="216"/>
                    </a:cubicBezTo>
                    <a:cubicBezTo>
                      <a:pt x="180" y="214"/>
                      <a:pt x="188" y="202"/>
                      <a:pt x="192" y="196"/>
                    </a:cubicBezTo>
                    <a:cubicBezTo>
                      <a:pt x="193" y="194"/>
                      <a:pt x="196" y="194"/>
                      <a:pt x="199" y="195"/>
                    </a:cubicBezTo>
                    <a:cubicBezTo>
                      <a:pt x="206" y="195"/>
                      <a:pt x="213" y="191"/>
                      <a:pt x="216" y="185"/>
                    </a:cubicBezTo>
                    <a:cubicBezTo>
                      <a:pt x="217" y="184"/>
                      <a:pt x="218" y="182"/>
                      <a:pt x="221" y="182"/>
                    </a:cubicBezTo>
                    <a:cubicBezTo>
                      <a:pt x="222" y="182"/>
                      <a:pt x="225" y="183"/>
                      <a:pt x="227" y="183"/>
                    </a:cubicBezTo>
                    <a:cubicBezTo>
                      <a:pt x="230" y="183"/>
                      <a:pt x="231" y="185"/>
                      <a:pt x="232" y="187"/>
                    </a:cubicBezTo>
                    <a:cubicBezTo>
                      <a:pt x="235" y="193"/>
                      <a:pt x="240" y="198"/>
                      <a:pt x="247" y="199"/>
                    </a:cubicBezTo>
                    <a:cubicBezTo>
                      <a:pt x="250" y="199"/>
                      <a:pt x="253" y="198"/>
                      <a:pt x="255" y="202"/>
                    </a:cubicBezTo>
                    <a:cubicBezTo>
                      <a:pt x="256" y="204"/>
                      <a:pt x="259" y="211"/>
                      <a:pt x="261" y="214"/>
                    </a:cubicBezTo>
                    <a:cubicBezTo>
                      <a:pt x="262" y="217"/>
                      <a:pt x="262" y="218"/>
                      <a:pt x="259" y="220"/>
                    </a:cubicBezTo>
                    <a:cubicBezTo>
                      <a:pt x="256" y="223"/>
                      <a:pt x="254" y="227"/>
                      <a:pt x="254" y="231"/>
                    </a:cubicBezTo>
                    <a:cubicBezTo>
                      <a:pt x="253" y="241"/>
                      <a:pt x="261" y="250"/>
                      <a:pt x="270" y="251"/>
                    </a:cubicBezTo>
                    <a:cubicBezTo>
                      <a:pt x="280" y="252"/>
                      <a:pt x="289" y="244"/>
                      <a:pt x="290" y="234"/>
                    </a:cubicBezTo>
                    <a:cubicBezTo>
                      <a:pt x="291" y="224"/>
                      <a:pt x="283" y="216"/>
                      <a:pt x="273" y="215"/>
                    </a:cubicBezTo>
                    <a:close/>
                    <a:moveTo>
                      <a:pt x="185" y="192"/>
                    </a:moveTo>
                    <a:cubicBezTo>
                      <a:pt x="184" y="193"/>
                      <a:pt x="175" y="205"/>
                      <a:pt x="171" y="211"/>
                    </a:cubicBezTo>
                    <a:cubicBezTo>
                      <a:pt x="169" y="215"/>
                      <a:pt x="167" y="214"/>
                      <a:pt x="164" y="214"/>
                    </a:cubicBezTo>
                    <a:cubicBezTo>
                      <a:pt x="157" y="213"/>
                      <a:pt x="151" y="217"/>
                      <a:pt x="147" y="222"/>
                    </a:cubicBezTo>
                    <a:cubicBezTo>
                      <a:pt x="147" y="223"/>
                      <a:pt x="146" y="226"/>
                      <a:pt x="143" y="226"/>
                    </a:cubicBezTo>
                    <a:cubicBezTo>
                      <a:pt x="140" y="225"/>
                      <a:pt x="124" y="224"/>
                      <a:pt x="117" y="224"/>
                    </a:cubicBezTo>
                    <a:cubicBezTo>
                      <a:pt x="114" y="223"/>
                      <a:pt x="113" y="221"/>
                      <a:pt x="113" y="220"/>
                    </a:cubicBezTo>
                    <a:cubicBezTo>
                      <a:pt x="110" y="213"/>
                      <a:pt x="104" y="209"/>
                      <a:pt x="97" y="208"/>
                    </a:cubicBezTo>
                    <a:cubicBezTo>
                      <a:pt x="96" y="208"/>
                      <a:pt x="92" y="209"/>
                      <a:pt x="90" y="205"/>
                    </a:cubicBezTo>
                    <a:cubicBezTo>
                      <a:pt x="88" y="200"/>
                      <a:pt x="81" y="184"/>
                      <a:pt x="81" y="184"/>
                    </a:cubicBezTo>
                    <a:cubicBezTo>
                      <a:pt x="79" y="182"/>
                      <a:pt x="80" y="180"/>
                      <a:pt x="82" y="177"/>
                    </a:cubicBezTo>
                    <a:cubicBezTo>
                      <a:pt x="84" y="175"/>
                      <a:pt x="85" y="171"/>
                      <a:pt x="85" y="168"/>
                    </a:cubicBezTo>
                    <a:cubicBezTo>
                      <a:pt x="86" y="164"/>
                      <a:pt x="85" y="160"/>
                      <a:pt x="83" y="157"/>
                    </a:cubicBezTo>
                    <a:cubicBezTo>
                      <a:pt x="81" y="155"/>
                      <a:pt x="81" y="153"/>
                      <a:pt x="83" y="150"/>
                    </a:cubicBezTo>
                    <a:cubicBezTo>
                      <a:pt x="87" y="145"/>
                      <a:pt x="94" y="134"/>
                      <a:pt x="96" y="131"/>
                    </a:cubicBezTo>
                    <a:cubicBezTo>
                      <a:pt x="99" y="128"/>
                      <a:pt x="102" y="129"/>
                      <a:pt x="104" y="129"/>
                    </a:cubicBezTo>
                    <a:cubicBezTo>
                      <a:pt x="111" y="129"/>
                      <a:pt x="117" y="126"/>
                      <a:pt x="120" y="120"/>
                    </a:cubicBezTo>
                    <a:cubicBezTo>
                      <a:pt x="121" y="119"/>
                      <a:pt x="122" y="116"/>
                      <a:pt x="127" y="117"/>
                    </a:cubicBezTo>
                    <a:cubicBezTo>
                      <a:pt x="130" y="117"/>
                      <a:pt x="144" y="118"/>
                      <a:pt x="151" y="119"/>
                    </a:cubicBezTo>
                    <a:cubicBezTo>
                      <a:pt x="153" y="119"/>
                      <a:pt x="155" y="121"/>
                      <a:pt x="155" y="123"/>
                    </a:cubicBezTo>
                    <a:cubicBezTo>
                      <a:pt x="158" y="129"/>
                      <a:pt x="164" y="133"/>
                      <a:pt x="171" y="134"/>
                    </a:cubicBezTo>
                    <a:cubicBezTo>
                      <a:pt x="172" y="134"/>
                      <a:pt x="176" y="134"/>
                      <a:pt x="177" y="137"/>
                    </a:cubicBezTo>
                    <a:cubicBezTo>
                      <a:pt x="178" y="140"/>
                      <a:pt x="184" y="153"/>
                      <a:pt x="188" y="159"/>
                    </a:cubicBezTo>
                    <a:cubicBezTo>
                      <a:pt x="188" y="161"/>
                      <a:pt x="187" y="164"/>
                      <a:pt x="187" y="165"/>
                    </a:cubicBezTo>
                    <a:cubicBezTo>
                      <a:pt x="184" y="168"/>
                      <a:pt x="183" y="171"/>
                      <a:pt x="182" y="175"/>
                    </a:cubicBezTo>
                    <a:cubicBezTo>
                      <a:pt x="182" y="179"/>
                      <a:pt x="183" y="182"/>
                      <a:pt x="184" y="185"/>
                    </a:cubicBezTo>
                    <a:cubicBezTo>
                      <a:pt x="185" y="186"/>
                      <a:pt x="186" y="189"/>
                      <a:pt x="185"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8" name="Freeform 133">
                <a:extLst>
                  <a:ext uri="{FF2B5EF4-FFF2-40B4-BE49-F238E27FC236}">
                    <a16:creationId xmlns:a16="http://schemas.microsoft.com/office/drawing/2014/main" xmlns="" id="{E757DA12-C6FF-C342-9283-27A34752A6C7}"/>
                  </a:ext>
                </a:extLst>
              </p:cNvPr>
              <p:cNvSpPr>
                <a:spLocks/>
              </p:cNvSpPr>
              <p:nvPr/>
            </p:nvSpPr>
            <p:spPr bwMode="auto">
              <a:xfrm>
                <a:off x="3507" y="303"/>
                <a:ext cx="52" cy="51"/>
              </a:xfrm>
              <a:custGeom>
                <a:avLst/>
                <a:gdLst>
                  <a:gd name="T0" fmla="*/ 26 w 27"/>
                  <a:gd name="T1" fmla="*/ 15 h 27"/>
                  <a:gd name="T2" fmla="*/ 12 w 27"/>
                  <a:gd name="T3" fmla="*/ 27 h 27"/>
                  <a:gd name="T4" fmla="*/ 0 w 27"/>
                  <a:gd name="T5" fmla="*/ 13 h 27"/>
                  <a:gd name="T6" fmla="*/ 14 w 27"/>
                  <a:gd name="T7" fmla="*/ 1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6" y="22"/>
                      <a:pt x="19" y="27"/>
                      <a:pt x="12" y="27"/>
                    </a:cubicBezTo>
                    <a:cubicBezTo>
                      <a:pt x="5" y="26"/>
                      <a:pt x="0" y="20"/>
                      <a:pt x="0" y="13"/>
                    </a:cubicBezTo>
                    <a:cubicBezTo>
                      <a:pt x="1" y="6"/>
                      <a:pt x="7" y="0"/>
                      <a:pt x="14" y="1"/>
                    </a:cubicBezTo>
                    <a:cubicBezTo>
                      <a:pt x="22" y="1"/>
                      <a:pt x="27" y="8"/>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9" name="Freeform 134">
                <a:extLst>
                  <a:ext uri="{FF2B5EF4-FFF2-40B4-BE49-F238E27FC236}">
                    <a16:creationId xmlns:a16="http://schemas.microsoft.com/office/drawing/2014/main" xmlns="" id="{2526A655-E589-AB4F-9607-14A39C5DE4FC}"/>
                  </a:ext>
                </a:extLst>
              </p:cNvPr>
              <p:cNvSpPr>
                <a:spLocks/>
              </p:cNvSpPr>
              <p:nvPr/>
            </p:nvSpPr>
            <p:spPr bwMode="auto">
              <a:xfrm>
                <a:off x="3652" y="618"/>
                <a:ext cx="52" cy="52"/>
              </a:xfrm>
              <a:custGeom>
                <a:avLst/>
                <a:gdLst>
                  <a:gd name="T0" fmla="*/ 1 w 27"/>
                  <a:gd name="T1" fmla="*/ 12 h 27"/>
                  <a:gd name="T2" fmla="*/ 15 w 27"/>
                  <a:gd name="T3" fmla="*/ 0 h 27"/>
                  <a:gd name="T4" fmla="*/ 27 w 27"/>
                  <a:gd name="T5" fmla="*/ 14 h 27"/>
                  <a:gd name="T6" fmla="*/ 13 w 27"/>
                  <a:gd name="T7" fmla="*/ 26 h 27"/>
                  <a:gd name="T8" fmla="*/ 1 w 27"/>
                  <a:gd name="T9" fmla="*/ 12 h 27"/>
                </a:gdLst>
                <a:ahLst/>
                <a:cxnLst>
                  <a:cxn ang="0">
                    <a:pos x="T0" y="T1"/>
                  </a:cxn>
                  <a:cxn ang="0">
                    <a:pos x="T2" y="T3"/>
                  </a:cxn>
                  <a:cxn ang="0">
                    <a:pos x="T4" y="T5"/>
                  </a:cxn>
                  <a:cxn ang="0">
                    <a:pos x="T6" y="T7"/>
                  </a:cxn>
                  <a:cxn ang="0">
                    <a:pos x="T8" y="T9"/>
                  </a:cxn>
                </a:cxnLst>
                <a:rect l="0" t="0" r="r" b="b"/>
                <a:pathLst>
                  <a:path w="27" h="27">
                    <a:moveTo>
                      <a:pt x="1" y="12"/>
                    </a:moveTo>
                    <a:cubicBezTo>
                      <a:pt x="1" y="5"/>
                      <a:pt x="8" y="0"/>
                      <a:pt x="15" y="0"/>
                    </a:cubicBezTo>
                    <a:cubicBezTo>
                      <a:pt x="22" y="1"/>
                      <a:pt x="27" y="7"/>
                      <a:pt x="27" y="14"/>
                    </a:cubicBezTo>
                    <a:cubicBezTo>
                      <a:pt x="26" y="21"/>
                      <a:pt x="20" y="27"/>
                      <a:pt x="13" y="26"/>
                    </a:cubicBezTo>
                    <a:cubicBezTo>
                      <a:pt x="6" y="26"/>
                      <a:pt x="0" y="19"/>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0" name="Freeform 135">
                <a:extLst>
                  <a:ext uri="{FF2B5EF4-FFF2-40B4-BE49-F238E27FC236}">
                    <a16:creationId xmlns:a16="http://schemas.microsoft.com/office/drawing/2014/main" xmlns="" id="{2CAC5C51-C812-AA43-9B6E-B838E78479D2}"/>
                  </a:ext>
                </a:extLst>
              </p:cNvPr>
              <p:cNvSpPr>
                <a:spLocks/>
              </p:cNvSpPr>
              <p:nvPr/>
            </p:nvSpPr>
            <p:spPr bwMode="auto">
              <a:xfrm>
                <a:off x="3687" y="236"/>
                <a:ext cx="57" cy="57"/>
              </a:xfrm>
              <a:custGeom>
                <a:avLst/>
                <a:gdLst>
                  <a:gd name="T0" fmla="*/ 21 w 30"/>
                  <a:gd name="T1" fmla="*/ 27 h 30"/>
                  <a:gd name="T2" fmla="*/ 3 w 30"/>
                  <a:gd name="T3" fmla="*/ 21 h 30"/>
                  <a:gd name="T4" fmla="*/ 10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7" y="27"/>
                      <a:pt x="3" y="21"/>
                    </a:cubicBezTo>
                    <a:cubicBezTo>
                      <a:pt x="0" y="14"/>
                      <a:pt x="3" y="6"/>
                      <a:pt x="10" y="3"/>
                    </a:cubicBezTo>
                    <a:cubicBezTo>
                      <a:pt x="16" y="0"/>
                      <a:pt x="24" y="3"/>
                      <a:pt x="27" y="9"/>
                    </a:cubicBezTo>
                    <a:cubicBezTo>
                      <a:pt x="30" y="16"/>
                      <a:pt x="27" y="24"/>
                      <a:pt x="2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1" name="Freeform 136">
                <a:extLst>
                  <a:ext uri="{FF2B5EF4-FFF2-40B4-BE49-F238E27FC236}">
                    <a16:creationId xmlns:a16="http://schemas.microsoft.com/office/drawing/2014/main" xmlns="" id="{EEF493B8-89D0-0B4A-9A7F-2A0B533876DB}"/>
                  </a:ext>
                </a:extLst>
              </p:cNvPr>
              <p:cNvSpPr>
                <a:spLocks/>
              </p:cNvSpPr>
              <p:nvPr/>
            </p:nvSpPr>
            <p:spPr bwMode="auto">
              <a:xfrm>
                <a:off x="3471" y="217"/>
                <a:ext cx="52" cy="53"/>
              </a:xfrm>
              <a:custGeom>
                <a:avLst/>
                <a:gdLst>
                  <a:gd name="T0" fmla="*/ 26 w 27"/>
                  <a:gd name="T1" fmla="*/ 15 h 28"/>
                  <a:gd name="T2" fmla="*/ 12 w 27"/>
                  <a:gd name="T3" fmla="*/ 27 h 28"/>
                  <a:gd name="T4" fmla="*/ 0 w 27"/>
                  <a:gd name="T5" fmla="*/ 13 h 28"/>
                  <a:gd name="T6" fmla="*/ 14 w 27"/>
                  <a:gd name="T7" fmla="*/ 1 h 28"/>
                  <a:gd name="T8" fmla="*/ 26 w 27"/>
                  <a:gd name="T9" fmla="*/ 15 h 28"/>
                </a:gdLst>
                <a:ahLst/>
                <a:cxnLst>
                  <a:cxn ang="0">
                    <a:pos x="T0" y="T1"/>
                  </a:cxn>
                  <a:cxn ang="0">
                    <a:pos x="T2" y="T3"/>
                  </a:cxn>
                  <a:cxn ang="0">
                    <a:pos x="T4" y="T5"/>
                  </a:cxn>
                  <a:cxn ang="0">
                    <a:pos x="T6" y="T7"/>
                  </a:cxn>
                  <a:cxn ang="0">
                    <a:pos x="T8" y="T9"/>
                  </a:cxn>
                </a:cxnLst>
                <a:rect l="0" t="0" r="r" b="b"/>
                <a:pathLst>
                  <a:path w="27" h="28">
                    <a:moveTo>
                      <a:pt x="26" y="15"/>
                    </a:moveTo>
                    <a:cubicBezTo>
                      <a:pt x="26" y="22"/>
                      <a:pt x="19" y="28"/>
                      <a:pt x="12" y="27"/>
                    </a:cubicBezTo>
                    <a:cubicBezTo>
                      <a:pt x="5" y="26"/>
                      <a:pt x="0" y="20"/>
                      <a:pt x="0" y="13"/>
                    </a:cubicBezTo>
                    <a:cubicBezTo>
                      <a:pt x="1" y="6"/>
                      <a:pt x="7" y="0"/>
                      <a:pt x="14" y="1"/>
                    </a:cubicBezTo>
                    <a:cubicBezTo>
                      <a:pt x="21" y="1"/>
                      <a:pt x="27" y="8"/>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2" name="Freeform 137">
                <a:extLst>
                  <a:ext uri="{FF2B5EF4-FFF2-40B4-BE49-F238E27FC236}">
                    <a16:creationId xmlns:a16="http://schemas.microsoft.com/office/drawing/2014/main" xmlns="" id="{4EBD964A-1BE1-CB48-9F9F-057069A2E399}"/>
                  </a:ext>
                </a:extLst>
              </p:cNvPr>
              <p:cNvSpPr>
                <a:spLocks/>
              </p:cNvSpPr>
              <p:nvPr/>
            </p:nvSpPr>
            <p:spPr bwMode="auto">
              <a:xfrm>
                <a:off x="3431" y="594"/>
                <a:ext cx="57" cy="57"/>
              </a:xfrm>
              <a:custGeom>
                <a:avLst/>
                <a:gdLst>
                  <a:gd name="T0" fmla="*/ 9 w 30"/>
                  <a:gd name="T1" fmla="*/ 3 h 30"/>
                  <a:gd name="T2" fmla="*/ 27 w 30"/>
                  <a:gd name="T3" fmla="*/ 9 h 30"/>
                  <a:gd name="T4" fmla="*/ 20 w 30"/>
                  <a:gd name="T5" fmla="*/ 26 h 30"/>
                  <a:gd name="T6" fmla="*/ 3 w 30"/>
                  <a:gd name="T7" fmla="*/ 20 h 30"/>
                  <a:gd name="T8" fmla="*/ 9 w 30"/>
                  <a:gd name="T9" fmla="*/ 3 h 30"/>
                </a:gdLst>
                <a:ahLst/>
                <a:cxnLst>
                  <a:cxn ang="0">
                    <a:pos x="T0" y="T1"/>
                  </a:cxn>
                  <a:cxn ang="0">
                    <a:pos x="T2" y="T3"/>
                  </a:cxn>
                  <a:cxn ang="0">
                    <a:pos x="T4" y="T5"/>
                  </a:cxn>
                  <a:cxn ang="0">
                    <a:pos x="T6" y="T7"/>
                  </a:cxn>
                  <a:cxn ang="0">
                    <a:pos x="T8" y="T9"/>
                  </a:cxn>
                </a:cxnLst>
                <a:rect l="0" t="0" r="r" b="b"/>
                <a:pathLst>
                  <a:path w="30" h="30">
                    <a:moveTo>
                      <a:pt x="9" y="3"/>
                    </a:moveTo>
                    <a:cubicBezTo>
                      <a:pt x="16" y="0"/>
                      <a:pt x="24" y="2"/>
                      <a:pt x="27" y="9"/>
                    </a:cubicBezTo>
                    <a:cubicBezTo>
                      <a:pt x="30" y="16"/>
                      <a:pt x="27" y="23"/>
                      <a:pt x="20" y="26"/>
                    </a:cubicBezTo>
                    <a:cubicBezTo>
                      <a:pt x="14" y="30"/>
                      <a:pt x="6" y="27"/>
                      <a:pt x="3" y="20"/>
                    </a:cubicBezTo>
                    <a:cubicBezTo>
                      <a:pt x="0" y="14"/>
                      <a:pt x="3" y="6"/>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3" name="Freeform 138">
                <a:extLst>
                  <a:ext uri="{FF2B5EF4-FFF2-40B4-BE49-F238E27FC236}">
                    <a16:creationId xmlns:a16="http://schemas.microsoft.com/office/drawing/2014/main" xmlns="" id="{C7105C19-6230-E34D-A338-B5B59CD55512}"/>
                  </a:ext>
                </a:extLst>
              </p:cNvPr>
              <p:cNvSpPr>
                <a:spLocks/>
              </p:cNvSpPr>
              <p:nvPr/>
            </p:nvSpPr>
            <p:spPr bwMode="auto">
              <a:xfrm>
                <a:off x="3488" y="523"/>
                <a:ext cx="54" cy="52"/>
              </a:xfrm>
              <a:custGeom>
                <a:avLst/>
                <a:gdLst>
                  <a:gd name="T0" fmla="*/ 27 w 28"/>
                  <a:gd name="T1" fmla="*/ 14 h 27"/>
                  <a:gd name="T2" fmla="*/ 13 w 28"/>
                  <a:gd name="T3" fmla="*/ 26 h 27"/>
                  <a:gd name="T4" fmla="*/ 1 w 28"/>
                  <a:gd name="T5" fmla="*/ 12 h 27"/>
                  <a:gd name="T6" fmla="*/ 15 w 28"/>
                  <a:gd name="T7" fmla="*/ 0 h 27"/>
                  <a:gd name="T8" fmla="*/ 27 w 28"/>
                  <a:gd name="T9" fmla="*/ 14 h 27"/>
                </a:gdLst>
                <a:ahLst/>
                <a:cxnLst>
                  <a:cxn ang="0">
                    <a:pos x="T0" y="T1"/>
                  </a:cxn>
                  <a:cxn ang="0">
                    <a:pos x="T2" y="T3"/>
                  </a:cxn>
                  <a:cxn ang="0">
                    <a:pos x="T4" y="T5"/>
                  </a:cxn>
                  <a:cxn ang="0">
                    <a:pos x="T6" y="T7"/>
                  </a:cxn>
                  <a:cxn ang="0">
                    <a:pos x="T8" y="T9"/>
                  </a:cxn>
                </a:cxnLst>
                <a:rect l="0" t="0" r="r" b="b"/>
                <a:pathLst>
                  <a:path w="28" h="27">
                    <a:moveTo>
                      <a:pt x="27" y="14"/>
                    </a:moveTo>
                    <a:cubicBezTo>
                      <a:pt x="27" y="21"/>
                      <a:pt x="20" y="27"/>
                      <a:pt x="13" y="26"/>
                    </a:cubicBezTo>
                    <a:cubicBezTo>
                      <a:pt x="6" y="26"/>
                      <a:pt x="0" y="19"/>
                      <a:pt x="1" y="12"/>
                    </a:cubicBezTo>
                    <a:cubicBezTo>
                      <a:pt x="2" y="5"/>
                      <a:pt x="8" y="0"/>
                      <a:pt x="15" y="0"/>
                    </a:cubicBezTo>
                    <a:cubicBezTo>
                      <a:pt x="22" y="1"/>
                      <a:pt x="28" y="7"/>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4" name="Freeform 139">
                <a:extLst>
                  <a:ext uri="{FF2B5EF4-FFF2-40B4-BE49-F238E27FC236}">
                    <a16:creationId xmlns:a16="http://schemas.microsoft.com/office/drawing/2014/main" xmlns="" id="{FD26EA0A-2E9C-9C45-B09C-A642C9CC3AE4}"/>
                  </a:ext>
                </a:extLst>
              </p:cNvPr>
              <p:cNvSpPr>
                <a:spLocks/>
              </p:cNvSpPr>
              <p:nvPr/>
            </p:nvSpPr>
            <p:spPr bwMode="auto">
              <a:xfrm>
                <a:off x="3635" y="312"/>
                <a:ext cx="52" cy="53"/>
              </a:xfrm>
              <a:custGeom>
                <a:avLst/>
                <a:gdLst>
                  <a:gd name="T0" fmla="*/ 26 w 27"/>
                  <a:gd name="T1" fmla="*/ 15 h 28"/>
                  <a:gd name="T2" fmla="*/ 12 w 27"/>
                  <a:gd name="T3" fmla="*/ 27 h 28"/>
                  <a:gd name="T4" fmla="*/ 0 w 27"/>
                  <a:gd name="T5" fmla="*/ 13 h 28"/>
                  <a:gd name="T6" fmla="*/ 14 w 27"/>
                  <a:gd name="T7" fmla="*/ 1 h 28"/>
                  <a:gd name="T8" fmla="*/ 26 w 27"/>
                  <a:gd name="T9" fmla="*/ 15 h 28"/>
                </a:gdLst>
                <a:ahLst/>
                <a:cxnLst>
                  <a:cxn ang="0">
                    <a:pos x="T0" y="T1"/>
                  </a:cxn>
                  <a:cxn ang="0">
                    <a:pos x="T2" y="T3"/>
                  </a:cxn>
                  <a:cxn ang="0">
                    <a:pos x="T4" y="T5"/>
                  </a:cxn>
                  <a:cxn ang="0">
                    <a:pos x="T6" y="T7"/>
                  </a:cxn>
                  <a:cxn ang="0">
                    <a:pos x="T8" y="T9"/>
                  </a:cxn>
                </a:cxnLst>
                <a:rect l="0" t="0" r="r" b="b"/>
                <a:pathLst>
                  <a:path w="27" h="28">
                    <a:moveTo>
                      <a:pt x="26" y="15"/>
                    </a:moveTo>
                    <a:cubicBezTo>
                      <a:pt x="26" y="22"/>
                      <a:pt x="20" y="28"/>
                      <a:pt x="12" y="27"/>
                    </a:cubicBezTo>
                    <a:cubicBezTo>
                      <a:pt x="5" y="27"/>
                      <a:pt x="0" y="20"/>
                      <a:pt x="0" y="13"/>
                    </a:cubicBezTo>
                    <a:cubicBezTo>
                      <a:pt x="1" y="6"/>
                      <a:pt x="7" y="0"/>
                      <a:pt x="14" y="1"/>
                    </a:cubicBezTo>
                    <a:cubicBezTo>
                      <a:pt x="22" y="2"/>
                      <a:pt x="27" y="8"/>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5" name="Freeform 140">
                <a:extLst>
                  <a:ext uri="{FF2B5EF4-FFF2-40B4-BE49-F238E27FC236}">
                    <a16:creationId xmlns:a16="http://schemas.microsoft.com/office/drawing/2014/main" xmlns="" id="{D9FF70FE-471A-A44F-9DFB-2A9D530047EE}"/>
                  </a:ext>
                </a:extLst>
              </p:cNvPr>
              <p:cNvSpPr>
                <a:spLocks/>
              </p:cNvSpPr>
              <p:nvPr/>
            </p:nvSpPr>
            <p:spPr bwMode="auto">
              <a:xfrm>
                <a:off x="3618" y="533"/>
                <a:ext cx="51" cy="51"/>
              </a:xfrm>
              <a:custGeom>
                <a:avLst/>
                <a:gdLst>
                  <a:gd name="T0" fmla="*/ 26 w 27"/>
                  <a:gd name="T1" fmla="*/ 15 h 27"/>
                  <a:gd name="T2" fmla="*/ 12 w 27"/>
                  <a:gd name="T3" fmla="*/ 27 h 27"/>
                  <a:gd name="T4" fmla="*/ 0 w 27"/>
                  <a:gd name="T5" fmla="*/ 12 h 27"/>
                  <a:gd name="T6" fmla="*/ 14 w 27"/>
                  <a:gd name="T7" fmla="*/ 0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6" y="22"/>
                      <a:pt x="19" y="27"/>
                      <a:pt x="12" y="27"/>
                    </a:cubicBezTo>
                    <a:cubicBezTo>
                      <a:pt x="5" y="26"/>
                      <a:pt x="0" y="20"/>
                      <a:pt x="0" y="12"/>
                    </a:cubicBezTo>
                    <a:cubicBezTo>
                      <a:pt x="1" y="5"/>
                      <a:pt x="7" y="0"/>
                      <a:pt x="14" y="0"/>
                    </a:cubicBezTo>
                    <a:cubicBezTo>
                      <a:pt x="21" y="1"/>
                      <a:pt x="27" y="7"/>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6" name="Freeform 141">
                <a:extLst>
                  <a:ext uri="{FF2B5EF4-FFF2-40B4-BE49-F238E27FC236}">
                    <a16:creationId xmlns:a16="http://schemas.microsoft.com/office/drawing/2014/main" xmlns="" id="{249EE821-6599-9F4C-9E75-582C2D5D1693}"/>
                  </a:ext>
                </a:extLst>
              </p:cNvPr>
              <p:cNvSpPr>
                <a:spLocks/>
              </p:cNvSpPr>
              <p:nvPr/>
            </p:nvSpPr>
            <p:spPr bwMode="auto">
              <a:xfrm>
                <a:off x="3435" y="409"/>
                <a:ext cx="51" cy="51"/>
              </a:xfrm>
              <a:custGeom>
                <a:avLst/>
                <a:gdLst>
                  <a:gd name="T0" fmla="*/ 27 w 27"/>
                  <a:gd name="T1" fmla="*/ 14 h 27"/>
                  <a:gd name="T2" fmla="*/ 13 w 27"/>
                  <a:gd name="T3" fmla="*/ 26 h 27"/>
                  <a:gd name="T4" fmla="*/ 1 w 27"/>
                  <a:gd name="T5" fmla="*/ 12 h 27"/>
                  <a:gd name="T6" fmla="*/ 15 w 27"/>
                  <a:gd name="T7" fmla="*/ 0 h 27"/>
                  <a:gd name="T8" fmla="*/ 27 w 27"/>
                  <a:gd name="T9" fmla="*/ 14 h 27"/>
                </a:gdLst>
                <a:ahLst/>
                <a:cxnLst>
                  <a:cxn ang="0">
                    <a:pos x="T0" y="T1"/>
                  </a:cxn>
                  <a:cxn ang="0">
                    <a:pos x="T2" y="T3"/>
                  </a:cxn>
                  <a:cxn ang="0">
                    <a:pos x="T4" y="T5"/>
                  </a:cxn>
                  <a:cxn ang="0">
                    <a:pos x="T6" y="T7"/>
                  </a:cxn>
                  <a:cxn ang="0">
                    <a:pos x="T8" y="T9"/>
                  </a:cxn>
                </a:cxnLst>
                <a:rect l="0" t="0" r="r" b="b"/>
                <a:pathLst>
                  <a:path w="27" h="27">
                    <a:moveTo>
                      <a:pt x="27" y="14"/>
                    </a:moveTo>
                    <a:cubicBezTo>
                      <a:pt x="26" y="21"/>
                      <a:pt x="20" y="27"/>
                      <a:pt x="13" y="26"/>
                    </a:cubicBezTo>
                    <a:cubicBezTo>
                      <a:pt x="5" y="26"/>
                      <a:pt x="0" y="19"/>
                      <a:pt x="1" y="12"/>
                    </a:cubicBezTo>
                    <a:cubicBezTo>
                      <a:pt x="1" y="5"/>
                      <a:pt x="8" y="0"/>
                      <a:pt x="15" y="0"/>
                    </a:cubicBezTo>
                    <a:cubicBezTo>
                      <a:pt x="22" y="1"/>
                      <a:pt x="27" y="7"/>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7" name="Freeform 142">
                <a:extLst>
                  <a:ext uri="{FF2B5EF4-FFF2-40B4-BE49-F238E27FC236}">
                    <a16:creationId xmlns:a16="http://schemas.microsoft.com/office/drawing/2014/main" xmlns="" id="{F0D8898C-45CD-8845-8755-B4A53A8F5708}"/>
                  </a:ext>
                </a:extLst>
              </p:cNvPr>
              <p:cNvSpPr>
                <a:spLocks/>
              </p:cNvSpPr>
              <p:nvPr/>
            </p:nvSpPr>
            <p:spPr bwMode="auto">
              <a:xfrm>
                <a:off x="3342" y="401"/>
                <a:ext cx="53" cy="52"/>
              </a:xfrm>
              <a:custGeom>
                <a:avLst/>
                <a:gdLst>
                  <a:gd name="T0" fmla="*/ 27 w 28"/>
                  <a:gd name="T1" fmla="*/ 14 h 27"/>
                  <a:gd name="T2" fmla="*/ 13 w 28"/>
                  <a:gd name="T3" fmla="*/ 26 h 27"/>
                  <a:gd name="T4" fmla="*/ 1 w 28"/>
                  <a:gd name="T5" fmla="*/ 12 h 27"/>
                  <a:gd name="T6" fmla="*/ 15 w 28"/>
                  <a:gd name="T7" fmla="*/ 0 h 27"/>
                  <a:gd name="T8" fmla="*/ 27 w 28"/>
                  <a:gd name="T9" fmla="*/ 14 h 27"/>
                </a:gdLst>
                <a:ahLst/>
                <a:cxnLst>
                  <a:cxn ang="0">
                    <a:pos x="T0" y="T1"/>
                  </a:cxn>
                  <a:cxn ang="0">
                    <a:pos x="T2" y="T3"/>
                  </a:cxn>
                  <a:cxn ang="0">
                    <a:pos x="T4" y="T5"/>
                  </a:cxn>
                  <a:cxn ang="0">
                    <a:pos x="T6" y="T7"/>
                  </a:cxn>
                  <a:cxn ang="0">
                    <a:pos x="T8" y="T9"/>
                  </a:cxn>
                </a:cxnLst>
                <a:rect l="0" t="0" r="r" b="b"/>
                <a:pathLst>
                  <a:path w="28" h="27">
                    <a:moveTo>
                      <a:pt x="27" y="14"/>
                    </a:moveTo>
                    <a:cubicBezTo>
                      <a:pt x="26" y="22"/>
                      <a:pt x="20" y="27"/>
                      <a:pt x="13" y="26"/>
                    </a:cubicBezTo>
                    <a:cubicBezTo>
                      <a:pt x="6" y="26"/>
                      <a:pt x="0" y="20"/>
                      <a:pt x="1" y="12"/>
                    </a:cubicBezTo>
                    <a:cubicBezTo>
                      <a:pt x="1" y="5"/>
                      <a:pt x="8" y="0"/>
                      <a:pt x="15" y="0"/>
                    </a:cubicBezTo>
                    <a:cubicBezTo>
                      <a:pt x="22" y="1"/>
                      <a:pt x="28" y="7"/>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8" name="Freeform 143">
                <a:extLst>
                  <a:ext uri="{FF2B5EF4-FFF2-40B4-BE49-F238E27FC236}">
                    <a16:creationId xmlns:a16="http://schemas.microsoft.com/office/drawing/2014/main" xmlns="" id="{FEBD2236-4017-D047-B43D-EFFEAEC73D9A}"/>
                  </a:ext>
                </a:extLst>
              </p:cNvPr>
              <p:cNvSpPr>
                <a:spLocks/>
              </p:cNvSpPr>
              <p:nvPr/>
            </p:nvSpPr>
            <p:spPr bwMode="auto">
              <a:xfrm>
                <a:off x="3342" y="588"/>
                <a:ext cx="53" cy="51"/>
              </a:xfrm>
              <a:custGeom>
                <a:avLst/>
                <a:gdLst>
                  <a:gd name="T0" fmla="*/ 27 w 28"/>
                  <a:gd name="T1" fmla="*/ 15 h 27"/>
                  <a:gd name="T2" fmla="*/ 13 w 28"/>
                  <a:gd name="T3" fmla="*/ 27 h 27"/>
                  <a:gd name="T4" fmla="*/ 1 w 28"/>
                  <a:gd name="T5" fmla="*/ 13 h 27"/>
                  <a:gd name="T6" fmla="*/ 15 w 28"/>
                  <a:gd name="T7" fmla="*/ 1 h 27"/>
                  <a:gd name="T8" fmla="*/ 27 w 28"/>
                  <a:gd name="T9" fmla="*/ 15 h 27"/>
                </a:gdLst>
                <a:ahLst/>
                <a:cxnLst>
                  <a:cxn ang="0">
                    <a:pos x="T0" y="T1"/>
                  </a:cxn>
                  <a:cxn ang="0">
                    <a:pos x="T2" y="T3"/>
                  </a:cxn>
                  <a:cxn ang="0">
                    <a:pos x="T4" y="T5"/>
                  </a:cxn>
                  <a:cxn ang="0">
                    <a:pos x="T6" y="T7"/>
                  </a:cxn>
                  <a:cxn ang="0">
                    <a:pos x="T8" y="T9"/>
                  </a:cxn>
                </a:cxnLst>
                <a:rect l="0" t="0" r="r" b="b"/>
                <a:pathLst>
                  <a:path w="28" h="27">
                    <a:moveTo>
                      <a:pt x="27" y="15"/>
                    </a:moveTo>
                    <a:cubicBezTo>
                      <a:pt x="27" y="22"/>
                      <a:pt x="20" y="27"/>
                      <a:pt x="13" y="27"/>
                    </a:cubicBezTo>
                    <a:cubicBezTo>
                      <a:pt x="6" y="26"/>
                      <a:pt x="0" y="20"/>
                      <a:pt x="1" y="13"/>
                    </a:cubicBezTo>
                    <a:cubicBezTo>
                      <a:pt x="2" y="6"/>
                      <a:pt x="8" y="0"/>
                      <a:pt x="15" y="1"/>
                    </a:cubicBezTo>
                    <a:cubicBezTo>
                      <a:pt x="22" y="1"/>
                      <a:pt x="28" y="8"/>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9" name="Freeform 144">
                <a:extLst>
                  <a:ext uri="{FF2B5EF4-FFF2-40B4-BE49-F238E27FC236}">
                    <a16:creationId xmlns:a16="http://schemas.microsoft.com/office/drawing/2014/main" xmlns="" id="{B184B2A4-511C-554E-82A1-31488DA1BEE6}"/>
                  </a:ext>
                </a:extLst>
              </p:cNvPr>
              <p:cNvSpPr>
                <a:spLocks/>
              </p:cNvSpPr>
              <p:nvPr/>
            </p:nvSpPr>
            <p:spPr bwMode="auto">
              <a:xfrm>
                <a:off x="3688" y="428"/>
                <a:ext cx="52" cy="51"/>
              </a:xfrm>
              <a:custGeom>
                <a:avLst/>
                <a:gdLst>
                  <a:gd name="T0" fmla="*/ 26 w 27"/>
                  <a:gd name="T1" fmla="*/ 15 h 27"/>
                  <a:gd name="T2" fmla="*/ 12 w 27"/>
                  <a:gd name="T3" fmla="*/ 27 h 27"/>
                  <a:gd name="T4" fmla="*/ 0 w 27"/>
                  <a:gd name="T5" fmla="*/ 13 h 27"/>
                  <a:gd name="T6" fmla="*/ 14 w 27"/>
                  <a:gd name="T7" fmla="*/ 1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6" y="22"/>
                      <a:pt x="20" y="27"/>
                      <a:pt x="12" y="27"/>
                    </a:cubicBezTo>
                    <a:cubicBezTo>
                      <a:pt x="5" y="26"/>
                      <a:pt x="0" y="20"/>
                      <a:pt x="0" y="13"/>
                    </a:cubicBezTo>
                    <a:cubicBezTo>
                      <a:pt x="1" y="5"/>
                      <a:pt x="7" y="0"/>
                      <a:pt x="14" y="1"/>
                    </a:cubicBezTo>
                    <a:cubicBezTo>
                      <a:pt x="22" y="1"/>
                      <a:pt x="27" y="8"/>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0" name="Freeform 145">
                <a:extLst>
                  <a:ext uri="{FF2B5EF4-FFF2-40B4-BE49-F238E27FC236}">
                    <a16:creationId xmlns:a16="http://schemas.microsoft.com/office/drawing/2014/main" xmlns="" id="{0733C8E0-60E8-F14D-82D2-07EBB93EFDE7}"/>
                  </a:ext>
                </a:extLst>
              </p:cNvPr>
              <p:cNvSpPr>
                <a:spLocks/>
              </p:cNvSpPr>
              <p:nvPr/>
            </p:nvSpPr>
            <p:spPr bwMode="auto">
              <a:xfrm>
                <a:off x="3782" y="436"/>
                <a:ext cx="51" cy="51"/>
              </a:xfrm>
              <a:custGeom>
                <a:avLst/>
                <a:gdLst>
                  <a:gd name="T0" fmla="*/ 26 w 27"/>
                  <a:gd name="T1" fmla="*/ 15 h 27"/>
                  <a:gd name="T2" fmla="*/ 12 w 27"/>
                  <a:gd name="T3" fmla="*/ 27 h 27"/>
                  <a:gd name="T4" fmla="*/ 0 w 27"/>
                  <a:gd name="T5" fmla="*/ 13 h 27"/>
                  <a:gd name="T6" fmla="*/ 14 w 27"/>
                  <a:gd name="T7" fmla="*/ 1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6" y="22"/>
                      <a:pt x="19" y="27"/>
                      <a:pt x="12" y="27"/>
                    </a:cubicBezTo>
                    <a:cubicBezTo>
                      <a:pt x="5" y="26"/>
                      <a:pt x="0" y="20"/>
                      <a:pt x="0" y="13"/>
                    </a:cubicBezTo>
                    <a:cubicBezTo>
                      <a:pt x="1" y="5"/>
                      <a:pt x="7" y="0"/>
                      <a:pt x="14" y="1"/>
                    </a:cubicBezTo>
                    <a:cubicBezTo>
                      <a:pt x="21" y="1"/>
                      <a:pt x="27" y="7"/>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1" name="Freeform 146">
                <a:extLst>
                  <a:ext uri="{FF2B5EF4-FFF2-40B4-BE49-F238E27FC236}">
                    <a16:creationId xmlns:a16="http://schemas.microsoft.com/office/drawing/2014/main" xmlns="" id="{D7B2AB2D-F2F6-EE47-9BFD-40089355D660}"/>
                  </a:ext>
                </a:extLst>
              </p:cNvPr>
              <p:cNvSpPr>
                <a:spLocks/>
              </p:cNvSpPr>
              <p:nvPr/>
            </p:nvSpPr>
            <p:spPr bwMode="auto">
              <a:xfrm>
                <a:off x="3824" y="535"/>
                <a:ext cx="53" cy="53"/>
              </a:xfrm>
              <a:custGeom>
                <a:avLst/>
                <a:gdLst>
                  <a:gd name="T0" fmla="*/ 27 w 28"/>
                  <a:gd name="T1" fmla="*/ 15 h 28"/>
                  <a:gd name="T2" fmla="*/ 13 w 28"/>
                  <a:gd name="T3" fmla="*/ 27 h 28"/>
                  <a:gd name="T4" fmla="*/ 1 w 28"/>
                  <a:gd name="T5" fmla="*/ 13 h 28"/>
                  <a:gd name="T6" fmla="*/ 15 w 28"/>
                  <a:gd name="T7" fmla="*/ 1 h 28"/>
                  <a:gd name="T8" fmla="*/ 27 w 28"/>
                  <a:gd name="T9" fmla="*/ 15 h 28"/>
                </a:gdLst>
                <a:ahLst/>
                <a:cxnLst>
                  <a:cxn ang="0">
                    <a:pos x="T0" y="T1"/>
                  </a:cxn>
                  <a:cxn ang="0">
                    <a:pos x="T2" y="T3"/>
                  </a:cxn>
                  <a:cxn ang="0">
                    <a:pos x="T4" y="T5"/>
                  </a:cxn>
                  <a:cxn ang="0">
                    <a:pos x="T6" y="T7"/>
                  </a:cxn>
                  <a:cxn ang="0">
                    <a:pos x="T8" y="T9"/>
                  </a:cxn>
                </a:cxnLst>
                <a:rect l="0" t="0" r="r" b="b"/>
                <a:pathLst>
                  <a:path w="28" h="28">
                    <a:moveTo>
                      <a:pt x="27" y="15"/>
                    </a:moveTo>
                    <a:cubicBezTo>
                      <a:pt x="27" y="22"/>
                      <a:pt x="20" y="28"/>
                      <a:pt x="13" y="27"/>
                    </a:cubicBezTo>
                    <a:cubicBezTo>
                      <a:pt x="6" y="26"/>
                      <a:pt x="0" y="20"/>
                      <a:pt x="1" y="13"/>
                    </a:cubicBezTo>
                    <a:cubicBezTo>
                      <a:pt x="2" y="6"/>
                      <a:pt x="8" y="0"/>
                      <a:pt x="15" y="1"/>
                    </a:cubicBezTo>
                    <a:cubicBezTo>
                      <a:pt x="22" y="1"/>
                      <a:pt x="28" y="8"/>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2" name="Freeform 147">
                <a:extLst>
                  <a:ext uri="{FF2B5EF4-FFF2-40B4-BE49-F238E27FC236}">
                    <a16:creationId xmlns:a16="http://schemas.microsoft.com/office/drawing/2014/main" xmlns="" id="{993E2C84-2C98-8142-A88C-BDC0986D643B}"/>
                  </a:ext>
                </a:extLst>
              </p:cNvPr>
              <p:cNvSpPr>
                <a:spLocks/>
              </p:cNvSpPr>
              <p:nvPr/>
            </p:nvSpPr>
            <p:spPr bwMode="auto">
              <a:xfrm>
                <a:off x="3839" y="344"/>
                <a:ext cx="53" cy="52"/>
              </a:xfrm>
              <a:custGeom>
                <a:avLst/>
                <a:gdLst>
                  <a:gd name="T0" fmla="*/ 27 w 28"/>
                  <a:gd name="T1" fmla="*/ 15 h 27"/>
                  <a:gd name="T2" fmla="*/ 15 w 28"/>
                  <a:gd name="T3" fmla="*/ 1 h 27"/>
                  <a:gd name="T4" fmla="*/ 1 w 28"/>
                  <a:gd name="T5" fmla="*/ 13 h 27"/>
                  <a:gd name="T6" fmla="*/ 13 w 28"/>
                  <a:gd name="T7" fmla="*/ 27 h 27"/>
                  <a:gd name="T8" fmla="*/ 27 w 28"/>
                  <a:gd name="T9" fmla="*/ 15 h 27"/>
                </a:gdLst>
                <a:ahLst/>
                <a:cxnLst>
                  <a:cxn ang="0">
                    <a:pos x="T0" y="T1"/>
                  </a:cxn>
                  <a:cxn ang="0">
                    <a:pos x="T2" y="T3"/>
                  </a:cxn>
                  <a:cxn ang="0">
                    <a:pos x="T4" y="T5"/>
                  </a:cxn>
                  <a:cxn ang="0">
                    <a:pos x="T6" y="T7"/>
                  </a:cxn>
                  <a:cxn ang="0">
                    <a:pos x="T8" y="T9"/>
                  </a:cxn>
                </a:cxnLst>
                <a:rect l="0" t="0" r="r" b="b"/>
                <a:pathLst>
                  <a:path w="28" h="27">
                    <a:moveTo>
                      <a:pt x="27" y="15"/>
                    </a:moveTo>
                    <a:cubicBezTo>
                      <a:pt x="28" y="7"/>
                      <a:pt x="22" y="1"/>
                      <a:pt x="15" y="1"/>
                    </a:cubicBezTo>
                    <a:cubicBezTo>
                      <a:pt x="8" y="0"/>
                      <a:pt x="2" y="5"/>
                      <a:pt x="1" y="13"/>
                    </a:cubicBezTo>
                    <a:cubicBezTo>
                      <a:pt x="0" y="20"/>
                      <a:pt x="6" y="26"/>
                      <a:pt x="13" y="27"/>
                    </a:cubicBezTo>
                    <a:cubicBezTo>
                      <a:pt x="20" y="27"/>
                      <a:pt x="27" y="22"/>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3" name="Freeform 148">
                <a:extLst>
                  <a:ext uri="{FF2B5EF4-FFF2-40B4-BE49-F238E27FC236}">
                    <a16:creationId xmlns:a16="http://schemas.microsoft.com/office/drawing/2014/main" xmlns="" id="{A0014CBA-F7D7-4446-9D88-02DEE77867C2}"/>
                  </a:ext>
                </a:extLst>
              </p:cNvPr>
              <p:cNvSpPr>
                <a:spLocks/>
              </p:cNvSpPr>
              <p:nvPr/>
            </p:nvSpPr>
            <p:spPr bwMode="auto">
              <a:xfrm>
                <a:off x="3528" y="129"/>
                <a:ext cx="58" cy="58"/>
              </a:xfrm>
              <a:custGeom>
                <a:avLst/>
                <a:gdLst>
                  <a:gd name="T0" fmla="*/ 10 w 30"/>
                  <a:gd name="T1" fmla="*/ 3 h 30"/>
                  <a:gd name="T2" fmla="*/ 27 w 30"/>
                  <a:gd name="T3" fmla="*/ 9 h 30"/>
                  <a:gd name="T4" fmla="*/ 21 w 30"/>
                  <a:gd name="T5" fmla="*/ 26 h 30"/>
                  <a:gd name="T6" fmla="*/ 4 w 30"/>
                  <a:gd name="T7" fmla="*/ 20 h 30"/>
                  <a:gd name="T8" fmla="*/ 10 w 30"/>
                  <a:gd name="T9" fmla="*/ 3 h 30"/>
                </a:gdLst>
                <a:ahLst/>
                <a:cxnLst>
                  <a:cxn ang="0">
                    <a:pos x="T0" y="T1"/>
                  </a:cxn>
                  <a:cxn ang="0">
                    <a:pos x="T2" y="T3"/>
                  </a:cxn>
                  <a:cxn ang="0">
                    <a:pos x="T4" y="T5"/>
                  </a:cxn>
                  <a:cxn ang="0">
                    <a:pos x="T6" y="T7"/>
                  </a:cxn>
                  <a:cxn ang="0">
                    <a:pos x="T8" y="T9"/>
                  </a:cxn>
                </a:cxnLst>
                <a:rect l="0" t="0" r="r" b="b"/>
                <a:pathLst>
                  <a:path w="30" h="30">
                    <a:moveTo>
                      <a:pt x="10" y="3"/>
                    </a:moveTo>
                    <a:cubicBezTo>
                      <a:pt x="16" y="0"/>
                      <a:pt x="24" y="2"/>
                      <a:pt x="27" y="9"/>
                    </a:cubicBezTo>
                    <a:cubicBezTo>
                      <a:pt x="30" y="16"/>
                      <a:pt x="28" y="23"/>
                      <a:pt x="21" y="26"/>
                    </a:cubicBezTo>
                    <a:cubicBezTo>
                      <a:pt x="15" y="30"/>
                      <a:pt x="7" y="27"/>
                      <a:pt x="4" y="20"/>
                    </a:cubicBezTo>
                    <a:cubicBezTo>
                      <a:pt x="0" y="14"/>
                      <a:pt x="3" y="6"/>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4" name="Freeform 149">
                <a:extLst>
                  <a:ext uri="{FF2B5EF4-FFF2-40B4-BE49-F238E27FC236}">
                    <a16:creationId xmlns:a16="http://schemas.microsoft.com/office/drawing/2014/main" xmlns="" id="{C2A7E125-F50A-8A48-BD0A-F29FC6707580}"/>
                  </a:ext>
                </a:extLst>
              </p:cNvPr>
              <p:cNvSpPr>
                <a:spLocks/>
              </p:cNvSpPr>
              <p:nvPr/>
            </p:nvSpPr>
            <p:spPr bwMode="auto">
              <a:xfrm>
                <a:off x="3372" y="207"/>
                <a:ext cx="53" cy="52"/>
              </a:xfrm>
              <a:custGeom>
                <a:avLst/>
                <a:gdLst>
                  <a:gd name="T0" fmla="*/ 27 w 28"/>
                  <a:gd name="T1" fmla="*/ 15 h 27"/>
                  <a:gd name="T2" fmla="*/ 13 w 28"/>
                  <a:gd name="T3" fmla="*/ 27 h 27"/>
                  <a:gd name="T4" fmla="*/ 1 w 28"/>
                  <a:gd name="T5" fmla="*/ 12 h 27"/>
                  <a:gd name="T6" fmla="*/ 15 w 28"/>
                  <a:gd name="T7" fmla="*/ 0 h 27"/>
                  <a:gd name="T8" fmla="*/ 27 w 28"/>
                  <a:gd name="T9" fmla="*/ 15 h 27"/>
                </a:gdLst>
                <a:ahLst/>
                <a:cxnLst>
                  <a:cxn ang="0">
                    <a:pos x="T0" y="T1"/>
                  </a:cxn>
                  <a:cxn ang="0">
                    <a:pos x="T2" y="T3"/>
                  </a:cxn>
                  <a:cxn ang="0">
                    <a:pos x="T4" y="T5"/>
                  </a:cxn>
                  <a:cxn ang="0">
                    <a:pos x="T6" y="T7"/>
                  </a:cxn>
                  <a:cxn ang="0">
                    <a:pos x="T8" y="T9"/>
                  </a:cxn>
                </a:cxnLst>
                <a:rect l="0" t="0" r="r" b="b"/>
                <a:pathLst>
                  <a:path w="28" h="27">
                    <a:moveTo>
                      <a:pt x="27" y="15"/>
                    </a:moveTo>
                    <a:cubicBezTo>
                      <a:pt x="27" y="22"/>
                      <a:pt x="20" y="27"/>
                      <a:pt x="13" y="27"/>
                    </a:cubicBezTo>
                    <a:cubicBezTo>
                      <a:pt x="6" y="26"/>
                      <a:pt x="0" y="20"/>
                      <a:pt x="1" y="12"/>
                    </a:cubicBezTo>
                    <a:cubicBezTo>
                      <a:pt x="2" y="5"/>
                      <a:pt x="8" y="0"/>
                      <a:pt x="15" y="0"/>
                    </a:cubicBezTo>
                    <a:cubicBezTo>
                      <a:pt x="22" y="1"/>
                      <a:pt x="28" y="7"/>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5" name="Freeform 150">
                <a:extLst>
                  <a:ext uri="{FF2B5EF4-FFF2-40B4-BE49-F238E27FC236}">
                    <a16:creationId xmlns:a16="http://schemas.microsoft.com/office/drawing/2014/main" xmlns="" id="{81A8E797-111E-EE4F-BF6A-6A5283D58F38}"/>
                  </a:ext>
                </a:extLst>
              </p:cNvPr>
              <p:cNvSpPr>
                <a:spLocks/>
              </p:cNvSpPr>
              <p:nvPr/>
            </p:nvSpPr>
            <p:spPr bwMode="auto">
              <a:xfrm>
                <a:off x="3464" y="674"/>
                <a:ext cx="57" cy="57"/>
              </a:xfrm>
              <a:custGeom>
                <a:avLst/>
                <a:gdLst>
                  <a:gd name="T0" fmla="*/ 22 w 30"/>
                  <a:gd name="T1" fmla="*/ 4 h 30"/>
                  <a:gd name="T2" fmla="*/ 4 w 30"/>
                  <a:gd name="T3" fmla="*/ 7 h 30"/>
                  <a:gd name="T4" fmla="*/ 7 w 30"/>
                  <a:gd name="T5" fmla="*/ 25 h 30"/>
                  <a:gd name="T6" fmla="*/ 26 w 30"/>
                  <a:gd name="T7" fmla="*/ 22 h 30"/>
                  <a:gd name="T8" fmla="*/ 22 w 30"/>
                  <a:gd name="T9" fmla="*/ 4 h 30"/>
                </a:gdLst>
                <a:ahLst/>
                <a:cxnLst>
                  <a:cxn ang="0">
                    <a:pos x="T0" y="T1"/>
                  </a:cxn>
                  <a:cxn ang="0">
                    <a:pos x="T2" y="T3"/>
                  </a:cxn>
                  <a:cxn ang="0">
                    <a:pos x="T4" y="T5"/>
                  </a:cxn>
                  <a:cxn ang="0">
                    <a:pos x="T6" y="T7"/>
                  </a:cxn>
                  <a:cxn ang="0">
                    <a:pos x="T8" y="T9"/>
                  </a:cxn>
                </a:cxnLst>
                <a:rect l="0" t="0" r="r" b="b"/>
                <a:pathLst>
                  <a:path w="30" h="30">
                    <a:moveTo>
                      <a:pt x="22" y="4"/>
                    </a:moveTo>
                    <a:cubicBezTo>
                      <a:pt x="16" y="0"/>
                      <a:pt x="8" y="1"/>
                      <a:pt x="4" y="7"/>
                    </a:cubicBezTo>
                    <a:cubicBezTo>
                      <a:pt x="0" y="13"/>
                      <a:pt x="1" y="21"/>
                      <a:pt x="7" y="25"/>
                    </a:cubicBezTo>
                    <a:cubicBezTo>
                      <a:pt x="13" y="30"/>
                      <a:pt x="21" y="28"/>
                      <a:pt x="26" y="22"/>
                    </a:cubicBezTo>
                    <a:cubicBezTo>
                      <a:pt x="30" y="16"/>
                      <a:pt x="28" y="8"/>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6" name="Freeform 151">
                <a:extLst>
                  <a:ext uri="{FF2B5EF4-FFF2-40B4-BE49-F238E27FC236}">
                    <a16:creationId xmlns:a16="http://schemas.microsoft.com/office/drawing/2014/main" xmlns="" id="{2282BCB8-DB59-A74E-B733-442168F29019}"/>
                  </a:ext>
                </a:extLst>
              </p:cNvPr>
              <p:cNvSpPr>
                <a:spLocks/>
              </p:cNvSpPr>
              <p:nvPr/>
            </p:nvSpPr>
            <p:spPr bwMode="auto">
              <a:xfrm>
                <a:off x="3746" y="624"/>
                <a:ext cx="53" cy="53"/>
              </a:xfrm>
              <a:custGeom>
                <a:avLst/>
                <a:gdLst>
                  <a:gd name="T0" fmla="*/ 27 w 28"/>
                  <a:gd name="T1" fmla="*/ 15 h 28"/>
                  <a:gd name="T2" fmla="*/ 13 w 28"/>
                  <a:gd name="T3" fmla="*/ 27 h 28"/>
                  <a:gd name="T4" fmla="*/ 1 w 28"/>
                  <a:gd name="T5" fmla="*/ 13 h 28"/>
                  <a:gd name="T6" fmla="*/ 15 w 28"/>
                  <a:gd name="T7" fmla="*/ 1 h 28"/>
                  <a:gd name="T8" fmla="*/ 27 w 28"/>
                  <a:gd name="T9" fmla="*/ 15 h 28"/>
                </a:gdLst>
                <a:ahLst/>
                <a:cxnLst>
                  <a:cxn ang="0">
                    <a:pos x="T0" y="T1"/>
                  </a:cxn>
                  <a:cxn ang="0">
                    <a:pos x="T2" y="T3"/>
                  </a:cxn>
                  <a:cxn ang="0">
                    <a:pos x="T4" y="T5"/>
                  </a:cxn>
                  <a:cxn ang="0">
                    <a:pos x="T6" y="T7"/>
                  </a:cxn>
                  <a:cxn ang="0">
                    <a:pos x="T8" y="T9"/>
                  </a:cxn>
                </a:cxnLst>
                <a:rect l="0" t="0" r="r" b="b"/>
                <a:pathLst>
                  <a:path w="28" h="28">
                    <a:moveTo>
                      <a:pt x="27" y="15"/>
                    </a:moveTo>
                    <a:cubicBezTo>
                      <a:pt x="26" y="22"/>
                      <a:pt x="20" y="28"/>
                      <a:pt x="13" y="27"/>
                    </a:cubicBezTo>
                    <a:cubicBezTo>
                      <a:pt x="6" y="27"/>
                      <a:pt x="0" y="20"/>
                      <a:pt x="1" y="13"/>
                    </a:cubicBezTo>
                    <a:cubicBezTo>
                      <a:pt x="1" y="6"/>
                      <a:pt x="8" y="0"/>
                      <a:pt x="15" y="1"/>
                    </a:cubicBezTo>
                    <a:cubicBezTo>
                      <a:pt x="22" y="2"/>
                      <a:pt x="28" y="8"/>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7" name="Freeform 152">
                <a:extLst>
                  <a:ext uri="{FF2B5EF4-FFF2-40B4-BE49-F238E27FC236}">
                    <a16:creationId xmlns:a16="http://schemas.microsoft.com/office/drawing/2014/main" xmlns="" id="{606DBBF4-1134-2444-B5EF-F4540DCD5568}"/>
                  </a:ext>
                </a:extLst>
              </p:cNvPr>
              <p:cNvSpPr>
                <a:spLocks noEditPoints="1"/>
              </p:cNvSpPr>
              <p:nvPr/>
            </p:nvSpPr>
            <p:spPr bwMode="auto">
              <a:xfrm>
                <a:off x="4746" y="1410"/>
                <a:ext cx="391" cy="424"/>
              </a:xfrm>
              <a:custGeom>
                <a:avLst/>
                <a:gdLst>
                  <a:gd name="T0" fmla="*/ 146 w 205"/>
                  <a:gd name="T1" fmla="*/ 223 h 223"/>
                  <a:gd name="T2" fmla="*/ 140 w 205"/>
                  <a:gd name="T3" fmla="*/ 220 h 223"/>
                  <a:gd name="T4" fmla="*/ 3 w 205"/>
                  <a:gd name="T5" fmla="*/ 57 h 223"/>
                  <a:gd name="T6" fmla="*/ 1 w 205"/>
                  <a:gd name="T7" fmla="*/ 51 h 223"/>
                  <a:gd name="T8" fmla="*/ 8 w 205"/>
                  <a:gd name="T9" fmla="*/ 7 h 223"/>
                  <a:gd name="T10" fmla="*/ 15 w 205"/>
                  <a:gd name="T11" fmla="*/ 0 h 223"/>
                  <a:gd name="T12" fmla="*/ 60 w 205"/>
                  <a:gd name="T13" fmla="*/ 1 h 223"/>
                  <a:gd name="T14" fmla="*/ 66 w 205"/>
                  <a:gd name="T15" fmla="*/ 4 h 223"/>
                  <a:gd name="T16" fmla="*/ 203 w 205"/>
                  <a:gd name="T17" fmla="*/ 167 h 223"/>
                  <a:gd name="T18" fmla="*/ 205 w 205"/>
                  <a:gd name="T19" fmla="*/ 172 h 223"/>
                  <a:gd name="T20" fmla="*/ 202 w 205"/>
                  <a:gd name="T21" fmla="*/ 177 h 223"/>
                  <a:gd name="T22" fmla="*/ 151 w 205"/>
                  <a:gd name="T23" fmla="*/ 221 h 223"/>
                  <a:gd name="T24" fmla="*/ 146 w 205"/>
                  <a:gd name="T25" fmla="*/ 223 h 223"/>
                  <a:gd name="T26" fmla="*/ 10 w 205"/>
                  <a:gd name="T27" fmla="*/ 52 h 223"/>
                  <a:gd name="T28" fmla="*/ 146 w 205"/>
                  <a:gd name="T29" fmla="*/ 213 h 223"/>
                  <a:gd name="T30" fmla="*/ 195 w 205"/>
                  <a:gd name="T31" fmla="*/ 171 h 223"/>
                  <a:gd name="T32" fmla="*/ 59 w 205"/>
                  <a:gd name="T33" fmla="*/ 10 h 223"/>
                  <a:gd name="T34" fmla="*/ 16 w 205"/>
                  <a:gd name="T35" fmla="*/ 10 h 223"/>
                  <a:gd name="T36" fmla="*/ 10 w 205"/>
                  <a:gd name="T37" fmla="*/ 5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5" h="223">
                    <a:moveTo>
                      <a:pt x="146" y="223"/>
                    </a:moveTo>
                    <a:cubicBezTo>
                      <a:pt x="144" y="223"/>
                      <a:pt x="141" y="222"/>
                      <a:pt x="140" y="220"/>
                    </a:cubicBezTo>
                    <a:cubicBezTo>
                      <a:pt x="3" y="57"/>
                      <a:pt x="3" y="57"/>
                      <a:pt x="3" y="57"/>
                    </a:cubicBezTo>
                    <a:cubicBezTo>
                      <a:pt x="1" y="55"/>
                      <a:pt x="0" y="53"/>
                      <a:pt x="1" y="51"/>
                    </a:cubicBezTo>
                    <a:cubicBezTo>
                      <a:pt x="8" y="7"/>
                      <a:pt x="8" y="7"/>
                      <a:pt x="8" y="7"/>
                    </a:cubicBezTo>
                    <a:cubicBezTo>
                      <a:pt x="8" y="3"/>
                      <a:pt x="11" y="0"/>
                      <a:pt x="15" y="0"/>
                    </a:cubicBezTo>
                    <a:cubicBezTo>
                      <a:pt x="60" y="1"/>
                      <a:pt x="60" y="1"/>
                      <a:pt x="60" y="1"/>
                    </a:cubicBezTo>
                    <a:cubicBezTo>
                      <a:pt x="62" y="1"/>
                      <a:pt x="64" y="2"/>
                      <a:pt x="66" y="4"/>
                    </a:cubicBezTo>
                    <a:cubicBezTo>
                      <a:pt x="203" y="167"/>
                      <a:pt x="203" y="167"/>
                      <a:pt x="203" y="167"/>
                    </a:cubicBezTo>
                    <a:cubicBezTo>
                      <a:pt x="204" y="168"/>
                      <a:pt x="205" y="170"/>
                      <a:pt x="205" y="172"/>
                    </a:cubicBezTo>
                    <a:cubicBezTo>
                      <a:pt x="205" y="174"/>
                      <a:pt x="204" y="176"/>
                      <a:pt x="202" y="177"/>
                    </a:cubicBezTo>
                    <a:cubicBezTo>
                      <a:pt x="151" y="221"/>
                      <a:pt x="151" y="221"/>
                      <a:pt x="151" y="221"/>
                    </a:cubicBezTo>
                    <a:cubicBezTo>
                      <a:pt x="149" y="222"/>
                      <a:pt x="148" y="223"/>
                      <a:pt x="146" y="223"/>
                    </a:cubicBezTo>
                    <a:close/>
                    <a:moveTo>
                      <a:pt x="10" y="52"/>
                    </a:moveTo>
                    <a:cubicBezTo>
                      <a:pt x="146" y="213"/>
                      <a:pt x="146" y="213"/>
                      <a:pt x="146" y="213"/>
                    </a:cubicBezTo>
                    <a:cubicBezTo>
                      <a:pt x="195" y="171"/>
                      <a:pt x="195" y="171"/>
                      <a:pt x="195" y="171"/>
                    </a:cubicBezTo>
                    <a:cubicBezTo>
                      <a:pt x="59" y="10"/>
                      <a:pt x="59" y="10"/>
                      <a:pt x="59" y="10"/>
                    </a:cubicBezTo>
                    <a:cubicBezTo>
                      <a:pt x="16" y="10"/>
                      <a:pt x="16" y="10"/>
                      <a:pt x="16" y="10"/>
                    </a:cubicBezTo>
                    <a:lnTo>
                      <a:pt x="1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8" name="Freeform 153">
                <a:extLst>
                  <a:ext uri="{FF2B5EF4-FFF2-40B4-BE49-F238E27FC236}">
                    <a16:creationId xmlns:a16="http://schemas.microsoft.com/office/drawing/2014/main" xmlns="" id="{06E1F659-75E0-2E48-A454-932617EF21B5}"/>
                  </a:ext>
                </a:extLst>
              </p:cNvPr>
              <p:cNvSpPr>
                <a:spLocks/>
              </p:cNvSpPr>
              <p:nvPr/>
            </p:nvSpPr>
            <p:spPr bwMode="auto">
              <a:xfrm>
                <a:off x="4632" y="1257"/>
                <a:ext cx="126" cy="143"/>
              </a:xfrm>
              <a:custGeom>
                <a:avLst/>
                <a:gdLst>
                  <a:gd name="T0" fmla="*/ 60 w 66"/>
                  <a:gd name="T1" fmla="*/ 75 h 75"/>
                  <a:gd name="T2" fmla="*/ 55 w 66"/>
                  <a:gd name="T3" fmla="*/ 73 h 75"/>
                  <a:gd name="T4" fmla="*/ 2 w 66"/>
                  <a:gd name="T5" fmla="*/ 10 h 75"/>
                  <a:gd name="T6" fmla="*/ 2 w 66"/>
                  <a:gd name="T7" fmla="*/ 2 h 75"/>
                  <a:gd name="T8" fmla="*/ 11 w 66"/>
                  <a:gd name="T9" fmla="*/ 3 h 75"/>
                  <a:gd name="T10" fmla="*/ 64 w 66"/>
                  <a:gd name="T11" fmla="*/ 66 h 75"/>
                  <a:gd name="T12" fmla="*/ 63 w 66"/>
                  <a:gd name="T13" fmla="*/ 74 h 75"/>
                  <a:gd name="T14" fmla="*/ 60 w 66"/>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75">
                    <a:moveTo>
                      <a:pt x="60" y="75"/>
                    </a:moveTo>
                    <a:cubicBezTo>
                      <a:pt x="58" y="75"/>
                      <a:pt x="56" y="75"/>
                      <a:pt x="55" y="73"/>
                    </a:cubicBezTo>
                    <a:cubicBezTo>
                      <a:pt x="2" y="10"/>
                      <a:pt x="2" y="10"/>
                      <a:pt x="2" y="10"/>
                    </a:cubicBezTo>
                    <a:cubicBezTo>
                      <a:pt x="0" y="8"/>
                      <a:pt x="0" y="4"/>
                      <a:pt x="2" y="2"/>
                    </a:cubicBezTo>
                    <a:cubicBezTo>
                      <a:pt x="5" y="0"/>
                      <a:pt x="8" y="0"/>
                      <a:pt x="11" y="3"/>
                    </a:cubicBezTo>
                    <a:cubicBezTo>
                      <a:pt x="64" y="66"/>
                      <a:pt x="64" y="66"/>
                      <a:pt x="64" y="66"/>
                    </a:cubicBezTo>
                    <a:cubicBezTo>
                      <a:pt x="66" y="68"/>
                      <a:pt x="66" y="72"/>
                      <a:pt x="63" y="74"/>
                    </a:cubicBezTo>
                    <a:cubicBezTo>
                      <a:pt x="62" y="75"/>
                      <a:pt x="61" y="75"/>
                      <a:pt x="60"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9" name="Freeform 154">
                <a:extLst>
                  <a:ext uri="{FF2B5EF4-FFF2-40B4-BE49-F238E27FC236}">
                    <a16:creationId xmlns:a16="http://schemas.microsoft.com/office/drawing/2014/main" xmlns="" id="{453BC974-3F19-604D-B496-85B9D6C6757B}"/>
                  </a:ext>
                </a:extLst>
              </p:cNvPr>
              <p:cNvSpPr>
                <a:spLocks/>
              </p:cNvSpPr>
              <p:nvPr/>
            </p:nvSpPr>
            <p:spPr bwMode="auto">
              <a:xfrm>
                <a:off x="4990" y="1706"/>
                <a:ext cx="173" cy="151"/>
              </a:xfrm>
              <a:custGeom>
                <a:avLst/>
                <a:gdLst>
                  <a:gd name="T0" fmla="*/ 90 w 91"/>
                  <a:gd name="T1" fmla="*/ 13 h 79"/>
                  <a:gd name="T2" fmla="*/ 12 w 91"/>
                  <a:gd name="T3" fmla="*/ 78 h 79"/>
                  <a:gd name="T4" fmla="*/ 8 w 91"/>
                  <a:gd name="T5" fmla="*/ 78 h 79"/>
                  <a:gd name="T6" fmla="*/ 1 w 91"/>
                  <a:gd name="T7" fmla="*/ 70 h 79"/>
                  <a:gd name="T8" fmla="*/ 2 w 91"/>
                  <a:gd name="T9" fmla="*/ 67 h 79"/>
                  <a:gd name="T10" fmla="*/ 79 w 91"/>
                  <a:gd name="T11" fmla="*/ 1 h 79"/>
                  <a:gd name="T12" fmla="*/ 83 w 91"/>
                  <a:gd name="T13" fmla="*/ 1 h 79"/>
                  <a:gd name="T14" fmla="*/ 90 w 91"/>
                  <a:gd name="T15" fmla="*/ 9 h 79"/>
                  <a:gd name="T16" fmla="*/ 90 w 91"/>
                  <a:gd name="T17"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9">
                    <a:moveTo>
                      <a:pt x="90" y="13"/>
                    </a:moveTo>
                    <a:cubicBezTo>
                      <a:pt x="12" y="78"/>
                      <a:pt x="12" y="78"/>
                      <a:pt x="12" y="78"/>
                    </a:cubicBezTo>
                    <a:cubicBezTo>
                      <a:pt x="11" y="79"/>
                      <a:pt x="9" y="79"/>
                      <a:pt x="8" y="78"/>
                    </a:cubicBezTo>
                    <a:cubicBezTo>
                      <a:pt x="1" y="70"/>
                      <a:pt x="1" y="70"/>
                      <a:pt x="1" y="70"/>
                    </a:cubicBezTo>
                    <a:cubicBezTo>
                      <a:pt x="0" y="69"/>
                      <a:pt x="1" y="67"/>
                      <a:pt x="2" y="67"/>
                    </a:cubicBezTo>
                    <a:cubicBezTo>
                      <a:pt x="79" y="1"/>
                      <a:pt x="79" y="1"/>
                      <a:pt x="79" y="1"/>
                    </a:cubicBezTo>
                    <a:cubicBezTo>
                      <a:pt x="80" y="0"/>
                      <a:pt x="82" y="0"/>
                      <a:pt x="83" y="1"/>
                    </a:cubicBezTo>
                    <a:cubicBezTo>
                      <a:pt x="90" y="9"/>
                      <a:pt x="90" y="9"/>
                      <a:pt x="90" y="9"/>
                    </a:cubicBezTo>
                    <a:cubicBezTo>
                      <a:pt x="91" y="10"/>
                      <a:pt x="91" y="12"/>
                      <a:pt x="9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0" name="Freeform 155">
                <a:extLst>
                  <a:ext uri="{FF2B5EF4-FFF2-40B4-BE49-F238E27FC236}">
                    <a16:creationId xmlns:a16="http://schemas.microsoft.com/office/drawing/2014/main" xmlns="" id="{B65FFB43-4832-604A-BFE1-823C398FF9BF}"/>
                  </a:ext>
                </a:extLst>
              </p:cNvPr>
              <p:cNvSpPr>
                <a:spLocks/>
              </p:cNvSpPr>
              <p:nvPr/>
            </p:nvSpPr>
            <p:spPr bwMode="auto">
              <a:xfrm>
                <a:off x="5068" y="1782"/>
                <a:ext cx="160" cy="156"/>
              </a:xfrm>
              <a:custGeom>
                <a:avLst/>
                <a:gdLst>
                  <a:gd name="T0" fmla="*/ 53 w 84"/>
                  <a:gd name="T1" fmla="*/ 20 h 82"/>
                  <a:gd name="T2" fmla="*/ 37 w 84"/>
                  <a:gd name="T3" fmla="*/ 2 h 82"/>
                  <a:gd name="T4" fmla="*/ 33 w 84"/>
                  <a:gd name="T5" fmla="*/ 1 h 82"/>
                  <a:gd name="T6" fmla="*/ 2 w 84"/>
                  <a:gd name="T7" fmla="*/ 28 h 82"/>
                  <a:gd name="T8" fmla="*/ 1 w 84"/>
                  <a:gd name="T9" fmla="*/ 32 h 82"/>
                  <a:gd name="T10" fmla="*/ 17 w 84"/>
                  <a:gd name="T11" fmla="*/ 51 h 82"/>
                  <a:gd name="T12" fmla="*/ 16 w 84"/>
                  <a:gd name="T13" fmla="*/ 55 h 82"/>
                  <a:gd name="T14" fmla="*/ 5 w 84"/>
                  <a:gd name="T15" fmla="*/ 65 h 82"/>
                  <a:gd name="T16" fmla="*/ 4 w 84"/>
                  <a:gd name="T17" fmla="*/ 70 h 82"/>
                  <a:gd name="T18" fmla="*/ 13 w 84"/>
                  <a:gd name="T19" fmla="*/ 80 h 82"/>
                  <a:gd name="T20" fmla="*/ 18 w 84"/>
                  <a:gd name="T21" fmla="*/ 81 h 82"/>
                  <a:gd name="T22" fmla="*/ 82 w 84"/>
                  <a:gd name="T23" fmla="*/ 27 h 82"/>
                  <a:gd name="T24" fmla="*/ 83 w 84"/>
                  <a:gd name="T25" fmla="*/ 22 h 82"/>
                  <a:gd name="T26" fmla="*/ 74 w 84"/>
                  <a:gd name="T27" fmla="*/ 11 h 82"/>
                  <a:gd name="T28" fmla="*/ 69 w 84"/>
                  <a:gd name="T29" fmla="*/ 11 h 82"/>
                  <a:gd name="T30" fmla="*/ 57 w 84"/>
                  <a:gd name="T31" fmla="*/ 21 h 82"/>
                  <a:gd name="T32" fmla="*/ 53 w 84"/>
                  <a:gd name="T33" fmla="*/ 2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82">
                    <a:moveTo>
                      <a:pt x="53" y="20"/>
                    </a:moveTo>
                    <a:cubicBezTo>
                      <a:pt x="37" y="2"/>
                      <a:pt x="37" y="2"/>
                      <a:pt x="37" y="2"/>
                    </a:cubicBezTo>
                    <a:cubicBezTo>
                      <a:pt x="36" y="0"/>
                      <a:pt x="34" y="0"/>
                      <a:pt x="33" y="1"/>
                    </a:cubicBezTo>
                    <a:cubicBezTo>
                      <a:pt x="2" y="28"/>
                      <a:pt x="2" y="28"/>
                      <a:pt x="2" y="28"/>
                    </a:cubicBezTo>
                    <a:cubicBezTo>
                      <a:pt x="0" y="29"/>
                      <a:pt x="0" y="31"/>
                      <a:pt x="1" y="32"/>
                    </a:cubicBezTo>
                    <a:cubicBezTo>
                      <a:pt x="17" y="51"/>
                      <a:pt x="17" y="51"/>
                      <a:pt x="17" y="51"/>
                    </a:cubicBezTo>
                    <a:cubicBezTo>
                      <a:pt x="18" y="52"/>
                      <a:pt x="18" y="54"/>
                      <a:pt x="16" y="55"/>
                    </a:cubicBezTo>
                    <a:cubicBezTo>
                      <a:pt x="5" y="65"/>
                      <a:pt x="5" y="65"/>
                      <a:pt x="5" y="65"/>
                    </a:cubicBezTo>
                    <a:cubicBezTo>
                      <a:pt x="3" y="66"/>
                      <a:pt x="3" y="68"/>
                      <a:pt x="4" y="70"/>
                    </a:cubicBezTo>
                    <a:cubicBezTo>
                      <a:pt x="13" y="80"/>
                      <a:pt x="13" y="80"/>
                      <a:pt x="13" y="80"/>
                    </a:cubicBezTo>
                    <a:cubicBezTo>
                      <a:pt x="15" y="82"/>
                      <a:pt x="17" y="82"/>
                      <a:pt x="18" y="81"/>
                    </a:cubicBezTo>
                    <a:cubicBezTo>
                      <a:pt x="82" y="27"/>
                      <a:pt x="82" y="27"/>
                      <a:pt x="82" y="27"/>
                    </a:cubicBezTo>
                    <a:cubicBezTo>
                      <a:pt x="84" y="25"/>
                      <a:pt x="84" y="23"/>
                      <a:pt x="83" y="22"/>
                    </a:cubicBezTo>
                    <a:cubicBezTo>
                      <a:pt x="74" y="11"/>
                      <a:pt x="74" y="11"/>
                      <a:pt x="74" y="11"/>
                    </a:cubicBezTo>
                    <a:cubicBezTo>
                      <a:pt x="73" y="10"/>
                      <a:pt x="70" y="10"/>
                      <a:pt x="69" y="11"/>
                    </a:cubicBezTo>
                    <a:cubicBezTo>
                      <a:pt x="57" y="21"/>
                      <a:pt x="57" y="21"/>
                      <a:pt x="57" y="21"/>
                    </a:cubicBezTo>
                    <a:cubicBezTo>
                      <a:pt x="56" y="22"/>
                      <a:pt x="54" y="22"/>
                      <a:pt x="5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1" name="Freeform 156">
                <a:extLst>
                  <a:ext uri="{FF2B5EF4-FFF2-40B4-BE49-F238E27FC236}">
                    <a16:creationId xmlns:a16="http://schemas.microsoft.com/office/drawing/2014/main" xmlns="" id="{7837EEC7-1543-D244-849D-54FCE261B202}"/>
                  </a:ext>
                </a:extLst>
              </p:cNvPr>
              <p:cNvSpPr>
                <a:spLocks/>
              </p:cNvSpPr>
              <p:nvPr/>
            </p:nvSpPr>
            <p:spPr bwMode="auto">
              <a:xfrm>
                <a:off x="4788" y="1514"/>
                <a:ext cx="55" cy="48"/>
              </a:xfrm>
              <a:custGeom>
                <a:avLst/>
                <a:gdLst>
                  <a:gd name="T0" fmla="*/ 5 w 29"/>
                  <a:gd name="T1" fmla="*/ 25 h 25"/>
                  <a:gd name="T2" fmla="*/ 2 w 29"/>
                  <a:gd name="T3" fmla="*/ 24 h 25"/>
                  <a:gd name="T4" fmla="*/ 2 w 29"/>
                  <a:gd name="T5" fmla="*/ 17 h 25"/>
                  <a:gd name="T6" fmla="*/ 21 w 29"/>
                  <a:gd name="T7" fmla="*/ 1 h 25"/>
                  <a:gd name="T8" fmla="*/ 28 w 29"/>
                  <a:gd name="T9" fmla="*/ 2 h 25"/>
                  <a:gd name="T10" fmla="*/ 27 w 29"/>
                  <a:gd name="T11" fmla="*/ 8 h 25"/>
                  <a:gd name="T12" fmla="*/ 8 w 29"/>
                  <a:gd name="T13" fmla="*/ 24 h 25"/>
                  <a:gd name="T14" fmla="*/ 5 w 29"/>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5">
                    <a:moveTo>
                      <a:pt x="5" y="25"/>
                    </a:moveTo>
                    <a:cubicBezTo>
                      <a:pt x="4" y="25"/>
                      <a:pt x="3" y="25"/>
                      <a:pt x="2" y="24"/>
                    </a:cubicBezTo>
                    <a:cubicBezTo>
                      <a:pt x="0" y="22"/>
                      <a:pt x="0" y="19"/>
                      <a:pt x="2" y="17"/>
                    </a:cubicBezTo>
                    <a:cubicBezTo>
                      <a:pt x="21" y="1"/>
                      <a:pt x="21" y="1"/>
                      <a:pt x="21" y="1"/>
                    </a:cubicBezTo>
                    <a:cubicBezTo>
                      <a:pt x="23" y="0"/>
                      <a:pt x="26" y="0"/>
                      <a:pt x="28" y="2"/>
                    </a:cubicBezTo>
                    <a:cubicBezTo>
                      <a:pt x="29" y="4"/>
                      <a:pt x="29" y="7"/>
                      <a:pt x="27" y="8"/>
                    </a:cubicBezTo>
                    <a:cubicBezTo>
                      <a:pt x="8" y="24"/>
                      <a:pt x="8" y="24"/>
                      <a:pt x="8" y="24"/>
                    </a:cubicBezTo>
                    <a:cubicBezTo>
                      <a:pt x="7" y="25"/>
                      <a:pt x="6" y="25"/>
                      <a:pt x="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2" name="Freeform 157">
                <a:extLst>
                  <a:ext uri="{FF2B5EF4-FFF2-40B4-BE49-F238E27FC236}">
                    <a16:creationId xmlns:a16="http://schemas.microsoft.com/office/drawing/2014/main" xmlns="" id="{0EE7E1F6-D14B-DB42-B646-F328AE21BD20}"/>
                  </a:ext>
                </a:extLst>
              </p:cNvPr>
              <p:cNvSpPr>
                <a:spLocks/>
              </p:cNvSpPr>
              <p:nvPr/>
            </p:nvSpPr>
            <p:spPr bwMode="auto">
              <a:xfrm>
                <a:off x="4817" y="1547"/>
                <a:ext cx="55" cy="49"/>
              </a:xfrm>
              <a:custGeom>
                <a:avLst/>
                <a:gdLst>
                  <a:gd name="T0" fmla="*/ 5 w 29"/>
                  <a:gd name="T1" fmla="*/ 26 h 26"/>
                  <a:gd name="T2" fmla="*/ 2 w 29"/>
                  <a:gd name="T3" fmla="*/ 24 h 26"/>
                  <a:gd name="T4" fmla="*/ 2 w 29"/>
                  <a:gd name="T5" fmla="*/ 18 h 26"/>
                  <a:gd name="T6" fmla="*/ 21 w 29"/>
                  <a:gd name="T7" fmla="*/ 2 h 26"/>
                  <a:gd name="T8" fmla="*/ 27 w 29"/>
                  <a:gd name="T9" fmla="*/ 2 h 26"/>
                  <a:gd name="T10" fmla="*/ 27 w 29"/>
                  <a:gd name="T11" fmla="*/ 9 h 26"/>
                  <a:gd name="T12" fmla="*/ 8 w 29"/>
                  <a:gd name="T13" fmla="*/ 25 h 26"/>
                  <a:gd name="T14" fmla="*/ 5 w 29"/>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6">
                    <a:moveTo>
                      <a:pt x="5" y="26"/>
                    </a:moveTo>
                    <a:cubicBezTo>
                      <a:pt x="4" y="26"/>
                      <a:pt x="2" y="25"/>
                      <a:pt x="2" y="24"/>
                    </a:cubicBezTo>
                    <a:cubicBezTo>
                      <a:pt x="0" y="22"/>
                      <a:pt x="0" y="19"/>
                      <a:pt x="2" y="18"/>
                    </a:cubicBezTo>
                    <a:cubicBezTo>
                      <a:pt x="21" y="2"/>
                      <a:pt x="21" y="2"/>
                      <a:pt x="21" y="2"/>
                    </a:cubicBezTo>
                    <a:cubicBezTo>
                      <a:pt x="23" y="0"/>
                      <a:pt x="26" y="0"/>
                      <a:pt x="27" y="2"/>
                    </a:cubicBezTo>
                    <a:cubicBezTo>
                      <a:pt x="29" y="4"/>
                      <a:pt x="29" y="7"/>
                      <a:pt x="27" y="9"/>
                    </a:cubicBezTo>
                    <a:cubicBezTo>
                      <a:pt x="8" y="25"/>
                      <a:pt x="8" y="25"/>
                      <a:pt x="8" y="25"/>
                    </a:cubicBezTo>
                    <a:cubicBezTo>
                      <a:pt x="7" y="25"/>
                      <a:pt x="6" y="26"/>
                      <a:pt x="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3" name="Freeform 158">
                <a:extLst>
                  <a:ext uri="{FF2B5EF4-FFF2-40B4-BE49-F238E27FC236}">
                    <a16:creationId xmlns:a16="http://schemas.microsoft.com/office/drawing/2014/main" xmlns="" id="{3BEDB4EB-8000-024A-8C0D-867E7F985B0B}"/>
                  </a:ext>
                </a:extLst>
              </p:cNvPr>
              <p:cNvSpPr>
                <a:spLocks/>
              </p:cNvSpPr>
              <p:nvPr/>
            </p:nvSpPr>
            <p:spPr bwMode="auto">
              <a:xfrm>
                <a:off x="4845" y="1581"/>
                <a:ext cx="55" cy="47"/>
              </a:xfrm>
              <a:custGeom>
                <a:avLst/>
                <a:gdLst>
                  <a:gd name="T0" fmla="*/ 5 w 29"/>
                  <a:gd name="T1" fmla="*/ 25 h 25"/>
                  <a:gd name="T2" fmla="*/ 1 w 29"/>
                  <a:gd name="T3" fmla="*/ 24 h 25"/>
                  <a:gd name="T4" fmla="*/ 2 w 29"/>
                  <a:gd name="T5" fmla="*/ 17 h 25"/>
                  <a:gd name="T6" fmla="*/ 21 w 29"/>
                  <a:gd name="T7" fmla="*/ 1 h 25"/>
                  <a:gd name="T8" fmla="*/ 27 w 29"/>
                  <a:gd name="T9" fmla="*/ 2 h 25"/>
                  <a:gd name="T10" fmla="*/ 27 w 29"/>
                  <a:gd name="T11" fmla="*/ 8 h 25"/>
                  <a:gd name="T12" fmla="*/ 8 w 29"/>
                  <a:gd name="T13" fmla="*/ 24 h 25"/>
                  <a:gd name="T14" fmla="*/ 5 w 29"/>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5">
                    <a:moveTo>
                      <a:pt x="5" y="25"/>
                    </a:moveTo>
                    <a:cubicBezTo>
                      <a:pt x="4" y="25"/>
                      <a:pt x="2" y="25"/>
                      <a:pt x="1" y="24"/>
                    </a:cubicBezTo>
                    <a:cubicBezTo>
                      <a:pt x="0" y="22"/>
                      <a:pt x="0" y="19"/>
                      <a:pt x="2" y="17"/>
                    </a:cubicBezTo>
                    <a:cubicBezTo>
                      <a:pt x="21" y="1"/>
                      <a:pt x="21" y="1"/>
                      <a:pt x="21" y="1"/>
                    </a:cubicBezTo>
                    <a:cubicBezTo>
                      <a:pt x="23" y="0"/>
                      <a:pt x="26" y="0"/>
                      <a:pt x="27" y="2"/>
                    </a:cubicBezTo>
                    <a:cubicBezTo>
                      <a:pt x="29" y="4"/>
                      <a:pt x="29" y="7"/>
                      <a:pt x="27" y="8"/>
                    </a:cubicBezTo>
                    <a:cubicBezTo>
                      <a:pt x="8" y="24"/>
                      <a:pt x="8" y="24"/>
                      <a:pt x="8" y="24"/>
                    </a:cubicBezTo>
                    <a:cubicBezTo>
                      <a:pt x="7" y="25"/>
                      <a:pt x="6" y="25"/>
                      <a:pt x="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4" name="Freeform 159">
                <a:extLst>
                  <a:ext uri="{FF2B5EF4-FFF2-40B4-BE49-F238E27FC236}">
                    <a16:creationId xmlns:a16="http://schemas.microsoft.com/office/drawing/2014/main" xmlns="" id="{EC101AC1-2583-F14E-83D1-C87B6FB1EC62}"/>
                  </a:ext>
                </a:extLst>
              </p:cNvPr>
              <p:cNvSpPr>
                <a:spLocks/>
              </p:cNvSpPr>
              <p:nvPr/>
            </p:nvSpPr>
            <p:spPr bwMode="auto">
              <a:xfrm>
                <a:off x="4874" y="1613"/>
                <a:ext cx="55" cy="50"/>
              </a:xfrm>
              <a:custGeom>
                <a:avLst/>
                <a:gdLst>
                  <a:gd name="T0" fmla="*/ 5 w 29"/>
                  <a:gd name="T1" fmla="*/ 26 h 26"/>
                  <a:gd name="T2" fmla="*/ 1 w 29"/>
                  <a:gd name="T3" fmla="*/ 24 h 26"/>
                  <a:gd name="T4" fmla="*/ 2 w 29"/>
                  <a:gd name="T5" fmla="*/ 18 h 26"/>
                  <a:gd name="T6" fmla="*/ 21 w 29"/>
                  <a:gd name="T7" fmla="*/ 2 h 26"/>
                  <a:gd name="T8" fmla="*/ 27 w 29"/>
                  <a:gd name="T9" fmla="*/ 2 h 26"/>
                  <a:gd name="T10" fmla="*/ 26 w 29"/>
                  <a:gd name="T11" fmla="*/ 9 h 26"/>
                  <a:gd name="T12" fmla="*/ 8 w 29"/>
                  <a:gd name="T13" fmla="*/ 25 h 26"/>
                  <a:gd name="T14" fmla="*/ 5 w 29"/>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6">
                    <a:moveTo>
                      <a:pt x="5" y="26"/>
                    </a:moveTo>
                    <a:cubicBezTo>
                      <a:pt x="3" y="26"/>
                      <a:pt x="2" y="25"/>
                      <a:pt x="1" y="24"/>
                    </a:cubicBezTo>
                    <a:cubicBezTo>
                      <a:pt x="0" y="22"/>
                      <a:pt x="0" y="19"/>
                      <a:pt x="2" y="18"/>
                    </a:cubicBezTo>
                    <a:cubicBezTo>
                      <a:pt x="21" y="2"/>
                      <a:pt x="21" y="2"/>
                      <a:pt x="21" y="2"/>
                    </a:cubicBezTo>
                    <a:cubicBezTo>
                      <a:pt x="23" y="0"/>
                      <a:pt x="25" y="0"/>
                      <a:pt x="27" y="2"/>
                    </a:cubicBezTo>
                    <a:cubicBezTo>
                      <a:pt x="29" y="4"/>
                      <a:pt x="28" y="7"/>
                      <a:pt x="26" y="9"/>
                    </a:cubicBezTo>
                    <a:cubicBezTo>
                      <a:pt x="8" y="25"/>
                      <a:pt x="8" y="25"/>
                      <a:pt x="8" y="25"/>
                    </a:cubicBezTo>
                    <a:cubicBezTo>
                      <a:pt x="7" y="25"/>
                      <a:pt x="6" y="26"/>
                      <a:pt x="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5" name="Freeform 160">
                <a:extLst>
                  <a:ext uri="{FF2B5EF4-FFF2-40B4-BE49-F238E27FC236}">
                    <a16:creationId xmlns:a16="http://schemas.microsoft.com/office/drawing/2014/main" xmlns="" id="{87C64962-7736-2046-B2A1-1870B8127938}"/>
                  </a:ext>
                </a:extLst>
              </p:cNvPr>
              <p:cNvSpPr>
                <a:spLocks/>
              </p:cNvSpPr>
              <p:nvPr/>
            </p:nvSpPr>
            <p:spPr bwMode="auto">
              <a:xfrm>
                <a:off x="4929" y="1680"/>
                <a:ext cx="55" cy="49"/>
              </a:xfrm>
              <a:custGeom>
                <a:avLst/>
                <a:gdLst>
                  <a:gd name="T0" fmla="*/ 5 w 29"/>
                  <a:gd name="T1" fmla="*/ 26 h 26"/>
                  <a:gd name="T2" fmla="*/ 2 w 29"/>
                  <a:gd name="T3" fmla="*/ 24 h 26"/>
                  <a:gd name="T4" fmla="*/ 2 w 29"/>
                  <a:gd name="T5" fmla="*/ 18 h 26"/>
                  <a:gd name="T6" fmla="*/ 21 w 29"/>
                  <a:gd name="T7" fmla="*/ 2 h 26"/>
                  <a:gd name="T8" fmla="*/ 28 w 29"/>
                  <a:gd name="T9" fmla="*/ 2 h 26"/>
                  <a:gd name="T10" fmla="*/ 27 w 29"/>
                  <a:gd name="T11" fmla="*/ 9 h 26"/>
                  <a:gd name="T12" fmla="*/ 8 w 29"/>
                  <a:gd name="T13" fmla="*/ 25 h 26"/>
                  <a:gd name="T14" fmla="*/ 5 w 29"/>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6">
                    <a:moveTo>
                      <a:pt x="5" y="26"/>
                    </a:moveTo>
                    <a:cubicBezTo>
                      <a:pt x="4" y="26"/>
                      <a:pt x="3" y="25"/>
                      <a:pt x="2" y="24"/>
                    </a:cubicBezTo>
                    <a:cubicBezTo>
                      <a:pt x="0" y="22"/>
                      <a:pt x="0" y="19"/>
                      <a:pt x="2" y="18"/>
                    </a:cubicBezTo>
                    <a:cubicBezTo>
                      <a:pt x="21" y="2"/>
                      <a:pt x="21" y="2"/>
                      <a:pt x="21" y="2"/>
                    </a:cubicBezTo>
                    <a:cubicBezTo>
                      <a:pt x="23" y="0"/>
                      <a:pt x="26" y="0"/>
                      <a:pt x="28" y="2"/>
                    </a:cubicBezTo>
                    <a:cubicBezTo>
                      <a:pt x="29" y="4"/>
                      <a:pt x="29" y="7"/>
                      <a:pt x="27" y="9"/>
                    </a:cubicBezTo>
                    <a:cubicBezTo>
                      <a:pt x="8" y="25"/>
                      <a:pt x="8" y="25"/>
                      <a:pt x="8" y="25"/>
                    </a:cubicBezTo>
                    <a:cubicBezTo>
                      <a:pt x="7" y="26"/>
                      <a:pt x="6" y="26"/>
                      <a:pt x="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6" name="Freeform 161">
                <a:extLst>
                  <a:ext uri="{FF2B5EF4-FFF2-40B4-BE49-F238E27FC236}">
                    <a16:creationId xmlns:a16="http://schemas.microsoft.com/office/drawing/2014/main" xmlns="" id="{1FA8B77B-5B11-5F4F-8D68-17E0AA2A20D3}"/>
                  </a:ext>
                </a:extLst>
              </p:cNvPr>
              <p:cNvSpPr>
                <a:spLocks/>
              </p:cNvSpPr>
              <p:nvPr/>
            </p:nvSpPr>
            <p:spPr bwMode="auto">
              <a:xfrm>
                <a:off x="4958" y="1714"/>
                <a:ext cx="55" cy="48"/>
              </a:xfrm>
              <a:custGeom>
                <a:avLst/>
                <a:gdLst>
                  <a:gd name="T0" fmla="*/ 5 w 29"/>
                  <a:gd name="T1" fmla="*/ 25 h 25"/>
                  <a:gd name="T2" fmla="*/ 2 w 29"/>
                  <a:gd name="T3" fmla="*/ 24 h 25"/>
                  <a:gd name="T4" fmla="*/ 2 w 29"/>
                  <a:gd name="T5" fmla="*/ 17 h 25"/>
                  <a:gd name="T6" fmla="*/ 21 w 29"/>
                  <a:gd name="T7" fmla="*/ 1 h 25"/>
                  <a:gd name="T8" fmla="*/ 27 w 29"/>
                  <a:gd name="T9" fmla="*/ 2 h 25"/>
                  <a:gd name="T10" fmla="*/ 27 w 29"/>
                  <a:gd name="T11" fmla="*/ 8 h 25"/>
                  <a:gd name="T12" fmla="*/ 8 w 29"/>
                  <a:gd name="T13" fmla="*/ 24 h 25"/>
                  <a:gd name="T14" fmla="*/ 5 w 29"/>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5">
                    <a:moveTo>
                      <a:pt x="5" y="25"/>
                    </a:moveTo>
                    <a:cubicBezTo>
                      <a:pt x="4" y="25"/>
                      <a:pt x="2" y="25"/>
                      <a:pt x="2" y="24"/>
                    </a:cubicBezTo>
                    <a:cubicBezTo>
                      <a:pt x="0" y="22"/>
                      <a:pt x="0" y="19"/>
                      <a:pt x="2" y="17"/>
                    </a:cubicBezTo>
                    <a:cubicBezTo>
                      <a:pt x="21" y="1"/>
                      <a:pt x="21" y="1"/>
                      <a:pt x="21" y="1"/>
                    </a:cubicBezTo>
                    <a:cubicBezTo>
                      <a:pt x="23" y="0"/>
                      <a:pt x="26" y="0"/>
                      <a:pt x="27" y="2"/>
                    </a:cubicBezTo>
                    <a:cubicBezTo>
                      <a:pt x="29" y="4"/>
                      <a:pt x="29" y="7"/>
                      <a:pt x="27" y="8"/>
                    </a:cubicBezTo>
                    <a:cubicBezTo>
                      <a:pt x="8" y="24"/>
                      <a:pt x="8" y="24"/>
                      <a:pt x="8" y="24"/>
                    </a:cubicBezTo>
                    <a:cubicBezTo>
                      <a:pt x="7" y="25"/>
                      <a:pt x="6" y="25"/>
                      <a:pt x="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7" name="Freeform 162">
                <a:extLst>
                  <a:ext uri="{FF2B5EF4-FFF2-40B4-BE49-F238E27FC236}">
                    <a16:creationId xmlns:a16="http://schemas.microsoft.com/office/drawing/2014/main" xmlns="" id="{92C7C8FE-F366-DC40-AE91-4BD3AE325C71}"/>
                  </a:ext>
                </a:extLst>
              </p:cNvPr>
              <p:cNvSpPr>
                <a:spLocks/>
              </p:cNvSpPr>
              <p:nvPr/>
            </p:nvSpPr>
            <p:spPr bwMode="auto">
              <a:xfrm>
                <a:off x="4878" y="1653"/>
                <a:ext cx="251" cy="171"/>
              </a:xfrm>
              <a:custGeom>
                <a:avLst/>
                <a:gdLst>
                  <a:gd name="T0" fmla="*/ 96 w 132"/>
                  <a:gd name="T1" fmla="*/ 0 h 90"/>
                  <a:gd name="T2" fmla="*/ 0 w 132"/>
                  <a:gd name="T3" fmla="*/ 0 h 90"/>
                  <a:gd name="T4" fmla="*/ 75 w 132"/>
                  <a:gd name="T5" fmla="*/ 89 h 90"/>
                  <a:gd name="T6" fmla="*/ 79 w 132"/>
                  <a:gd name="T7" fmla="*/ 89 h 90"/>
                  <a:gd name="T8" fmla="*/ 130 w 132"/>
                  <a:gd name="T9" fmla="*/ 46 h 90"/>
                  <a:gd name="T10" fmla="*/ 131 w 132"/>
                  <a:gd name="T11" fmla="*/ 42 h 90"/>
                  <a:gd name="T12" fmla="*/ 96 w 132"/>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32" h="90">
                    <a:moveTo>
                      <a:pt x="96" y="0"/>
                    </a:moveTo>
                    <a:cubicBezTo>
                      <a:pt x="0" y="0"/>
                      <a:pt x="0" y="0"/>
                      <a:pt x="0" y="0"/>
                    </a:cubicBezTo>
                    <a:cubicBezTo>
                      <a:pt x="75" y="89"/>
                      <a:pt x="75" y="89"/>
                      <a:pt x="75" y="89"/>
                    </a:cubicBezTo>
                    <a:cubicBezTo>
                      <a:pt x="76" y="90"/>
                      <a:pt x="78" y="90"/>
                      <a:pt x="79" y="89"/>
                    </a:cubicBezTo>
                    <a:cubicBezTo>
                      <a:pt x="130" y="46"/>
                      <a:pt x="130" y="46"/>
                      <a:pt x="130" y="46"/>
                    </a:cubicBezTo>
                    <a:cubicBezTo>
                      <a:pt x="132" y="45"/>
                      <a:pt x="132" y="43"/>
                      <a:pt x="131" y="42"/>
                    </a:cubicBezTo>
                    <a:lnTo>
                      <a:pt x="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8" name="Freeform 163">
                <a:extLst>
                  <a:ext uri="{FF2B5EF4-FFF2-40B4-BE49-F238E27FC236}">
                    <a16:creationId xmlns:a16="http://schemas.microsoft.com/office/drawing/2014/main" xmlns="" id="{2B01ACBF-50CF-A247-A8DE-E24C1316CD7C}"/>
                  </a:ext>
                </a:extLst>
              </p:cNvPr>
              <p:cNvSpPr>
                <a:spLocks noEditPoints="1"/>
              </p:cNvSpPr>
              <p:nvPr/>
            </p:nvSpPr>
            <p:spPr bwMode="auto">
              <a:xfrm>
                <a:off x="3140" y="2768"/>
                <a:ext cx="348" cy="376"/>
              </a:xfrm>
              <a:custGeom>
                <a:avLst/>
                <a:gdLst>
                  <a:gd name="T0" fmla="*/ 49 w 183"/>
                  <a:gd name="T1" fmla="*/ 197 h 198"/>
                  <a:gd name="T2" fmla="*/ 3 w 183"/>
                  <a:gd name="T3" fmla="*/ 158 h 198"/>
                  <a:gd name="T4" fmla="*/ 1 w 183"/>
                  <a:gd name="T5" fmla="*/ 153 h 198"/>
                  <a:gd name="T6" fmla="*/ 2 w 183"/>
                  <a:gd name="T7" fmla="*/ 148 h 198"/>
                  <a:gd name="T8" fmla="*/ 125 w 183"/>
                  <a:gd name="T9" fmla="*/ 3 h 198"/>
                  <a:gd name="T10" fmla="*/ 130 w 183"/>
                  <a:gd name="T11" fmla="*/ 1 h 198"/>
                  <a:gd name="T12" fmla="*/ 170 w 183"/>
                  <a:gd name="T13" fmla="*/ 0 h 198"/>
                  <a:gd name="T14" fmla="*/ 177 w 183"/>
                  <a:gd name="T15" fmla="*/ 6 h 198"/>
                  <a:gd name="T16" fmla="*/ 183 w 183"/>
                  <a:gd name="T17" fmla="*/ 45 h 198"/>
                  <a:gd name="T18" fmla="*/ 181 w 183"/>
                  <a:gd name="T19" fmla="*/ 51 h 198"/>
                  <a:gd name="T20" fmla="*/ 58 w 183"/>
                  <a:gd name="T21" fmla="*/ 196 h 198"/>
                  <a:gd name="T22" fmla="*/ 53 w 183"/>
                  <a:gd name="T23" fmla="*/ 198 h 198"/>
                  <a:gd name="T24" fmla="*/ 49 w 183"/>
                  <a:gd name="T25" fmla="*/ 197 h 198"/>
                  <a:gd name="T26" fmla="*/ 169 w 183"/>
                  <a:gd name="T27" fmla="*/ 8 h 198"/>
                  <a:gd name="T28" fmla="*/ 131 w 183"/>
                  <a:gd name="T29" fmla="*/ 9 h 198"/>
                  <a:gd name="T30" fmla="*/ 9 w 183"/>
                  <a:gd name="T31" fmla="*/ 153 h 198"/>
                  <a:gd name="T32" fmla="*/ 53 w 183"/>
                  <a:gd name="T33" fmla="*/ 190 h 198"/>
                  <a:gd name="T34" fmla="*/ 174 w 183"/>
                  <a:gd name="T35" fmla="*/ 46 h 198"/>
                  <a:gd name="T36" fmla="*/ 169 w 183"/>
                  <a:gd name="T37" fmla="*/ 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198">
                    <a:moveTo>
                      <a:pt x="49" y="197"/>
                    </a:moveTo>
                    <a:cubicBezTo>
                      <a:pt x="3" y="158"/>
                      <a:pt x="3" y="158"/>
                      <a:pt x="3" y="158"/>
                    </a:cubicBezTo>
                    <a:cubicBezTo>
                      <a:pt x="2" y="157"/>
                      <a:pt x="1" y="155"/>
                      <a:pt x="1" y="153"/>
                    </a:cubicBezTo>
                    <a:cubicBezTo>
                      <a:pt x="0" y="152"/>
                      <a:pt x="1" y="150"/>
                      <a:pt x="2" y="148"/>
                    </a:cubicBezTo>
                    <a:cubicBezTo>
                      <a:pt x="125" y="3"/>
                      <a:pt x="125" y="3"/>
                      <a:pt x="125" y="3"/>
                    </a:cubicBezTo>
                    <a:cubicBezTo>
                      <a:pt x="126" y="2"/>
                      <a:pt x="128" y="1"/>
                      <a:pt x="130" y="1"/>
                    </a:cubicBezTo>
                    <a:cubicBezTo>
                      <a:pt x="170" y="0"/>
                      <a:pt x="170" y="0"/>
                      <a:pt x="170" y="0"/>
                    </a:cubicBezTo>
                    <a:cubicBezTo>
                      <a:pt x="173" y="0"/>
                      <a:pt x="176" y="3"/>
                      <a:pt x="177" y="6"/>
                    </a:cubicBezTo>
                    <a:cubicBezTo>
                      <a:pt x="183" y="45"/>
                      <a:pt x="183" y="45"/>
                      <a:pt x="183" y="45"/>
                    </a:cubicBezTo>
                    <a:cubicBezTo>
                      <a:pt x="183" y="47"/>
                      <a:pt x="182" y="49"/>
                      <a:pt x="181" y="51"/>
                    </a:cubicBezTo>
                    <a:cubicBezTo>
                      <a:pt x="58" y="196"/>
                      <a:pt x="58" y="196"/>
                      <a:pt x="58" y="196"/>
                    </a:cubicBezTo>
                    <a:cubicBezTo>
                      <a:pt x="57" y="198"/>
                      <a:pt x="55" y="198"/>
                      <a:pt x="53" y="198"/>
                    </a:cubicBezTo>
                    <a:cubicBezTo>
                      <a:pt x="52" y="198"/>
                      <a:pt x="50" y="198"/>
                      <a:pt x="49" y="197"/>
                    </a:cubicBezTo>
                    <a:close/>
                    <a:moveTo>
                      <a:pt x="169" y="8"/>
                    </a:moveTo>
                    <a:cubicBezTo>
                      <a:pt x="131" y="9"/>
                      <a:pt x="131" y="9"/>
                      <a:pt x="131" y="9"/>
                    </a:cubicBezTo>
                    <a:cubicBezTo>
                      <a:pt x="9" y="153"/>
                      <a:pt x="9" y="153"/>
                      <a:pt x="9" y="153"/>
                    </a:cubicBezTo>
                    <a:cubicBezTo>
                      <a:pt x="53" y="190"/>
                      <a:pt x="53" y="190"/>
                      <a:pt x="53" y="190"/>
                    </a:cubicBezTo>
                    <a:cubicBezTo>
                      <a:pt x="174" y="46"/>
                      <a:pt x="174" y="46"/>
                      <a:pt x="174" y="46"/>
                    </a:cubicBezTo>
                    <a:lnTo>
                      <a:pt x="16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9" name="Freeform 164">
                <a:extLst>
                  <a:ext uri="{FF2B5EF4-FFF2-40B4-BE49-F238E27FC236}">
                    <a16:creationId xmlns:a16="http://schemas.microsoft.com/office/drawing/2014/main" xmlns="" id="{C3A921B1-482D-EA45-9083-45938D48E0EA}"/>
                  </a:ext>
                </a:extLst>
              </p:cNvPr>
              <p:cNvSpPr>
                <a:spLocks/>
              </p:cNvSpPr>
              <p:nvPr/>
            </p:nvSpPr>
            <p:spPr bwMode="auto">
              <a:xfrm>
                <a:off x="3479" y="2631"/>
                <a:ext cx="112" cy="129"/>
              </a:xfrm>
              <a:custGeom>
                <a:avLst/>
                <a:gdLst>
                  <a:gd name="T0" fmla="*/ 6 w 59"/>
                  <a:gd name="T1" fmla="*/ 68 h 68"/>
                  <a:gd name="T2" fmla="*/ 10 w 59"/>
                  <a:gd name="T3" fmla="*/ 66 h 68"/>
                  <a:gd name="T4" fmla="*/ 57 w 59"/>
                  <a:gd name="T5" fmla="*/ 9 h 68"/>
                  <a:gd name="T6" fmla="*/ 57 w 59"/>
                  <a:gd name="T7" fmla="*/ 2 h 68"/>
                  <a:gd name="T8" fmla="*/ 49 w 59"/>
                  <a:gd name="T9" fmla="*/ 3 h 68"/>
                  <a:gd name="T10" fmla="*/ 2 w 59"/>
                  <a:gd name="T11" fmla="*/ 59 h 68"/>
                  <a:gd name="T12" fmla="*/ 2 w 59"/>
                  <a:gd name="T13" fmla="*/ 67 h 68"/>
                  <a:gd name="T14" fmla="*/ 6 w 59"/>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68">
                    <a:moveTo>
                      <a:pt x="6" y="68"/>
                    </a:moveTo>
                    <a:cubicBezTo>
                      <a:pt x="7" y="68"/>
                      <a:pt x="9" y="67"/>
                      <a:pt x="10" y="66"/>
                    </a:cubicBezTo>
                    <a:cubicBezTo>
                      <a:pt x="57" y="9"/>
                      <a:pt x="57" y="9"/>
                      <a:pt x="57" y="9"/>
                    </a:cubicBezTo>
                    <a:cubicBezTo>
                      <a:pt x="59" y="7"/>
                      <a:pt x="59" y="4"/>
                      <a:pt x="57" y="2"/>
                    </a:cubicBezTo>
                    <a:cubicBezTo>
                      <a:pt x="54" y="0"/>
                      <a:pt x="51" y="1"/>
                      <a:pt x="49" y="3"/>
                    </a:cubicBezTo>
                    <a:cubicBezTo>
                      <a:pt x="2" y="59"/>
                      <a:pt x="2" y="59"/>
                      <a:pt x="2" y="59"/>
                    </a:cubicBezTo>
                    <a:cubicBezTo>
                      <a:pt x="0" y="61"/>
                      <a:pt x="0" y="65"/>
                      <a:pt x="2" y="67"/>
                    </a:cubicBezTo>
                    <a:cubicBezTo>
                      <a:pt x="3" y="67"/>
                      <a:pt x="4" y="68"/>
                      <a:pt x="6"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0" name="Freeform 165">
                <a:extLst>
                  <a:ext uri="{FF2B5EF4-FFF2-40B4-BE49-F238E27FC236}">
                    <a16:creationId xmlns:a16="http://schemas.microsoft.com/office/drawing/2014/main" xmlns="" id="{5952AFB1-B7D4-F44E-AE09-60399258E534}"/>
                  </a:ext>
                </a:extLst>
              </p:cNvPr>
              <p:cNvSpPr>
                <a:spLocks/>
              </p:cNvSpPr>
              <p:nvPr/>
            </p:nvSpPr>
            <p:spPr bwMode="auto">
              <a:xfrm>
                <a:off x="3117" y="3032"/>
                <a:ext cx="154" cy="135"/>
              </a:xfrm>
              <a:custGeom>
                <a:avLst/>
                <a:gdLst>
                  <a:gd name="T0" fmla="*/ 1 w 81"/>
                  <a:gd name="T1" fmla="*/ 11 h 71"/>
                  <a:gd name="T2" fmla="*/ 71 w 81"/>
                  <a:gd name="T3" fmla="*/ 70 h 71"/>
                  <a:gd name="T4" fmla="*/ 74 w 81"/>
                  <a:gd name="T5" fmla="*/ 70 h 71"/>
                  <a:gd name="T6" fmla="*/ 80 w 81"/>
                  <a:gd name="T7" fmla="*/ 62 h 71"/>
                  <a:gd name="T8" fmla="*/ 80 w 81"/>
                  <a:gd name="T9" fmla="*/ 59 h 71"/>
                  <a:gd name="T10" fmla="*/ 10 w 81"/>
                  <a:gd name="T11" fmla="*/ 1 h 71"/>
                  <a:gd name="T12" fmla="*/ 7 w 81"/>
                  <a:gd name="T13" fmla="*/ 1 h 71"/>
                  <a:gd name="T14" fmla="*/ 1 w 81"/>
                  <a:gd name="T15" fmla="*/ 8 h 71"/>
                  <a:gd name="T16" fmla="*/ 1 w 81"/>
                  <a:gd name="T17"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71">
                    <a:moveTo>
                      <a:pt x="1" y="11"/>
                    </a:moveTo>
                    <a:cubicBezTo>
                      <a:pt x="71" y="70"/>
                      <a:pt x="71" y="70"/>
                      <a:pt x="71" y="70"/>
                    </a:cubicBezTo>
                    <a:cubicBezTo>
                      <a:pt x="72" y="71"/>
                      <a:pt x="73" y="71"/>
                      <a:pt x="74" y="70"/>
                    </a:cubicBezTo>
                    <a:cubicBezTo>
                      <a:pt x="80" y="62"/>
                      <a:pt x="80" y="62"/>
                      <a:pt x="80" y="62"/>
                    </a:cubicBezTo>
                    <a:cubicBezTo>
                      <a:pt x="81" y="61"/>
                      <a:pt x="81" y="60"/>
                      <a:pt x="80" y="59"/>
                    </a:cubicBezTo>
                    <a:cubicBezTo>
                      <a:pt x="10" y="1"/>
                      <a:pt x="10" y="1"/>
                      <a:pt x="10" y="1"/>
                    </a:cubicBezTo>
                    <a:cubicBezTo>
                      <a:pt x="9" y="0"/>
                      <a:pt x="8" y="0"/>
                      <a:pt x="7" y="1"/>
                    </a:cubicBezTo>
                    <a:cubicBezTo>
                      <a:pt x="1" y="8"/>
                      <a:pt x="1" y="8"/>
                      <a:pt x="1" y="8"/>
                    </a:cubicBezTo>
                    <a:cubicBezTo>
                      <a:pt x="0" y="9"/>
                      <a:pt x="0" y="11"/>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1" name="Freeform 166">
                <a:extLst>
                  <a:ext uri="{FF2B5EF4-FFF2-40B4-BE49-F238E27FC236}">
                    <a16:creationId xmlns:a16="http://schemas.microsoft.com/office/drawing/2014/main" xmlns="" id="{861F9017-8987-6A48-AAD5-64B30155634D}"/>
                  </a:ext>
                </a:extLst>
              </p:cNvPr>
              <p:cNvSpPr>
                <a:spLocks/>
              </p:cNvSpPr>
              <p:nvPr/>
            </p:nvSpPr>
            <p:spPr bwMode="auto">
              <a:xfrm>
                <a:off x="3060" y="3101"/>
                <a:ext cx="141" cy="138"/>
              </a:xfrm>
              <a:custGeom>
                <a:avLst/>
                <a:gdLst>
                  <a:gd name="T0" fmla="*/ 28 w 74"/>
                  <a:gd name="T1" fmla="*/ 18 h 73"/>
                  <a:gd name="T2" fmla="*/ 41 w 74"/>
                  <a:gd name="T3" fmla="*/ 1 h 73"/>
                  <a:gd name="T4" fmla="*/ 46 w 74"/>
                  <a:gd name="T5" fmla="*/ 1 h 73"/>
                  <a:gd name="T6" fmla="*/ 73 w 74"/>
                  <a:gd name="T7" fmla="*/ 24 h 73"/>
                  <a:gd name="T8" fmla="*/ 73 w 74"/>
                  <a:gd name="T9" fmla="*/ 28 h 73"/>
                  <a:gd name="T10" fmla="*/ 60 w 74"/>
                  <a:gd name="T11" fmla="*/ 45 h 73"/>
                  <a:gd name="T12" fmla="*/ 60 w 74"/>
                  <a:gd name="T13" fmla="*/ 49 h 73"/>
                  <a:gd name="T14" fmla="*/ 70 w 74"/>
                  <a:gd name="T15" fmla="*/ 58 h 73"/>
                  <a:gd name="T16" fmla="*/ 71 w 74"/>
                  <a:gd name="T17" fmla="*/ 62 h 73"/>
                  <a:gd name="T18" fmla="*/ 63 w 74"/>
                  <a:gd name="T19" fmla="*/ 71 h 73"/>
                  <a:gd name="T20" fmla="*/ 58 w 74"/>
                  <a:gd name="T21" fmla="*/ 72 h 73"/>
                  <a:gd name="T22" fmla="*/ 1 w 74"/>
                  <a:gd name="T23" fmla="*/ 23 h 73"/>
                  <a:gd name="T24" fmla="*/ 1 w 74"/>
                  <a:gd name="T25" fmla="*/ 19 h 73"/>
                  <a:gd name="T26" fmla="*/ 9 w 74"/>
                  <a:gd name="T27" fmla="*/ 10 h 73"/>
                  <a:gd name="T28" fmla="*/ 13 w 74"/>
                  <a:gd name="T29" fmla="*/ 9 h 73"/>
                  <a:gd name="T30" fmla="*/ 23 w 74"/>
                  <a:gd name="T31" fmla="*/ 18 h 73"/>
                  <a:gd name="T32" fmla="*/ 28 w 74"/>
                  <a:gd name="T33" fmla="*/ 1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73">
                    <a:moveTo>
                      <a:pt x="28" y="18"/>
                    </a:moveTo>
                    <a:cubicBezTo>
                      <a:pt x="41" y="1"/>
                      <a:pt x="41" y="1"/>
                      <a:pt x="41" y="1"/>
                    </a:cubicBezTo>
                    <a:cubicBezTo>
                      <a:pt x="42" y="0"/>
                      <a:pt x="44" y="0"/>
                      <a:pt x="46" y="1"/>
                    </a:cubicBezTo>
                    <a:cubicBezTo>
                      <a:pt x="73" y="24"/>
                      <a:pt x="73" y="24"/>
                      <a:pt x="73" y="24"/>
                    </a:cubicBezTo>
                    <a:cubicBezTo>
                      <a:pt x="74" y="25"/>
                      <a:pt x="74" y="27"/>
                      <a:pt x="73" y="28"/>
                    </a:cubicBezTo>
                    <a:cubicBezTo>
                      <a:pt x="60" y="45"/>
                      <a:pt x="60" y="45"/>
                      <a:pt x="60" y="45"/>
                    </a:cubicBezTo>
                    <a:cubicBezTo>
                      <a:pt x="59" y="46"/>
                      <a:pt x="59" y="48"/>
                      <a:pt x="60" y="49"/>
                    </a:cubicBezTo>
                    <a:cubicBezTo>
                      <a:pt x="70" y="58"/>
                      <a:pt x="70" y="58"/>
                      <a:pt x="70" y="58"/>
                    </a:cubicBezTo>
                    <a:cubicBezTo>
                      <a:pt x="71" y="59"/>
                      <a:pt x="72" y="61"/>
                      <a:pt x="71" y="62"/>
                    </a:cubicBezTo>
                    <a:cubicBezTo>
                      <a:pt x="63" y="71"/>
                      <a:pt x="63" y="71"/>
                      <a:pt x="63" y="71"/>
                    </a:cubicBezTo>
                    <a:cubicBezTo>
                      <a:pt x="62" y="73"/>
                      <a:pt x="60" y="73"/>
                      <a:pt x="58" y="72"/>
                    </a:cubicBezTo>
                    <a:cubicBezTo>
                      <a:pt x="1" y="23"/>
                      <a:pt x="1" y="23"/>
                      <a:pt x="1" y="23"/>
                    </a:cubicBezTo>
                    <a:cubicBezTo>
                      <a:pt x="0" y="22"/>
                      <a:pt x="0" y="20"/>
                      <a:pt x="1" y="19"/>
                    </a:cubicBezTo>
                    <a:cubicBezTo>
                      <a:pt x="9" y="10"/>
                      <a:pt x="9" y="10"/>
                      <a:pt x="9" y="10"/>
                    </a:cubicBezTo>
                    <a:cubicBezTo>
                      <a:pt x="10" y="8"/>
                      <a:pt x="12" y="8"/>
                      <a:pt x="13" y="9"/>
                    </a:cubicBezTo>
                    <a:cubicBezTo>
                      <a:pt x="23" y="18"/>
                      <a:pt x="23" y="18"/>
                      <a:pt x="23" y="18"/>
                    </a:cubicBezTo>
                    <a:cubicBezTo>
                      <a:pt x="25" y="19"/>
                      <a:pt x="26" y="19"/>
                      <a:pt x="2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2" name="Freeform 167">
                <a:extLst>
                  <a:ext uri="{FF2B5EF4-FFF2-40B4-BE49-F238E27FC236}">
                    <a16:creationId xmlns:a16="http://schemas.microsoft.com/office/drawing/2014/main" xmlns="" id="{500791C6-7AE0-F54C-992E-C902C5D14439}"/>
                  </a:ext>
                </a:extLst>
              </p:cNvPr>
              <p:cNvSpPr>
                <a:spLocks/>
              </p:cNvSpPr>
              <p:nvPr/>
            </p:nvSpPr>
            <p:spPr bwMode="auto">
              <a:xfrm>
                <a:off x="3403" y="2861"/>
                <a:ext cx="49" cy="42"/>
              </a:xfrm>
              <a:custGeom>
                <a:avLst/>
                <a:gdLst>
                  <a:gd name="T0" fmla="*/ 21 w 26"/>
                  <a:gd name="T1" fmla="*/ 22 h 22"/>
                  <a:gd name="T2" fmla="*/ 24 w 26"/>
                  <a:gd name="T3" fmla="*/ 21 h 22"/>
                  <a:gd name="T4" fmla="*/ 24 w 26"/>
                  <a:gd name="T5" fmla="*/ 15 h 22"/>
                  <a:gd name="T6" fmla="*/ 7 w 26"/>
                  <a:gd name="T7" fmla="*/ 1 h 22"/>
                  <a:gd name="T8" fmla="*/ 1 w 26"/>
                  <a:gd name="T9" fmla="*/ 2 h 22"/>
                  <a:gd name="T10" fmla="*/ 1 w 26"/>
                  <a:gd name="T11" fmla="*/ 7 h 22"/>
                  <a:gd name="T12" fmla="*/ 18 w 26"/>
                  <a:gd name="T13" fmla="*/ 22 h 22"/>
                  <a:gd name="T14" fmla="*/ 21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21" y="22"/>
                    </a:moveTo>
                    <a:cubicBezTo>
                      <a:pt x="22" y="22"/>
                      <a:pt x="23" y="22"/>
                      <a:pt x="24" y="21"/>
                    </a:cubicBezTo>
                    <a:cubicBezTo>
                      <a:pt x="26" y="19"/>
                      <a:pt x="25" y="17"/>
                      <a:pt x="24" y="15"/>
                    </a:cubicBezTo>
                    <a:cubicBezTo>
                      <a:pt x="7" y="1"/>
                      <a:pt x="7" y="1"/>
                      <a:pt x="7" y="1"/>
                    </a:cubicBezTo>
                    <a:cubicBezTo>
                      <a:pt x="5" y="0"/>
                      <a:pt x="2" y="0"/>
                      <a:pt x="1" y="2"/>
                    </a:cubicBezTo>
                    <a:cubicBezTo>
                      <a:pt x="0" y="3"/>
                      <a:pt x="0" y="6"/>
                      <a:pt x="1" y="7"/>
                    </a:cubicBezTo>
                    <a:cubicBezTo>
                      <a:pt x="18" y="22"/>
                      <a:pt x="18" y="22"/>
                      <a:pt x="18" y="22"/>
                    </a:cubicBezTo>
                    <a:cubicBezTo>
                      <a:pt x="19" y="22"/>
                      <a:pt x="20" y="22"/>
                      <a:pt x="2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3" name="Freeform 168">
                <a:extLst>
                  <a:ext uri="{FF2B5EF4-FFF2-40B4-BE49-F238E27FC236}">
                    <a16:creationId xmlns:a16="http://schemas.microsoft.com/office/drawing/2014/main" xmlns="" id="{56D6B274-7D48-8D4C-946E-8DEDF3FB4DC9}"/>
                  </a:ext>
                </a:extLst>
              </p:cNvPr>
              <p:cNvSpPr>
                <a:spLocks/>
              </p:cNvSpPr>
              <p:nvPr/>
            </p:nvSpPr>
            <p:spPr bwMode="auto">
              <a:xfrm>
                <a:off x="3376" y="2889"/>
                <a:ext cx="49" cy="44"/>
              </a:xfrm>
              <a:custGeom>
                <a:avLst/>
                <a:gdLst>
                  <a:gd name="T0" fmla="*/ 22 w 26"/>
                  <a:gd name="T1" fmla="*/ 23 h 23"/>
                  <a:gd name="T2" fmla="*/ 25 w 26"/>
                  <a:gd name="T3" fmla="*/ 22 h 23"/>
                  <a:gd name="T4" fmla="*/ 24 w 26"/>
                  <a:gd name="T5" fmla="*/ 16 h 23"/>
                  <a:gd name="T6" fmla="*/ 8 w 26"/>
                  <a:gd name="T7" fmla="*/ 2 h 23"/>
                  <a:gd name="T8" fmla="*/ 2 w 26"/>
                  <a:gd name="T9" fmla="*/ 2 h 23"/>
                  <a:gd name="T10" fmla="*/ 2 w 26"/>
                  <a:gd name="T11" fmla="*/ 8 h 23"/>
                  <a:gd name="T12" fmla="*/ 19 w 26"/>
                  <a:gd name="T13" fmla="*/ 22 h 23"/>
                  <a:gd name="T14" fmla="*/ 22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2" y="23"/>
                    </a:moveTo>
                    <a:cubicBezTo>
                      <a:pt x="23" y="23"/>
                      <a:pt x="24" y="23"/>
                      <a:pt x="25" y="22"/>
                    </a:cubicBezTo>
                    <a:cubicBezTo>
                      <a:pt x="26" y="20"/>
                      <a:pt x="26" y="17"/>
                      <a:pt x="24" y="16"/>
                    </a:cubicBezTo>
                    <a:cubicBezTo>
                      <a:pt x="8" y="2"/>
                      <a:pt x="8" y="2"/>
                      <a:pt x="8" y="2"/>
                    </a:cubicBezTo>
                    <a:cubicBezTo>
                      <a:pt x="6" y="0"/>
                      <a:pt x="3" y="0"/>
                      <a:pt x="2" y="2"/>
                    </a:cubicBezTo>
                    <a:cubicBezTo>
                      <a:pt x="0" y="4"/>
                      <a:pt x="1" y="6"/>
                      <a:pt x="2" y="8"/>
                    </a:cubicBezTo>
                    <a:cubicBezTo>
                      <a:pt x="19" y="22"/>
                      <a:pt x="19" y="22"/>
                      <a:pt x="19" y="22"/>
                    </a:cubicBezTo>
                    <a:cubicBezTo>
                      <a:pt x="20" y="23"/>
                      <a:pt x="21" y="23"/>
                      <a:pt x="2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4" name="Freeform 169">
                <a:extLst>
                  <a:ext uri="{FF2B5EF4-FFF2-40B4-BE49-F238E27FC236}">
                    <a16:creationId xmlns:a16="http://schemas.microsoft.com/office/drawing/2014/main" xmlns="" id="{C9FF08C6-F5F2-3148-A2F3-CE6158154A0C}"/>
                  </a:ext>
                </a:extLst>
              </p:cNvPr>
              <p:cNvSpPr>
                <a:spLocks/>
              </p:cNvSpPr>
              <p:nvPr/>
            </p:nvSpPr>
            <p:spPr bwMode="auto">
              <a:xfrm>
                <a:off x="3351" y="2920"/>
                <a:ext cx="50" cy="44"/>
              </a:xfrm>
              <a:custGeom>
                <a:avLst/>
                <a:gdLst>
                  <a:gd name="T0" fmla="*/ 22 w 26"/>
                  <a:gd name="T1" fmla="*/ 23 h 23"/>
                  <a:gd name="T2" fmla="*/ 25 w 26"/>
                  <a:gd name="T3" fmla="*/ 21 h 23"/>
                  <a:gd name="T4" fmla="*/ 24 w 26"/>
                  <a:gd name="T5" fmla="*/ 16 h 23"/>
                  <a:gd name="T6" fmla="*/ 7 w 26"/>
                  <a:gd name="T7" fmla="*/ 1 h 23"/>
                  <a:gd name="T8" fmla="*/ 2 w 26"/>
                  <a:gd name="T9" fmla="*/ 2 h 23"/>
                  <a:gd name="T10" fmla="*/ 2 w 26"/>
                  <a:gd name="T11" fmla="*/ 8 h 23"/>
                  <a:gd name="T12" fmla="*/ 19 w 26"/>
                  <a:gd name="T13" fmla="*/ 22 h 23"/>
                  <a:gd name="T14" fmla="*/ 22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2" y="23"/>
                    </a:moveTo>
                    <a:cubicBezTo>
                      <a:pt x="23" y="23"/>
                      <a:pt x="24" y="22"/>
                      <a:pt x="25" y="21"/>
                    </a:cubicBezTo>
                    <a:cubicBezTo>
                      <a:pt x="26" y="20"/>
                      <a:pt x="26" y="17"/>
                      <a:pt x="24" y="16"/>
                    </a:cubicBezTo>
                    <a:cubicBezTo>
                      <a:pt x="7" y="1"/>
                      <a:pt x="7" y="1"/>
                      <a:pt x="7" y="1"/>
                    </a:cubicBezTo>
                    <a:cubicBezTo>
                      <a:pt x="6" y="0"/>
                      <a:pt x="3" y="0"/>
                      <a:pt x="2" y="2"/>
                    </a:cubicBezTo>
                    <a:cubicBezTo>
                      <a:pt x="0" y="4"/>
                      <a:pt x="0" y="6"/>
                      <a:pt x="2" y="8"/>
                    </a:cubicBezTo>
                    <a:cubicBezTo>
                      <a:pt x="19" y="22"/>
                      <a:pt x="19" y="22"/>
                      <a:pt x="19" y="22"/>
                    </a:cubicBezTo>
                    <a:cubicBezTo>
                      <a:pt x="20" y="22"/>
                      <a:pt x="21" y="23"/>
                      <a:pt x="2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5" name="Freeform 170">
                <a:extLst>
                  <a:ext uri="{FF2B5EF4-FFF2-40B4-BE49-F238E27FC236}">
                    <a16:creationId xmlns:a16="http://schemas.microsoft.com/office/drawing/2014/main" xmlns="" id="{DC00D557-9B5D-AF40-B172-CBFA55F20A15}"/>
                  </a:ext>
                </a:extLst>
              </p:cNvPr>
              <p:cNvSpPr>
                <a:spLocks/>
              </p:cNvSpPr>
              <p:nvPr/>
            </p:nvSpPr>
            <p:spPr bwMode="auto">
              <a:xfrm>
                <a:off x="3326" y="2948"/>
                <a:ext cx="50" cy="44"/>
              </a:xfrm>
              <a:custGeom>
                <a:avLst/>
                <a:gdLst>
                  <a:gd name="T0" fmla="*/ 21 w 26"/>
                  <a:gd name="T1" fmla="*/ 23 h 23"/>
                  <a:gd name="T2" fmla="*/ 24 w 26"/>
                  <a:gd name="T3" fmla="*/ 22 h 23"/>
                  <a:gd name="T4" fmla="*/ 24 w 26"/>
                  <a:gd name="T5" fmla="*/ 16 h 23"/>
                  <a:gd name="T6" fmla="*/ 7 w 26"/>
                  <a:gd name="T7" fmla="*/ 2 h 23"/>
                  <a:gd name="T8" fmla="*/ 1 w 26"/>
                  <a:gd name="T9" fmla="*/ 2 h 23"/>
                  <a:gd name="T10" fmla="*/ 2 w 26"/>
                  <a:gd name="T11" fmla="*/ 8 h 23"/>
                  <a:gd name="T12" fmla="*/ 19 w 26"/>
                  <a:gd name="T13" fmla="*/ 22 h 23"/>
                  <a:gd name="T14" fmla="*/ 21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1" y="23"/>
                    </a:moveTo>
                    <a:cubicBezTo>
                      <a:pt x="23" y="23"/>
                      <a:pt x="24" y="23"/>
                      <a:pt x="24" y="22"/>
                    </a:cubicBezTo>
                    <a:cubicBezTo>
                      <a:pt x="26" y="20"/>
                      <a:pt x="26" y="18"/>
                      <a:pt x="24" y="16"/>
                    </a:cubicBezTo>
                    <a:cubicBezTo>
                      <a:pt x="7" y="2"/>
                      <a:pt x="7" y="2"/>
                      <a:pt x="7" y="2"/>
                    </a:cubicBezTo>
                    <a:cubicBezTo>
                      <a:pt x="5" y="0"/>
                      <a:pt x="3" y="1"/>
                      <a:pt x="1" y="2"/>
                    </a:cubicBezTo>
                    <a:cubicBezTo>
                      <a:pt x="0" y="4"/>
                      <a:pt x="0" y="7"/>
                      <a:pt x="2" y="8"/>
                    </a:cubicBezTo>
                    <a:cubicBezTo>
                      <a:pt x="19" y="22"/>
                      <a:pt x="19" y="22"/>
                      <a:pt x="19" y="22"/>
                    </a:cubicBezTo>
                    <a:cubicBezTo>
                      <a:pt x="19" y="23"/>
                      <a:pt x="20" y="23"/>
                      <a:pt x="2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6" name="Freeform 171">
                <a:extLst>
                  <a:ext uri="{FF2B5EF4-FFF2-40B4-BE49-F238E27FC236}">
                    <a16:creationId xmlns:a16="http://schemas.microsoft.com/office/drawing/2014/main" xmlns="" id="{2FF41112-1A29-5041-8085-4DD3B54C4EE9}"/>
                  </a:ext>
                </a:extLst>
              </p:cNvPr>
              <p:cNvSpPr>
                <a:spLocks/>
              </p:cNvSpPr>
              <p:nvPr/>
            </p:nvSpPr>
            <p:spPr bwMode="auto">
              <a:xfrm>
                <a:off x="3277" y="3009"/>
                <a:ext cx="49" cy="44"/>
              </a:xfrm>
              <a:custGeom>
                <a:avLst/>
                <a:gdLst>
                  <a:gd name="T0" fmla="*/ 21 w 26"/>
                  <a:gd name="T1" fmla="*/ 23 h 23"/>
                  <a:gd name="T2" fmla="*/ 24 w 26"/>
                  <a:gd name="T3" fmla="*/ 21 h 23"/>
                  <a:gd name="T4" fmla="*/ 24 w 26"/>
                  <a:gd name="T5" fmla="*/ 15 h 23"/>
                  <a:gd name="T6" fmla="*/ 7 w 26"/>
                  <a:gd name="T7" fmla="*/ 1 h 23"/>
                  <a:gd name="T8" fmla="*/ 1 w 26"/>
                  <a:gd name="T9" fmla="*/ 2 h 23"/>
                  <a:gd name="T10" fmla="*/ 2 w 26"/>
                  <a:gd name="T11" fmla="*/ 7 h 23"/>
                  <a:gd name="T12" fmla="*/ 18 w 26"/>
                  <a:gd name="T13" fmla="*/ 22 h 23"/>
                  <a:gd name="T14" fmla="*/ 21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1" y="23"/>
                    </a:moveTo>
                    <a:cubicBezTo>
                      <a:pt x="22" y="23"/>
                      <a:pt x="23" y="22"/>
                      <a:pt x="24" y="21"/>
                    </a:cubicBezTo>
                    <a:cubicBezTo>
                      <a:pt x="26" y="19"/>
                      <a:pt x="25" y="17"/>
                      <a:pt x="24" y="15"/>
                    </a:cubicBezTo>
                    <a:cubicBezTo>
                      <a:pt x="7" y="1"/>
                      <a:pt x="7" y="1"/>
                      <a:pt x="7" y="1"/>
                    </a:cubicBezTo>
                    <a:cubicBezTo>
                      <a:pt x="5" y="0"/>
                      <a:pt x="2" y="0"/>
                      <a:pt x="1" y="2"/>
                    </a:cubicBezTo>
                    <a:cubicBezTo>
                      <a:pt x="0" y="3"/>
                      <a:pt x="0" y="6"/>
                      <a:pt x="2" y="7"/>
                    </a:cubicBezTo>
                    <a:cubicBezTo>
                      <a:pt x="18" y="22"/>
                      <a:pt x="18" y="22"/>
                      <a:pt x="18" y="22"/>
                    </a:cubicBezTo>
                    <a:cubicBezTo>
                      <a:pt x="19" y="22"/>
                      <a:pt x="20" y="23"/>
                      <a:pt x="2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7" name="Freeform 172">
                <a:extLst>
                  <a:ext uri="{FF2B5EF4-FFF2-40B4-BE49-F238E27FC236}">
                    <a16:creationId xmlns:a16="http://schemas.microsoft.com/office/drawing/2014/main" xmlns="" id="{B00F5800-B8AC-C44C-92BF-F01F881A15FB}"/>
                  </a:ext>
                </a:extLst>
              </p:cNvPr>
              <p:cNvSpPr>
                <a:spLocks/>
              </p:cNvSpPr>
              <p:nvPr/>
            </p:nvSpPr>
            <p:spPr bwMode="auto">
              <a:xfrm>
                <a:off x="3250" y="3038"/>
                <a:ext cx="50" cy="44"/>
              </a:xfrm>
              <a:custGeom>
                <a:avLst/>
                <a:gdLst>
                  <a:gd name="T0" fmla="*/ 22 w 26"/>
                  <a:gd name="T1" fmla="*/ 23 h 23"/>
                  <a:gd name="T2" fmla="*/ 25 w 26"/>
                  <a:gd name="T3" fmla="*/ 22 h 23"/>
                  <a:gd name="T4" fmla="*/ 24 w 26"/>
                  <a:gd name="T5" fmla="*/ 16 h 23"/>
                  <a:gd name="T6" fmla="*/ 8 w 26"/>
                  <a:gd name="T7" fmla="*/ 2 h 23"/>
                  <a:gd name="T8" fmla="*/ 2 w 26"/>
                  <a:gd name="T9" fmla="*/ 2 h 23"/>
                  <a:gd name="T10" fmla="*/ 2 w 26"/>
                  <a:gd name="T11" fmla="*/ 8 h 23"/>
                  <a:gd name="T12" fmla="*/ 19 w 26"/>
                  <a:gd name="T13" fmla="*/ 22 h 23"/>
                  <a:gd name="T14" fmla="*/ 22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2" y="23"/>
                    </a:moveTo>
                    <a:cubicBezTo>
                      <a:pt x="23" y="23"/>
                      <a:pt x="24" y="23"/>
                      <a:pt x="25" y="22"/>
                    </a:cubicBezTo>
                    <a:cubicBezTo>
                      <a:pt x="26" y="20"/>
                      <a:pt x="26" y="17"/>
                      <a:pt x="24" y="16"/>
                    </a:cubicBezTo>
                    <a:cubicBezTo>
                      <a:pt x="8" y="2"/>
                      <a:pt x="8" y="2"/>
                      <a:pt x="8" y="2"/>
                    </a:cubicBezTo>
                    <a:cubicBezTo>
                      <a:pt x="6" y="0"/>
                      <a:pt x="3" y="1"/>
                      <a:pt x="2" y="2"/>
                    </a:cubicBezTo>
                    <a:cubicBezTo>
                      <a:pt x="0" y="4"/>
                      <a:pt x="1" y="7"/>
                      <a:pt x="2" y="8"/>
                    </a:cubicBezTo>
                    <a:cubicBezTo>
                      <a:pt x="19" y="22"/>
                      <a:pt x="19" y="22"/>
                      <a:pt x="19" y="22"/>
                    </a:cubicBezTo>
                    <a:cubicBezTo>
                      <a:pt x="20" y="23"/>
                      <a:pt x="21" y="23"/>
                      <a:pt x="2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8" name="Freeform 173">
                <a:extLst>
                  <a:ext uri="{FF2B5EF4-FFF2-40B4-BE49-F238E27FC236}">
                    <a16:creationId xmlns:a16="http://schemas.microsoft.com/office/drawing/2014/main" xmlns="" id="{BB4CCBC4-8972-294E-893F-B4412D45A3BE}"/>
                  </a:ext>
                </a:extLst>
              </p:cNvPr>
              <p:cNvSpPr>
                <a:spLocks/>
              </p:cNvSpPr>
              <p:nvPr/>
            </p:nvSpPr>
            <p:spPr bwMode="auto">
              <a:xfrm>
                <a:off x="3147" y="2985"/>
                <a:ext cx="225" cy="154"/>
              </a:xfrm>
              <a:custGeom>
                <a:avLst/>
                <a:gdLst>
                  <a:gd name="T0" fmla="*/ 32 w 118"/>
                  <a:gd name="T1" fmla="*/ 0 h 81"/>
                  <a:gd name="T2" fmla="*/ 118 w 118"/>
                  <a:gd name="T3" fmla="*/ 0 h 81"/>
                  <a:gd name="T4" fmla="*/ 51 w 118"/>
                  <a:gd name="T5" fmla="*/ 79 h 81"/>
                  <a:gd name="T6" fmla="*/ 47 w 118"/>
                  <a:gd name="T7" fmla="*/ 80 h 81"/>
                  <a:gd name="T8" fmla="*/ 2 w 118"/>
                  <a:gd name="T9" fmla="*/ 41 h 81"/>
                  <a:gd name="T10" fmla="*/ 1 w 118"/>
                  <a:gd name="T11" fmla="*/ 37 h 81"/>
                  <a:gd name="T12" fmla="*/ 32 w 11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118" h="81">
                    <a:moveTo>
                      <a:pt x="32" y="0"/>
                    </a:moveTo>
                    <a:cubicBezTo>
                      <a:pt x="118" y="0"/>
                      <a:pt x="118" y="0"/>
                      <a:pt x="118" y="0"/>
                    </a:cubicBezTo>
                    <a:cubicBezTo>
                      <a:pt x="51" y="79"/>
                      <a:pt x="51" y="79"/>
                      <a:pt x="51" y="79"/>
                    </a:cubicBezTo>
                    <a:cubicBezTo>
                      <a:pt x="50" y="81"/>
                      <a:pt x="49" y="81"/>
                      <a:pt x="47" y="80"/>
                    </a:cubicBezTo>
                    <a:cubicBezTo>
                      <a:pt x="2" y="41"/>
                      <a:pt x="2" y="41"/>
                      <a:pt x="2" y="41"/>
                    </a:cubicBezTo>
                    <a:cubicBezTo>
                      <a:pt x="0" y="40"/>
                      <a:pt x="0" y="38"/>
                      <a:pt x="1" y="3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9" name="Freeform 174">
                <a:extLst>
                  <a:ext uri="{FF2B5EF4-FFF2-40B4-BE49-F238E27FC236}">
                    <a16:creationId xmlns:a16="http://schemas.microsoft.com/office/drawing/2014/main" xmlns="" id="{8EF678F5-3BF6-2746-B25C-CDDB3817D0B4}"/>
                  </a:ext>
                </a:extLst>
              </p:cNvPr>
              <p:cNvSpPr>
                <a:spLocks/>
              </p:cNvSpPr>
              <p:nvPr/>
            </p:nvSpPr>
            <p:spPr bwMode="auto">
              <a:xfrm>
                <a:off x="1707" y="2003"/>
                <a:ext cx="144" cy="145"/>
              </a:xfrm>
              <a:custGeom>
                <a:avLst/>
                <a:gdLst>
                  <a:gd name="T0" fmla="*/ 0 w 76"/>
                  <a:gd name="T1" fmla="*/ 70 h 76"/>
                  <a:gd name="T2" fmla="*/ 0 w 76"/>
                  <a:gd name="T3" fmla="*/ 66 h 76"/>
                  <a:gd name="T4" fmla="*/ 0 w 76"/>
                  <a:gd name="T5" fmla="*/ 63 h 76"/>
                  <a:gd name="T6" fmla="*/ 1 w 76"/>
                  <a:gd name="T7" fmla="*/ 61 h 76"/>
                  <a:gd name="T8" fmla="*/ 2 w 76"/>
                  <a:gd name="T9" fmla="*/ 54 h 76"/>
                  <a:gd name="T10" fmla="*/ 3 w 76"/>
                  <a:gd name="T11" fmla="*/ 50 h 76"/>
                  <a:gd name="T12" fmla="*/ 4 w 76"/>
                  <a:gd name="T13" fmla="*/ 46 h 76"/>
                  <a:gd name="T14" fmla="*/ 7 w 76"/>
                  <a:gd name="T15" fmla="*/ 38 h 76"/>
                  <a:gd name="T16" fmla="*/ 12 w 76"/>
                  <a:gd name="T17" fmla="*/ 30 h 76"/>
                  <a:gd name="T18" fmla="*/ 18 w 76"/>
                  <a:gd name="T19" fmla="*/ 22 h 76"/>
                  <a:gd name="T20" fmla="*/ 26 w 76"/>
                  <a:gd name="T21" fmla="*/ 15 h 76"/>
                  <a:gd name="T22" fmla="*/ 34 w 76"/>
                  <a:gd name="T23" fmla="*/ 10 h 76"/>
                  <a:gd name="T24" fmla="*/ 42 w 76"/>
                  <a:gd name="T25" fmla="*/ 6 h 76"/>
                  <a:gd name="T26" fmla="*/ 46 w 76"/>
                  <a:gd name="T27" fmla="*/ 4 h 76"/>
                  <a:gd name="T28" fmla="*/ 49 w 76"/>
                  <a:gd name="T29" fmla="*/ 3 h 76"/>
                  <a:gd name="T30" fmla="*/ 56 w 76"/>
                  <a:gd name="T31" fmla="*/ 2 h 76"/>
                  <a:gd name="T32" fmla="*/ 59 w 76"/>
                  <a:gd name="T33" fmla="*/ 1 h 76"/>
                  <a:gd name="T34" fmla="*/ 61 w 76"/>
                  <a:gd name="T35" fmla="*/ 1 h 76"/>
                  <a:gd name="T36" fmla="*/ 66 w 76"/>
                  <a:gd name="T37" fmla="*/ 1 h 76"/>
                  <a:gd name="T38" fmla="*/ 76 w 76"/>
                  <a:gd name="T39" fmla="*/ 9 h 76"/>
                  <a:gd name="T40" fmla="*/ 67 w 76"/>
                  <a:gd name="T41" fmla="*/ 18 h 76"/>
                  <a:gd name="T42" fmla="*/ 67 w 76"/>
                  <a:gd name="T43" fmla="*/ 18 h 76"/>
                  <a:gd name="T44" fmla="*/ 66 w 76"/>
                  <a:gd name="T45" fmla="*/ 18 h 76"/>
                  <a:gd name="T46" fmla="*/ 63 w 76"/>
                  <a:gd name="T47" fmla="*/ 18 h 76"/>
                  <a:gd name="T48" fmla="*/ 61 w 76"/>
                  <a:gd name="T49" fmla="*/ 18 h 76"/>
                  <a:gd name="T50" fmla="*/ 59 w 76"/>
                  <a:gd name="T51" fmla="*/ 19 h 76"/>
                  <a:gd name="T52" fmla="*/ 54 w 76"/>
                  <a:gd name="T53" fmla="*/ 19 h 76"/>
                  <a:gd name="T54" fmla="*/ 51 w 76"/>
                  <a:gd name="T55" fmla="*/ 20 h 76"/>
                  <a:gd name="T56" fmla="*/ 48 w 76"/>
                  <a:gd name="T57" fmla="*/ 21 h 76"/>
                  <a:gd name="T58" fmla="*/ 41 w 76"/>
                  <a:gd name="T59" fmla="*/ 24 h 76"/>
                  <a:gd name="T60" fmla="*/ 35 w 76"/>
                  <a:gd name="T61" fmla="*/ 28 h 76"/>
                  <a:gd name="T62" fmla="*/ 29 w 76"/>
                  <a:gd name="T63" fmla="*/ 32 h 76"/>
                  <a:gd name="T64" fmla="*/ 24 w 76"/>
                  <a:gd name="T65" fmla="*/ 38 h 76"/>
                  <a:gd name="T66" fmla="*/ 19 w 76"/>
                  <a:gd name="T67" fmla="*/ 44 h 76"/>
                  <a:gd name="T68" fmla="*/ 16 w 76"/>
                  <a:gd name="T69" fmla="*/ 51 h 76"/>
                  <a:gd name="T70" fmla="*/ 15 w 76"/>
                  <a:gd name="T71" fmla="*/ 54 h 76"/>
                  <a:gd name="T72" fmla="*/ 14 w 76"/>
                  <a:gd name="T73" fmla="*/ 57 h 76"/>
                  <a:gd name="T74" fmla="*/ 13 w 76"/>
                  <a:gd name="T75" fmla="*/ 62 h 76"/>
                  <a:gd name="T76" fmla="*/ 12 w 76"/>
                  <a:gd name="T77" fmla="*/ 64 h 76"/>
                  <a:gd name="T78" fmla="*/ 12 w 76"/>
                  <a:gd name="T79" fmla="*/ 66 h 76"/>
                  <a:gd name="T80" fmla="*/ 12 w 76"/>
                  <a:gd name="T81" fmla="*/ 70 h 76"/>
                  <a:gd name="T82" fmla="*/ 6 w 76"/>
                  <a:gd name="T83" fmla="*/ 76 h 76"/>
                  <a:gd name="T84" fmla="*/ 0 w 76"/>
                  <a:gd name="T85"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76">
                    <a:moveTo>
                      <a:pt x="0" y="70"/>
                    </a:moveTo>
                    <a:cubicBezTo>
                      <a:pt x="0" y="70"/>
                      <a:pt x="0" y="68"/>
                      <a:pt x="0" y="66"/>
                    </a:cubicBezTo>
                    <a:cubicBezTo>
                      <a:pt x="0" y="65"/>
                      <a:pt x="0" y="64"/>
                      <a:pt x="0" y="63"/>
                    </a:cubicBezTo>
                    <a:cubicBezTo>
                      <a:pt x="0" y="63"/>
                      <a:pt x="1" y="62"/>
                      <a:pt x="1" y="61"/>
                    </a:cubicBezTo>
                    <a:cubicBezTo>
                      <a:pt x="1" y="58"/>
                      <a:pt x="1" y="56"/>
                      <a:pt x="2" y="54"/>
                    </a:cubicBezTo>
                    <a:cubicBezTo>
                      <a:pt x="2" y="53"/>
                      <a:pt x="2" y="51"/>
                      <a:pt x="3" y="50"/>
                    </a:cubicBezTo>
                    <a:cubicBezTo>
                      <a:pt x="3" y="49"/>
                      <a:pt x="3" y="47"/>
                      <a:pt x="4" y="46"/>
                    </a:cubicBezTo>
                    <a:cubicBezTo>
                      <a:pt x="5" y="43"/>
                      <a:pt x="6" y="41"/>
                      <a:pt x="7" y="38"/>
                    </a:cubicBezTo>
                    <a:cubicBezTo>
                      <a:pt x="9" y="35"/>
                      <a:pt x="10" y="32"/>
                      <a:pt x="12" y="30"/>
                    </a:cubicBezTo>
                    <a:cubicBezTo>
                      <a:pt x="14" y="27"/>
                      <a:pt x="16" y="25"/>
                      <a:pt x="18" y="22"/>
                    </a:cubicBezTo>
                    <a:cubicBezTo>
                      <a:pt x="21" y="20"/>
                      <a:pt x="23" y="17"/>
                      <a:pt x="26" y="15"/>
                    </a:cubicBezTo>
                    <a:cubicBezTo>
                      <a:pt x="28" y="13"/>
                      <a:pt x="31" y="12"/>
                      <a:pt x="34" y="10"/>
                    </a:cubicBezTo>
                    <a:cubicBezTo>
                      <a:pt x="36" y="8"/>
                      <a:pt x="39" y="7"/>
                      <a:pt x="42" y="6"/>
                    </a:cubicBezTo>
                    <a:cubicBezTo>
                      <a:pt x="43" y="5"/>
                      <a:pt x="44" y="5"/>
                      <a:pt x="46" y="4"/>
                    </a:cubicBezTo>
                    <a:cubicBezTo>
                      <a:pt x="47" y="4"/>
                      <a:pt x="48" y="3"/>
                      <a:pt x="49" y="3"/>
                    </a:cubicBezTo>
                    <a:cubicBezTo>
                      <a:pt x="52" y="2"/>
                      <a:pt x="54" y="2"/>
                      <a:pt x="56" y="2"/>
                    </a:cubicBezTo>
                    <a:cubicBezTo>
                      <a:pt x="57" y="1"/>
                      <a:pt x="58" y="1"/>
                      <a:pt x="59" y="1"/>
                    </a:cubicBezTo>
                    <a:cubicBezTo>
                      <a:pt x="60" y="1"/>
                      <a:pt x="61" y="1"/>
                      <a:pt x="61" y="1"/>
                    </a:cubicBezTo>
                    <a:cubicBezTo>
                      <a:pt x="64" y="1"/>
                      <a:pt x="66" y="1"/>
                      <a:pt x="66" y="1"/>
                    </a:cubicBezTo>
                    <a:cubicBezTo>
                      <a:pt x="71" y="0"/>
                      <a:pt x="75" y="4"/>
                      <a:pt x="76" y="9"/>
                    </a:cubicBezTo>
                    <a:cubicBezTo>
                      <a:pt x="76" y="14"/>
                      <a:pt x="72" y="18"/>
                      <a:pt x="67" y="18"/>
                    </a:cubicBezTo>
                    <a:cubicBezTo>
                      <a:pt x="67" y="18"/>
                      <a:pt x="67" y="18"/>
                      <a:pt x="67" y="18"/>
                    </a:cubicBezTo>
                    <a:cubicBezTo>
                      <a:pt x="66" y="18"/>
                      <a:pt x="66" y="18"/>
                      <a:pt x="66" y="18"/>
                    </a:cubicBezTo>
                    <a:cubicBezTo>
                      <a:pt x="66" y="18"/>
                      <a:pt x="65" y="18"/>
                      <a:pt x="63" y="18"/>
                    </a:cubicBezTo>
                    <a:cubicBezTo>
                      <a:pt x="62" y="18"/>
                      <a:pt x="62" y="18"/>
                      <a:pt x="61" y="18"/>
                    </a:cubicBezTo>
                    <a:cubicBezTo>
                      <a:pt x="60" y="18"/>
                      <a:pt x="59" y="18"/>
                      <a:pt x="59" y="19"/>
                    </a:cubicBezTo>
                    <a:cubicBezTo>
                      <a:pt x="57" y="19"/>
                      <a:pt x="55" y="19"/>
                      <a:pt x="54" y="19"/>
                    </a:cubicBezTo>
                    <a:cubicBezTo>
                      <a:pt x="53" y="20"/>
                      <a:pt x="52" y="20"/>
                      <a:pt x="51" y="20"/>
                    </a:cubicBezTo>
                    <a:cubicBezTo>
                      <a:pt x="50" y="20"/>
                      <a:pt x="49" y="21"/>
                      <a:pt x="48" y="21"/>
                    </a:cubicBezTo>
                    <a:cubicBezTo>
                      <a:pt x="45" y="22"/>
                      <a:pt x="43" y="23"/>
                      <a:pt x="41" y="24"/>
                    </a:cubicBezTo>
                    <a:cubicBezTo>
                      <a:pt x="39" y="25"/>
                      <a:pt x="37" y="26"/>
                      <a:pt x="35" y="28"/>
                    </a:cubicBezTo>
                    <a:cubicBezTo>
                      <a:pt x="33" y="29"/>
                      <a:pt x="31" y="31"/>
                      <a:pt x="29" y="32"/>
                    </a:cubicBezTo>
                    <a:cubicBezTo>
                      <a:pt x="27" y="34"/>
                      <a:pt x="25" y="36"/>
                      <a:pt x="24" y="38"/>
                    </a:cubicBezTo>
                    <a:cubicBezTo>
                      <a:pt x="22" y="40"/>
                      <a:pt x="21" y="42"/>
                      <a:pt x="19" y="44"/>
                    </a:cubicBezTo>
                    <a:cubicBezTo>
                      <a:pt x="18" y="47"/>
                      <a:pt x="17" y="49"/>
                      <a:pt x="16" y="51"/>
                    </a:cubicBezTo>
                    <a:cubicBezTo>
                      <a:pt x="16" y="52"/>
                      <a:pt x="15" y="53"/>
                      <a:pt x="15" y="54"/>
                    </a:cubicBezTo>
                    <a:cubicBezTo>
                      <a:pt x="15" y="55"/>
                      <a:pt x="14" y="56"/>
                      <a:pt x="14" y="57"/>
                    </a:cubicBezTo>
                    <a:cubicBezTo>
                      <a:pt x="13" y="59"/>
                      <a:pt x="13" y="60"/>
                      <a:pt x="13" y="62"/>
                    </a:cubicBezTo>
                    <a:cubicBezTo>
                      <a:pt x="13" y="63"/>
                      <a:pt x="13" y="63"/>
                      <a:pt x="12" y="64"/>
                    </a:cubicBezTo>
                    <a:cubicBezTo>
                      <a:pt x="12" y="65"/>
                      <a:pt x="12" y="66"/>
                      <a:pt x="12" y="66"/>
                    </a:cubicBezTo>
                    <a:cubicBezTo>
                      <a:pt x="12" y="69"/>
                      <a:pt x="12" y="70"/>
                      <a:pt x="12" y="70"/>
                    </a:cubicBezTo>
                    <a:cubicBezTo>
                      <a:pt x="12" y="73"/>
                      <a:pt x="9" y="76"/>
                      <a:pt x="6" y="76"/>
                    </a:cubicBezTo>
                    <a:cubicBezTo>
                      <a:pt x="2" y="75"/>
                      <a:pt x="0" y="73"/>
                      <a:pt x="0"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0" name="Freeform 175">
                <a:extLst>
                  <a:ext uri="{FF2B5EF4-FFF2-40B4-BE49-F238E27FC236}">
                    <a16:creationId xmlns:a16="http://schemas.microsoft.com/office/drawing/2014/main" xmlns="" id="{F6D68BD0-AEB2-E143-9296-9EC4A314705F}"/>
                  </a:ext>
                </a:extLst>
              </p:cNvPr>
              <p:cNvSpPr>
                <a:spLocks/>
              </p:cNvSpPr>
              <p:nvPr/>
            </p:nvSpPr>
            <p:spPr bwMode="auto">
              <a:xfrm>
                <a:off x="1606" y="1950"/>
                <a:ext cx="106" cy="156"/>
              </a:xfrm>
              <a:custGeom>
                <a:avLst/>
                <a:gdLst>
                  <a:gd name="T0" fmla="*/ 50 w 56"/>
                  <a:gd name="T1" fmla="*/ 44 h 82"/>
                  <a:gd name="T2" fmla="*/ 42 w 56"/>
                  <a:gd name="T3" fmla="*/ 81 h 82"/>
                  <a:gd name="T4" fmla="*/ 39 w 56"/>
                  <a:gd name="T5" fmla="*/ 82 h 82"/>
                  <a:gd name="T6" fmla="*/ 5 w 56"/>
                  <a:gd name="T7" fmla="*/ 59 h 82"/>
                  <a:gd name="T8" fmla="*/ 12 w 56"/>
                  <a:gd name="T9" fmla="*/ 3 h 82"/>
                  <a:gd name="T10" fmla="*/ 18 w 56"/>
                  <a:gd name="T11" fmla="*/ 1 h 82"/>
                  <a:gd name="T12" fmla="*/ 50 w 56"/>
                  <a:gd name="T13" fmla="*/ 44 h 82"/>
                </a:gdLst>
                <a:ahLst/>
                <a:cxnLst>
                  <a:cxn ang="0">
                    <a:pos x="T0" y="T1"/>
                  </a:cxn>
                  <a:cxn ang="0">
                    <a:pos x="T2" y="T3"/>
                  </a:cxn>
                  <a:cxn ang="0">
                    <a:pos x="T4" y="T5"/>
                  </a:cxn>
                  <a:cxn ang="0">
                    <a:pos x="T6" y="T7"/>
                  </a:cxn>
                  <a:cxn ang="0">
                    <a:pos x="T8" y="T9"/>
                  </a:cxn>
                  <a:cxn ang="0">
                    <a:pos x="T10" y="T11"/>
                  </a:cxn>
                  <a:cxn ang="0">
                    <a:pos x="T12" y="T13"/>
                  </a:cxn>
                </a:cxnLst>
                <a:rect l="0" t="0" r="r" b="b"/>
                <a:pathLst>
                  <a:path w="56" h="82">
                    <a:moveTo>
                      <a:pt x="50" y="44"/>
                    </a:moveTo>
                    <a:cubicBezTo>
                      <a:pt x="56" y="61"/>
                      <a:pt x="47" y="76"/>
                      <a:pt x="42" y="81"/>
                    </a:cubicBezTo>
                    <a:cubicBezTo>
                      <a:pt x="42" y="82"/>
                      <a:pt x="41" y="82"/>
                      <a:pt x="39" y="82"/>
                    </a:cubicBezTo>
                    <a:cubicBezTo>
                      <a:pt x="33" y="81"/>
                      <a:pt x="11" y="76"/>
                      <a:pt x="5" y="59"/>
                    </a:cubicBezTo>
                    <a:cubicBezTo>
                      <a:pt x="0" y="43"/>
                      <a:pt x="9" y="14"/>
                      <a:pt x="12" y="3"/>
                    </a:cubicBezTo>
                    <a:cubicBezTo>
                      <a:pt x="13" y="1"/>
                      <a:pt x="16" y="0"/>
                      <a:pt x="18" y="1"/>
                    </a:cubicBezTo>
                    <a:cubicBezTo>
                      <a:pt x="27" y="8"/>
                      <a:pt x="45" y="28"/>
                      <a:pt x="5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1" name="Freeform 176">
                <a:extLst>
                  <a:ext uri="{FF2B5EF4-FFF2-40B4-BE49-F238E27FC236}">
                    <a16:creationId xmlns:a16="http://schemas.microsoft.com/office/drawing/2014/main" xmlns="" id="{37C1FCC1-F36D-3545-815A-A029351EB91C}"/>
                  </a:ext>
                </a:extLst>
              </p:cNvPr>
              <p:cNvSpPr>
                <a:spLocks noEditPoints="1"/>
              </p:cNvSpPr>
              <p:nvPr/>
            </p:nvSpPr>
            <p:spPr bwMode="auto">
              <a:xfrm>
                <a:off x="1444" y="2142"/>
                <a:ext cx="548" cy="498"/>
              </a:xfrm>
              <a:custGeom>
                <a:avLst/>
                <a:gdLst>
                  <a:gd name="T0" fmla="*/ 277 w 288"/>
                  <a:gd name="T1" fmla="*/ 66 h 262"/>
                  <a:gd name="T2" fmla="*/ 246 w 288"/>
                  <a:gd name="T3" fmla="*/ 20 h 262"/>
                  <a:gd name="T4" fmla="*/ 194 w 288"/>
                  <a:gd name="T5" fmla="*/ 2 h 262"/>
                  <a:gd name="T6" fmla="*/ 144 w 288"/>
                  <a:gd name="T7" fmla="*/ 16 h 262"/>
                  <a:gd name="T8" fmla="*/ 94 w 288"/>
                  <a:gd name="T9" fmla="*/ 2 h 262"/>
                  <a:gd name="T10" fmla="*/ 42 w 288"/>
                  <a:gd name="T11" fmla="*/ 20 h 262"/>
                  <a:gd name="T12" fmla="*/ 11 w 288"/>
                  <a:gd name="T13" fmla="*/ 66 h 262"/>
                  <a:gd name="T14" fmla="*/ 0 w 288"/>
                  <a:gd name="T15" fmla="*/ 122 h 262"/>
                  <a:gd name="T16" fmla="*/ 11 w 288"/>
                  <a:gd name="T17" fmla="*/ 178 h 262"/>
                  <a:gd name="T18" fmla="*/ 42 w 288"/>
                  <a:gd name="T19" fmla="*/ 224 h 262"/>
                  <a:gd name="T20" fmla="*/ 88 w 288"/>
                  <a:gd name="T21" fmla="*/ 255 h 262"/>
                  <a:gd name="T22" fmla="*/ 144 w 288"/>
                  <a:gd name="T23" fmla="*/ 246 h 262"/>
                  <a:gd name="T24" fmla="*/ 200 w 288"/>
                  <a:gd name="T25" fmla="*/ 255 h 262"/>
                  <a:gd name="T26" fmla="*/ 246 w 288"/>
                  <a:gd name="T27" fmla="*/ 224 h 262"/>
                  <a:gd name="T28" fmla="*/ 277 w 288"/>
                  <a:gd name="T29" fmla="*/ 178 h 262"/>
                  <a:gd name="T30" fmla="*/ 288 w 288"/>
                  <a:gd name="T31" fmla="*/ 122 h 262"/>
                  <a:gd name="T32" fmla="*/ 277 w 288"/>
                  <a:gd name="T33" fmla="*/ 66 h 262"/>
                  <a:gd name="T34" fmla="*/ 75 w 288"/>
                  <a:gd name="T35" fmla="*/ 199 h 262"/>
                  <a:gd name="T36" fmla="*/ 72 w 288"/>
                  <a:gd name="T37" fmla="*/ 200 h 262"/>
                  <a:gd name="T38" fmla="*/ 73 w 288"/>
                  <a:gd name="T39" fmla="*/ 46 h 262"/>
                  <a:gd name="T40" fmla="*/ 76 w 288"/>
                  <a:gd name="T41" fmla="*/ 48 h 262"/>
                  <a:gd name="T42" fmla="*/ 75 w 288"/>
                  <a:gd name="T43" fmla="*/ 19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262">
                    <a:moveTo>
                      <a:pt x="277" y="66"/>
                    </a:moveTo>
                    <a:cubicBezTo>
                      <a:pt x="270" y="49"/>
                      <a:pt x="259" y="33"/>
                      <a:pt x="246" y="20"/>
                    </a:cubicBezTo>
                    <a:cubicBezTo>
                      <a:pt x="233" y="7"/>
                      <a:pt x="212" y="0"/>
                      <a:pt x="194" y="2"/>
                    </a:cubicBezTo>
                    <a:cubicBezTo>
                      <a:pt x="177" y="5"/>
                      <a:pt x="164" y="16"/>
                      <a:pt x="144" y="16"/>
                    </a:cubicBezTo>
                    <a:cubicBezTo>
                      <a:pt x="124" y="16"/>
                      <a:pt x="111" y="5"/>
                      <a:pt x="94" y="2"/>
                    </a:cubicBezTo>
                    <a:cubicBezTo>
                      <a:pt x="77" y="0"/>
                      <a:pt x="55" y="7"/>
                      <a:pt x="42" y="20"/>
                    </a:cubicBezTo>
                    <a:cubicBezTo>
                      <a:pt x="29" y="33"/>
                      <a:pt x="18" y="49"/>
                      <a:pt x="11" y="66"/>
                    </a:cubicBezTo>
                    <a:cubicBezTo>
                      <a:pt x="4" y="83"/>
                      <a:pt x="0" y="102"/>
                      <a:pt x="0" y="122"/>
                    </a:cubicBezTo>
                    <a:cubicBezTo>
                      <a:pt x="0" y="142"/>
                      <a:pt x="4" y="161"/>
                      <a:pt x="11" y="178"/>
                    </a:cubicBezTo>
                    <a:cubicBezTo>
                      <a:pt x="18" y="195"/>
                      <a:pt x="29" y="211"/>
                      <a:pt x="42" y="224"/>
                    </a:cubicBezTo>
                    <a:cubicBezTo>
                      <a:pt x="55" y="237"/>
                      <a:pt x="71" y="248"/>
                      <a:pt x="88" y="255"/>
                    </a:cubicBezTo>
                    <a:cubicBezTo>
                      <a:pt x="105" y="262"/>
                      <a:pt x="124" y="246"/>
                      <a:pt x="144" y="246"/>
                    </a:cubicBezTo>
                    <a:cubicBezTo>
                      <a:pt x="164" y="246"/>
                      <a:pt x="183" y="262"/>
                      <a:pt x="200" y="255"/>
                    </a:cubicBezTo>
                    <a:cubicBezTo>
                      <a:pt x="217" y="248"/>
                      <a:pt x="233" y="237"/>
                      <a:pt x="246" y="224"/>
                    </a:cubicBezTo>
                    <a:cubicBezTo>
                      <a:pt x="259" y="211"/>
                      <a:pt x="270" y="195"/>
                      <a:pt x="277" y="178"/>
                    </a:cubicBezTo>
                    <a:cubicBezTo>
                      <a:pt x="284" y="161"/>
                      <a:pt x="288" y="142"/>
                      <a:pt x="288" y="122"/>
                    </a:cubicBezTo>
                    <a:cubicBezTo>
                      <a:pt x="288" y="102"/>
                      <a:pt x="284" y="83"/>
                      <a:pt x="277" y="66"/>
                    </a:cubicBezTo>
                    <a:close/>
                    <a:moveTo>
                      <a:pt x="75" y="199"/>
                    </a:moveTo>
                    <a:cubicBezTo>
                      <a:pt x="75" y="200"/>
                      <a:pt x="73" y="202"/>
                      <a:pt x="72" y="200"/>
                    </a:cubicBezTo>
                    <a:cubicBezTo>
                      <a:pt x="8" y="112"/>
                      <a:pt x="50" y="64"/>
                      <a:pt x="73" y="46"/>
                    </a:cubicBezTo>
                    <a:cubicBezTo>
                      <a:pt x="75" y="45"/>
                      <a:pt x="76" y="46"/>
                      <a:pt x="76" y="48"/>
                    </a:cubicBezTo>
                    <a:cubicBezTo>
                      <a:pt x="69" y="95"/>
                      <a:pt x="53" y="125"/>
                      <a:pt x="75" y="1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2" name="Freeform 177">
                <a:extLst>
                  <a:ext uri="{FF2B5EF4-FFF2-40B4-BE49-F238E27FC236}">
                    <a16:creationId xmlns:a16="http://schemas.microsoft.com/office/drawing/2014/main" xmlns="" id="{EB81F3B0-BC18-BC4C-A802-E5B1515D5F56}"/>
                  </a:ext>
                </a:extLst>
              </p:cNvPr>
              <p:cNvSpPr>
                <a:spLocks/>
              </p:cNvSpPr>
              <p:nvPr/>
            </p:nvSpPr>
            <p:spPr bwMode="auto">
              <a:xfrm>
                <a:off x="3694" y="767"/>
                <a:ext cx="122" cy="121"/>
              </a:xfrm>
              <a:custGeom>
                <a:avLst/>
                <a:gdLst>
                  <a:gd name="T0" fmla="*/ 64 w 64"/>
                  <a:gd name="T1" fmla="*/ 59 h 64"/>
                  <a:gd name="T2" fmla="*/ 64 w 64"/>
                  <a:gd name="T3" fmla="*/ 55 h 64"/>
                  <a:gd name="T4" fmla="*/ 64 w 64"/>
                  <a:gd name="T5" fmla="*/ 53 h 64"/>
                  <a:gd name="T6" fmla="*/ 64 w 64"/>
                  <a:gd name="T7" fmla="*/ 51 h 64"/>
                  <a:gd name="T8" fmla="*/ 63 w 64"/>
                  <a:gd name="T9" fmla="*/ 45 h 64"/>
                  <a:gd name="T10" fmla="*/ 62 w 64"/>
                  <a:gd name="T11" fmla="*/ 42 h 64"/>
                  <a:gd name="T12" fmla="*/ 61 w 64"/>
                  <a:gd name="T13" fmla="*/ 39 h 64"/>
                  <a:gd name="T14" fmla="*/ 58 w 64"/>
                  <a:gd name="T15" fmla="*/ 32 h 64"/>
                  <a:gd name="T16" fmla="*/ 54 w 64"/>
                  <a:gd name="T17" fmla="*/ 25 h 64"/>
                  <a:gd name="T18" fmla="*/ 49 w 64"/>
                  <a:gd name="T19" fmla="*/ 18 h 64"/>
                  <a:gd name="T20" fmla="*/ 43 w 64"/>
                  <a:gd name="T21" fmla="*/ 13 h 64"/>
                  <a:gd name="T22" fmla="*/ 36 w 64"/>
                  <a:gd name="T23" fmla="*/ 8 h 64"/>
                  <a:gd name="T24" fmla="*/ 29 w 64"/>
                  <a:gd name="T25" fmla="*/ 5 h 64"/>
                  <a:gd name="T26" fmla="*/ 26 w 64"/>
                  <a:gd name="T27" fmla="*/ 3 h 64"/>
                  <a:gd name="T28" fmla="*/ 22 w 64"/>
                  <a:gd name="T29" fmla="*/ 2 h 64"/>
                  <a:gd name="T30" fmla="*/ 17 w 64"/>
                  <a:gd name="T31" fmla="*/ 1 h 64"/>
                  <a:gd name="T32" fmla="*/ 14 w 64"/>
                  <a:gd name="T33" fmla="*/ 1 h 64"/>
                  <a:gd name="T34" fmla="*/ 12 w 64"/>
                  <a:gd name="T35" fmla="*/ 0 h 64"/>
                  <a:gd name="T36" fmla="*/ 8 w 64"/>
                  <a:gd name="T37" fmla="*/ 0 h 64"/>
                  <a:gd name="T38" fmla="*/ 0 w 64"/>
                  <a:gd name="T39" fmla="*/ 7 h 64"/>
                  <a:gd name="T40" fmla="*/ 7 w 64"/>
                  <a:gd name="T41" fmla="*/ 15 h 64"/>
                  <a:gd name="T42" fmla="*/ 7 w 64"/>
                  <a:gd name="T43" fmla="*/ 15 h 64"/>
                  <a:gd name="T44" fmla="*/ 8 w 64"/>
                  <a:gd name="T45" fmla="*/ 15 h 64"/>
                  <a:gd name="T46" fmla="*/ 11 w 64"/>
                  <a:gd name="T47" fmla="*/ 15 h 64"/>
                  <a:gd name="T48" fmla="*/ 13 w 64"/>
                  <a:gd name="T49" fmla="*/ 15 h 64"/>
                  <a:gd name="T50" fmla="*/ 15 w 64"/>
                  <a:gd name="T51" fmla="*/ 15 h 64"/>
                  <a:gd name="T52" fmla="*/ 19 w 64"/>
                  <a:gd name="T53" fmla="*/ 16 h 64"/>
                  <a:gd name="T54" fmla="*/ 21 w 64"/>
                  <a:gd name="T55" fmla="*/ 17 h 64"/>
                  <a:gd name="T56" fmla="*/ 24 w 64"/>
                  <a:gd name="T57" fmla="*/ 17 h 64"/>
                  <a:gd name="T58" fmla="*/ 29 w 64"/>
                  <a:gd name="T59" fmla="*/ 20 h 64"/>
                  <a:gd name="T60" fmla="*/ 35 w 64"/>
                  <a:gd name="T61" fmla="*/ 23 h 64"/>
                  <a:gd name="T62" fmla="*/ 40 w 64"/>
                  <a:gd name="T63" fmla="*/ 27 h 64"/>
                  <a:gd name="T64" fmla="*/ 44 w 64"/>
                  <a:gd name="T65" fmla="*/ 32 h 64"/>
                  <a:gd name="T66" fmla="*/ 48 w 64"/>
                  <a:gd name="T67" fmla="*/ 37 h 64"/>
                  <a:gd name="T68" fmla="*/ 51 w 64"/>
                  <a:gd name="T69" fmla="*/ 43 h 64"/>
                  <a:gd name="T70" fmla="*/ 52 w 64"/>
                  <a:gd name="T71" fmla="*/ 45 h 64"/>
                  <a:gd name="T72" fmla="*/ 52 w 64"/>
                  <a:gd name="T73" fmla="*/ 48 h 64"/>
                  <a:gd name="T74" fmla="*/ 53 w 64"/>
                  <a:gd name="T75" fmla="*/ 52 h 64"/>
                  <a:gd name="T76" fmla="*/ 54 w 64"/>
                  <a:gd name="T77" fmla="*/ 54 h 64"/>
                  <a:gd name="T78" fmla="*/ 54 w 64"/>
                  <a:gd name="T79" fmla="*/ 56 h 64"/>
                  <a:gd name="T80" fmla="*/ 54 w 64"/>
                  <a:gd name="T81" fmla="*/ 59 h 64"/>
                  <a:gd name="T82" fmla="*/ 59 w 64"/>
                  <a:gd name="T83" fmla="*/ 64 h 64"/>
                  <a:gd name="T84" fmla="*/ 64 w 64"/>
                  <a:gd name="T85"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4" y="59"/>
                    </a:moveTo>
                    <a:cubicBezTo>
                      <a:pt x="64" y="59"/>
                      <a:pt x="64" y="57"/>
                      <a:pt x="64" y="55"/>
                    </a:cubicBezTo>
                    <a:cubicBezTo>
                      <a:pt x="64" y="55"/>
                      <a:pt x="64" y="54"/>
                      <a:pt x="64" y="53"/>
                    </a:cubicBezTo>
                    <a:cubicBezTo>
                      <a:pt x="64" y="53"/>
                      <a:pt x="64" y="52"/>
                      <a:pt x="64" y="51"/>
                    </a:cubicBezTo>
                    <a:cubicBezTo>
                      <a:pt x="64" y="49"/>
                      <a:pt x="63" y="47"/>
                      <a:pt x="63" y="45"/>
                    </a:cubicBezTo>
                    <a:cubicBezTo>
                      <a:pt x="63" y="44"/>
                      <a:pt x="62" y="43"/>
                      <a:pt x="62" y="42"/>
                    </a:cubicBezTo>
                    <a:cubicBezTo>
                      <a:pt x="62" y="41"/>
                      <a:pt x="61" y="40"/>
                      <a:pt x="61" y="39"/>
                    </a:cubicBezTo>
                    <a:cubicBezTo>
                      <a:pt x="60" y="36"/>
                      <a:pt x="59" y="34"/>
                      <a:pt x="58" y="32"/>
                    </a:cubicBezTo>
                    <a:cubicBezTo>
                      <a:pt x="57" y="29"/>
                      <a:pt x="56" y="27"/>
                      <a:pt x="54" y="25"/>
                    </a:cubicBezTo>
                    <a:cubicBezTo>
                      <a:pt x="52" y="23"/>
                      <a:pt x="51" y="20"/>
                      <a:pt x="49" y="18"/>
                    </a:cubicBezTo>
                    <a:cubicBezTo>
                      <a:pt x="47" y="16"/>
                      <a:pt x="45" y="14"/>
                      <a:pt x="43" y="13"/>
                    </a:cubicBezTo>
                    <a:cubicBezTo>
                      <a:pt x="40" y="11"/>
                      <a:pt x="38" y="9"/>
                      <a:pt x="36" y="8"/>
                    </a:cubicBezTo>
                    <a:cubicBezTo>
                      <a:pt x="33" y="7"/>
                      <a:pt x="31" y="5"/>
                      <a:pt x="29" y="5"/>
                    </a:cubicBezTo>
                    <a:cubicBezTo>
                      <a:pt x="28" y="4"/>
                      <a:pt x="27" y="4"/>
                      <a:pt x="26" y="3"/>
                    </a:cubicBezTo>
                    <a:cubicBezTo>
                      <a:pt x="24" y="3"/>
                      <a:pt x="23" y="3"/>
                      <a:pt x="22" y="2"/>
                    </a:cubicBezTo>
                    <a:cubicBezTo>
                      <a:pt x="20" y="2"/>
                      <a:pt x="18" y="1"/>
                      <a:pt x="17" y="1"/>
                    </a:cubicBezTo>
                    <a:cubicBezTo>
                      <a:pt x="16" y="1"/>
                      <a:pt x="15" y="1"/>
                      <a:pt x="14" y="1"/>
                    </a:cubicBezTo>
                    <a:cubicBezTo>
                      <a:pt x="13" y="0"/>
                      <a:pt x="13" y="0"/>
                      <a:pt x="12" y="0"/>
                    </a:cubicBezTo>
                    <a:cubicBezTo>
                      <a:pt x="10" y="0"/>
                      <a:pt x="8" y="0"/>
                      <a:pt x="8" y="0"/>
                    </a:cubicBezTo>
                    <a:cubicBezTo>
                      <a:pt x="4" y="0"/>
                      <a:pt x="0" y="3"/>
                      <a:pt x="0" y="7"/>
                    </a:cubicBezTo>
                    <a:cubicBezTo>
                      <a:pt x="0" y="11"/>
                      <a:pt x="3" y="15"/>
                      <a:pt x="7" y="15"/>
                    </a:cubicBezTo>
                    <a:cubicBezTo>
                      <a:pt x="7" y="15"/>
                      <a:pt x="7" y="15"/>
                      <a:pt x="7" y="15"/>
                    </a:cubicBezTo>
                    <a:cubicBezTo>
                      <a:pt x="8" y="15"/>
                      <a:pt x="8" y="15"/>
                      <a:pt x="8" y="15"/>
                    </a:cubicBezTo>
                    <a:cubicBezTo>
                      <a:pt x="8" y="15"/>
                      <a:pt x="9" y="15"/>
                      <a:pt x="11" y="15"/>
                    </a:cubicBezTo>
                    <a:cubicBezTo>
                      <a:pt x="12" y="15"/>
                      <a:pt x="12" y="15"/>
                      <a:pt x="13" y="15"/>
                    </a:cubicBezTo>
                    <a:cubicBezTo>
                      <a:pt x="13" y="15"/>
                      <a:pt x="14" y="15"/>
                      <a:pt x="15" y="15"/>
                    </a:cubicBezTo>
                    <a:cubicBezTo>
                      <a:pt x="16" y="16"/>
                      <a:pt x="17" y="16"/>
                      <a:pt x="19" y="16"/>
                    </a:cubicBezTo>
                    <a:cubicBezTo>
                      <a:pt x="20" y="16"/>
                      <a:pt x="20" y="16"/>
                      <a:pt x="21" y="17"/>
                    </a:cubicBezTo>
                    <a:cubicBezTo>
                      <a:pt x="22" y="17"/>
                      <a:pt x="23" y="17"/>
                      <a:pt x="24" y="17"/>
                    </a:cubicBezTo>
                    <a:cubicBezTo>
                      <a:pt x="26" y="18"/>
                      <a:pt x="27" y="19"/>
                      <a:pt x="29" y="20"/>
                    </a:cubicBezTo>
                    <a:cubicBezTo>
                      <a:pt x="31" y="21"/>
                      <a:pt x="33" y="22"/>
                      <a:pt x="35" y="23"/>
                    </a:cubicBezTo>
                    <a:cubicBezTo>
                      <a:pt x="37" y="24"/>
                      <a:pt x="38" y="26"/>
                      <a:pt x="40" y="27"/>
                    </a:cubicBezTo>
                    <a:cubicBezTo>
                      <a:pt x="41" y="29"/>
                      <a:pt x="43" y="30"/>
                      <a:pt x="44" y="32"/>
                    </a:cubicBezTo>
                    <a:cubicBezTo>
                      <a:pt x="46" y="34"/>
                      <a:pt x="47" y="36"/>
                      <a:pt x="48" y="37"/>
                    </a:cubicBezTo>
                    <a:cubicBezTo>
                      <a:pt x="49" y="39"/>
                      <a:pt x="50" y="41"/>
                      <a:pt x="51" y="43"/>
                    </a:cubicBezTo>
                    <a:cubicBezTo>
                      <a:pt x="51" y="44"/>
                      <a:pt x="51" y="44"/>
                      <a:pt x="52" y="45"/>
                    </a:cubicBezTo>
                    <a:cubicBezTo>
                      <a:pt x="52" y="46"/>
                      <a:pt x="52" y="47"/>
                      <a:pt x="52" y="48"/>
                    </a:cubicBezTo>
                    <a:cubicBezTo>
                      <a:pt x="53" y="49"/>
                      <a:pt x="53" y="51"/>
                      <a:pt x="53" y="52"/>
                    </a:cubicBezTo>
                    <a:cubicBezTo>
                      <a:pt x="53" y="53"/>
                      <a:pt x="54" y="53"/>
                      <a:pt x="54" y="54"/>
                    </a:cubicBezTo>
                    <a:cubicBezTo>
                      <a:pt x="54" y="55"/>
                      <a:pt x="54" y="55"/>
                      <a:pt x="54" y="56"/>
                    </a:cubicBezTo>
                    <a:cubicBezTo>
                      <a:pt x="54" y="58"/>
                      <a:pt x="54" y="59"/>
                      <a:pt x="54" y="59"/>
                    </a:cubicBezTo>
                    <a:cubicBezTo>
                      <a:pt x="54" y="62"/>
                      <a:pt x="57" y="64"/>
                      <a:pt x="59" y="64"/>
                    </a:cubicBezTo>
                    <a:cubicBezTo>
                      <a:pt x="62" y="64"/>
                      <a:pt x="64" y="61"/>
                      <a:pt x="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3" name="Freeform 178">
                <a:extLst>
                  <a:ext uri="{FF2B5EF4-FFF2-40B4-BE49-F238E27FC236}">
                    <a16:creationId xmlns:a16="http://schemas.microsoft.com/office/drawing/2014/main" xmlns="" id="{A2E703FF-3AD2-AC4B-8E4C-416FF86DD9DB}"/>
                  </a:ext>
                </a:extLst>
              </p:cNvPr>
              <p:cNvSpPr>
                <a:spLocks/>
              </p:cNvSpPr>
              <p:nvPr/>
            </p:nvSpPr>
            <p:spPr bwMode="auto">
              <a:xfrm>
                <a:off x="3812" y="721"/>
                <a:ext cx="90" cy="131"/>
              </a:xfrm>
              <a:custGeom>
                <a:avLst/>
                <a:gdLst>
                  <a:gd name="T0" fmla="*/ 5 w 47"/>
                  <a:gd name="T1" fmla="*/ 37 h 69"/>
                  <a:gd name="T2" fmla="*/ 11 w 47"/>
                  <a:gd name="T3" fmla="*/ 68 h 69"/>
                  <a:gd name="T4" fmla="*/ 14 w 47"/>
                  <a:gd name="T5" fmla="*/ 69 h 69"/>
                  <a:gd name="T6" fmla="*/ 43 w 47"/>
                  <a:gd name="T7" fmla="*/ 50 h 69"/>
                  <a:gd name="T8" fmla="*/ 37 w 47"/>
                  <a:gd name="T9" fmla="*/ 2 h 69"/>
                  <a:gd name="T10" fmla="*/ 32 w 47"/>
                  <a:gd name="T11" fmla="*/ 1 h 69"/>
                  <a:gd name="T12" fmla="*/ 5 w 47"/>
                  <a:gd name="T13" fmla="*/ 37 h 69"/>
                </a:gdLst>
                <a:ahLst/>
                <a:cxnLst>
                  <a:cxn ang="0">
                    <a:pos x="T0" y="T1"/>
                  </a:cxn>
                  <a:cxn ang="0">
                    <a:pos x="T2" y="T3"/>
                  </a:cxn>
                  <a:cxn ang="0">
                    <a:pos x="T4" y="T5"/>
                  </a:cxn>
                  <a:cxn ang="0">
                    <a:pos x="T6" y="T7"/>
                  </a:cxn>
                  <a:cxn ang="0">
                    <a:pos x="T8" y="T9"/>
                  </a:cxn>
                  <a:cxn ang="0">
                    <a:pos x="T10" y="T11"/>
                  </a:cxn>
                  <a:cxn ang="0">
                    <a:pos x="T12" y="T13"/>
                  </a:cxn>
                </a:cxnLst>
                <a:rect l="0" t="0" r="r" b="b"/>
                <a:pathLst>
                  <a:path w="47" h="69">
                    <a:moveTo>
                      <a:pt x="5" y="37"/>
                    </a:moveTo>
                    <a:cubicBezTo>
                      <a:pt x="0" y="52"/>
                      <a:pt x="7" y="64"/>
                      <a:pt x="11" y="68"/>
                    </a:cubicBezTo>
                    <a:cubicBezTo>
                      <a:pt x="12" y="69"/>
                      <a:pt x="13" y="69"/>
                      <a:pt x="14" y="69"/>
                    </a:cubicBezTo>
                    <a:cubicBezTo>
                      <a:pt x="19" y="68"/>
                      <a:pt x="38" y="64"/>
                      <a:pt x="43" y="50"/>
                    </a:cubicBezTo>
                    <a:cubicBezTo>
                      <a:pt x="47" y="36"/>
                      <a:pt x="40" y="12"/>
                      <a:pt x="37" y="2"/>
                    </a:cubicBezTo>
                    <a:cubicBezTo>
                      <a:pt x="36" y="1"/>
                      <a:pt x="34" y="0"/>
                      <a:pt x="32" y="1"/>
                    </a:cubicBezTo>
                    <a:cubicBezTo>
                      <a:pt x="24" y="7"/>
                      <a:pt x="9" y="24"/>
                      <a:pt x="5"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4" name="Freeform 179">
                <a:extLst>
                  <a:ext uri="{FF2B5EF4-FFF2-40B4-BE49-F238E27FC236}">
                    <a16:creationId xmlns:a16="http://schemas.microsoft.com/office/drawing/2014/main" xmlns="" id="{FCFB0A46-27C2-0B44-AF16-619D605D3725}"/>
                  </a:ext>
                </a:extLst>
              </p:cNvPr>
              <p:cNvSpPr>
                <a:spLocks noEditPoints="1"/>
              </p:cNvSpPr>
              <p:nvPr/>
            </p:nvSpPr>
            <p:spPr bwMode="auto">
              <a:xfrm>
                <a:off x="3574" y="885"/>
                <a:ext cx="465" cy="422"/>
              </a:xfrm>
              <a:custGeom>
                <a:avLst/>
                <a:gdLst>
                  <a:gd name="T0" fmla="*/ 0 w 244"/>
                  <a:gd name="T1" fmla="*/ 103 h 222"/>
                  <a:gd name="T2" fmla="*/ 9 w 244"/>
                  <a:gd name="T3" fmla="*/ 150 h 222"/>
                  <a:gd name="T4" fmla="*/ 36 w 244"/>
                  <a:gd name="T5" fmla="*/ 189 h 222"/>
                  <a:gd name="T6" fmla="*/ 75 w 244"/>
                  <a:gd name="T7" fmla="*/ 216 h 222"/>
                  <a:gd name="T8" fmla="*/ 122 w 244"/>
                  <a:gd name="T9" fmla="*/ 208 h 222"/>
                  <a:gd name="T10" fmla="*/ 170 w 244"/>
                  <a:gd name="T11" fmla="*/ 216 h 222"/>
                  <a:gd name="T12" fmla="*/ 209 w 244"/>
                  <a:gd name="T13" fmla="*/ 189 h 222"/>
                  <a:gd name="T14" fmla="*/ 235 w 244"/>
                  <a:gd name="T15" fmla="*/ 150 h 222"/>
                  <a:gd name="T16" fmla="*/ 244 w 244"/>
                  <a:gd name="T17" fmla="*/ 103 h 222"/>
                  <a:gd name="T18" fmla="*/ 235 w 244"/>
                  <a:gd name="T19" fmla="*/ 55 h 222"/>
                  <a:gd name="T20" fmla="*/ 209 w 244"/>
                  <a:gd name="T21" fmla="*/ 16 h 222"/>
                  <a:gd name="T22" fmla="*/ 165 w 244"/>
                  <a:gd name="T23" fmla="*/ 2 h 222"/>
                  <a:gd name="T24" fmla="*/ 122 w 244"/>
                  <a:gd name="T25" fmla="*/ 13 h 222"/>
                  <a:gd name="T26" fmla="*/ 80 w 244"/>
                  <a:gd name="T27" fmla="*/ 2 h 222"/>
                  <a:gd name="T28" fmla="*/ 36 w 244"/>
                  <a:gd name="T29" fmla="*/ 16 h 222"/>
                  <a:gd name="T30" fmla="*/ 9 w 244"/>
                  <a:gd name="T31" fmla="*/ 55 h 222"/>
                  <a:gd name="T32" fmla="*/ 0 w 244"/>
                  <a:gd name="T33" fmla="*/ 103 h 222"/>
                  <a:gd name="T34" fmla="*/ 180 w 244"/>
                  <a:gd name="T35" fmla="*/ 40 h 222"/>
                  <a:gd name="T36" fmla="*/ 182 w 244"/>
                  <a:gd name="T37" fmla="*/ 39 h 222"/>
                  <a:gd name="T38" fmla="*/ 183 w 244"/>
                  <a:gd name="T39" fmla="*/ 169 h 222"/>
                  <a:gd name="T40" fmla="*/ 181 w 244"/>
                  <a:gd name="T41" fmla="*/ 168 h 222"/>
                  <a:gd name="T42" fmla="*/ 180 w 244"/>
                  <a:gd name="T43" fmla="*/ 4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22">
                    <a:moveTo>
                      <a:pt x="0" y="103"/>
                    </a:moveTo>
                    <a:cubicBezTo>
                      <a:pt x="0" y="120"/>
                      <a:pt x="3" y="136"/>
                      <a:pt x="9" y="150"/>
                    </a:cubicBezTo>
                    <a:cubicBezTo>
                      <a:pt x="16" y="165"/>
                      <a:pt x="25" y="178"/>
                      <a:pt x="36" y="189"/>
                    </a:cubicBezTo>
                    <a:cubicBezTo>
                      <a:pt x="47" y="200"/>
                      <a:pt x="60" y="209"/>
                      <a:pt x="75" y="216"/>
                    </a:cubicBezTo>
                    <a:cubicBezTo>
                      <a:pt x="89" y="222"/>
                      <a:pt x="105" y="208"/>
                      <a:pt x="122" y="208"/>
                    </a:cubicBezTo>
                    <a:cubicBezTo>
                      <a:pt x="139" y="208"/>
                      <a:pt x="155" y="222"/>
                      <a:pt x="170" y="216"/>
                    </a:cubicBezTo>
                    <a:cubicBezTo>
                      <a:pt x="184" y="209"/>
                      <a:pt x="197" y="200"/>
                      <a:pt x="209" y="189"/>
                    </a:cubicBezTo>
                    <a:cubicBezTo>
                      <a:pt x="220" y="178"/>
                      <a:pt x="229" y="165"/>
                      <a:pt x="235" y="150"/>
                    </a:cubicBezTo>
                    <a:cubicBezTo>
                      <a:pt x="241" y="136"/>
                      <a:pt x="244" y="120"/>
                      <a:pt x="244" y="103"/>
                    </a:cubicBezTo>
                    <a:cubicBezTo>
                      <a:pt x="244" y="86"/>
                      <a:pt x="241" y="70"/>
                      <a:pt x="235" y="55"/>
                    </a:cubicBezTo>
                    <a:cubicBezTo>
                      <a:pt x="229" y="41"/>
                      <a:pt x="220" y="27"/>
                      <a:pt x="209" y="16"/>
                    </a:cubicBezTo>
                    <a:cubicBezTo>
                      <a:pt x="197" y="5"/>
                      <a:pt x="179" y="0"/>
                      <a:pt x="165" y="2"/>
                    </a:cubicBezTo>
                    <a:cubicBezTo>
                      <a:pt x="150" y="3"/>
                      <a:pt x="139" y="13"/>
                      <a:pt x="122" y="13"/>
                    </a:cubicBezTo>
                    <a:cubicBezTo>
                      <a:pt x="105" y="13"/>
                      <a:pt x="94" y="3"/>
                      <a:pt x="80" y="2"/>
                    </a:cubicBezTo>
                    <a:cubicBezTo>
                      <a:pt x="65" y="0"/>
                      <a:pt x="47" y="5"/>
                      <a:pt x="36" y="16"/>
                    </a:cubicBezTo>
                    <a:cubicBezTo>
                      <a:pt x="25" y="27"/>
                      <a:pt x="16" y="41"/>
                      <a:pt x="9" y="55"/>
                    </a:cubicBezTo>
                    <a:cubicBezTo>
                      <a:pt x="3" y="70"/>
                      <a:pt x="0" y="86"/>
                      <a:pt x="0" y="103"/>
                    </a:cubicBezTo>
                    <a:close/>
                    <a:moveTo>
                      <a:pt x="180" y="40"/>
                    </a:moveTo>
                    <a:cubicBezTo>
                      <a:pt x="180" y="39"/>
                      <a:pt x="181" y="38"/>
                      <a:pt x="182" y="39"/>
                    </a:cubicBezTo>
                    <a:cubicBezTo>
                      <a:pt x="201" y="54"/>
                      <a:pt x="237" y="94"/>
                      <a:pt x="183" y="169"/>
                    </a:cubicBezTo>
                    <a:cubicBezTo>
                      <a:pt x="182" y="170"/>
                      <a:pt x="180" y="169"/>
                      <a:pt x="181" y="168"/>
                    </a:cubicBezTo>
                    <a:cubicBezTo>
                      <a:pt x="199" y="105"/>
                      <a:pt x="186" y="80"/>
                      <a:pt x="1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5" name="Freeform 180">
                <a:extLst>
                  <a:ext uri="{FF2B5EF4-FFF2-40B4-BE49-F238E27FC236}">
                    <a16:creationId xmlns:a16="http://schemas.microsoft.com/office/drawing/2014/main" xmlns="" id="{3224BE0C-9843-CB47-BEB1-62072B813F6A}"/>
                  </a:ext>
                </a:extLst>
              </p:cNvPr>
              <p:cNvSpPr>
                <a:spLocks/>
              </p:cNvSpPr>
              <p:nvPr/>
            </p:nvSpPr>
            <p:spPr bwMode="auto">
              <a:xfrm>
                <a:off x="5895" y="1746"/>
                <a:ext cx="189" cy="86"/>
              </a:xfrm>
              <a:custGeom>
                <a:avLst/>
                <a:gdLst>
                  <a:gd name="T0" fmla="*/ 61 w 99"/>
                  <a:gd name="T1" fmla="*/ 10 h 45"/>
                  <a:gd name="T2" fmla="*/ 61 w 99"/>
                  <a:gd name="T3" fmla="*/ 7 h 45"/>
                  <a:gd name="T4" fmla="*/ 57 w 99"/>
                  <a:gd name="T5" fmla="*/ 6 h 45"/>
                  <a:gd name="T6" fmla="*/ 56 w 99"/>
                  <a:gd name="T7" fmla="*/ 5 h 45"/>
                  <a:gd name="T8" fmla="*/ 41 w 99"/>
                  <a:gd name="T9" fmla="*/ 1 h 45"/>
                  <a:gd name="T10" fmla="*/ 38 w 99"/>
                  <a:gd name="T11" fmla="*/ 3 h 45"/>
                  <a:gd name="T12" fmla="*/ 38 w 99"/>
                  <a:gd name="T13" fmla="*/ 8 h 45"/>
                  <a:gd name="T14" fmla="*/ 36 w 99"/>
                  <a:gd name="T15" fmla="*/ 10 h 45"/>
                  <a:gd name="T16" fmla="*/ 1 w 99"/>
                  <a:gd name="T17" fmla="*/ 41 h 45"/>
                  <a:gd name="T18" fmla="*/ 3 w 99"/>
                  <a:gd name="T19" fmla="*/ 45 h 45"/>
                  <a:gd name="T20" fmla="*/ 96 w 99"/>
                  <a:gd name="T21" fmla="*/ 45 h 45"/>
                  <a:gd name="T22" fmla="*/ 98 w 99"/>
                  <a:gd name="T23" fmla="*/ 41 h 45"/>
                  <a:gd name="T24" fmla="*/ 61 w 99"/>
                  <a:gd name="T25"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45">
                    <a:moveTo>
                      <a:pt x="61" y="10"/>
                    </a:moveTo>
                    <a:cubicBezTo>
                      <a:pt x="61" y="7"/>
                      <a:pt x="61" y="7"/>
                      <a:pt x="61" y="7"/>
                    </a:cubicBezTo>
                    <a:cubicBezTo>
                      <a:pt x="60" y="6"/>
                      <a:pt x="59" y="6"/>
                      <a:pt x="57" y="6"/>
                    </a:cubicBezTo>
                    <a:cubicBezTo>
                      <a:pt x="56" y="5"/>
                      <a:pt x="56" y="5"/>
                      <a:pt x="56" y="5"/>
                    </a:cubicBezTo>
                    <a:cubicBezTo>
                      <a:pt x="51" y="4"/>
                      <a:pt x="46" y="3"/>
                      <a:pt x="41" y="1"/>
                    </a:cubicBezTo>
                    <a:cubicBezTo>
                      <a:pt x="40" y="0"/>
                      <a:pt x="38" y="1"/>
                      <a:pt x="38" y="3"/>
                    </a:cubicBezTo>
                    <a:cubicBezTo>
                      <a:pt x="38" y="8"/>
                      <a:pt x="38" y="8"/>
                      <a:pt x="38" y="8"/>
                    </a:cubicBezTo>
                    <a:cubicBezTo>
                      <a:pt x="38" y="9"/>
                      <a:pt x="38" y="10"/>
                      <a:pt x="36" y="10"/>
                    </a:cubicBezTo>
                    <a:cubicBezTo>
                      <a:pt x="20" y="15"/>
                      <a:pt x="7" y="26"/>
                      <a:pt x="1" y="41"/>
                    </a:cubicBezTo>
                    <a:cubicBezTo>
                      <a:pt x="0" y="43"/>
                      <a:pt x="2" y="45"/>
                      <a:pt x="3" y="45"/>
                    </a:cubicBezTo>
                    <a:cubicBezTo>
                      <a:pt x="96" y="45"/>
                      <a:pt x="96" y="45"/>
                      <a:pt x="96" y="45"/>
                    </a:cubicBezTo>
                    <a:cubicBezTo>
                      <a:pt x="98" y="45"/>
                      <a:pt x="99" y="43"/>
                      <a:pt x="98" y="41"/>
                    </a:cubicBezTo>
                    <a:cubicBezTo>
                      <a:pt x="92" y="26"/>
                      <a:pt x="78" y="14"/>
                      <a:pt x="6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6" name="Freeform 181">
                <a:extLst>
                  <a:ext uri="{FF2B5EF4-FFF2-40B4-BE49-F238E27FC236}">
                    <a16:creationId xmlns:a16="http://schemas.microsoft.com/office/drawing/2014/main" xmlns="" id="{10BD83D6-9F34-EB40-B1ED-993B1943763D}"/>
                  </a:ext>
                </a:extLst>
              </p:cNvPr>
              <p:cNvSpPr>
                <a:spLocks/>
              </p:cNvSpPr>
              <p:nvPr/>
            </p:nvSpPr>
            <p:spPr bwMode="auto">
              <a:xfrm>
                <a:off x="5796" y="1393"/>
                <a:ext cx="387" cy="311"/>
              </a:xfrm>
              <a:custGeom>
                <a:avLst/>
                <a:gdLst>
                  <a:gd name="T0" fmla="*/ 1 w 203"/>
                  <a:gd name="T1" fmla="*/ 5 h 164"/>
                  <a:gd name="T2" fmla="*/ 87 w 203"/>
                  <a:gd name="T3" fmla="*/ 73 h 164"/>
                  <a:gd name="T4" fmla="*/ 90 w 203"/>
                  <a:gd name="T5" fmla="*/ 76 h 164"/>
                  <a:gd name="T6" fmla="*/ 90 w 203"/>
                  <a:gd name="T7" fmla="*/ 96 h 164"/>
                  <a:gd name="T8" fmla="*/ 90 w 203"/>
                  <a:gd name="T9" fmla="*/ 110 h 164"/>
                  <a:gd name="T10" fmla="*/ 90 w 203"/>
                  <a:gd name="T11" fmla="*/ 144 h 164"/>
                  <a:gd name="T12" fmla="*/ 90 w 203"/>
                  <a:gd name="T13" fmla="*/ 150 h 164"/>
                  <a:gd name="T14" fmla="*/ 90 w 203"/>
                  <a:gd name="T15" fmla="*/ 153 h 164"/>
                  <a:gd name="T16" fmla="*/ 91 w 203"/>
                  <a:gd name="T17" fmla="*/ 155 h 164"/>
                  <a:gd name="T18" fmla="*/ 100 w 203"/>
                  <a:gd name="T19" fmla="*/ 160 h 164"/>
                  <a:gd name="T20" fmla="*/ 108 w 203"/>
                  <a:gd name="T21" fmla="*/ 163 h 164"/>
                  <a:gd name="T22" fmla="*/ 113 w 203"/>
                  <a:gd name="T23" fmla="*/ 160 h 164"/>
                  <a:gd name="T24" fmla="*/ 113 w 203"/>
                  <a:gd name="T25" fmla="*/ 132 h 164"/>
                  <a:gd name="T26" fmla="*/ 113 w 203"/>
                  <a:gd name="T27" fmla="*/ 102 h 164"/>
                  <a:gd name="T28" fmla="*/ 113 w 203"/>
                  <a:gd name="T29" fmla="*/ 76 h 164"/>
                  <a:gd name="T30" fmla="*/ 116 w 203"/>
                  <a:gd name="T31" fmla="*/ 73 h 164"/>
                  <a:gd name="T32" fmla="*/ 202 w 203"/>
                  <a:gd name="T33" fmla="*/ 5 h 164"/>
                  <a:gd name="T34" fmla="*/ 198 w 203"/>
                  <a:gd name="T35" fmla="*/ 0 h 164"/>
                  <a:gd name="T36" fmla="*/ 5 w 203"/>
                  <a:gd name="T37" fmla="*/ 0 h 164"/>
                  <a:gd name="T38" fmla="*/ 1 w 203"/>
                  <a:gd name="T39" fmla="*/ 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164">
                    <a:moveTo>
                      <a:pt x="1" y="5"/>
                    </a:moveTo>
                    <a:cubicBezTo>
                      <a:pt x="15" y="41"/>
                      <a:pt x="48" y="67"/>
                      <a:pt x="87" y="73"/>
                    </a:cubicBezTo>
                    <a:cubicBezTo>
                      <a:pt x="89" y="73"/>
                      <a:pt x="90" y="74"/>
                      <a:pt x="90" y="76"/>
                    </a:cubicBezTo>
                    <a:cubicBezTo>
                      <a:pt x="90" y="96"/>
                      <a:pt x="90" y="96"/>
                      <a:pt x="90" y="96"/>
                    </a:cubicBezTo>
                    <a:cubicBezTo>
                      <a:pt x="90" y="110"/>
                      <a:pt x="90" y="110"/>
                      <a:pt x="90" y="110"/>
                    </a:cubicBezTo>
                    <a:cubicBezTo>
                      <a:pt x="90" y="144"/>
                      <a:pt x="90" y="144"/>
                      <a:pt x="90" y="144"/>
                    </a:cubicBezTo>
                    <a:cubicBezTo>
                      <a:pt x="90" y="150"/>
                      <a:pt x="90" y="150"/>
                      <a:pt x="90" y="150"/>
                    </a:cubicBezTo>
                    <a:cubicBezTo>
                      <a:pt x="90" y="153"/>
                      <a:pt x="90" y="153"/>
                      <a:pt x="90" y="153"/>
                    </a:cubicBezTo>
                    <a:cubicBezTo>
                      <a:pt x="90" y="154"/>
                      <a:pt x="91" y="155"/>
                      <a:pt x="91" y="155"/>
                    </a:cubicBezTo>
                    <a:cubicBezTo>
                      <a:pt x="93" y="157"/>
                      <a:pt x="96" y="159"/>
                      <a:pt x="100" y="160"/>
                    </a:cubicBezTo>
                    <a:cubicBezTo>
                      <a:pt x="102" y="161"/>
                      <a:pt x="105" y="162"/>
                      <a:pt x="108" y="163"/>
                    </a:cubicBezTo>
                    <a:cubicBezTo>
                      <a:pt x="110" y="164"/>
                      <a:pt x="113" y="162"/>
                      <a:pt x="113" y="160"/>
                    </a:cubicBezTo>
                    <a:cubicBezTo>
                      <a:pt x="113" y="132"/>
                      <a:pt x="113" y="132"/>
                      <a:pt x="113" y="132"/>
                    </a:cubicBezTo>
                    <a:cubicBezTo>
                      <a:pt x="113" y="102"/>
                      <a:pt x="113" y="102"/>
                      <a:pt x="113" y="102"/>
                    </a:cubicBezTo>
                    <a:cubicBezTo>
                      <a:pt x="113" y="76"/>
                      <a:pt x="113" y="76"/>
                      <a:pt x="113" y="76"/>
                    </a:cubicBezTo>
                    <a:cubicBezTo>
                      <a:pt x="113" y="74"/>
                      <a:pt x="114" y="73"/>
                      <a:pt x="116" y="73"/>
                    </a:cubicBezTo>
                    <a:cubicBezTo>
                      <a:pt x="155" y="67"/>
                      <a:pt x="188" y="41"/>
                      <a:pt x="202" y="5"/>
                    </a:cubicBezTo>
                    <a:cubicBezTo>
                      <a:pt x="203" y="3"/>
                      <a:pt x="201" y="0"/>
                      <a:pt x="198" y="0"/>
                    </a:cubicBezTo>
                    <a:cubicBezTo>
                      <a:pt x="5" y="0"/>
                      <a:pt x="5" y="0"/>
                      <a:pt x="5" y="0"/>
                    </a:cubicBezTo>
                    <a:cubicBezTo>
                      <a:pt x="2" y="0"/>
                      <a:pt x="0"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7" name="Freeform 182">
                <a:extLst>
                  <a:ext uri="{FF2B5EF4-FFF2-40B4-BE49-F238E27FC236}">
                    <a16:creationId xmlns:a16="http://schemas.microsoft.com/office/drawing/2014/main" xmlns="" id="{F7763317-4F22-E343-B118-3AB2C3771004}"/>
                  </a:ext>
                </a:extLst>
              </p:cNvPr>
              <p:cNvSpPr>
                <a:spLocks/>
              </p:cNvSpPr>
              <p:nvPr/>
            </p:nvSpPr>
            <p:spPr bwMode="auto">
              <a:xfrm>
                <a:off x="6008" y="1278"/>
                <a:ext cx="257" cy="345"/>
              </a:xfrm>
              <a:custGeom>
                <a:avLst/>
                <a:gdLst>
                  <a:gd name="T0" fmla="*/ 133 w 135"/>
                  <a:gd name="T1" fmla="*/ 52 h 181"/>
                  <a:gd name="T2" fmla="*/ 123 w 135"/>
                  <a:gd name="T3" fmla="*/ 30 h 181"/>
                  <a:gd name="T4" fmla="*/ 115 w 135"/>
                  <a:gd name="T5" fmla="*/ 21 h 181"/>
                  <a:gd name="T6" fmla="*/ 110 w 135"/>
                  <a:gd name="T7" fmla="*/ 17 h 181"/>
                  <a:gd name="T8" fmla="*/ 108 w 135"/>
                  <a:gd name="T9" fmla="*/ 16 h 181"/>
                  <a:gd name="T10" fmla="*/ 108 w 135"/>
                  <a:gd name="T11" fmla="*/ 15 h 181"/>
                  <a:gd name="T12" fmla="*/ 107 w 135"/>
                  <a:gd name="T13" fmla="*/ 15 h 181"/>
                  <a:gd name="T14" fmla="*/ 107 w 135"/>
                  <a:gd name="T15" fmla="*/ 15 h 181"/>
                  <a:gd name="T16" fmla="*/ 106 w 135"/>
                  <a:gd name="T17" fmla="*/ 14 h 181"/>
                  <a:gd name="T18" fmla="*/ 86 w 135"/>
                  <a:gd name="T19" fmla="*/ 5 h 181"/>
                  <a:gd name="T20" fmla="*/ 49 w 135"/>
                  <a:gd name="T21" fmla="*/ 1 h 181"/>
                  <a:gd name="T22" fmla="*/ 22 w 135"/>
                  <a:gd name="T23" fmla="*/ 11 h 181"/>
                  <a:gd name="T24" fmla="*/ 7 w 135"/>
                  <a:gd name="T25" fmla="*/ 23 h 181"/>
                  <a:gd name="T26" fmla="*/ 5 w 135"/>
                  <a:gd name="T27" fmla="*/ 25 h 181"/>
                  <a:gd name="T28" fmla="*/ 4 w 135"/>
                  <a:gd name="T29" fmla="*/ 26 h 181"/>
                  <a:gd name="T30" fmla="*/ 3 w 135"/>
                  <a:gd name="T31" fmla="*/ 28 h 181"/>
                  <a:gd name="T32" fmla="*/ 3 w 135"/>
                  <a:gd name="T33" fmla="*/ 28 h 181"/>
                  <a:gd name="T34" fmla="*/ 2 w 135"/>
                  <a:gd name="T35" fmla="*/ 37 h 181"/>
                  <a:gd name="T36" fmla="*/ 15 w 135"/>
                  <a:gd name="T37" fmla="*/ 38 h 181"/>
                  <a:gd name="T38" fmla="*/ 16 w 135"/>
                  <a:gd name="T39" fmla="*/ 37 h 181"/>
                  <a:gd name="T40" fmla="*/ 17 w 135"/>
                  <a:gd name="T41" fmla="*/ 35 h 181"/>
                  <a:gd name="T42" fmla="*/ 19 w 135"/>
                  <a:gd name="T43" fmla="*/ 34 h 181"/>
                  <a:gd name="T44" fmla="*/ 30 w 135"/>
                  <a:gd name="T45" fmla="*/ 25 h 181"/>
                  <a:gd name="T46" fmla="*/ 52 w 135"/>
                  <a:gd name="T47" fmla="*/ 17 h 181"/>
                  <a:gd name="T48" fmla="*/ 82 w 135"/>
                  <a:gd name="T49" fmla="*/ 19 h 181"/>
                  <a:gd name="T50" fmla="*/ 111 w 135"/>
                  <a:gd name="T51" fmla="*/ 39 h 181"/>
                  <a:gd name="T52" fmla="*/ 121 w 135"/>
                  <a:gd name="T53" fmla="*/ 76 h 181"/>
                  <a:gd name="T54" fmla="*/ 116 w 135"/>
                  <a:gd name="T55" fmla="*/ 97 h 181"/>
                  <a:gd name="T56" fmla="*/ 114 w 135"/>
                  <a:gd name="T57" fmla="*/ 103 h 181"/>
                  <a:gd name="T58" fmla="*/ 113 w 135"/>
                  <a:gd name="T59" fmla="*/ 105 h 181"/>
                  <a:gd name="T60" fmla="*/ 111 w 135"/>
                  <a:gd name="T61" fmla="*/ 108 h 181"/>
                  <a:gd name="T62" fmla="*/ 105 w 135"/>
                  <a:gd name="T63" fmla="*/ 117 h 181"/>
                  <a:gd name="T64" fmla="*/ 71 w 135"/>
                  <a:gd name="T65" fmla="*/ 148 h 181"/>
                  <a:gd name="T66" fmla="*/ 49 w 135"/>
                  <a:gd name="T67" fmla="*/ 158 h 181"/>
                  <a:gd name="T68" fmla="*/ 37 w 135"/>
                  <a:gd name="T69" fmla="*/ 162 h 181"/>
                  <a:gd name="T70" fmla="*/ 32 w 135"/>
                  <a:gd name="T71" fmla="*/ 164 h 181"/>
                  <a:gd name="T72" fmla="*/ 26 w 135"/>
                  <a:gd name="T73" fmla="*/ 165 h 181"/>
                  <a:gd name="T74" fmla="*/ 10 w 135"/>
                  <a:gd name="T75" fmla="*/ 169 h 181"/>
                  <a:gd name="T76" fmla="*/ 10 w 135"/>
                  <a:gd name="T77" fmla="*/ 181 h 181"/>
                  <a:gd name="T78" fmla="*/ 10 w 135"/>
                  <a:gd name="T79" fmla="*/ 181 h 181"/>
                  <a:gd name="T80" fmla="*/ 29 w 135"/>
                  <a:gd name="T81" fmla="*/ 177 h 181"/>
                  <a:gd name="T82" fmla="*/ 35 w 135"/>
                  <a:gd name="T83" fmla="*/ 175 h 181"/>
                  <a:gd name="T84" fmla="*/ 41 w 135"/>
                  <a:gd name="T85" fmla="*/ 173 h 181"/>
                  <a:gd name="T86" fmla="*/ 53 w 135"/>
                  <a:gd name="T87" fmla="*/ 169 h 181"/>
                  <a:gd name="T88" fmla="*/ 76 w 135"/>
                  <a:gd name="T89" fmla="*/ 159 h 181"/>
                  <a:gd name="T90" fmla="*/ 116 w 135"/>
                  <a:gd name="T91" fmla="*/ 125 h 181"/>
                  <a:gd name="T92" fmla="*/ 123 w 135"/>
                  <a:gd name="T93" fmla="*/ 114 h 181"/>
                  <a:gd name="T94" fmla="*/ 124 w 135"/>
                  <a:gd name="T95" fmla="*/ 111 h 181"/>
                  <a:gd name="T96" fmla="*/ 126 w 135"/>
                  <a:gd name="T97" fmla="*/ 108 h 181"/>
                  <a:gd name="T98" fmla="*/ 128 w 135"/>
                  <a:gd name="T99" fmla="*/ 102 h 181"/>
                  <a:gd name="T100" fmla="*/ 134 w 135"/>
                  <a:gd name="T101" fmla="*/ 77 h 181"/>
                  <a:gd name="T102" fmla="*/ 133 w 135"/>
                  <a:gd name="T103" fmla="*/ 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 h="181">
                    <a:moveTo>
                      <a:pt x="133" y="52"/>
                    </a:moveTo>
                    <a:cubicBezTo>
                      <a:pt x="131" y="44"/>
                      <a:pt x="127" y="36"/>
                      <a:pt x="123" y="30"/>
                    </a:cubicBezTo>
                    <a:cubicBezTo>
                      <a:pt x="120" y="27"/>
                      <a:pt x="118" y="24"/>
                      <a:pt x="115" y="21"/>
                    </a:cubicBezTo>
                    <a:cubicBezTo>
                      <a:pt x="113" y="20"/>
                      <a:pt x="112" y="18"/>
                      <a:pt x="110" y="17"/>
                    </a:cubicBezTo>
                    <a:cubicBezTo>
                      <a:pt x="108" y="16"/>
                      <a:pt x="108" y="16"/>
                      <a:pt x="108" y="16"/>
                    </a:cubicBezTo>
                    <a:cubicBezTo>
                      <a:pt x="108" y="15"/>
                      <a:pt x="108" y="15"/>
                      <a:pt x="108" y="15"/>
                    </a:cubicBezTo>
                    <a:cubicBezTo>
                      <a:pt x="107" y="15"/>
                      <a:pt x="107" y="15"/>
                      <a:pt x="107" y="15"/>
                    </a:cubicBezTo>
                    <a:cubicBezTo>
                      <a:pt x="107" y="15"/>
                      <a:pt x="107" y="15"/>
                      <a:pt x="107" y="15"/>
                    </a:cubicBezTo>
                    <a:cubicBezTo>
                      <a:pt x="106" y="14"/>
                      <a:pt x="106" y="14"/>
                      <a:pt x="106" y="14"/>
                    </a:cubicBezTo>
                    <a:cubicBezTo>
                      <a:pt x="100" y="10"/>
                      <a:pt x="93" y="7"/>
                      <a:pt x="86" y="5"/>
                    </a:cubicBezTo>
                    <a:cubicBezTo>
                      <a:pt x="73" y="0"/>
                      <a:pt x="61" y="0"/>
                      <a:pt x="49" y="1"/>
                    </a:cubicBezTo>
                    <a:cubicBezTo>
                      <a:pt x="38" y="3"/>
                      <a:pt x="29" y="7"/>
                      <a:pt x="22" y="11"/>
                    </a:cubicBezTo>
                    <a:cubicBezTo>
                      <a:pt x="15" y="15"/>
                      <a:pt x="10" y="20"/>
                      <a:pt x="7" y="23"/>
                    </a:cubicBezTo>
                    <a:cubicBezTo>
                      <a:pt x="6" y="24"/>
                      <a:pt x="5" y="24"/>
                      <a:pt x="5" y="25"/>
                    </a:cubicBezTo>
                    <a:cubicBezTo>
                      <a:pt x="4" y="26"/>
                      <a:pt x="4" y="26"/>
                      <a:pt x="4" y="26"/>
                    </a:cubicBezTo>
                    <a:cubicBezTo>
                      <a:pt x="3" y="27"/>
                      <a:pt x="3" y="28"/>
                      <a:pt x="3" y="28"/>
                    </a:cubicBezTo>
                    <a:cubicBezTo>
                      <a:pt x="3" y="28"/>
                      <a:pt x="3" y="28"/>
                      <a:pt x="3" y="28"/>
                    </a:cubicBezTo>
                    <a:cubicBezTo>
                      <a:pt x="0" y="30"/>
                      <a:pt x="0" y="34"/>
                      <a:pt x="2" y="37"/>
                    </a:cubicBezTo>
                    <a:cubicBezTo>
                      <a:pt x="5" y="42"/>
                      <a:pt x="12" y="42"/>
                      <a:pt x="15" y="38"/>
                    </a:cubicBezTo>
                    <a:cubicBezTo>
                      <a:pt x="15" y="38"/>
                      <a:pt x="16" y="38"/>
                      <a:pt x="16" y="37"/>
                    </a:cubicBezTo>
                    <a:cubicBezTo>
                      <a:pt x="17" y="37"/>
                      <a:pt x="17" y="36"/>
                      <a:pt x="17" y="35"/>
                    </a:cubicBezTo>
                    <a:cubicBezTo>
                      <a:pt x="18" y="35"/>
                      <a:pt x="18" y="35"/>
                      <a:pt x="19" y="34"/>
                    </a:cubicBezTo>
                    <a:cubicBezTo>
                      <a:pt x="21" y="32"/>
                      <a:pt x="25" y="28"/>
                      <a:pt x="30" y="25"/>
                    </a:cubicBezTo>
                    <a:cubicBezTo>
                      <a:pt x="36" y="21"/>
                      <a:pt x="43" y="18"/>
                      <a:pt x="52" y="17"/>
                    </a:cubicBezTo>
                    <a:cubicBezTo>
                      <a:pt x="61" y="15"/>
                      <a:pt x="71" y="16"/>
                      <a:pt x="82" y="19"/>
                    </a:cubicBezTo>
                    <a:cubicBezTo>
                      <a:pt x="93" y="22"/>
                      <a:pt x="104" y="29"/>
                      <a:pt x="111" y="39"/>
                    </a:cubicBezTo>
                    <a:cubicBezTo>
                      <a:pt x="119" y="48"/>
                      <a:pt x="122" y="62"/>
                      <a:pt x="121" y="76"/>
                    </a:cubicBezTo>
                    <a:cubicBezTo>
                      <a:pt x="120" y="83"/>
                      <a:pt x="119" y="90"/>
                      <a:pt x="116" y="97"/>
                    </a:cubicBezTo>
                    <a:cubicBezTo>
                      <a:pt x="115" y="99"/>
                      <a:pt x="115" y="101"/>
                      <a:pt x="114" y="103"/>
                    </a:cubicBezTo>
                    <a:cubicBezTo>
                      <a:pt x="113" y="103"/>
                      <a:pt x="113" y="104"/>
                      <a:pt x="113" y="105"/>
                    </a:cubicBezTo>
                    <a:cubicBezTo>
                      <a:pt x="111" y="108"/>
                      <a:pt x="111" y="108"/>
                      <a:pt x="111" y="108"/>
                    </a:cubicBezTo>
                    <a:cubicBezTo>
                      <a:pt x="110" y="111"/>
                      <a:pt x="108" y="114"/>
                      <a:pt x="105" y="117"/>
                    </a:cubicBezTo>
                    <a:cubicBezTo>
                      <a:pt x="97" y="130"/>
                      <a:pt x="85" y="140"/>
                      <a:pt x="71" y="148"/>
                    </a:cubicBezTo>
                    <a:cubicBezTo>
                      <a:pt x="64" y="152"/>
                      <a:pt x="56" y="155"/>
                      <a:pt x="49" y="158"/>
                    </a:cubicBezTo>
                    <a:cubicBezTo>
                      <a:pt x="45" y="159"/>
                      <a:pt x="41" y="161"/>
                      <a:pt x="37" y="162"/>
                    </a:cubicBezTo>
                    <a:cubicBezTo>
                      <a:pt x="32" y="164"/>
                      <a:pt x="32" y="164"/>
                      <a:pt x="32" y="164"/>
                    </a:cubicBezTo>
                    <a:cubicBezTo>
                      <a:pt x="30" y="164"/>
                      <a:pt x="28" y="165"/>
                      <a:pt x="26" y="165"/>
                    </a:cubicBezTo>
                    <a:cubicBezTo>
                      <a:pt x="21" y="167"/>
                      <a:pt x="16" y="168"/>
                      <a:pt x="10" y="169"/>
                    </a:cubicBezTo>
                    <a:cubicBezTo>
                      <a:pt x="10" y="181"/>
                      <a:pt x="10" y="181"/>
                      <a:pt x="10" y="181"/>
                    </a:cubicBezTo>
                    <a:cubicBezTo>
                      <a:pt x="10" y="181"/>
                      <a:pt x="10" y="181"/>
                      <a:pt x="10" y="181"/>
                    </a:cubicBezTo>
                    <a:cubicBezTo>
                      <a:pt x="16" y="180"/>
                      <a:pt x="23" y="178"/>
                      <a:pt x="29" y="177"/>
                    </a:cubicBezTo>
                    <a:cubicBezTo>
                      <a:pt x="31" y="176"/>
                      <a:pt x="33" y="176"/>
                      <a:pt x="35" y="175"/>
                    </a:cubicBezTo>
                    <a:cubicBezTo>
                      <a:pt x="41" y="173"/>
                      <a:pt x="41" y="173"/>
                      <a:pt x="41" y="173"/>
                    </a:cubicBezTo>
                    <a:cubicBezTo>
                      <a:pt x="45" y="172"/>
                      <a:pt x="49" y="171"/>
                      <a:pt x="53" y="169"/>
                    </a:cubicBezTo>
                    <a:cubicBezTo>
                      <a:pt x="61" y="166"/>
                      <a:pt x="69" y="163"/>
                      <a:pt x="76" y="159"/>
                    </a:cubicBezTo>
                    <a:cubicBezTo>
                      <a:pt x="92" y="151"/>
                      <a:pt x="106" y="139"/>
                      <a:pt x="116" y="125"/>
                    </a:cubicBezTo>
                    <a:cubicBezTo>
                      <a:pt x="119" y="121"/>
                      <a:pt x="121" y="118"/>
                      <a:pt x="123" y="114"/>
                    </a:cubicBezTo>
                    <a:cubicBezTo>
                      <a:pt x="124" y="111"/>
                      <a:pt x="124" y="111"/>
                      <a:pt x="124" y="111"/>
                    </a:cubicBezTo>
                    <a:cubicBezTo>
                      <a:pt x="125" y="110"/>
                      <a:pt x="125" y="109"/>
                      <a:pt x="126" y="108"/>
                    </a:cubicBezTo>
                    <a:cubicBezTo>
                      <a:pt x="127" y="106"/>
                      <a:pt x="128" y="104"/>
                      <a:pt x="128" y="102"/>
                    </a:cubicBezTo>
                    <a:cubicBezTo>
                      <a:pt x="131" y="94"/>
                      <a:pt x="134" y="86"/>
                      <a:pt x="134" y="77"/>
                    </a:cubicBezTo>
                    <a:cubicBezTo>
                      <a:pt x="135" y="69"/>
                      <a:pt x="135" y="60"/>
                      <a:pt x="133"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8" name="Freeform 183">
                <a:extLst>
                  <a:ext uri="{FF2B5EF4-FFF2-40B4-BE49-F238E27FC236}">
                    <a16:creationId xmlns:a16="http://schemas.microsoft.com/office/drawing/2014/main" xmlns="" id="{4887635F-6D20-3240-84F4-0D6ECB1651E5}"/>
                  </a:ext>
                </a:extLst>
              </p:cNvPr>
              <p:cNvSpPr>
                <a:spLocks/>
              </p:cNvSpPr>
              <p:nvPr/>
            </p:nvSpPr>
            <p:spPr bwMode="auto">
              <a:xfrm>
                <a:off x="5926" y="1630"/>
                <a:ext cx="198" cy="202"/>
              </a:xfrm>
              <a:custGeom>
                <a:avLst/>
                <a:gdLst>
                  <a:gd name="T0" fmla="*/ 91 w 104"/>
                  <a:gd name="T1" fmla="*/ 86 h 106"/>
                  <a:gd name="T2" fmla="*/ 95 w 104"/>
                  <a:gd name="T3" fmla="*/ 100 h 106"/>
                  <a:gd name="T4" fmla="*/ 96 w 104"/>
                  <a:gd name="T5" fmla="*/ 106 h 106"/>
                  <a:gd name="T6" fmla="*/ 104 w 104"/>
                  <a:gd name="T7" fmla="*/ 106 h 106"/>
                  <a:gd name="T8" fmla="*/ 104 w 104"/>
                  <a:gd name="T9" fmla="*/ 99 h 106"/>
                  <a:gd name="T10" fmla="*/ 99 w 104"/>
                  <a:gd name="T11" fmla="*/ 82 h 106"/>
                  <a:gd name="T12" fmla="*/ 91 w 104"/>
                  <a:gd name="T13" fmla="*/ 71 h 106"/>
                  <a:gd name="T14" fmla="*/ 79 w 104"/>
                  <a:gd name="T15" fmla="*/ 61 h 106"/>
                  <a:gd name="T16" fmla="*/ 46 w 104"/>
                  <a:gd name="T17" fmla="*/ 49 h 106"/>
                  <a:gd name="T18" fmla="*/ 28 w 104"/>
                  <a:gd name="T19" fmla="*/ 43 h 106"/>
                  <a:gd name="T20" fmla="*/ 14 w 104"/>
                  <a:gd name="T21" fmla="*/ 33 h 106"/>
                  <a:gd name="T22" fmla="*/ 13 w 104"/>
                  <a:gd name="T23" fmla="*/ 18 h 106"/>
                  <a:gd name="T24" fmla="*/ 14 w 104"/>
                  <a:gd name="T25" fmla="*/ 16 h 106"/>
                  <a:gd name="T26" fmla="*/ 14 w 104"/>
                  <a:gd name="T27" fmla="*/ 0 h 106"/>
                  <a:gd name="T28" fmla="*/ 11 w 104"/>
                  <a:gd name="T29" fmla="*/ 2 h 106"/>
                  <a:gd name="T30" fmla="*/ 3 w 104"/>
                  <a:gd name="T31" fmla="*/ 13 h 106"/>
                  <a:gd name="T32" fmla="*/ 1 w 104"/>
                  <a:gd name="T33" fmla="*/ 26 h 106"/>
                  <a:gd name="T34" fmla="*/ 6 w 104"/>
                  <a:gd name="T35" fmla="*/ 39 h 106"/>
                  <a:gd name="T36" fmla="*/ 24 w 104"/>
                  <a:gd name="T37" fmla="*/ 53 h 106"/>
                  <a:gd name="T38" fmla="*/ 43 w 104"/>
                  <a:gd name="T39" fmla="*/ 59 h 106"/>
                  <a:gd name="T40" fmla="*/ 75 w 104"/>
                  <a:gd name="T41" fmla="*/ 69 h 106"/>
                  <a:gd name="T42" fmla="*/ 91 w 104"/>
                  <a:gd name="T43"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06">
                    <a:moveTo>
                      <a:pt x="91" y="86"/>
                    </a:moveTo>
                    <a:cubicBezTo>
                      <a:pt x="94" y="91"/>
                      <a:pt x="95" y="97"/>
                      <a:pt x="95" y="100"/>
                    </a:cubicBezTo>
                    <a:cubicBezTo>
                      <a:pt x="95" y="101"/>
                      <a:pt x="96" y="103"/>
                      <a:pt x="96" y="106"/>
                    </a:cubicBezTo>
                    <a:cubicBezTo>
                      <a:pt x="104" y="106"/>
                      <a:pt x="104" y="106"/>
                      <a:pt x="104" y="106"/>
                    </a:cubicBezTo>
                    <a:cubicBezTo>
                      <a:pt x="104" y="102"/>
                      <a:pt x="104" y="100"/>
                      <a:pt x="104" y="99"/>
                    </a:cubicBezTo>
                    <a:cubicBezTo>
                      <a:pt x="103" y="95"/>
                      <a:pt x="102" y="89"/>
                      <a:pt x="99" y="82"/>
                    </a:cubicBezTo>
                    <a:cubicBezTo>
                      <a:pt x="97" y="78"/>
                      <a:pt x="95" y="74"/>
                      <a:pt x="91" y="71"/>
                    </a:cubicBezTo>
                    <a:cubicBezTo>
                      <a:pt x="88" y="67"/>
                      <a:pt x="84" y="64"/>
                      <a:pt x="79" y="61"/>
                    </a:cubicBezTo>
                    <a:cubicBezTo>
                      <a:pt x="69" y="56"/>
                      <a:pt x="58" y="53"/>
                      <a:pt x="46" y="49"/>
                    </a:cubicBezTo>
                    <a:cubicBezTo>
                      <a:pt x="40" y="47"/>
                      <a:pt x="34" y="45"/>
                      <a:pt x="28" y="43"/>
                    </a:cubicBezTo>
                    <a:cubicBezTo>
                      <a:pt x="23" y="41"/>
                      <a:pt x="17" y="37"/>
                      <a:pt x="14" y="33"/>
                    </a:cubicBezTo>
                    <a:cubicBezTo>
                      <a:pt x="11" y="28"/>
                      <a:pt x="10" y="23"/>
                      <a:pt x="13" y="18"/>
                    </a:cubicBezTo>
                    <a:cubicBezTo>
                      <a:pt x="13" y="17"/>
                      <a:pt x="13" y="16"/>
                      <a:pt x="14" y="16"/>
                    </a:cubicBezTo>
                    <a:cubicBezTo>
                      <a:pt x="14" y="0"/>
                      <a:pt x="14" y="0"/>
                      <a:pt x="14" y="0"/>
                    </a:cubicBezTo>
                    <a:cubicBezTo>
                      <a:pt x="13" y="1"/>
                      <a:pt x="12" y="2"/>
                      <a:pt x="11" y="2"/>
                    </a:cubicBezTo>
                    <a:cubicBezTo>
                      <a:pt x="8" y="5"/>
                      <a:pt x="5" y="9"/>
                      <a:pt x="3" y="13"/>
                    </a:cubicBezTo>
                    <a:cubicBezTo>
                      <a:pt x="1" y="17"/>
                      <a:pt x="0" y="22"/>
                      <a:pt x="1" y="26"/>
                    </a:cubicBezTo>
                    <a:cubicBezTo>
                      <a:pt x="1" y="31"/>
                      <a:pt x="3" y="35"/>
                      <a:pt x="6" y="39"/>
                    </a:cubicBezTo>
                    <a:cubicBezTo>
                      <a:pt x="11" y="46"/>
                      <a:pt x="18" y="50"/>
                      <a:pt x="24" y="53"/>
                    </a:cubicBezTo>
                    <a:cubicBezTo>
                      <a:pt x="31" y="55"/>
                      <a:pt x="37" y="57"/>
                      <a:pt x="43" y="59"/>
                    </a:cubicBezTo>
                    <a:cubicBezTo>
                      <a:pt x="55" y="62"/>
                      <a:pt x="66" y="65"/>
                      <a:pt x="75" y="69"/>
                    </a:cubicBezTo>
                    <a:cubicBezTo>
                      <a:pt x="83" y="74"/>
                      <a:pt x="88" y="80"/>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9" name="Freeform 184">
                <a:extLst>
                  <a:ext uri="{FF2B5EF4-FFF2-40B4-BE49-F238E27FC236}">
                    <a16:creationId xmlns:a16="http://schemas.microsoft.com/office/drawing/2014/main" xmlns="" id="{19655F57-5A14-7740-BD66-0B6569AD22A8}"/>
                  </a:ext>
                </a:extLst>
              </p:cNvPr>
              <p:cNvSpPr>
                <a:spLocks/>
              </p:cNvSpPr>
              <p:nvPr/>
            </p:nvSpPr>
            <p:spPr bwMode="auto">
              <a:xfrm>
                <a:off x="5952" y="1630"/>
                <a:ext cx="0" cy="31"/>
              </a:xfrm>
              <a:custGeom>
                <a:avLst/>
                <a:gdLst>
                  <a:gd name="T0" fmla="*/ 0 h 31"/>
                  <a:gd name="T1" fmla="*/ 31 h 31"/>
                  <a:gd name="T2" fmla="*/ 0 h 31"/>
                </a:gdLst>
                <a:ahLst/>
                <a:cxnLst>
                  <a:cxn ang="0">
                    <a:pos x="0" y="T0"/>
                  </a:cxn>
                  <a:cxn ang="0">
                    <a:pos x="0" y="T1"/>
                  </a:cxn>
                  <a:cxn ang="0">
                    <a:pos x="0" y="T2"/>
                  </a:cxn>
                </a:cxnLst>
                <a:rect l="0" t="0" r="r" b="b"/>
                <a:pathLst>
                  <a:path h="31">
                    <a:moveTo>
                      <a:pt x="0" y="0"/>
                    </a:moveTo>
                    <a:lnTo>
                      <a:pt x="0" y="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0" name="Freeform 185">
                <a:extLst>
                  <a:ext uri="{FF2B5EF4-FFF2-40B4-BE49-F238E27FC236}">
                    <a16:creationId xmlns:a16="http://schemas.microsoft.com/office/drawing/2014/main" xmlns="" id="{68570AC5-FC2E-894C-942E-9DDB9DF0FA81}"/>
                  </a:ext>
                </a:extLst>
              </p:cNvPr>
              <p:cNvSpPr>
                <a:spLocks noEditPoints="1"/>
              </p:cNvSpPr>
              <p:nvPr/>
            </p:nvSpPr>
            <p:spPr bwMode="auto">
              <a:xfrm>
                <a:off x="2299" y="1602"/>
                <a:ext cx="218" cy="570"/>
              </a:xfrm>
              <a:custGeom>
                <a:avLst/>
                <a:gdLst>
                  <a:gd name="T0" fmla="*/ 104 w 114"/>
                  <a:gd name="T1" fmla="*/ 0 h 300"/>
                  <a:gd name="T2" fmla="*/ 10 w 114"/>
                  <a:gd name="T3" fmla="*/ 0 h 300"/>
                  <a:gd name="T4" fmla="*/ 0 w 114"/>
                  <a:gd name="T5" fmla="*/ 10 h 300"/>
                  <a:gd name="T6" fmla="*/ 10 w 114"/>
                  <a:gd name="T7" fmla="*/ 20 h 300"/>
                  <a:gd name="T8" fmla="*/ 13 w 114"/>
                  <a:gd name="T9" fmla="*/ 20 h 300"/>
                  <a:gd name="T10" fmla="*/ 13 w 114"/>
                  <a:gd name="T11" fmla="*/ 256 h 300"/>
                  <a:gd name="T12" fmla="*/ 57 w 114"/>
                  <a:gd name="T13" fmla="*/ 300 h 300"/>
                  <a:gd name="T14" fmla="*/ 101 w 114"/>
                  <a:gd name="T15" fmla="*/ 256 h 300"/>
                  <a:gd name="T16" fmla="*/ 101 w 114"/>
                  <a:gd name="T17" fmla="*/ 20 h 300"/>
                  <a:gd name="T18" fmla="*/ 104 w 114"/>
                  <a:gd name="T19" fmla="*/ 20 h 300"/>
                  <a:gd name="T20" fmla="*/ 114 w 114"/>
                  <a:gd name="T21" fmla="*/ 10 h 300"/>
                  <a:gd name="T22" fmla="*/ 104 w 114"/>
                  <a:gd name="T23" fmla="*/ 0 h 300"/>
                  <a:gd name="T24" fmla="*/ 90 w 114"/>
                  <a:gd name="T25" fmla="*/ 256 h 300"/>
                  <a:gd name="T26" fmla="*/ 57 w 114"/>
                  <a:gd name="T27" fmla="*/ 289 h 300"/>
                  <a:gd name="T28" fmla="*/ 24 w 114"/>
                  <a:gd name="T29" fmla="*/ 256 h 300"/>
                  <a:gd name="T30" fmla="*/ 24 w 114"/>
                  <a:gd name="T31" fmla="*/ 249 h 300"/>
                  <a:gd name="T32" fmla="*/ 50 w 114"/>
                  <a:gd name="T33" fmla="*/ 249 h 300"/>
                  <a:gd name="T34" fmla="*/ 54 w 114"/>
                  <a:gd name="T35" fmla="*/ 244 h 300"/>
                  <a:gd name="T36" fmla="*/ 50 w 114"/>
                  <a:gd name="T37" fmla="*/ 239 h 300"/>
                  <a:gd name="T38" fmla="*/ 24 w 114"/>
                  <a:gd name="T39" fmla="*/ 239 h 300"/>
                  <a:gd name="T40" fmla="*/ 24 w 114"/>
                  <a:gd name="T41" fmla="*/ 216 h 300"/>
                  <a:gd name="T42" fmla="*/ 50 w 114"/>
                  <a:gd name="T43" fmla="*/ 216 h 300"/>
                  <a:gd name="T44" fmla="*/ 54 w 114"/>
                  <a:gd name="T45" fmla="*/ 211 h 300"/>
                  <a:gd name="T46" fmla="*/ 50 w 114"/>
                  <a:gd name="T47" fmla="*/ 206 h 300"/>
                  <a:gd name="T48" fmla="*/ 24 w 114"/>
                  <a:gd name="T49" fmla="*/ 206 h 300"/>
                  <a:gd name="T50" fmla="*/ 24 w 114"/>
                  <a:gd name="T51" fmla="*/ 183 h 300"/>
                  <a:gd name="T52" fmla="*/ 50 w 114"/>
                  <a:gd name="T53" fmla="*/ 183 h 300"/>
                  <a:gd name="T54" fmla="*/ 54 w 114"/>
                  <a:gd name="T55" fmla="*/ 178 h 300"/>
                  <a:gd name="T56" fmla="*/ 50 w 114"/>
                  <a:gd name="T57" fmla="*/ 173 h 300"/>
                  <a:gd name="T58" fmla="*/ 24 w 114"/>
                  <a:gd name="T59" fmla="*/ 173 h 300"/>
                  <a:gd name="T60" fmla="*/ 24 w 114"/>
                  <a:gd name="T61" fmla="*/ 150 h 300"/>
                  <a:gd name="T62" fmla="*/ 50 w 114"/>
                  <a:gd name="T63" fmla="*/ 150 h 300"/>
                  <a:gd name="T64" fmla="*/ 54 w 114"/>
                  <a:gd name="T65" fmla="*/ 145 h 300"/>
                  <a:gd name="T66" fmla="*/ 50 w 114"/>
                  <a:gd name="T67" fmla="*/ 141 h 300"/>
                  <a:gd name="T68" fmla="*/ 24 w 114"/>
                  <a:gd name="T69" fmla="*/ 141 h 300"/>
                  <a:gd name="T70" fmla="*/ 24 w 114"/>
                  <a:gd name="T71" fmla="*/ 117 h 300"/>
                  <a:gd name="T72" fmla="*/ 50 w 114"/>
                  <a:gd name="T73" fmla="*/ 117 h 300"/>
                  <a:gd name="T74" fmla="*/ 54 w 114"/>
                  <a:gd name="T75" fmla="*/ 113 h 300"/>
                  <a:gd name="T76" fmla="*/ 50 w 114"/>
                  <a:gd name="T77" fmla="*/ 108 h 300"/>
                  <a:gd name="T78" fmla="*/ 24 w 114"/>
                  <a:gd name="T79" fmla="*/ 108 h 300"/>
                  <a:gd name="T80" fmla="*/ 24 w 114"/>
                  <a:gd name="T81" fmla="*/ 85 h 300"/>
                  <a:gd name="T82" fmla="*/ 50 w 114"/>
                  <a:gd name="T83" fmla="*/ 85 h 300"/>
                  <a:gd name="T84" fmla="*/ 54 w 114"/>
                  <a:gd name="T85" fmla="*/ 80 h 300"/>
                  <a:gd name="T86" fmla="*/ 50 w 114"/>
                  <a:gd name="T87" fmla="*/ 75 h 300"/>
                  <a:gd name="T88" fmla="*/ 24 w 114"/>
                  <a:gd name="T89" fmla="*/ 75 h 300"/>
                  <a:gd name="T90" fmla="*/ 24 w 114"/>
                  <a:gd name="T91" fmla="*/ 52 h 300"/>
                  <a:gd name="T92" fmla="*/ 50 w 114"/>
                  <a:gd name="T93" fmla="*/ 52 h 300"/>
                  <a:gd name="T94" fmla="*/ 54 w 114"/>
                  <a:gd name="T95" fmla="*/ 47 h 300"/>
                  <a:gd name="T96" fmla="*/ 50 w 114"/>
                  <a:gd name="T97" fmla="*/ 42 h 300"/>
                  <a:gd name="T98" fmla="*/ 24 w 114"/>
                  <a:gd name="T99" fmla="*/ 42 h 300"/>
                  <a:gd name="T100" fmla="*/ 24 w 114"/>
                  <a:gd name="T101" fmla="*/ 20 h 300"/>
                  <a:gd name="T102" fmla="*/ 90 w 114"/>
                  <a:gd name="T103" fmla="*/ 20 h 300"/>
                  <a:gd name="T104" fmla="*/ 90 w 114"/>
                  <a:gd name="T105" fmla="*/ 2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300">
                    <a:moveTo>
                      <a:pt x="104" y="0"/>
                    </a:moveTo>
                    <a:cubicBezTo>
                      <a:pt x="10" y="0"/>
                      <a:pt x="10" y="0"/>
                      <a:pt x="10" y="0"/>
                    </a:cubicBezTo>
                    <a:cubicBezTo>
                      <a:pt x="4" y="0"/>
                      <a:pt x="0" y="5"/>
                      <a:pt x="0" y="10"/>
                    </a:cubicBezTo>
                    <a:cubicBezTo>
                      <a:pt x="0" y="15"/>
                      <a:pt x="4" y="20"/>
                      <a:pt x="10" y="20"/>
                    </a:cubicBezTo>
                    <a:cubicBezTo>
                      <a:pt x="13" y="20"/>
                      <a:pt x="13" y="20"/>
                      <a:pt x="13" y="20"/>
                    </a:cubicBezTo>
                    <a:cubicBezTo>
                      <a:pt x="13" y="256"/>
                      <a:pt x="13" y="256"/>
                      <a:pt x="13" y="256"/>
                    </a:cubicBezTo>
                    <a:cubicBezTo>
                      <a:pt x="13" y="280"/>
                      <a:pt x="32" y="300"/>
                      <a:pt x="57" y="300"/>
                    </a:cubicBezTo>
                    <a:cubicBezTo>
                      <a:pt x="81" y="300"/>
                      <a:pt x="101" y="280"/>
                      <a:pt x="101" y="256"/>
                    </a:cubicBezTo>
                    <a:cubicBezTo>
                      <a:pt x="101" y="20"/>
                      <a:pt x="101" y="20"/>
                      <a:pt x="101" y="20"/>
                    </a:cubicBezTo>
                    <a:cubicBezTo>
                      <a:pt x="104" y="20"/>
                      <a:pt x="104" y="20"/>
                      <a:pt x="104" y="20"/>
                    </a:cubicBezTo>
                    <a:cubicBezTo>
                      <a:pt x="109" y="20"/>
                      <a:pt x="114" y="15"/>
                      <a:pt x="114" y="10"/>
                    </a:cubicBezTo>
                    <a:cubicBezTo>
                      <a:pt x="114" y="5"/>
                      <a:pt x="109" y="0"/>
                      <a:pt x="104" y="0"/>
                    </a:cubicBezTo>
                    <a:close/>
                    <a:moveTo>
                      <a:pt x="90" y="256"/>
                    </a:moveTo>
                    <a:cubicBezTo>
                      <a:pt x="90" y="274"/>
                      <a:pt x="75" y="289"/>
                      <a:pt x="57" y="289"/>
                    </a:cubicBezTo>
                    <a:cubicBezTo>
                      <a:pt x="39" y="289"/>
                      <a:pt x="24" y="274"/>
                      <a:pt x="24" y="256"/>
                    </a:cubicBezTo>
                    <a:cubicBezTo>
                      <a:pt x="24" y="249"/>
                      <a:pt x="24" y="249"/>
                      <a:pt x="24" y="249"/>
                    </a:cubicBezTo>
                    <a:cubicBezTo>
                      <a:pt x="50" y="249"/>
                      <a:pt x="50" y="249"/>
                      <a:pt x="50" y="249"/>
                    </a:cubicBezTo>
                    <a:cubicBezTo>
                      <a:pt x="52" y="249"/>
                      <a:pt x="54" y="246"/>
                      <a:pt x="54" y="244"/>
                    </a:cubicBezTo>
                    <a:cubicBezTo>
                      <a:pt x="54" y="241"/>
                      <a:pt x="52" y="239"/>
                      <a:pt x="50" y="239"/>
                    </a:cubicBezTo>
                    <a:cubicBezTo>
                      <a:pt x="24" y="239"/>
                      <a:pt x="24" y="239"/>
                      <a:pt x="24" y="239"/>
                    </a:cubicBezTo>
                    <a:cubicBezTo>
                      <a:pt x="24" y="216"/>
                      <a:pt x="24" y="216"/>
                      <a:pt x="24" y="216"/>
                    </a:cubicBezTo>
                    <a:cubicBezTo>
                      <a:pt x="50" y="216"/>
                      <a:pt x="50" y="216"/>
                      <a:pt x="50" y="216"/>
                    </a:cubicBezTo>
                    <a:cubicBezTo>
                      <a:pt x="52" y="216"/>
                      <a:pt x="54" y="214"/>
                      <a:pt x="54" y="211"/>
                    </a:cubicBezTo>
                    <a:cubicBezTo>
                      <a:pt x="54" y="208"/>
                      <a:pt x="52" y="206"/>
                      <a:pt x="50" y="206"/>
                    </a:cubicBezTo>
                    <a:cubicBezTo>
                      <a:pt x="24" y="206"/>
                      <a:pt x="24" y="206"/>
                      <a:pt x="24" y="206"/>
                    </a:cubicBezTo>
                    <a:cubicBezTo>
                      <a:pt x="24" y="183"/>
                      <a:pt x="24" y="183"/>
                      <a:pt x="24" y="183"/>
                    </a:cubicBezTo>
                    <a:cubicBezTo>
                      <a:pt x="50" y="183"/>
                      <a:pt x="50" y="183"/>
                      <a:pt x="50" y="183"/>
                    </a:cubicBezTo>
                    <a:cubicBezTo>
                      <a:pt x="52" y="183"/>
                      <a:pt x="54" y="181"/>
                      <a:pt x="54" y="178"/>
                    </a:cubicBezTo>
                    <a:cubicBezTo>
                      <a:pt x="54" y="176"/>
                      <a:pt x="52" y="173"/>
                      <a:pt x="50" y="173"/>
                    </a:cubicBezTo>
                    <a:cubicBezTo>
                      <a:pt x="24" y="173"/>
                      <a:pt x="24" y="173"/>
                      <a:pt x="24" y="173"/>
                    </a:cubicBezTo>
                    <a:cubicBezTo>
                      <a:pt x="24" y="150"/>
                      <a:pt x="24" y="150"/>
                      <a:pt x="24" y="150"/>
                    </a:cubicBezTo>
                    <a:cubicBezTo>
                      <a:pt x="50" y="150"/>
                      <a:pt x="50" y="150"/>
                      <a:pt x="50" y="150"/>
                    </a:cubicBezTo>
                    <a:cubicBezTo>
                      <a:pt x="52" y="150"/>
                      <a:pt x="54" y="148"/>
                      <a:pt x="54" y="145"/>
                    </a:cubicBezTo>
                    <a:cubicBezTo>
                      <a:pt x="54" y="143"/>
                      <a:pt x="52" y="141"/>
                      <a:pt x="50" y="141"/>
                    </a:cubicBezTo>
                    <a:cubicBezTo>
                      <a:pt x="24" y="141"/>
                      <a:pt x="24" y="141"/>
                      <a:pt x="24" y="141"/>
                    </a:cubicBezTo>
                    <a:cubicBezTo>
                      <a:pt x="24" y="117"/>
                      <a:pt x="24" y="117"/>
                      <a:pt x="24" y="117"/>
                    </a:cubicBezTo>
                    <a:cubicBezTo>
                      <a:pt x="50" y="117"/>
                      <a:pt x="50" y="117"/>
                      <a:pt x="50" y="117"/>
                    </a:cubicBezTo>
                    <a:cubicBezTo>
                      <a:pt x="52" y="117"/>
                      <a:pt x="54" y="115"/>
                      <a:pt x="54" y="113"/>
                    </a:cubicBezTo>
                    <a:cubicBezTo>
                      <a:pt x="54" y="110"/>
                      <a:pt x="52" y="108"/>
                      <a:pt x="50" y="108"/>
                    </a:cubicBezTo>
                    <a:cubicBezTo>
                      <a:pt x="24" y="108"/>
                      <a:pt x="24" y="108"/>
                      <a:pt x="24" y="108"/>
                    </a:cubicBezTo>
                    <a:cubicBezTo>
                      <a:pt x="24" y="85"/>
                      <a:pt x="24" y="85"/>
                      <a:pt x="24" y="85"/>
                    </a:cubicBezTo>
                    <a:cubicBezTo>
                      <a:pt x="50" y="85"/>
                      <a:pt x="50" y="85"/>
                      <a:pt x="50" y="85"/>
                    </a:cubicBezTo>
                    <a:cubicBezTo>
                      <a:pt x="52" y="85"/>
                      <a:pt x="54" y="82"/>
                      <a:pt x="54" y="80"/>
                    </a:cubicBezTo>
                    <a:cubicBezTo>
                      <a:pt x="54" y="77"/>
                      <a:pt x="52" y="75"/>
                      <a:pt x="50" y="75"/>
                    </a:cubicBezTo>
                    <a:cubicBezTo>
                      <a:pt x="24" y="75"/>
                      <a:pt x="24" y="75"/>
                      <a:pt x="24" y="75"/>
                    </a:cubicBezTo>
                    <a:cubicBezTo>
                      <a:pt x="24" y="52"/>
                      <a:pt x="24" y="52"/>
                      <a:pt x="24" y="52"/>
                    </a:cubicBezTo>
                    <a:cubicBezTo>
                      <a:pt x="50" y="52"/>
                      <a:pt x="50" y="52"/>
                      <a:pt x="50" y="52"/>
                    </a:cubicBezTo>
                    <a:cubicBezTo>
                      <a:pt x="52" y="52"/>
                      <a:pt x="54" y="50"/>
                      <a:pt x="54" y="47"/>
                    </a:cubicBezTo>
                    <a:cubicBezTo>
                      <a:pt x="54" y="44"/>
                      <a:pt x="52" y="42"/>
                      <a:pt x="50" y="42"/>
                    </a:cubicBezTo>
                    <a:cubicBezTo>
                      <a:pt x="24" y="42"/>
                      <a:pt x="24" y="42"/>
                      <a:pt x="24" y="42"/>
                    </a:cubicBezTo>
                    <a:cubicBezTo>
                      <a:pt x="24" y="20"/>
                      <a:pt x="24" y="20"/>
                      <a:pt x="24" y="20"/>
                    </a:cubicBezTo>
                    <a:cubicBezTo>
                      <a:pt x="90" y="20"/>
                      <a:pt x="90" y="20"/>
                      <a:pt x="90" y="20"/>
                    </a:cubicBezTo>
                    <a:lnTo>
                      <a:pt x="90"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1" name="Freeform 186">
                <a:extLst>
                  <a:ext uri="{FF2B5EF4-FFF2-40B4-BE49-F238E27FC236}">
                    <a16:creationId xmlns:a16="http://schemas.microsoft.com/office/drawing/2014/main" xmlns="" id="{CE17EB46-B687-7D4C-B2B4-9346C3E7014F}"/>
                  </a:ext>
                </a:extLst>
              </p:cNvPr>
              <p:cNvSpPr>
                <a:spLocks noEditPoints="1"/>
              </p:cNvSpPr>
              <p:nvPr/>
            </p:nvSpPr>
            <p:spPr bwMode="auto">
              <a:xfrm>
                <a:off x="5112" y="2562"/>
                <a:ext cx="198" cy="522"/>
              </a:xfrm>
              <a:custGeom>
                <a:avLst/>
                <a:gdLst>
                  <a:gd name="T0" fmla="*/ 95 w 104"/>
                  <a:gd name="T1" fmla="*/ 0 h 274"/>
                  <a:gd name="T2" fmla="*/ 9 w 104"/>
                  <a:gd name="T3" fmla="*/ 0 h 274"/>
                  <a:gd name="T4" fmla="*/ 0 w 104"/>
                  <a:gd name="T5" fmla="*/ 9 h 274"/>
                  <a:gd name="T6" fmla="*/ 9 w 104"/>
                  <a:gd name="T7" fmla="*/ 18 h 274"/>
                  <a:gd name="T8" fmla="*/ 11 w 104"/>
                  <a:gd name="T9" fmla="*/ 18 h 274"/>
                  <a:gd name="T10" fmla="*/ 11 w 104"/>
                  <a:gd name="T11" fmla="*/ 234 h 274"/>
                  <a:gd name="T12" fmla="*/ 52 w 104"/>
                  <a:gd name="T13" fmla="*/ 274 h 274"/>
                  <a:gd name="T14" fmla="*/ 93 w 104"/>
                  <a:gd name="T15" fmla="*/ 234 h 274"/>
                  <a:gd name="T16" fmla="*/ 93 w 104"/>
                  <a:gd name="T17" fmla="*/ 18 h 274"/>
                  <a:gd name="T18" fmla="*/ 95 w 104"/>
                  <a:gd name="T19" fmla="*/ 18 h 274"/>
                  <a:gd name="T20" fmla="*/ 104 w 104"/>
                  <a:gd name="T21" fmla="*/ 9 h 274"/>
                  <a:gd name="T22" fmla="*/ 95 w 104"/>
                  <a:gd name="T23" fmla="*/ 0 h 274"/>
                  <a:gd name="T24" fmla="*/ 83 w 104"/>
                  <a:gd name="T25" fmla="*/ 234 h 274"/>
                  <a:gd name="T26" fmla="*/ 52 w 104"/>
                  <a:gd name="T27" fmla="*/ 264 h 274"/>
                  <a:gd name="T28" fmla="*/ 22 w 104"/>
                  <a:gd name="T29" fmla="*/ 234 h 274"/>
                  <a:gd name="T30" fmla="*/ 22 w 104"/>
                  <a:gd name="T31" fmla="*/ 227 h 274"/>
                  <a:gd name="T32" fmla="*/ 45 w 104"/>
                  <a:gd name="T33" fmla="*/ 227 h 274"/>
                  <a:gd name="T34" fmla="*/ 50 w 104"/>
                  <a:gd name="T35" fmla="*/ 223 h 274"/>
                  <a:gd name="T36" fmla="*/ 45 w 104"/>
                  <a:gd name="T37" fmla="*/ 218 h 274"/>
                  <a:gd name="T38" fmla="*/ 22 w 104"/>
                  <a:gd name="T39" fmla="*/ 218 h 274"/>
                  <a:gd name="T40" fmla="*/ 22 w 104"/>
                  <a:gd name="T41" fmla="*/ 197 h 274"/>
                  <a:gd name="T42" fmla="*/ 45 w 104"/>
                  <a:gd name="T43" fmla="*/ 197 h 274"/>
                  <a:gd name="T44" fmla="*/ 50 w 104"/>
                  <a:gd name="T45" fmla="*/ 193 h 274"/>
                  <a:gd name="T46" fmla="*/ 45 w 104"/>
                  <a:gd name="T47" fmla="*/ 188 h 274"/>
                  <a:gd name="T48" fmla="*/ 22 w 104"/>
                  <a:gd name="T49" fmla="*/ 188 h 274"/>
                  <a:gd name="T50" fmla="*/ 22 w 104"/>
                  <a:gd name="T51" fmla="*/ 167 h 274"/>
                  <a:gd name="T52" fmla="*/ 45 w 104"/>
                  <a:gd name="T53" fmla="*/ 167 h 274"/>
                  <a:gd name="T54" fmla="*/ 50 w 104"/>
                  <a:gd name="T55" fmla="*/ 163 h 274"/>
                  <a:gd name="T56" fmla="*/ 45 w 104"/>
                  <a:gd name="T57" fmla="*/ 158 h 274"/>
                  <a:gd name="T58" fmla="*/ 22 w 104"/>
                  <a:gd name="T59" fmla="*/ 158 h 274"/>
                  <a:gd name="T60" fmla="*/ 22 w 104"/>
                  <a:gd name="T61" fmla="*/ 137 h 274"/>
                  <a:gd name="T62" fmla="*/ 45 w 104"/>
                  <a:gd name="T63" fmla="*/ 137 h 274"/>
                  <a:gd name="T64" fmla="*/ 50 w 104"/>
                  <a:gd name="T65" fmla="*/ 133 h 274"/>
                  <a:gd name="T66" fmla="*/ 45 w 104"/>
                  <a:gd name="T67" fmla="*/ 128 h 274"/>
                  <a:gd name="T68" fmla="*/ 22 w 104"/>
                  <a:gd name="T69" fmla="*/ 128 h 274"/>
                  <a:gd name="T70" fmla="*/ 22 w 104"/>
                  <a:gd name="T71" fmla="*/ 107 h 274"/>
                  <a:gd name="T72" fmla="*/ 45 w 104"/>
                  <a:gd name="T73" fmla="*/ 107 h 274"/>
                  <a:gd name="T74" fmla="*/ 50 w 104"/>
                  <a:gd name="T75" fmla="*/ 103 h 274"/>
                  <a:gd name="T76" fmla="*/ 45 w 104"/>
                  <a:gd name="T77" fmla="*/ 98 h 274"/>
                  <a:gd name="T78" fmla="*/ 22 w 104"/>
                  <a:gd name="T79" fmla="*/ 98 h 274"/>
                  <a:gd name="T80" fmla="*/ 22 w 104"/>
                  <a:gd name="T81" fmla="*/ 77 h 274"/>
                  <a:gd name="T82" fmla="*/ 45 w 104"/>
                  <a:gd name="T83" fmla="*/ 77 h 274"/>
                  <a:gd name="T84" fmla="*/ 50 w 104"/>
                  <a:gd name="T85" fmla="*/ 73 h 274"/>
                  <a:gd name="T86" fmla="*/ 45 w 104"/>
                  <a:gd name="T87" fmla="*/ 68 h 274"/>
                  <a:gd name="T88" fmla="*/ 22 w 104"/>
                  <a:gd name="T89" fmla="*/ 68 h 274"/>
                  <a:gd name="T90" fmla="*/ 22 w 104"/>
                  <a:gd name="T91" fmla="*/ 47 h 274"/>
                  <a:gd name="T92" fmla="*/ 45 w 104"/>
                  <a:gd name="T93" fmla="*/ 47 h 274"/>
                  <a:gd name="T94" fmla="*/ 50 w 104"/>
                  <a:gd name="T95" fmla="*/ 43 h 274"/>
                  <a:gd name="T96" fmla="*/ 45 w 104"/>
                  <a:gd name="T97" fmla="*/ 38 h 274"/>
                  <a:gd name="T98" fmla="*/ 22 w 104"/>
                  <a:gd name="T99" fmla="*/ 38 h 274"/>
                  <a:gd name="T100" fmla="*/ 22 w 104"/>
                  <a:gd name="T101" fmla="*/ 18 h 274"/>
                  <a:gd name="T102" fmla="*/ 83 w 104"/>
                  <a:gd name="T103" fmla="*/ 18 h 274"/>
                  <a:gd name="T104" fmla="*/ 83 w 104"/>
                  <a:gd name="T105" fmla="*/ 23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274">
                    <a:moveTo>
                      <a:pt x="95" y="0"/>
                    </a:moveTo>
                    <a:cubicBezTo>
                      <a:pt x="9" y="0"/>
                      <a:pt x="9" y="0"/>
                      <a:pt x="9" y="0"/>
                    </a:cubicBezTo>
                    <a:cubicBezTo>
                      <a:pt x="4" y="0"/>
                      <a:pt x="0" y="4"/>
                      <a:pt x="0" y="9"/>
                    </a:cubicBezTo>
                    <a:cubicBezTo>
                      <a:pt x="0" y="14"/>
                      <a:pt x="4" y="18"/>
                      <a:pt x="9" y="18"/>
                    </a:cubicBezTo>
                    <a:cubicBezTo>
                      <a:pt x="11" y="18"/>
                      <a:pt x="11" y="18"/>
                      <a:pt x="11" y="18"/>
                    </a:cubicBezTo>
                    <a:cubicBezTo>
                      <a:pt x="11" y="234"/>
                      <a:pt x="11" y="234"/>
                      <a:pt x="11" y="234"/>
                    </a:cubicBezTo>
                    <a:cubicBezTo>
                      <a:pt x="11" y="256"/>
                      <a:pt x="30" y="274"/>
                      <a:pt x="52" y="274"/>
                    </a:cubicBezTo>
                    <a:cubicBezTo>
                      <a:pt x="74" y="274"/>
                      <a:pt x="93" y="256"/>
                      <a:pt x="93" y="234"/>
                    </a:cubicBezTo>
                    <a:cubicBezTo>
                      <a:pt x="93" y="18"/>
                      <a:pt x="93" y="18"/>
                      <a:pt x="93" y="18"/>
                    </a:cubicBezTo>
                    <a:cubicBezTo>
                      <a:pt x="95" y="18"/>
                      <a:pt x="95" y="18"/>
                      <a:pt x="95" y="18"/>
                    </a:cubicBezTo>
                    <a:cubicBezTo>
                      <a:pt x="100" y="18"/>
                      <a:pt x="104" y="14"/>
                      <a:pt x="104" y="9"/>
                    </a:cubicBezTo>
                    <a:cubicBezTo>
                      <a:pt x="104" y="4"/>
                      <a:pt x="100" y="0"/>
                      <a:pt x="95" y="0"/>
                    </a:cubicBezTo>
                    <a:close/>
                    <a:moveTo>
                      <a:pt x="83" y="234"/>
                    </a:moveTo>
                    <a:cubicBezTo>
                      <a:pt x="83" y="251"/>
                      <a:pt x="69" y="264"/>
                      <a:pt x="52" y="264"/>
                    </a:cubicBezTo>
                    <a:cubicBezTo>
                      <a:pt x="35" y="264"/>
                      <a:pt x="22" y="251"/>
                      <a:pt x="22" y="234"/>
                    </a:cubicBezTo>
                    <a:cubicBezTo>
                      <a:pt x="22" y="227"/>
                      <a:pt x="22" y="227"/>
                      <a:pt x="22" y="227"/>
                    </a:cubicBezTo>
                    <a:cubicBezTo>
                      <a:pt x="45" y="227"/>
                      <a:pt x="45" y="227"/>
                      <a:pt x="45" y="227"/>
                    </a:cubicBezTo>
                    <a:cubicBezTo>
                      <a:pt x="48" y="227"/>
                      <a:pt x="50" y="225"/>
                      <a:pt x="50" y="223"/>
                    </a:cubicBezTo>
                    <a:cubicBezTo>
                      <a:pt x="50" y="220"/>
                      <a:pt x="48" y="218"/>
                      <a:pt x="45" y="218"/>
                    </a:cubicBezTo>
                    <a:cubicBezTo>
                      <a:pt x="22" y="218"/>
                      <a:pt x="22" y="218"/>
                      <a:pt x="22" y="218"/>
                    </a:cubicBezTo>
                    <a:cubicBezTo>
                      <a:pt x="22" y="197"/>
                      <a:pt x="22" y="197"/>
                      <a:pt x="22" y="197"/>
                    </a:cubicBezTo>
                    <a:cubicBezTo>
                      <a:pt x="45" y="197"/>
                      <a:pt x="45" y="197"/>
                      <a:pt x="45" y="197"/>
                    </a:cubicBezTo>
                    <a:cubicBezTo>
                      <a:pt x="48" y="197"/>
                      <a:pt x="50" y="195"/>
                      <a:pt x="50" y="193"/>
                    </a:cubicBezTo>
                    <a:cubicBezTo>
                      <a:pt x="50" y="190"/>
                      <a:pt x="48" y="188"/>
                      <a:pt x="45" y="188"/>
                    </a:cubicBezTo>
                    <a:cubicBezTo>
                      <a:pt x="22" y="188"/>
                      <a:pt x="22" y="188"/>
                      <a:pt x="22" y="188"/>
                    </a:cubicBezTo>
                    <a:cubicBezTo>
                      <a:pt x="22" y="167"/>
                      <a:pt x="22" y="167"/>
                      <a:pt x="22" y="167"/>
                    </a:cubicBezTo>
                    <a:cubicBezTo>
                      <a:pt x="45" y="167"/>
                      <a:pt x="45" y="167"/>
                      <a:pt x="45" y="167"/>
                    </a:cubicBezTo>
                    <a:cubicBezTo>
                      <a:pt x="48" y="167"/>
                      <a:pt x="50" y="165"/>
                      <a:pt x="50" y="163"/>
                    </a:cubicBezTo>
                    <a:cubicBezTo>
                      <a:pt x="50" y="160"/>
                      <a:pt x="48" y="158"/>
                      <a:pt x="45" y="158"/>
                    </a:cubicBezTo>
                    <a:cubicBezTo>
                      <a:pt x="22" y="158"/>
                      <a:pt x="22" y="158"/>
                      <a:pt x="22" y="158"/>
                    </a:cubicBezTo>
                    <a:cubicBezTo>
                      <a:pt x="22" y="137"/>
                      <a:pt x="22" y="137"/>
                      <a:pt x="22" y="137"/>
                    </a:cubicBezTo>
                    <a:cubicBezTo>
                      <a:pt x="45" y="137"/>
                      <a:pt x="45" y="137"/>
                      <a:pt x="45" y="137"/>
                    </a:cubicBezTo>
                    <a:cubicBezTo>
                      <a:pt x="48" y="137"/>
                      <a:pt x="50" y="135"/>
                      <a:pt x="50" y="133"/>
                    </a:cubicBezTo>
                    <a:cubicBezTo>
                      <a:pt x="50" y="130"/>
                      <a:pt x="48" y="128"/>
                      <a:pt x="45" y="128"/>
                    </a:cubicBezTo>
                    <a:cubicBezTo>
                      <a:pt x="22" y="128"/>
                      <a:pt x="22" y="128"/>
                      <a:pt x="22" y="128"/>
                    </a:cubicBezTo>
                    <a:cubicBezTo>
                      <a:pt x="22" y="107"/>
                      <a:pt x="22" y="107"/>
                      <a:pt x="22" y="107"/>
                    </a:cubicBezTo>
                    <a:cubicBezTo>
                      <a:pt x="45" y="107"/>
                      <a:pt x="45" y="107"/>
                      <a:pt x="45" y="107"/>
                    </a:cubicBezTo>
                    <a:cubicBezTo>
                      <a:pt x="48" y="107"/>
                      <a:pt x="50" y="105"/>
                      <a:pt x="50" y="103"/>
                    </a:cubicBezTo>
                    <a:cubicBezTo>
                      <a:pt x="50" y="100"/>
                      <a:pt x="48" y="98"/>
                      <a:pt x="45" y="98"/>
                    </a:cubicBezTo>
                    <a:cubicBezTo>
                      <a:pt x="22" y="98"/>
                      <a:pt x="22" y="98"/>
                      <a:pt x="22" y="98"/>
                    </a:cubicBezTo>
                    <a:cubicBezTo>
                      <a:pt x="22" y="77"/>
                      <a:pt x="22" y="77"/>
                      <a:pt x="22" y="77"/>
                    </a:cubicBezTo>
                    <a:cubicBezTo>
                      <a:pt x="45" y="77"/>
                      <a:pt x="45" y="77"/>
                      <a:pt x="45" y="77"/>
                    </a:cubicBezTo>
                    <a:cubicBezTo>
                      <a:pt x="48" y="77"/>
                      <a:pt x="50" y="75"/>
                      <a:pt x="50" y="73"/>
                    </a:cubicBezTo>
                    <a:cubicBezTo>
                      <a:pt x="50" y="70"/>
                      <a:pt x="48" y="68"/>
                      <a:pt x="45" y="68"/>
                    </a:cubicBezTo>
                    <a:cubicBezTo>
                      <a:pt x="22" y="68"/>
                      <a:pt x="22" y="68"/>
                      <a:pt x="22" y="68"/>
                    </a:cubicBezTo>
                    <a:cubicBezTo>
                      <a:pt x="22" y="47"/>
                      <a:pt x="22" y="47"/>
                      <a:pt x="22" y="47"/>
                    </a:cubicBezTo>
                    <a:cubicBezTo>
                      <a:pt x="45" y="47"/>
                      <a:pt x="45" y="47"/>
                      <a:pt x="45" y="47"/>
                    </a:cubicBezTo>
                    <a:cubicBezTo>
                      <a:pt x="48" y="47"/>
                      <a:pt x="50" y="45"/>
                      <a:pt x="50" y="43"/>
                    </a:cubicBezTo>
                    <a:cubicBezTo>
                      <a:pt x="50" y="40"/>
                      <a:pt x="48" y="38"/>
                      <a:pt x="45" y="38"/>
                    </a:cubicBezTo>
                    <a:cubicBezTo>
                      <a:pt x="22" y="38"/>
                      <a:pt x="22" y="38"/>
                      <a:pt x="22" y="38"/>
                    </a:cubicBezTo>
                    <a:cubicBezTo>
                      <a:pt x="22" y="18"/>
                      <a:pt x="22" y="18"/>
                      <a:pt x="22" y="18"/>
                    </a:cubicBezTo>
                    <a:cubicBezTo>
                      <a:pt x="83" y="18"/>
                      <a:pt x="83" y="18"/>
                      <a:pt x="83" y="18"/>
                    </a:cubicBezTo>
                    <a:lnTo>
                      <a:pt x="83"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2" name="Freeform 187">
                <a:extLst>
                  <a:ext uri="{FF2B5EF4-FFF2-40B4-BE49-F238E27FC236}">
                    <a16:creationId xmlns:a16="http://schemas.microsoft.com/office/drawing/2014/main" xmlns="" id="{36D4C3A6-D5D1-9D4F-AC62-01B61DC1DE76}"/>
                  </a:ext>
                </a:extLst>
              </p:cNvPr>
              <p:cNvSpPr>
                <a:spLocks noEditPoints="1"/>
              </p:cNvSpPr>
              <p:nvPr/>
            </p:nvSpPr>
            <p:spPr bwMode="auto">
              <a:xfrm>
                <a:off x="4293" y="-243"/>
                <a:ext cx="447" cy="605"/>
              </a:xfrm>
              <a:custGeom>
                <a:avLst/>
                <a:gdLst>
                  <a:gd name="T0" fmla="*/ 140 w 235"/>
                  <a:gd name="T1" fmla="*/ 318 h 318"/>
                  <a:gd name="T2" fmla="*/ 22 w 235"/>
                  <a:gd name="T3" fmla="*/ 318 h 318"/>
                  <a:gd name="T4" fmla="*/ 0 w 235"/>
                  <a:gd name="T5" fmla="*/ 296 h 318"/>
                  <a:gd name="T6" fmla="*/ 0 w 235"/>
                  <a:gd name="T7" fmla="*/ 22 h 318"/>
                  <a:gd name="T8" fmla="*/ 22 w 235"/>
                  <a:gd name="T9" fmla="*/ 0 h 318"/>
                  <a:gd name="T10" fmla="*/ 213 w 235"/>
                  <a:gd name="T11" fmla="*/ 0 h 318"/>
                  <a:gd name="T12" fmla="*/ 235 w 235"/>
                  <a:gd name="T13" fmla="*/ 22 h 318"/>
                  <a:gd name="T14" fmla="*/ 235 w 235"/>
                  <a:gd name="T15" fmla="*/ 223 h 318"/>
                  <a:gd name="T16" fmla="*/ 227 w 235"/>
                  <a:gd name="T17" fmla="*/ 240 h 318"/>
                  <a:gd name="T18" fmla="*/ 157 w 235"/>
                  <a:gd name="T19" fmla="*/ 310 h 318"/>
                  <a:gd name="T20" fmla="*/ 140 w 235"/>
                  <a:gd name="T21" fmla="*/ 318 h 318"/>
                  <a:gd name="T22" fmla="*/ 22 w 235"/>
                  <a:gd name="T23" fmla="*/ 10 h 318"/>
                  <a:gd name="T24" fmla="*/ 10 w 235"/>
                  <a:gd name="T25" fmla="*/ 22 h 318"/>
                  <a:gd name="T26" fmla="*/ 10 w 235"/>
                  <a:gd name="T27" fmla="*/ 296 h 318"/>
                  <a:gd name="T28" fmla="*/ 22 w 235"/>
                  <a:gd name="T29" fmla="*/ 307 h 318"/>
                  <a:gd name="T30" fmla="*/ 140 w 235"/>
                  <a:gd name="T31" fmla="*/ 307 h 318"/>
                  <a:gd name="T32" fmla="*/ 150 w 235"/>
                  <a:gd name="T33" fmla="*/ 303 h 318"/>
                  <a:gd name="T34" fmla="*/ 220 w 235"/>
                  <a:gd name="T35" fmla="*/ 233 h 318"/>
                  <a:gd name="T36" fmla="*/ 224 w 235"/>
                  <a:gd name="T37" fmla="*/ 223 h 318"/>
                  <a:gd name="T38" fmla="*/ 224 w 235"/>
                  <a:gd name="T39" fmla="*/ 22 h 318"/>
                  <a:gd name="T40" fmla="*/ 213 w 235"/>
                  <a:gd name="T41" fmla="*/ 10 h 318"/>
                  <a:gd name="T42" fmla="*/ 22 w 235"/>
                  <a:gd name="T43" fmla="*/ 1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18">
                    <a:moveTo>
                      <a:pt x="140" y="318"/>
                    </a:moveTo>
                    <a:cubicBezTo>
                      <a:pt x="22" y="318"/>
                      <a:pt x="22" y="318"/>
                      <a:pt x="22" y="318"/>
                    </a:cubicBezTo>
                    <a:cubicBezTo>
                      <a:pt x="9" y="318"/>
                      <a:pt x="0" y="308"/>
                      <a:pt x="0" y="296"/>
                    </a:cubicBezTo>
                    <a:cubicBezTo>
                      <a:pt x="0" y="22"/>
                      <a:pt x="0" y="22"/>
                      <a:pt x="0" y="22"/>
                    </a:cubicBezTo>
                    <a:cubicBezTo>
                      <a:pt x="0" y="10"/>
                      <a:pt x="9" y="0"/>
                      <a:pt x="22" y="0"/>
                    </a:cubicBezTo>
                    <a:cubicBezTo>
                      <a:pt x="213" y="0"/>
                      <a:pt x="213" y="0"/>
                      <a:pt x="213" y="0"/>
                    </a:cubicBezTo>
                    <a:cubicBezTo>
                      <a:pt x="225" y="0"/>
                      <a:pt x="235" y="10"/>
                      <a:pt x="235" y="22"/>
                    </a:cubicBezTo>
                    <a:cubicBezTo>
                      <a:pt x="235" y="223"/>
                      <a:pt x="235" y="223"/>
                      <a:pt x="235" y="223"/>
                    </a:cubicBezTo>
                    <a:cubicBezTo>
                      <a:pt x="235" y="230"/>
                      <a:pt x="232" y="236"/>
                      <a:pt x="227" y="240"/>
                    </a:cubicBezTo>
                    <a:cubicBezTo>
                      <a:pt x="157" y="310"/>
                      <a:pt x="157" y="310"/>
                      <a:pt x="157" y="310"/>
                    </a:cubicBezTo>
                    <a:cubicBezTo>
                      <a:pt x="153" y="315"/>
                      <a:pt x="147" y="318"/>
                      <a:pt x="140" y="318"/>
                    </a:cubicBezTo>
                    <a:close/>
                    <a:moveTo>
                      <a:pt x="22" y="10"/>
                    </a:moveTo>
                    <a:cubicBezTo>
                      <a:pt x="15" y="10"/>
                      <a:pt x="10" y="15"/>
                      <a:pt x="10" y="22"/>
                    </a:cubicBezTo>
                    <a:cubicBezTo>
                      <a:pt x="10" y="296"/>
                      <a:pt x="10" y="296"/>
                      <a:pt x="10" y="296"/>
                    </a:cubicBezTo>
                    <a:cubicBezTo>
                      <a:pt x="10" y="302"/>
                      <a:pt x="15" y="307"/>
                      <a:pt x="22" y="307"/>
                    </a:cubicBezTo>
                    <a:cubicBezTo>
                      <a:pt x="140" y="307"/>
                      <a:pt x="140" y="307"/>
                      <a:pt x="140" y="307"/>
                    </a:cubicBezTo>
                    <a:cubicBezTo>
                      <a:pt x="144" y="307"/>
                      <a:pt x="148" y="306"/>
                      <a:pt x="150" y="303"/>
                    </a:cubicBezTo>
                    <a:cubicBezTo>
                      <a:pt x="220" y="233"/>
                      <a:pt x="220" y="233"/>
                      <a:pt x="220" y="233"/>
                    </a:cubicBezTo>
                    <a:cubicBezTo>
                      <a:pt x="223" y="231"/>
                      <a:pt x="224" y="227"/>
                      <a:pt x="224" y="223"/>
                    </a:cubicBezTo>
                    <a:cubicBezTo>
                      <a:pt x="224" y="22"/>
                      <a:pt x="224" y="22"/>
                      <a:pt x="224" y="22"/>
                    </a:cubicBezTo>
                    <a:cubicBezTo>
                      <a:pt x="224" y="15"/>
                      <a:pt x="219" y="10"/>
                      <a:pt x="213" y="10"/>
                    </a:cubicBezTo>
                    <a:lnTo>
                      <a:pt x="2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3" name="Freeform 188">
                <a:extLst>
                  <a:ext uri="{FF2B5EF4-FFF2-40B4-BE49-F238E27FC236}">
                    <a16:creationId xmlns:a16="http://schemas.microsoft.com/office/drawing/2014/main" xmlns="" id="{224433EF-3B35-9448-8CA8-7216217D797F}"/>
                  </a:ext>
                </a:extLst>
              </p:cNvPr>
              <p:cNvSpPr>
                <a:spLocks/>
              </p:cNvSpPr>
              <p:nvPr/>
            </p:nvSpPr>
            <p:spPr bwMode="auto">
              <a:xfrm>
                <a:off x="4575" y="196"/>
                <a:ext cx="154" cy="154"/>
              </a:xfrm>
              <a:custGeom>
                <a:avLst/>
                <a:gdLst>
                  <a:gd name="T0" fmla="*/ 0 w 81"/>
                  <a:gd name="T1" fmla="*/ 81 h 81"/>
                  <a:gd name="T2" fmla="*/ 81 w 81"/>
                  <a:gd name="T3" fmla="*/ 0 h 81"/>
                  <a:gd name="T4" fmla="*/ 13 w 81"/>
                  <a:gd name="T5" fmla="*/ 0 h 81"/>
                  <a:gd name="T6" fmla="*/ 0 w 81"/>
                  <a:gd name="T7" fmla="*/ 13 h 81"/>
                  <a:gd name="T8" fmla="*/ 0 w 81"/>
                  <a:gd name="T9" fmla="*/ 81 h 81"/>
                </a:gdLst>
                <a:ahLst/>
                <a:cxnLst>
                  <a:cxn ang="0">
                    <a:pos x="T0" y="T1"/>
                  </a:cxn>
                  <a:cxn ang="0">
                    <a:pos x="T2" y="T3"/>
                  </a:cxn>
                  <a:cxn ang="0">
                    <a:pos x="T4" y="T5"/>
                  </a:cxn>
                  <a:cxn ang="0">
                    <a:pos x="T6" y="T7"/>
                  </a:cxn>
                  <a:cxn ang="0">
                    <a:pos x="T8" y="T9"/>
                  </a:cxn>
                </a:cxnLst>
                <a:rect l="0" t="0" r="r" b="b"/>
                <a:pathLst>
                  <a:path w="81" h="81">
                    <a:moveTo>
                      <a:pt x="0" y="81"/>
                    </a:moveTo>
                    <a:cubicBezTo>
                      <a:pt x="81" y="0"/>
                      <a:pt x="81" y="0"/>
                      <a:pt x="81" y="0"/>
                    </a:cubicBezTo>
                    <a:cubicBezTo>
                      <a:pt x="13" y="0"/>
                      <a:pt x="13" y="0"/>
                      <a:pt x="13" y="0"/>
                    </a:cubicBezTo>
                    <a:cubicBezTo>
                      <a:pt x="6" y="0"/>
                      <a:pt x="0" y="6"/>
                      <a:pt x="0" y="13"/>
                    </a:cubicBezTo>
                    <a:lnTo>
                      <a:pt x="0"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4" name="Freeform 189">
                <a:extLst>
                  <a:ext uri="{FF2B5EF4-FFF2-40B4-BE49-F238E27FC236}">
                    <a16:creationId xmlns:a16="http://schemas.microsoft.com/office/drawing/2014/main" xmlns="" id="{AACEE8A2-0BCC-134E-86F4-954899C500A8}"/>
                  </a:ext>
                </a:extLst>
              </p:cNvPr>
              <p:cNvSpPr>
                <a:spLocks noEditPoints="1"/>
              </p:cNvSpPr>
              <p:nvPr/>
            </p:nvSpPr>
            <p:spPr bwMode="auto">
              <a:xfrm>
                <a:off x="4573" y="194"/>
                <a:ext cx="160" cy="160"/>
              </a:xfrm>
              <a:custGeom>
                <a:avLst/>
                <a:gdLst>
                  <a:gd name="T0" fmla="*/ 1 w 84"/>
                  <a:gd name="T1" fmla="*/ 84 h 84"/>
                  <a:gd name="T2" fmla="*/ 1 w 84"/>
                  <a:gd name="T3" fmla="*/ 84 h 84"/>
                  <a:gd name="T4" fmla="*/ 0 w 84"/>
                  <a:gd name="T5" fmla="*/ 82 h 84"/>
                  <a:gd name="T6" fmla="*/ 0 w 84"/>
                  <a:gd name="T7" fmla="*/ 14 h 84"/>
                  <a:gd name="T8" fmla="*/ 14 w 84"/>
                  <a:gd name="T9" fmla="*/ 0 h 84"/>
                  <a:gd name="T10" fmla="*/ 82 w 84"/>
                  <a:gd name="T11" fmla="*/ 0 h 84"/>
                  <a:gd name="T12" fmla="*/ 84 w 84"/>
                  <a:gd name="T13" fmla="*/ 1 h 84"/>
                  <a:gd name="T14" fmla="*/ 84 w 84"/>
                  <a:gd name="T15" fmla="*/ 3 h 84"/>
                  <a:gd name="T16" fmla="*/ 3 w 84"/>
                  <a:gd name="T17" fmla="*/ 84 h 84"/>
                  <a:gd name="T18" fmla="*/ 1 w 84"/>
                  <a:gd name="T19" fmla="*/ 84 h 84"/>
                  <a:gd name="T20" fmla="*/ 14 w 84"/>
                  <a:gd name="T21" fmla="*/ 3 h 84"/>
                  <a:gd name="T22" fmla="*/ 3 w 84"/>
                  <a:gd name="T23" fmla="*/ 14 h 84"/>
                  <a:gd name="T24" fmla="*/ 3 w 84"/>
                  <a:gd name="T25" fmla="*/ 78 h 84"/>
                  <a:gd name="T26" fmla="*/ 78 w 84"/>
                  <a:gd name="T27" fmla="*/ 3 h 84"/>
                  <a:gd name="T28" fmla="*/ 14 w 84"/>
                  <a:gd name="T29"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1" y="84"/>
                    </a:moveTo>
                    <a:cubicBezTo>
                      <a:pt x="1" y="84"/>
                      <a:pt x="1" y="84"/>
                      <a:pt x="1" y="84"/>
                    </a:cubicBezTo>
                    <a:cubicBezTo>
                      <a:pt x="0" y="84"/>
                      <a:pt x="0" y="83"/>
                      <a:pt x="0" y="82"/>
                    </a:cubicBezTo>
                    <a:cubicBezTo>
                      <a:pt x="0" y="14"/>
                      <a:pt x="0" y="14"/>
                      <a:pt x="0" y="14"/>
                    </a:cubicBezTo>
                    <a:cubicBezTo>
                      <a:pt x="0" y="6"/>
                      <a:pt x="6" y="0"/>
                      <a:pt x="14" y="0"/>
                    </a:cubicBezTo>
                    <a:cubicBezTo>
                      <a:pt x="82" y="0"/>
                      <a:pt x="82" y="0"/>
                      <a:pt x="82" y="0"/>
                    </a:cubicBezTo>
                    <a:cubicBezTo>
                      <a:pt x="83" y="0"/>
                      <a:pt x="84" y="0"/>
                      <a:pt x="84" y="1"/>
                    </a:cubicBezTo>
                    <a:cubicBezTo>
                      <a:pt x="84" y="1"/>
                      <a:pt x="84" y="2"/>
                      <a:pt x="84" y="3"/>
                    </a:cubicBezTo>
                    <a:cubicBezTo>
                      <a:pt x="3" y="84"/>
                      <a:pt x="3" y="84"/>
                      <a:pt x="3" y="84"/>
                    </a:cubicBezTo>
                    <a:cubicBezTo>
                      <a:pt x="2" y="84"/>
                      <a:pt x="2" y="84"/>
                      <a:pt x="1" y="84"/>
                    </a:cubicBezTo>
                    <a:close/>
                    <a:moveTo>
                      <a:pt x="14" y="3"/>
                    </a:moveTo>
                    <a:cubicBezTo>
                      <a:pt x="8" y="3"/>
                      <a:pt x="3" y="8"/>
                      <a:pt x="3" y="14"/>
                    </a:cubicBezTo>
                    <a:cubicBezTo>
                      <a:pt x="3" y="78"/>
                      <a:pt x="3" y="78"/>
                      <a:pt x="3" y="78"/>
                    </a:cubicBezTo>
                    <a:cubicBezTo>
                      <a:pt x="78" y="3"/>
                      <a:pt x="78" y="3"/>
                      <a:pt x="78" y="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5" name="Freeform 190">
                <a:extLst>
                  <a:ext uri="{FF2B5EF4-FFF2-40B4-BE49-F238E27FC236}">
                    <a16:creationId xmlns:a16="http://schemas.microsoft.com/office/drawing/2014/main" xmlns="" id="{6770D70C-210F-4242-A0BD-51ACD8ADF612}"/>
                  </a:ext>
                </a:extLst>
              </p:cNvPr>
              <p:cNvSpPr>
                <a:spLocks/>
              </p:cNvSpPr>
              <p:nvPr/>
            </p:nvSpPr>
            <p:spPr bwMode="auto">
              <a:xfrm>
                <a:off x="4357" y="50"/>
                <a:ext cx="317" cy="19"/>
              </a:xfrm>
              <a:custGeom>
                <a:avLst/>
                <a:gdLst>
                  <a:gd name="T0" fmla="*/ 161 w 166"/>
                  <a:gd name="T1" fmla="*/ 10 h 10"/>
                  <a:gd name="T2" fmla="*/ 5 w 166"/>
                  <a:gd name="T3" fmla="*/ 10 h 10"/>
                  <a:gd name="T4" fmla="*/ 0 w 166"/>
                  <a:gd name="T5" fmla="*/ 5 h 10"/>
                  <a:gd name="T6" fmla="*/ 5 w 166"/>
                  <a:gd name="T7" fmla="*/ 0 h 10"/>
                  <a:gd name="T8" fmla="*/ 161 w 166"/>
                  <a:gd name="T9" fmla="*/ 0 h 10"/>
                  <a:gd name="T10" fmla="*/ 166 w 166"/>
                  <a:gd name="T11" fmla="*/ 5 h 10"/>
                  <a:gd name="T12" fmla="*/ 161 w 16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6" h="10">
                    <a:moveTo>
                      <a:pt x="161" y="10"/>
                    </a:moveTo>
                    <a:cubicBezTo>
                      <a:pt x="5" y="10"/>
                      <a:pt x="5" y="10"/>
                      <a:pt x="5" y="10"/>
                    </a:cubicBezTo>
                    <a:cubicBezTo>
                      <a:pt x="2" y="10"/>
                      <a:pt x="0" y="7"/>
                      <a:pt x="0" y="5"/>
                    </a:cubicBezTo>
                    <a:cubicBezTo>
                      <a:pt x="0" y="2"/>
                      <a:pt x="2" y="0"/>
                      <a:pt x="5" y="0"/>
                    </a:cubicBezTo>
                    <a:cubicBezTo>
                      <a:pt x="161" y="0"/>
                      <a:pt x="161" y="0"/>
                      <a:pt x="161" y="0"/>
                    </a:cubicBezTo>
                    <a:cubicBezTo>
                      <a:pt x="164" y="0"/>
                      <a:pt x="166" y="2"/>
                      <a:pt x="166" y="5"/>
                    </a:cubicBezTo>
                    <a:cubicBezTo>
                      <a:pt x="166" y="7"/>
                      <a:pt x="164" y="10"/>
                      <a:pt x="16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6" name="Freeform 191">
                <a:extLst>
                  <a:ext uri="{FF2B5EF4-FFF2-40B4-BE49-F238E27FC236}">
                    <a16:creationId xmlns:a16="http://schemas.microsoft.com/office/drawing/2014/main" xmlns="" id="{9E84D689-0FE2-C248-8039-7D2B655C0EB6}"/>
                  </a:ext>
                </a:extLst>
              </p:cNvPr>
              <p:cNvSpPr>
                <a:spLocks/>
              </p:cNvSpPr>
              <p:nvPr/>
            </p:nvSpPr>
            <p:spPr bwMode="auto">
              <a:xfrm>
                <a:off x="4357" y="-13"/>
                <a:ext cx="317" cy="21"/>
              </a:xfrm>
              <a:custGeom>
                <a:avLst/>
                <a:gdLst>
                  <a:gd name="T0" fmla="*/ 161 w 166"/>
                  <a:gd name="T1" fmla="*/ 11 h 11"/>
                  <a:gd name="T2" fmla="*/ 5 w 166"/>
                  <a:gd name="T3" fmla="*/ 11 h 11"/>
                  <a:gd name="T4" fmla="*/ 0 w 166"/>
                  <a:gd name="T5" fmla="*/ 6 h 11"/>
                  <a:gd name="T6" fmla="*/ 5 w 166"/>
                  <a:gd name="T7" fmla="*/ 0 h 11"/>
                  <a:gd name="T8" fmla="*/ 161 w 166"/>
                  <a:gd name="T9" fmla="*/ 0 h 11"/>
                  <a:gd name="T10" fmla="*/ 166 w 166"/>
                  <a:gd name="T11" fmla="*/ 6 h 11"/>
                  <a:gd name="T12" fmla="*/ 161 w 166"/>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66" h="11">
                    <a:moveTo>
                      <a:pt x="161" y="11"/>
                    </a:moveTo>
                    <a:cubicBezTo>
                      <a:pt x="5" y="11"/>
                      <a:pt x="5" y="11"/>
                      <a:pt x="5" y="11"/>
                    </a:cubicBezTo>
                    <a:cubicBezTo>
                      <a:pt x="2" y="11"/>
                      <a:pt x="0" y="8"/>
                      <a:pt x="0" y="6"/>
                    </a:cubicBezTo>
                    <a:cubicBezTo>
                      <a:pt x="0" y="3"/>
                      <a:pt x="2" y="0"/>
                      <a:pt x="5" y="0"/>
                    </a:cubicBezTo>
                    <a:cubicBezTo>
                      <a:pt x="161" y="0"/>
                      <a:pt x="161" y="0"/>
                      <a:pt x="161" y="0"/>
                    </a:cubicBezTo>
                    <a:cubicBezTo>
                      <a:pt x="164" y="0"/>
                      <a:pt x="166" y="3"/>
                      <a:pt x="166" y="6"/>
                    </a:cubicBezTo>
                    <a:cubicBezTo>
                      <a:pt x="166" y="8"/>
                      <a:pt x="164" y="11"/>
                      <a:pt x="16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7" name="Freeform 192">
                <a:extLst>
                  <a:ext uri="{FF2B5EF4-FFF2-40B4-BE49-F238E27FC236}">
                    <a16:creationId xmlns:a16="http://schemas.microsoft.com/office/drawing/2014/main" xmlns="" id="{EF0E4547-AD7F-C948-B3AB-F13B518BFA5A}"/>
                  </a:ext>
                </a:extLst>
              </p:cNvPr>
              <p:cNvSpPr>
                <a:spLocks/>
              </p:cNvSpPr>
              <p:nvPr/>
            </p:nvSpPr>
            <p:spPr bwMode="auto">
              <a:xfrm>
                <a:off x="4357" y="-74"/>
                <a:ext cx="317" cy="19"/>
              </a:xfrm>
              <a:custGeom>
                <a:avLst/>
                <a:gdLst>
                  <a:gd name="T0" fmla="*/ 161 w 166"/>
                  <a:gd name="T1" fmla="*/ 10 h 10"/>
                  <a:gd name="T2" fmla="*/ 5 w 166"/>
                  <a:gd name="T3" fmla="*/ 10 h 10"/>
                  <a:gd name="T4" fmla="*/ 0 w 166"/>
                  <a:gd name="T5" fmla="*/ 5 h 10"/>
                  <a:gd name="T6" fmla="*/ 5 w 166"/>
                  <a:gd name="T7" fmla="*/ 0 h 10"/>
                  <a:gd name="T8" fmla="*/ 161 w 166"/>
                  <a:gd name="T9" fmla="*/ 0 h 10"/>
                  <a:gd name="T10" fmla="*/ 166 w 166"/>
                  <a:gd name="T11" fmla="*/ 5 h 10"/>
                  <a:gd name="T12" fmla="*/ 161 w 16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6" h="10">
                    <a:moveTo>
                      <a:pt x="161" y="10"/>
                    </a:moveTo>
                    <a:cubicBezTo>
                      <a:pt x="5" y="10"/>
                      <a:pt x="5" y="10"/>
                      <a:pt x="5" y="10"/>
                    </a:cubicBezTo>
                    <a:cubicBezTo>
                      <a:pt x="2" y="10"/>
                      <a:pt x="0" y="8"/>
                      <a:pt x="0" y="5"/>
                    </a:cubicBezTo>
                    <a:cubicBezTo>
                      <a:pt x="0" y="3"/>
                      <a:pt x="2" y="0"/>
                      <a:pt x="5" y="0"/>
                    </a:cubicBezTo>
                    <a:cubicBezTo>
                      <a:pt x="161" y="0"/>
                      <a:pt x="161" y="0"/>
                      <a:pt x="161" y="0"/>
                    </a:cubicBezTo>
                    <a:cubicBezTo>
                      <a:pt x="164" y="0"/>
                      <a:pt x="166" y="3"/>
                      <a:pt x="166" y="5"/>
                    </a:cubicBezTo>
                    <a:cubicBezTo>
                      <a:pt x="166" y="8"/>
                      <a:pt x="164" y="10"/>
                      <a:pt x="16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8" name="Freeform 193">
                <a:extLst>
                  <a:ext uri="{FF2B5EF4-FFF2-40B4-BE49-F238E27FC236}">
                    <a16:creationId xmlns:a16="http://schemas.microsoft.com/office/drawing/2014/main" xmlns="" id="{33E431CE-8AC7-9147-B5EF-9BE63A58FB0B}"/>
                  </a:ext>
                </a:extLst>
              </p:cNvPr>
              <p:cNvSpPr>
                <a:spLocks/>
              </p:cNvSpPr>
              <p:nvPr/>
            </p:nvSpPr>
            <p:spPr bwMode="auto">
              <a:xfrm>
                <a:off x="4357" y="-135"/>
                <a:ext cx="317" cy="19"/>
              </a:xfrm>
              <a:custGeom>
                <a:avLst/>
                <a:gdLst>
                  <a:gd name="T0" fmla="*/ 161 w 166"/>
                  <a:gd name="T1" fmla="*/ 10 h 10"/>
                  <a:gd name="T2" fmla="*/ 5 w 166"/>
                  <a:gd name="T3" fmla="*/ 10 h 10"/>
                  <a:gd name="T4" fmla="*/ 0 w 166"/>
                  <a:gd name="T5" fmla="*/ 5 h 10"/>
                  <a:gd name="T6" fmla="*/ 5 w 166"/>
                  <a:gd name="T7" fmla="*/ 0 h 10"/>
                  <a:gd name="T8" fmla="*/ 161 w 166"/>
                  <a:gd name="T9" fmla="*/ 0 h 10"/>
                  <a:gd name="T10" fmla="*/ 166 w 166"/>
                  <a:gd name="T11" fmla="*/ 5 h 10"/>
                  <a:gd name="T12" fmla="*/ 161 w 16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6" h="10">
                    <a:moveTo>
                      <a:pt x="161" y="10"/>
                    </a:moveTo>
                    <a:cubicBezTo>
                      <a:pt x="5" y="10"/>
                      <a:pt x="5" y="10"/>
                      <a:pt x="5" y="10"/>
                    </a:cubicBezTo>
                    <a:cubicBezTo>
                      <a:pt x="2" y="10"/>
                      <a:pt x="0" y="8"/>
                      <a:pt x="0" y="5"/>
                    </a:cubicBezTo>
                    <a:cubicBezTo>
                      <a:pt x="0" y="2"/>
                      <a:pt x="2" y="0"/>
                      <a:pt x="5" y="0"/>
                    </a:cubicBezTo>
                    <a:cubicBezTo>
                      <a:pt x="161" y="0"/>
                      <a:pt x="161" y="0"/>
                      <a:pt x="161" y="0"/>
                    </a:cubicBezTo>
                    <a:cubicBezTo>
                      <a:pt x="164" y="0"/>
                      <a:pt x="166" y="2"/>
                      <a:pt x="166" y="5"/>
                    </a:cubicBezTo>
                    <a:cubicBezTo>
                      <a:pt x="166" y="8"/>
                      <a:pt x="164" y="10"/>
                      <a:pt x="16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9" name="Freeform 194">
                <a:extLst>
                  <a:ext uri="{FF2B5EF4-FFF2-40B4-BE49-F238E27FC236}">
                    <a16:creationId xmlns:a16="http://schemas.microsoft.com/office/drawing/2014/main" xmlns="" id="{EB5E3BBA-1429-F647-A6ED-69DAAAC5774C}"/>
                  </a:ext>
                </a:extLst>
              </p:cNvPr>
              <p:cNvSpPr>
                <a:spLocks/>
              </p:cNvSpPr>
              <p:nvPr/>
            </p:nvSpPr>
            <p:spPr bwMode="auto">
              <a:xfrm>
                <a:off x="4426" y="185"/>
                <a:ext cx="27" cy="118"/>
              </a:xfrm>
              <a:custGeom>
                <a:avLst/>
                <a:gdLst>
                  <a:gd name="T0" fmla="*/ 7 w 14"/>
                  <a:gd name="T1" fmla="*/ 62 h 62"/>
                  <a:gd name="T2" fmla="*/ 0 w 14"/>
                  <a:gd name="T3" fmla="*/ 55 h 62"/>
                  <a:gd name="T4" fmla="*/ 0 w 14"/>
                  <a:gd name="T5" fmla="*/ 6 h 62"/>
                  <a:gd name="T6" fmla="*/ 7 w 14"/>
                  <a:gd name="T7" fmla="*/ 0 h 62"/>
                  <a:gd name="T8" fmla="*/ 14 w 14"/>
                  <a:gd name="T9" fmla="*/ 6 h 62"/>
                  <a:gd name="T10" fmla="*/ 14 w 14"/>
                  <a:gd name="T11" fmla="*/ 55 h 62"/>
                  <a:gd name="T12" fmla="*/ 7 w 14"/>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 h="62">
                    <a:moveTo>
                      <a:pt x="7" y="62"/>
                    </a:moveTo>
                    <a:cubicBezTo>
                      <a:pt x="3" y="62"/>
                      <a:pt x="0" y="59"/>
                      <a:pt x="0" y="55"/>
                    </a:cubicBezTo>
                    <a:cubicBezTo>
                      <a:pt x="0" y="6"/>
                      <a:pt x="0" y="6"/>
                      <a:pt x="0" y="6"/>
                    </a:cubicBezTo>
                    <a:cubicBezTo>
                      <a:pt x="0" y="3"/>
                      <a:pt x="3" y="0"/>
                      <a:pt x="7" y="0"/>
                    </a:cubicBezTo>
                    <a:cubicBezTo>
                      <a:pt x="11" y="0"/>
                      <a:pt x="14" y="3"/>
                      <a:pt x="14" y="6"/>
                    </a:cubicBezTo>
                    <a:cubicBezTo>
                      <a:pt x="14" y="55"/>
                      <a:pt x="14" y="55"/>
                      <a:pt x="14" y="55"/>
                    </a:cubicBezTo>
                    <a:cubicBezTo>
                      <a:pt x="14" y="59"/>
                      <a:pt x="11" y="62"/>
                      <a:pt x="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0" name="Freeform 195">
                <a:extLst>
                  <a:ext uri="{FF2B5EF4-FFF2-40B4-BE49-F238E27FC236}">
                    <a16:creationId xmlns:a16="http://schemas.microsoft.com/office/drawing/2014/main" xmlns="" id="{04045E9A-520D-E74F-A027-EDD1DE37EC38}"/>
                  </a:ext>
                </a:extLst>
              </p:cNvPr>
              <p:cNvSpPr>
                <a:spLocks/>
              </p:cNvSpPr>
              <p:nvPr/>
            </p:nvSpPr>
            <p:spPr bwMode="auto">
              <a:xfrm>
                <a:off x="4380" y="230"/>
                <a:ext cx="118" cy="27"/>
              </a:xfrm>
              <a:custGeom>
                <a:avLst/>
                <a:gdLst>
                  <a:gd name="T0" fmla="*/ 56 w 62"/>
                  <a:gd name="T1" fmla="*/ 14 h 14"/>
                  <a:gd name="T2" fmla="*/ 6 w 62"/>
                  <a:gd name="T3" fmla="*/ 14 h 14"/>
                  <a:gd name="T4" fmla="*/ 0 w 62"/>
                  <a:gd name="T5" fmla="*/ 7 h 14"/>
                  <a:gd name="T6" fmla="*/ 6 w 62"/>
                  <a:gd name="T7" fmla="*/ 0 h 14"/>
                  <a:gd name="T8" fmla="*/ 56 w 62"/>
                  <a:gd name="T9" fmla="*/ 0 h 14"/>
                  <a:gd name="T10" fmla="*/ 62 w 62"/>
                  <a:gd name="T11" fmla="*/ 7 h 14"/>
                  <a:gd name="T12" fmla="*/ 56 w 62"/>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62" h="14">
                    <a:moveTo>
                      <a:pt x="56" y="14"/>
                    </a:moveTo>
                    <a:cubicBezTo>
                      <a:pt x="6" y="14"/>
                      <a:pt x="6" y="14"/>
                      <a:pt x="6" y="14"/>
                    </a:cubicBezTo>
                    <a:cubicBezTo>
                      <a:pt x="3" y="14"/>
                      <a:pt x="0" y="11"/>
                      <a:pt x="0" y="7"/>
                    </a:cubicBezTo>
                    <a:cubicBezTo>
                      <a:pt x="0" y="3"/>
                      <a:pt x="3" y="0"/>
                      <a:pt x="6" y="0"/>
                    </a:cubicBezTo>
                    <a:cubicBezTo>
                      <a:pt x="56" y="0"/>
                      <a:pt x="56" y="0"/>
                      <a:pt x="56" y="0"/>
                    </a:cubicBezTo>
                    <a:cubicBezTo>
                      <a:pt x="59" y="0"/>
                      <a:pt x="62" y="3"/>
                      <a:pt x="62" y="7"/>
                    </a:cubicBezTo>
                    <a:cubicBezTo>
                      <a:pt x="62" y="11"/>
                      <a:pt x="59" y="14"/>
                      <a:pt x="5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1" name="Freeform 196">
                <a:extLst>
                  <a:ext uri="{FF2B5EF4-FFF2-40B4-BE49-F238E27FC236}">
                    <a16:creationId xmlns:a16="http://schemas.microsoft.com/office/drawing/2014/main" xmlns="" id="{5BA76B4C-B97F-6941-9024-406BDD8F1CDA}"/>
                  </a:ext>
                </a:extLst>
              </p:cNvPr>
              <p:cNvSpPr>
                <a:spLocks noEditPoints="1"/>
              </p:cNvSpPr>
              <p:nvPr/>
            </p:nvSpPr>
            <p:spPr bwMode="auto">
              <a:xfrm>
                <a:off x="4437" y="-310"/>
                <a:ext cx="157" cy="114"/>
              </a:xfrm>
              <a:custGeom>
                <a:avLst/>
                <a:gdLst>
                  <a:gd name="T0" fmla="*/ 74 w 82"/>
                  <a:gd name="T1" fmla="*/ 20 h 60"/>
                  <a:gd name="T2" fmla="*/ 60 w 82"/>
                  <a:gd name="T3" fmla="*/ 20 h 60"/>
                  <a:gd name="T4" fmla="*/ 60 w 82"/>
                  <a:gd name="T5" fmla="*/ 19 h 60"/>
                  <a:gd name="T6" fmla="*/ 41 w 82"/>
                  <a:gd name="T7" fmla="*/ 0 h 60"/>
                  <a:gd name="T8" fmla="*/ 22 w 82"/>
                  <a:gd name="T9" fmla="*/ 19 h 60"/>
                  <a:gd name="T10" fmla="*/ 23 w 82"/>
                  <a:gd name="T11" fmla="*/ 20 h 60"/>
                  <a:gd name="T12" fmla="*/ 8 w 82"/>
                  <a:gd name="T13" fmla="*/ 20 h 60"/>
                  <a:gd name="T14" fmla="*/ 0 w 82"/>
                  <a:gd name="T15" fmla="*/ 28 h 60"/>
                  <a:gd name="T16" fmla="*/ 0 w 82"/>
                  <a:gd name="T17" fmla="*/ 52 h 60"/>
                  <a:gd name="T18" fmla="*/ 8 w 82"/>
                  <a:gd name="T19" fmla="*/ 60 h 60"/>
                  <a:gd name="T20" fmla="*/ 74 w 82"/>
                  <a:gd name="T21" fmla="*/ 60 h 60"/>
                  <a:gd name="T22" fmla="*/ 82 w 82"/>
                  <a:gd name="T23" fmla="*/ 52 h 60"/>
                  <a:gd name="T24" fmla="*/ 82 w 82"/>
                  <a:gd name="T25" fmla="*/ 28 h 60"/>
                  <a:gd name="T26" fmla="*/ 74 w 82"/>
                  <a:gd name="T27" fmla="*/ 20 h 60"/>
                  <a:gd name="T28" fmla="*/ 41 w 82"/>
                  <a:gd name="T29" fmla="*/ 28 h 60"/>
                  <a:gd name="T30" fmla="*/ 32 w 82"/>
                  <a:gd name="T31" fmla="*/ 19 h 60"/>
                  <a:gd name="T32" fmla="*/ 41 w 82"/>
                  <a:gd name="T33" fmla="*/ 10 h 60"/>
                  <a:gd name="T34" fmla="*/ 50 w 82"/>
                  <a:gd name="T35" fmla="*/ 19 h 60"/>
                  <a:gd name="T36" fmla="*/ 41 w 82"/>
                  <a:gd name="T37"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60">
                    <a:moveTo>
                      <a:pt x="74" y="20"/>
                    </a:moveTo>
                    <a:cubicBezTo>
                      <a:pt x="60" y="20"/>
                      <a:pt x="60" y="20"/>
                      <a:pt x="60" y="20"/>
                    </a:cubicBezTo>
                    <a:cubicBezTo>
                      <a:pt x="60" y="20"/>
                      <a:pt x="60" y="19"/>
                      <a:pt x="60" y="19"/>
                    </a:cubicBezTo>
                    <a:cubicBezTo>
                      <a:pt x="60" y="9"/>
                      <a:pt x="51" y="0"/>
                      <a:pt x="41" y="0"/>
                    </a:cubicBezTo>
                    <a:cubicBezTo>
                      <a:pt x="31" y="0"/>
                      <a:pt x="22" y="9"/>
                      <a:pt x="22" y="19"/>
                    </a:cubicBezTo>
                    <a:cubicBezTo>
                      <a:pt x="22" y="19"/>
                      <a:pt x="22" y="20"/>
                      <a:pt x="23" y="20"/>
                    </a:cubicBezTo>
                    <a:cubicBezTo>
                      <a:pt x="8" y="20"/>
                      <a:pt x="8" y="20"/>
                      <a:pt x="8" y="20"/>
                    </a:cubicBezTo>
                    <a:cubicBezTo>
                      <a:pt x="3" y="20"/>
                      <a:pt x="0" y="24"/>
                      <a:pt x="0" y="28"/>
                    </a:cubicBezTo>
                    <a:cubicBezTo>
                      <a:pt x="0" y="52"/>
                      <a:pt x="0" y="52"/>
                      <a:pt x="0" y="52"/>
                    </a:cubicBezTo>
                    <a:cubicBezTo>
                      <a:pt x="0" y="56"/>
                      <a:pt x="3" y="60"/>
                      <a:pt x="8" y="60"/>
                    </a:cubicBezTo>
                    <a:cubicBezTo>
                      <a:pt x="74" y="60"/>
                      <a:pt x="74" y="60"/>
                      <a:pt x="74" y="60"/>
                    </a:cubicBezTo>
                    <a:cubicBezTo>
                      <a:pt x="79" y="60"/>
                      <a:pt x="82" y="56"/>
                      <a:pt x="82" y="52"/>
                    </a:cubicBezTo>
                    <a:cubicBezTo>
                      <a:pt x="82" y="28"/>
                      <a:pt x="82" y="28"/>
                      <a:pt x="82" y="28"/>
                    </a:cubicBezTo>
                    <a:cubicBezTo>
                      <a:pt x="82" y="24"/>
                      <a:pt x="79" y="20"/>
                      <a:pt x="74" y="20"/>
                    </a:cubicBezTo>
                    <a:close/>
                    <a:moveTo>
                      <a:pt x="41" y="28"/>
                    </a:moveTo>
                    <a:cubicBezTo>
                      <a:pt x="36" y="28"/>
                      <a:pt x="32" y="24"/>
                      <a:pt x="32" y="19"/>
                    </a:cubicBezTo>
                    <a:cubicBezTo>
                      <a:pt x="32" y="14"/>
                      <a:pt x="36" y="10"/>
                      <a:pt x="41" y="10"/>
                    </a:cubicBezTo>
                    <a:cubicBezTo>
                      <a:pt x="46" y="10"/>
                      <a:pt x="50" y="14"/>
                      <a:pt x="50" y="19"/>
                    </a:cubicBezTo>
                    <a:cubicBezTo>
                      <a:pt x="50" y="24"/>
                      <a:pt x="46" y="28"/>
                      <a:pt x="4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2" name="Freeform 197">
                <a:extLst>
                  <a:ext uri="{FF2B5EF4-FFF2-40B4-BE49-F238E27FC236}">
                    <a16:creationId xmlns:a16="http://schemas.microsoft.com/office/drawing/2014/main" xmlns="" id="{B901C328-861D-7348-87F6-84CB2A6A8C58}"/>
                  </a:ext>
                </a:extLst>
              </p:cNvPr>
              <p:cNvSpPr>
                <a:spLocks noEditPoints="1"/>
              </p:cNvSpPr>
              <p:nvPr/>
            </p:nvSpPr>
            <p:spPr bwMode="auto">
              <a:xfrm>
                <a:off x="4054" y="4137"/>
                <a:ext cx="334" cy="485"/>
              </a:xfrm>
              <a:custGeom>
                <a:avLst/>
                <a:gdLst>
                  <a:gd name="T0" fmla="*/ 138 w 175"/>
                  <a:gd name="T1" fmla="*/ 1 h 255"/>
                  <a:gd name="T2" fmla="*/ 132 w 175"/>
                  <a:gd name="T3" fmla="*/ 2 h 255"/>
                  <a:gd name="T4" fmla="*/ 129 w 175"/>
                  <a:gd name="T5" fmla="*/ 14 h 255"/>
                  <a:gd name="T6" fmla="*/ 133 w 175"/>
                  <a:gd name="T7" fmla="*/ 22 h 255"/>
                  <a:gd name="T8" fmla="*/ 47 w 175"/>
                  <a:gd name="T9" fmla="*/ 22 h 255"/>
                  <a:gd name="T10" fmla="*/ 51 w 175"/>
                  <a:gd name="T11" fmla="*/ 14 h 255"/>
                  <a:gd name="T12" fmla="*/ 48 w 175"/>
                  <a:gd name="T13" fmla="*/ 2 h 255"/>
                  <a:gd name="T14" fmla="*/ 36 w 175"/>
                  <a:gd name="T15" fmla="*/ 5 h 255"/>
                  <a:gd name="T16" fmla="*/ 76 w 175"/>
                  <a:gd name="T17" fmla="*/ 126 h 255"/>
                  <a:gd name="T18" fmla="*/ 67 w 175"/>
                  <a:gd name="T19" fmla="*/ 135 h 255"/>
                  <a:gd name="T20" fmla="*/ 25 w 175"/>
                  <a:gd name="T21" fmla="*/ 249 h 255"/>
                  <a:gd name="T22" fmla="*/ 33 w 175"/>
                  <a:gd name="T23" fmla="*/ 255 h 255"/>
                  <a:gd name="T24" fmla="*/ 36 w 175"/>
                  <a:gd name="T25" fmla="*/ 255 h 255"/>
                  <a:gd name="T26" fmla="*/ 42 w 175"/>
                  <a:gd name="T27" fmla="*/ 245 h 255"/>
                  <a:gd name="T28" fmla="*/ 41 w 175"/>
                  <a:gd name="T29" fmla="*/ 233 h 255"/>
                  <a:gd name="T30" fmla="*/ 139 w 175"/>
                  <a:gd name="T31" fmla="*/ 233 h 255"/>
                  <a:gd name="T32" fmla="*/ 138 w 175"/>
                  <a:gd name="T33" fmla="*/ 244 h 255"/>
                  <a:gd name="T34" fmla="*/ 144 w 175"/>
                  <a:gd name="T35" fmla="*/ 255 h 255"/>
                  <a:gd name="T36" fmla="*/ 146 w 175"/>
                  <a:gd name="T37" fmla="*/ 255 h 255"/>
                  <a:gd name="T38" fmla="*/ 152 w 175"/>
                  <a:gd name="T39" fmla="*/ 253 h 255"/>
                  <a:gd name="T40" fmla="*/ 155 w 175"/>
                  <a:gd name="T41" fmla="*/ 249 h 255"/>
                  <a:gd name="T42" fmla="*/ 104 w 175"/>
                  <a:gd name="T43" fmla="*/ 126 h 255"/>
                  <a:gd name="T44" fmla="*/ 119 w 175"/>
                  <a:gd name="T45" fmla="*/ 112 h 255"/>
                  <a:gd name="T46" fmla="*/ 144 w 175"/>
                  <a:gd name="T47" fmla="*/ 5 h 255"/>
                  <a:gd name="T48" fmla="*/ 138 w 175"/>
                  <a:gd name="T49" fmla="*/ 1 h 255"/>
                  <a:gd name="T50" fmla="*/ 116 w 175"/>
                  <a:gd name="T51" fmla="*/ 164 h 255"/>
                  <a:gd name="T52" fmla="*/ 64 w 175"/>
                  <a:gd name="T53" fmla="*/ 164 h 255"/>
                  <a:gd name="T54" fmla="*/ 90 w 175"/>
                  <a:gd name="T55" fmla="*/ 137 h 255"/>
                  <a:gd name="T56" fmla="*/ 116 w 175"/>
                  <a:gd name="T57" fmla="*/ 164 h 255"/>
                  <a:gd name="T58" fmla="*/ 42 w 175"/>
                  <a:gd name="T59" fmla="*/ 214 h 255"/>
                  <a:gd name="T60" fmla="*/ 52 w 175"/>
                  <a:gd name="T61" fmla="*/ 184 h 255"/>
                  <a:gd name="T62" fmla="*/ 53 w 175"/>
                  <a:gd name="T63" fmla="*/ 182 h 255"/>
                  <a:gd name="T64" fmla="*/ 127 w 175"/>
                  <a:gd name="T65" fmla="*/ 182 h 255"/>
                  <a:gd name="T66" fmla="*/ 128 w 175"/>
                  <a:gd name="T67" fmla="*/ 184 h 255"/>
                  <a:gd name="T68" fmla="*/ 138 w 175"/>
                  <a:gd name="T69" fmla="*/ 213 h 255"/>
                  <a:gd name="T70" fmla="*/ 138 w 175"/>
                  <a:gd name="T71" fmla="*/ 216 h 255"/>
                  <a:gd name="T72" fmla="*/ 42 w 175"/>
                  <a:gd name="T73" fmla="*/ 216 h 255"/>
                  <a:gd name="T74" fmla="*/ 42 w 175"/>
                  <a:gd name="T75" fmla="*/ 214 h 255"/>
                  <a:gd name="T76" fmla="*/ 64 w 175"/>
                  <a:gd name="T77" fmla="*/ 91 h 255"/>
                  <a:gd name="T78" fmla="*/ 115 w 175"/>
                  <a:gd name="T79" fmla="*/ 91 h 255"/>
                  <a:gd name="T80" fmla="*/ 90 w 175"/>
                  <a:gd name="T81" fmla="*/ 115 h 255"/>
                  <a:gd name="T82" fmla="*/ 64 w 175"/>
                  <a:gd name="T83" fmla="*/ 91 h 255"/>
                  <a:gd name="T84" fmla="*/ 127 w 175"/>
                  <a:gd name="T85" fmla="*/ 73 h 255"/>
                  <a:gd name="T86" fmla="*/ 53 w 175"/>
                  <a:gd name="T87" fmla="*/ 73 h 255"/>
                  <a:gd name="T88" fmla="*/ 52 w 175"/>
                  <a:gd name="T89" fmla="*/ 73 h 255"/>
                  <a:gd name="T90" fmla="*/ 44 w 175"/>
                  <a:gd name="T91" fmla="*/ 41 h 255"/>
                  <a:gd name="T92" fmla="*/ 44 w 175"/>
                  <a:gd name="T93" fmla="*/ 41 h 255"/>
                  <a:gd name="T94" fmla="*/ 136 w 175"/>
                  <a:gd name="T95" fmla="*/ 40 h 255"/>
                  <a:gd name="T96" fmla="*/ 136 w 175"/>
                  <a:gd name="T97" fmla="*/ 41 h 255"/>
                  <a:gd name="T98" fmla="*/ 128 w 175"/>
                  <a:gd name="T99" fmla="*/ 72 h 255"/>
                  <a:gd name="T100" fmla="*/ 127 w 175"/>
                  <a:gd name="T101" fmla="*/ 7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5" h="255">
                    <a:moveTo>
                      <a:pt x="138" y="1"/>
                    </a:moveTo>
                    <a:cubicBezTo>
                      <a:pt x="136" y="0"/>
                      <a:pt x="134" y="1"/>
                      <a:pt x="132" y="2"/>
                    </a:cubicBezTo>
                    <a:cubicBezTo>
                      <a:pt x="128" y="5"/>
                      <a:pt x="127" y="10"/>
                      <a:pt x="129" y="14"/>
                    </a:cubicBezTo>
                    <a:cubicBezTo>
                      <a:pt x="130" y="15"/>
                      <a:pt x="131" y="18"/>
                      <a:pt x="133" y="22"/>
                    </a:cubicBezTo>
                    <a:cubicBezTo>
                      <a:pt x="47" y="22"/>
                      <a:pt x="47" y="22"/>
                      <a:pt x="47" y="22"/>
                    </a:cubicBezTo>
                    <a:cubicBezTo>
                      <a:pt x="49" y="17"/>
                      <a:pt x="51" y="14"/>
                      <a:pt x="51" y="14"/>
                    </a:cubicBezTo>
                    <a:cubicBezTo>
                      <a:pt x="53" y="10"/>
                      <a:pt x="52" y="5"/>
                      <a:pt x="48" y="2"/>
                    </a:cubicBezTo>
                    <a:cubicBezTo>
                      <a:pt x="44" y="0"/>
                      <a:pt x="39" y="1"/>
                      <a:pt x="36" y="5"/>
                    </a:cubicBezTo>
                    <a:cubicBezTo>
                      <a:pt x="36" y="5"/>
                      <a:pt x="0" y="66"/>
                      <a:pt x="76" y="126"/>
                    </a:cubicBezTo>
                    <a:cubicBezTo>
                      <a:pt x="73" y="129"/>
                      <a:pt x="70" y="132"/>
                      <a:pt x="67" y="135"/>
                    </a:cubicBezTo>
                    <a:cubicBezTo>
                      <a:pt x="11" y="190"/>
                      <a:pt x="25" y="246"/>
                      <a:pt x="25" y="249"/>
                    </a:cubicBezTo>
                    <a:cubicBezTo>
                      <a:pt x="26" y="253"/>
                      <a:pt x="30" y="255"/>
                      <a:pt x="33" y="255"/>
                    </a:cubicBezTo>
                    <a:cubicBezTo>
                      <a:pt x="34" y="255"/>
                      <a:pt x="35" y="255"/>
                      <a:pt x="36" y="255"/>
                    </a:cubicBezTo>
                    <a:cubicBezTo>
                      <a:pt x="39" y="254"/>
                      <a:pt x="43" y="249"/>
                      <a:pt x="42" y="245"/>
                    </a:cubicBezTo>
                    <a:cubicBezTo>
                      <a:pt x="42" y="244"/>
                      <a:pt x="41" y="239"/>
                      <a:pt x="41" y="233"/>
                    </a:cubicBezTo>
                    <a:cubicBezTo>
                      <a:pt x="139" y="233"/>
                      <a:pt x="139" y="233"/>
                      <a:pt x="139" y="233"/>
                    </a:cubicBezTo>
                    <a:cubicBezTo>
                      <a:pt x="139" y="239"/>
                      <a:pt x="138" y="244"/>
                      <a:pt x="138" y="244"/>
                    </a:cubicBezTo>
                    <a:cubicBezTo>
                      <a:pt x="137" y="249"/>
                      <a:pt x="140" y="254"/>
                      <a:pt x="144" y="255"/>
                    </a:cubicBezTo>
                    <a:cubicBezTo>
                      <a:pt x="145" y="255"/>
                      <a:pt x="146" y="255"/>
                      <a:pt x="146" y="255"/>
                    </a:cubicBezTo>
                    <a:cubicBezTo>
                      <a:pt x="148" y="255"/>
                      <a:pt x="151" y="254"/>
                      <a:pt x="152" y="253"/>
                    </a:cubicBezTo>
                    <a:cubicBezTo>
                      <a:pt x="153" y="252"/>
                      <a:pt x="154" y="250"/>
                      <a:pt x="155" y="249"/>
                    </a:cubicBezTo>
                    <a:cubicBezTo>
                      <a:pt x="155" y="246"/>
                      <a:pt x="170" y="184"/>
                      <a:pt x="104" y="126"/>
                    </a:cubicBezTo>
                    <a:cubicBezTo>
                      <a:pt x="109" y="121"/>
                      <a:pt x="115" y="117"/>
                      <a:pt x="119" y="112"/>
                    </a:cubicBezTo>
                    <a:cubicBezTo>
                      <a:pt x="175" y="57"/>
                      <a:pt x="144" y="5"/>
                      <a:pt x="144" y="5"/>
                    </a:cubicBezTo>
                    <a:cubicBezTo>
                      <a:pt x="143" y="3"/>
                      <a:pt x="141" y="1"/>
                      <a:pt x="138" y="1"/>
                    </a:cubicBezTo>
                    <a:close/>
                    <a:moveTo>
                      <a:pt x="116" y="164"/>
                    </a:moveTo>
                    <a:cubicBezTo>
                      <a:pt x="64" y="164"/>
                      <a:pt x="64" y="164"/>
                      <a:pt x="64" y="164"/>
                    </a:cubicBezTo>
                    <a:cubicBezTo>
                      <a:pt x="71" y="155"/>
                      <a:pt x="80" y="145"/>
                      <a:pt x="90" y="137"/>
                    </a:cubicBezTo>
                    <a:cubicBezTo>
                      <a:pt x="100" y="145"/>
                      <a:pt x="109" y="154"/>
                      <a:pt x="116" y="164"/>
                    </a:cubicBezTo>
                    <a:close/>
                    <a:moveTo>
                      <a:pt x="42" y="214"/>
                    </a:moveTo>
                    <a:cubicBezTo>
                      <a:pt x="44" y="204"/>
                      <a:pt x="47" y="194"/>
                      <a:pt x="52" y="184"/>
                    </a:cubicBezTo>
                    <a:cubicBezTo>
                      <a:pt x="53" y="182"/>
                      <a:pt x="53" y="182"/>
                      <a:pt x="53" y="182"/>
                    </a:cubicBezTo>
                    <a:cubicBezTo>
                      <a:pt x="127" y="182"/>
                      <a:pt x="127" y="182"/>
                      <a:pt x="127" y="182"/>
                    </a:cubicBezTo>
                    <a:cubicBezTo>
                      <a:pt x="128" y="184"/>
                      <a:pt x="128" y="184"/>
                      <a:pt x="128" y="184"/>
                    </a:cubicBezTo>
                    <a:cubicBezTo>
                      <a:pt x="133" y="194"/>
                      <a:pt x="136" y="204"/>
                      <a:pt x="138" y="213"/>
                    </a:cubicBezTo>
                    <a:cubicBezTo>
                      <a:pt x="138" y="216"/>
                      <a:pt x="138" y="216"/>
                      <a:pt x="138" y="216"/>
                    </a:cubicBezTo>
                    <a:cubicBezTo>
                      <a:pt x="42" y="216"/>
                      <a:pt x="42" y="216"/>
                      <a:pt x="42" y="216"/>
                    </a:cubicBezTo>
                    <a:lnTo>
                      <a:pt x="42" y="214"/>
                    </a:lnTo>
                    <a:close/>
                    <a:moveTo>
                      <a:pt x="64" y="91"/>
                    </a:moveTo>
                    <a:cubicBezTo>
                      <a:pt x="115" y="91"/>
                      <a:pt x="115" y="91"/>
                      <a:pt x="115" y="91"/>
                    </a:cubicBezTo>
                    <a:cubicBezTo>
                      <a:pt x="109" y="99"/>
                      <a:pt x="100" y="107"/>
                      <a:pt x="90" y="115"/>
                    </a:cubicBezTo>
                    <a:cubicBezTo>
                      <a:pt x="80" y="107"/>
                      <a:pt x="71" y="99"/>
                      <a:pt x="64" y="91"/>
                    </a:cubicBezTo>
                    <a:close/>
                    <a:moveTo>
                      <a:pt x="127" y="73"/>
                    </a:moveTo>
                    <a:cubicBezTo>
                      <a:pt x="53" y="73"/>
                      <a:pt x="53" y="73"/>
                      <a:pt x="53" y="73"/>
                    </a:cubicBezTo>
                    <a:cubicBezTo>
                      <a:pt x="52" y="73"/>
                      <a:pt x="52" y="73"/>
                      <a:pt x="52" y="73"/>
                    </a:cubicBezTo>
                    <a:cubicBezTo>
                      <a:pt x="47" y="63"/>
                      <a:pt x="44" y="52"/>
                      <a:pt x="44" y="41"/>
                    </a:cubicBezTo>
                    <a:cubicBezTo>
                      <a:pt x="44" y="41"/>
                      <a:pt x="44" y="41"/>
                      <a:pt x="44" y="41"/>
                    </a:cubicBezTo>
                    <a:cubicBezTo>
                      <a:pt x="136" y="40"/>
                      <a:pt x="136" y="40"/>
                      <a:pt x="136" y="40"/>
                    </a:cubicBezTo>
                    <a:cubicBezTo>
                      <a:pt x="136" y="41"/>
                      <a:pt x="136" y="41"/>
                      <a:pt x="136" y="41"/>
                    </a:cubicBezTo>
                    <a:cubicBezTo>
                      <a:pt x="135" y="52"/>
                      <a:pt x="133" y="62"/>
                      <a:pt x="128" y="72"/>
                    </a:cubicBezTo>
                    <a:lnTo>
                      <a:pt x="127"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3" name="Freeform 198">
                <a:extLst>
                  <a:ext uri="{FF2B5EF4-FFF2-40B4-BE49-F238E27FC236}">
                    <a16:creationId xmlns:a16="http://schemas.microsoft.com/office/drawing/2014/main" xmlns="" id="{E891B22A-2A06-9D40-B242-97ECE021CAC4}"/>
                  </a:ext>
                </a:extLst>
              </p:cNvPr>
              <p:cNvSpPr>
                <a:spLocks/>
              </p:cNvSpPr>
              <p:nvPr/>
            </p:nvSpPr>
            <p:spPr bwMode="auto">
              <a:xfrm>
                <a:off x="5287" y="1341"/>
                <a:ext cx="538" cy="535"/>
              </a:xfrm>
              <a:custGeom>
                <a:avLst/>
                <a:gdLst>
                  <a:gd name="T0" fmla="*/ 103 w 282"/>
                  <a:gd name="T1" fmla="*/ 0 h 281"/>
                  <a:gd name="T2" fmla="*/ 135 w 282"/>
                  <a:gd name="T3" fmla="*/ 0 h 281"/>
                  <a:gd name="T4" fmla="*/ 164 w 282"/>
                  <a:gd name="T5" fmla="*/ 55 h 281"/>
                  <a:gd name="T6" fmla="*/ 235 w 282"/>
                  <a:gd name="T7" fmla="*/ 54 h 281"/>
                  <a:gd name="T8" fmla="*/ 248 w 282"/>
                  <a:gd name="T9" fmla="*/ 183 h 281"/>
                  <a:gd name="T10" fmla="*/ 84 w 282"/>
                  <a:gd name="T11" fmla="*/ 216 h 281"/>
                  <a:gd name="T12" fmla="*/ 32 w 282"/>
                  <a:gd name="T13" fmla="*/ 275 h 281"/>
                  <a:gd name="T14" fmla="*/ 1 w 282"/>
                  <a:gd name="T15" fmla="*/ 275 h 281"/>
                  <a:gd name="T16" fmla="*/ 52 w 282"/>
                  <a:gd name="T17" fmla="*/ 175 h 281"/>
                  <a:gd name="T18" fmla="*/ 151 w 282"/>
                  <a:gd name="T19" fmla="*/ 131 h 281"/>
                  <a:gd name="T20" fmla="*/ 127 w 282"/>
                  <a:gd name="T21" fmla="*/ 82 h 281"/>
                  <a:gd name="T22" fmla="*/ 103 w 282"/>
                  <a:gd name="T23"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2" h="281">
                    <a:moveTo>
                      <a:pt x="103" y="0"/>
                    </a:moveTo>
                    <a:cubicBezTo>
                      <a:pt x="135" y="0"/>
                      <a:pt x="135" y="0"/>
                      <a:pt x="135" y="0"/>
                    </a:cubicBezTo>
                    <a:cubicBezTo>
                      <a:pt x="135" y="0"/>
                      <a:pt x="131" y="77"/>
                      <a:pt x="164" y="55"/>
                    </a:cubicBezTo>
                    <a:cubicBezTo>
                      <a:pt x="179" y="45"/>
                      <a:pt x="204" y="28"/>
                      <a:pt x="235" y="54"/>
                    </a:cubicBezTo>
                    <a:cubicBezTo>
                      <a:pt x="260" y="76"/>
                      <a:pt x="282" y="110"/>
                      <a:pt x="248" y="183"/>
                    </a:cubicBezTo>
                    <a:cubicBezTo>
                      <a:pt x="230" y="221"/>
                      <a:pt x="172" y="281"/>
                      <a:pt x="84" y="216"/>
                    </a:cubicBezTo>
                    <a:cubicBezTo>
                      <a:pt x="70" y="206"/>
                      <a:pt x="34" y="198"/>
                      <a:pt x="32" y="275"/>
                    </a:cubicBezTo>
                    <a:cubicBezTo>
                      <a:pt x="1" y="275"/>
                      <a:pt x="1" y="275"/>
                      <a:pt x="1" y="275"/>
                    </a:cubicBezTo>
                    <a:cubicBezTo>
                      <a:pt x="1" y="275"/>
                      <a:pt x="0" y="168"/>
                      <a:pt x="52" y="175"/>
                    </a:cubicBezTo>
                    <a:cubicBezTo>
                      <a:pt x="79" y="179"/>
                      <a:pt x="141" y="195"/>
                      <a:pt x="151" y="131"/>
                    </a:cubicBezTo>
                    <a:cubicBezTo>
                      <a:pt x="153" y="117"/>
                      <a:pt x="159" y="101"/>
                      <a:pt x="127" y="82"/>
                    </a:cubicBezTo>
                    <a:cubicBezTo>
                      <a:pt x="114" y="74"/>
                      <a:pt x="103" y="67"/>
                      <a:pt x="10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4" name="Freeform 199">
                <a:extLst>
                  <a:ext uri="{FF2B5EF4-FFF2-40B4-BE49-F238E27FC236}">
                    <a16:creationId xmlns:a16="http://schemas.microsoft.com/office/drawing/2014/main" xmlns="" id="{04CEC232-B617-EC41-A963-1CECC8803238}"/>
                  </a:ext>
                </a:extLst>
              </p:cNvPr>
              <p:cNvSpPr>
                <a:spLocks/>
              </p:cNvSpPr>
              <p:nvPr/>
            </p:nvSpPr>
            <p:spPr bwMode="auto">
              <a:xfrm>
                <a:off x="3530" y="2772"/>
                <a:ext cx="381" cy="523"/>
              </a:xfrm>
              <a:custGeom>
                <a:avLst/>
                <a:gdLst>
                  <a:gd name="T0" fmla="*/ 186 w 200"/>
                  <a:gd name="T1" fmla="*/ 50 h 275"/>
                  <a:gd name="T2" fmla="*/ 133 w 200"/>
                  <a:gd name="T3" fmla="*/ 8 h 275"/>
                  <a:gd name="T4" fmla="*/ 36 w 200"/>
                  <a:gd name="T5" fmla="*/ 26 h 275"/>
                  <a:gd name="T6" fmla="*/ 9 w 200"/>
                  <a:gd name="T7" fmla="*/ 126 h 275"/>
                  <a:gd name="T8" fmla="*/ 15 w 200"/>
                  <a:gd name="T9" fmla="*/ 130 h 275"/>
                  <a:gd name="T10" fmla="*/ 19 w 200"/>
                  <a:gd name="T11" fmla="*/ 125 h 275"/>
                  <a:gd name="T12" fmla="*/ 43 w 200"/>
                  <a:gd name="T13" fmla="*/ 33 h 275"/>
                  <a:gd name="T14" fmla="*/ 131 w 200"/>
                  <a:gd name="T15" fmla="*/ 18 h 275"/>
                  <a:gd name="T16" fmla="*/ 177 w 200"/>
                  <a:gd name="T17" fmla="*/ 54 h 275"/>
                  <a:gd name="T18" fmla="*/ 159 w 200"/>
                  <a:gd name="T19" fmla="*/ 166 h 275"/>
                  <a:gd name="T20" fmla="*/ 147 w 200"/>
                  <a:gd name="T21" fmla="*/ 200 h 275"/>
                  <a:gd name="T22" fmla="*/ 130 w 200"/>
                  <a:gd name="T23" fmla="*/ 246 h 275"/>
                  <a:gd name="T24" fmla="*/ 84 w 200"/>
                  <a:gd name="T25" fmla="*/ 265 h 275"/>
                  <a:gd name="T26" fmla="*/ 45 w 200"/>
                  <a:gd name="T27" fmla="*/ 237 h 275"/>
                  <a:gd name="T28" fmla="*/ 32 w 200"/>
                  <a:gd name="T29" fmla="*/ 180 h 275"/>
                  <a:gd name="T30" fmla="*/ 56 w 200"/>
                  <a:gd name="T31" fmla="*/ 177 h 275"/>
                  <a:gd name="T32" fmla="*/ 62 w 200"/>
                  <a:gd name="T33" fmla="*/ 194 h 275"/>
                  <a:gd name="T34" fmla="*/ 81 w 200"/>
                  <a:gd name="T35" fmla="*/ 221 h 275"/>
                  <a:gd name="T36" fmla="*/ 105 w 200"/>
                  <a:gd name="T37" fmla="*/ 212 h 275"/>
                  <a:gd name="T38" fmla="*/ 96 w 200"/>
                  <a:gd name="T39" fmla="*/ 173 h 275"/>
                  <a:gd name="T40" fmla="*/ 116 w 200"/>
                  <a:gd name="T41" fmla="*/ 121 h 275"/>
                  <a:gd name="T42" fmla="*/ 90 w 200"/>
                  <a:gd name="T43" fmla="*/ 106 h 275"/>
                  <a:gd name="T44" fmla="*/ 89 w 200"/>
                  <a:gd name="T45" fmla="*/ 106 h 275"/>
                  <a:gd name="T46" fmla="*/ 64 w 200"/>
                  <a:gd name="T47" fmla="*/ 122 h 275"/>
                  <a:gd name="T48" fmla="*/ 62 w 200"/>
                  <a:gd name="T49" fmla="*/ 74 h 275"/>
                  <a:gd name="T50" fmla="*/ 83 w 200"/>
                  <a:gd name="T51" fmla="*/ 56 h 275"/>
                  <a:gd name="T52" fmla="*/ 132 w 200"/>
                  <a:gd name="T53" fmla="*/ 65 h 275"/>
                  <a:gd name="T54" fmla="*/ 140 w 200"/>
                  <a:gd name="T55" fmla="*/ 124 h 275"/>
                  <a:gd name="T56" fmla="*/ 144 w 200"/>
                  <a:gd name="T57" fmla="*/ 130 h 275"/>
                  <a:gd name="T58" fmla="*/ 149 w 200"/>
                  <a:gd name="T59" fmla="*/ 126 h 275"/>
                  <a:gd name="T60" fmla="*/ 138 w 200"/>
                  <a:gd name="T61" fmla="*/ 58 h 275"/>
                  <a:gd name="T62" fmla="*/ 80 w 200"/>
                  <a:gd name="T63" fmla="*/ 47 h 275"/>
                  <a:gd name="T64" fmla="*/ 53 w 200"/>
                  <a:gd name="T65" fmla="*/ 70 h 275"/>
                  <a:gd name="T66" fmla="*/ 58 w 200"/>
                  <a:gd name="T67" fmla="*/ 135 h 275"/>
                  <a:gd name="T68" fmla="*/ 63 w 200"/>
                  <a:gd name="T69" fmla="*/ 138 h 275"/>
                  <a:gd name="T70" fmla="*/ 67 w 200"/>
                  <a:gd name="T71" fmla="*/ 135 h 275"/>
                  <a:gd name="T72" fmla="*/ 89 w 200"/>
                  <a:gd name="T73" fmla="*/ 115 h 275"/>
                  <a:gd name="T74" fmla="*/ 90 w 200"/>
                  <a:gd name="T75" fmla="*/ 115 h 275"/>
                  <a:gd name="T76" fmla="*/ 107 w 200"/>
                  <a:gd name="T77" fmla="*/ 125 h 275"/>
                  <a:gd name="T78" fmla="*/ 87 w 200"/>
                  <a:gd name="T79" fmla="*/ 169 h 275"/>
                  <a:gd name="T80" fmla="*/ 86 w 200"/>
                  <a:gd name="T81" fmla="*/ 175 h 275"/>
                  <a:gd name="T82" fmla="*/ 96 w 200"/>
                  <a:gd name="T83" fmla="*/ 207 h 275"/>
                  <a:gd name="T84" fmla="*/ 81 w 200"/>
                  <a:gd name="T85" fmla="*/ 212 h 275"/>
                  <a:gd name="T86" fmla="*/ 72 w 200"/>
                  <a:gd name="T87" fmla="*/ 191 h 275"/>
                  <a:gd name="T88" fmla="*/ 59 w 200"/>
                  <a:gd name="T89" fmla="*/ 168 h 275"/>
                  <a:gd name="T90" fmla="*/ 24 w 200"/>
                  <a:gd name="T91" fmla="*/ 175 h 275"/>
                  <a:gd name="T92" fmla="*/ 36 w 200"/>
                  <a:gd name="T93" fmla="*/ 241 h 275"/>
                  <a:gd name="T94" fmla="*/ 84 w 200"/>
                  <a:gd name="T95" fmla="*/ 274 h 275"/>
                  <a:gd name="T96" fmla="*/ 89 w 200"/>
                  <a:gd name="T97" fmla="*/ 275 h 275"/>
                  <a:gd name="T98" fmla="*/ 139 w 200"/>
                  <a:gd name="T99" fmla="*/ 250 h 275"/>
                  <a:gd name="T100" fmla="*/ 156 w 200"/>
                  <a:gd name="T101" fmla="*/ 202 h 275"/>
                  <a:gd name="T102" fmla="*/ 167 w 200"/>
                  <a:gd name="T103" fmla="*/ 171 h 275"/>
                  <a:gd name="T104" fmla="*/ 186 w 200"/>
                  <a:gd name="T105" fmla="*/ 5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75">
                    <a:moveTo>
                      <a:pt x="186" y="50"/>
                    </a:moveTo>
                    <a:cubicBezTo>
                      <a:pt x="174" y="25"/>
                      <a:pt x="151" y="12"/>
                      <a:pt x="133" y="8"/>
                    </a:cubicBezTo>
                    <a:cubicBezTo>
                      <a:pt x="90" y="0"/>
                      <a:pt x="58" y="6"/>
                      <a:pt x="36" y="26"/>
                    </a:cubicBezTo>
                    <a:cubicBezTo>
                      <a:pt x="0" y="61"/>
                      <a:pt x="9" y="124"/>
                      <a:pt x="9" y="126"/>
                    </a:cubicBezTo>
                    <a:cubicBezTo>
                      <a:pt x="10" y="129"/>
                      <a:pt x="12" y="131"/>
                      <a:pt x="15" y="130"/>
                    </a:cubicBezTo>
                    <a:cubicBezTo>
                      <a:pt x="17" y="130"/>
                      <a:pt x="19" y="128"/>
                      <a:pt x="19" y="125"/>
                    </a:cubicBezTo>
                    <a:cubicBezTo>
                      <a:pt x="19" y="124"/>
                      <a:pt x="10" y="64"/>
                      <a:pt x="43" y="33"/>
                    </a:cubicBezTo>
                    <a:cubicBezTo>
                      <a:pt x="62" y="15"/>
                      <a:pt x="92" y="10"/>
                      <a:pt x="131" y="18"/>
                    </a:cubicBezTo>
                    <a:cubicBezTo>
                      <a:pt x="147" y="21"/>
                      <a:pt x="167" y="32"/>
                      <a:pt x="177" y="54"/>
                    </a:cubicBezTo>
                    <a:cubicBezTo>
                      <a:pt x="190" y="82"/>
                      <a:pt x="183" y="121"/>
                      <a:pt x="159" y="166"/>
                    </a:cubicBezTo>
                    <a:cubicBezTo>
                      <a:pt x="152" y="179"/>
                      <a:pt x="149" y="189"/>
                      <a:pt x="147" y="200"/>
                    </a:cubicBezTo>
                    <a:cubicBezTo>
                      <a:pt x="144" y="212"/>
                      <a:pt x="140" y="226"/>
                      <a:pt x="130" y="246"/>
                    </a:cubicBezTo>
                    <a:cubicBezTo>
                      <a:pt x="124" y="258"/>
                      <a:pt x="104" y="266"/>
                      <a:pt x="84" y="265"/>
                    </a:cubicBezTo>
                    <a:cubicBezTo>
                      <a:pt x="75" y="264"/>
                      <a:pt x="53" y="260"/>
                      <a:pt x="45" y="237"/>
                    </a:cubicBezTo>
                    <a:cubicBezTo>
                      <a:pt x="35" y="221"/>
                      <a:pt x="24" y="191"/>
                      <a:pt x="32" y="180"/>
                    </a:cubicBezTo>
                    <a:cubicBezTo>
                      <a:pt x="36" y="174"/>
                      <a:pt x="48" y="175"/>
                      <a:pt x="56" y="177"/>
                    </a:cubicBezTo>
                    <a:cubicBezTo>
                      <a:pt x="58" y="179"/>
                      <a:pt x="61" y="188"/>
                      <a:pt x="62" y="194"/>
                    </a:cubicBezTo>
                    <a:cubicBezTo>
                      <a:pt x="66" y="207"/>
                      <a:pt x="70" y="222"/>
                      <a:pt x="81" y="221"/>
                    </a:cubicBezTo>
                    <a:cubicBezTo>
                      <a:pt x="82" y="221"/>
                      <a:pt x="98" y="223"/>
                      <a:pt x="105" y="212"/>
                    </a:cubicBezTo>
                    <a:cubicBezTo>
                      <a:pt x="110" y="203"/>
                      <a:pt x="107" y="191"/>
                      <a:pt x="96" y="173"/>
                    </a:cubicBezTo>
                    <a:cubicBezTo>
                      <a:pt x="105" y="165"/>
                      <a:pt x="126" y="142"/>
                      <a:pt x="116" y="121"/>
                    </a:cubicBezTo>
                    <a:cubicBezTo>
                      <a:pt x="113" y="115"/>
                      <a:pt x="103" y="106"/>
                      <a:pt x="90" y="106"/>
                    </a:cubicBezTo>
                    <a:cubicBezTo>
                      <a:pt x="89" y="106"/>
                      <a:pt x="89" y="106"/>
                      <a:pt x="89" y="106"/>
                    </a:cubicBezTo>
                    <a:cubicBezTo>
                      <a:pt x="82" y="106"/>
                      <a:pt x="72" y="109"/>
                      <a:pt x="64" y="122"/>
                    </a:cubicBezTo>
                    <a:cubicBezTo>
                      <a:pt x="60" y="110"/>
                      <a:pt x="55" y="90"/>
                      <a:pt x="62" y="74"/>
                    </a:cubicBezTo>
                    <a:cubicBezTo>
                      <a:pt x="66" y="66"/>
                      <a:pt x="73" y="60"/>
                      <a:pt x="83" y="56"/>
                    </a:cubicBezTo>
                    <a:cubicBezTo>
                      <a:pt x="91" y="54"/>
                      <a:pt x="117" y="51"/>
                      <a:pt x="132" y="65"/>
                    </a:cubicBezTo>
                    <a:cubicBezTo>
                      <a:pt x="144" y="77"/>
                      <a:pt x="147" y="96"/>
                      <a:pt x="140" y="124"/>
                    </a:cubicBezTo>
                    <a:cubicBezTo>
                      <a:pt x="139" y="127"/>
                      <a:pt x="141" y="129"/>
                      <a:pt x="144" y="130"/>
                    </a:cubicBezTo>
                    <a:cubicBezTo>
                      <a:pt x="146" y="131"/>
                      <a:pt x="149" y="129"/>
                      <a:pt x="149" y="126"/>
                    </a:cubicBezTo>
                    <a:cubicBezTo>
                      <a:pt x="157" y="95"/>
                      <a:pt x="153" y="72"/>
                      <a:pt x="138" y="58"/>
                    </a:cubicBezTo>
                    <a:cubicBezTo>
                      <a:pt x="118" y="40"/>
                      <a:pt x="87" y="45"/>
                      <a:pt x="80" y="47"/>
                    </a:cubicBezTo>
                    <a:cubicBezTo>
                      <a:pt x="67" y="51"/>
                      <a:pt x="58" y="59"/>
                      <a:pt x="53" y="70"/>
                    </a:cubicBezTo>
                    <a:cubicBezTo>
                      <a:pt x="41" y="97"/>
                      <a:pt x="58" y="134"/>
                      <a:pt x="58" y="135"/>
                    </a:cubicBezTo>
                    <a:cubicBezTo>
                      <a:pt x="59" y="137"/>
                      <a:pt x="61" y="138"/>
                      <a:pt x="63" y="138"/>
                    </a:cubicBezTo>
                    <a:cubicBezTo>
                      <a:pt x="65" y="138"/>
                      <a:pt x="66" y="137"/>
                      <a:pt x="67" y="135"/>
                    </a:cubicBezTo>
                    <a:cubicBezTo>
                      <a:pt x="73" y="122"/>
                      <a:pt x="81" y="115"/>
                      <a:pt x="89" y="115"/>
                    </a:cubicBezTo>
                    <a:cubicBezTo>
                      <a:pt x="90" y="115"/>
                      <a:pt x="90" y="115"/>
                      <a:pt x="90" y="115"/>
                    </a:cubicBezTo>
                    <a:cubicBezTo>
                      <a:pt x="98" y="115"/>
                      <a:pt x="105" y="121"/>
                      <a:pt x="107" y="125"/>
                    </a:cubicBezTo>
                    <a:cubicBezTo>
                      <a:pt x="115" y="141"/>
                      <a:pt x="95" y="162"/>
                      <a:pt x="87" y="169"/>
                    </a:cubicBezTo>
                    <a:cubicBezTo>
                      <a:pt x="85" y="171"/>
                      <a:pt x="85" y="173"/>
                      <a:pt x="86" y="175"/>
                    </a:cubicBezTo>
                    <a:cubicBezTo>
                      <a:pt x="99" y="195"/>
                      <a:pt x="98" y="204"/>
                      <a:pt x="96" y="207"/>
                    </a:cubicBezTo>
                    <a:cubicBezTo>
                      <a:pt x="93" y="213"/>
                      <a:pt x="82" y="212"/>
                      <a:pt x="81" y="212"/>
                    </a:cubicBezTo>
                    <a:cubicBezTo>
                      <a:pt x="77" y="212"/>
                      <a:pt x="74" y="199"/>
                      <a:pt x="72" y="191"/>
                    </a:cubicBezTo>
                    <a:cubicBezTo>
                      <a:pt x="69" y="180"/>
                      <a:pt x="66" y="170"/>
                      <a:pt x="59" y="168"/>
                    </a:cubicBezTo>
                    <a:cubicBezTo>
                      <a:pt x="42" y="164"/>
                      <a:pt x="30" y="166"/>
                      <a:pt x="24" y="175"/>
                    </a:cubicBezTo>
                    <a:cubicBezTo>
                      <a:pt x="10" y="194"/>
                      <a:pt x="34" y="237"/>
                      <a:pt x="36" y="241"/>
                    </a:cubicBezTo>
                    <a:cubicBezTo>
                      <a:pt x="43" y="261"/>
                      <a:pt x="60" y="273"/>
                      <a:pt x="84" y="274"/>
                    </a:cubicBezTo>
                    <a:cubicBezTo>
                      <a:pt x="85" y="274"/>
                      <a:pt x="87" y="275"/>
                      <a:pt x="89" y="275"/>
                    </a:cubicBezTo>
                    <a:cubicBezTo>
                      <a:pt x="111" y="275"/>
                      <a:pt x="132" y="265"/>
                      <a:pt x="139" y="250"/>
                    </a:cubicBezTo>
                    <a:cubicBezTo>
                      <a:pt x="149" y="229"/>
                      <a:pt x="153" y="215"/>
                      <a:pt x="156" y="202"/>
                    </a:cubicBezTo>
                    <a:cubicBezTo>
                      <a:pt x="159" y="192"/>
                      <a:pt x="161" y="182"/>
                      <a:pt x="167" y="171"/>
                    </a:cubicBezTo>
                    <a:cubicBezTo>
                      <a:pt x="194" y="122"/>
                      <a:pt x="200" y="82"/>
                      <a:pt x="18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5" name="Freeform 200">
                <a:extLst>
                  <a:ext uri="{FF2B5EF4-FFF2-40B4-BE49-F238E27FC236}">
                    <a16:creationId xmlns:a16="http://schemas.microsoft.com/office/drawing/2014/main" xmlns="" id="{12BF7EBA-9254-6B4A-824A-A65F41B1C8AF}"/>
                  </a:ext>
                </a:extLst>
              </p:cNvPr>
              <p:cNvSpPr>
                <a:spLocks noEditPoints="1"/>
              </p:cNvSpPr>
              <p:nvPr/>
            </p:nvSpPr>
            <p:spPr bwMode="auto">
              <a:xfrm>
                <a:off x="3810" y="3985"/>
                <a:ext cx="262" cy="599"/>
              </a:xfrm>
              <a:custGeom>
                <a:avLst/>
                <a:gdLst>
                  <a:gd name="T0" fmla="*/ 59 w 137"/>
                  <a:gd name="T1" fmla="*/ 56 h 315"/>
                  <a:gd name="T2" fmla="*/ 74 w 137"/>
                  <a:gd name="T3" fmla="*/ 46 h 315"/>
                  <a:gd name="T4" fmla="*/ 65 w 137"/>
                  <a:gd name="T5" fmla="*/ 14 h 315"/>
                  <a:gd name="T6" fmla="*/ 24 w 137"/>
                  <a:gd name="T7" fmla="*/ 0 h 315"/>
                  <a:gd name="T8" fmla="*/ 0 w 137"/>
                  <a:gd name="T9" fmla="*/ 3 h 315"/>
                  <a:gd name="T10" fmla="*/ 0 w 137"/>
                  <a:gd name="T11" fmla="*/ 296 h 315"/>
                  <a:gd name="T12" fmla="*/ 0 w 137"/>
                  <a:gd name="T13" fmla="*/ 297 h 315"/>
                  <a:gd name="T14" fmla="*/ 0 w 137"/>
                  <a:gd name="T15" fmla="*/ 297 h 315"/>
                  <a:gd name="T16" fmla="*/ 24 w 137"/>
                  <a:gd name="T17" fmla="*/ 315 h 315"/>
                  <a:gd name="T18" fmla="*/ 69 w 137"/>
                  <a:gd name="T19" fmla="*/ 296 h 315"/>
                  <a:gd name="T20" fmla="*/ 31 w 137"/>
                  <a:gd name="T21" fmla="*/ 260 h 315"/>
                  <a:gd name="T22" fmla="*/ 41 w 137"/>
                  <a:gd name="T23" fmla="*/ 259 h 315"/>
                  <a:gd name="T24" fmla="*/ 78 w 137"/>
                  <a:gd name="T25" fmla="*/ 290 h 315"/>
                  <a:gd name="T26" fmla="*/ 124 w 137"/>
                  <a:gd name="T27" fmla="*/ 239 h 315"/>
                  <a:gd name="T28" fmla="*/ 103 w 137"/>
                  <a:gd name="T29" fmla="*/ 214 h 315"/>
                  <a:gd name="T30" fmla="*/ 93 w 137"/>
                  <a:gd name="T31" fmla="*/ 209 h 315"/>
                  <a:gd name="T32" fmla="*/ 93 w 137"/>
                  <a:gd name="T33" fmla="*/ 209 h 315"/>
                  <a:gd name="T34" fmla="*/ 49 w 137"/>
                  <a:gd name="T35" fmla="*/ 200 h 315"/>
                  <a:gd name="T36" fmla="*/ 40 w 137"/>
                  <a:gd name="T37" fmla="*/ 210 h 315"/>
                  <a:gd name="T38" fmla="*/ 31 w 137"/>
                  <a:gd name="T39" fmla="*/ 208 h 315"/>
                  <a:gd name="T40" fmla="*/ 45 w 137"/>
                  <a:gd name="T41" fmla="*/ 191 h 315"/>
                  <a:gd name="T42" fmla="*/ 105 w 137"/>
                  <a:gd name="T43" fmla="*/ 204 h 315"/>
                  <a:gd name="T44" fmla="*/ 126 w 137"/>
                  <a:gd name="T45" fmla="*/ 180 h 315"/>
                  <a:gd name="T46" fmla="*/ 99 w 137"/>
                  <a:gd name="T47" fmla="*/ 79 h 315"/>
                  <a:gd name="T48" fmla="*/ 59 w 137"/>
                  <a:gd name="T49" fmla="*/ 56 h 315"/>
                  <a:gd name="T50" fmla="*/ 67 w 137"/>
                  <a:gd name="T51" fmla="*/ 137 h 315"/>
                  <a:gd name="T52" fmla="*/ 31 w 137"/>
                  <a:gd name="T53" fmla="*/ 81 h 315"/>
                  <a:gd name="T54" fmla="*/ 41 w 137"/>
                  <a:gd name="T55" fmla="*/ 82 h 315"/>
                  <a:gd name="T56" fmla="*/ 73 w 137"/>
                  <a:gd name="T57" fmla="*/ 128 h 315"/>
                  <a:gd name="T58" fmla="*/ 67 w 137"/>
                  <a:gd name="T59" fmla="*/ 13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315">
                    <a:moveTo>
                      <a:pt x="59" y="56"/>
                    </a:moveTo>
                    <a:cubicBezTo>
                      <a:pt x="59" y="50"/>
                      <a:pt x="66" y="47"/>
                      <a:pt x="74" y="46"/>
                    </a:cubicBezTo>
                    <a:cubicBezTo>
                      <a:pt x="75" y="32"/>
                      <a:pt x="72" y="22"/>
                      <a:pt x="65" y="14"/>
                    </a:cubicBezTo>
                    <a:cubicBezTo>
                      <a:pt x="55" y="3"/>
                      <a:pt x="37" y="0"/>
                      <a:pt x="24" y="0"/>
                    </a:cubicBezTo>
                    <a:cubicBezTo>
                      <a:pt x="14" y="0"/>
                      <a:pt x="5" y="2"/>
                      <a:pt x="0" y="3"/>
                    </a:cubicBezTo>
                    <a:cubicBezTo>
                      <a:pt x="0" y="296"/>
                      <a:pt x="0" y="296"/>
                      <a:pt x="0" y="296"/>
                    </a:cubicBezTo>
                    <a:cubicBezTo>
                      <a:pt x="0" y="297"/>
                      <a:pt x="0" y="297"/>
                      <a:pt x="0" y="297"/>
                    </a:cubicBezTo>
                    <a:cubicBezTo>
                      <a:pt x="0" y="297"/>
                      <a:pt x="0" y="297"/>
                      <a:pt x="0" y="297"/>
                    </a:cubicBezTo>
                    <a:cubicBezTo>
                      <a:pt x="5" y="309"/>
                      <a:pt x="13" y="315"/>
                      <a:pt x="24" y="315"/>
                    </a:cubicBezTo>
                    <a:cubicBezTo>
                      <a:pt x="41" y="315"/>
                      <a:pt x="59" y="303"/>
                      <a:pt x="69" y="296"/>
                    </a:cubicBezTo>
                    <a:cubicBezTo>
                      <a:pt x="56" y="290"/>
                      <a:pt x="32" y="275"/>
                      <a:pt x="31" y="260"/>
                    </a:cubicBezTo>
                    <a:cubicBezTo>
                      <a:pt x="41" y="259"/>
                      <a:pt x="41" y="259"/>
                      <a:pt x="41" y="259"/>
                    </a:cubicBezTo>
                    <a:cubicBezTo>
                      <a:pt x="42" y="269"/>
                      <a:pt x="63" y="283"/>
                      <a:pt x="78" y="290"/>
                    </a:cubicBezTo>
                    <a:cubicBezTo>
                      <a:pt x="109" y="272"/>
                      <a:pt x="125" y="254"/>
                      <a:pt x="124" y="239"/>
                    </a:cubicBezTo>
                    <a:cubicBezTo>
                      <a:pt x="123" y="223"/>
                      <a:pt x="103" y="214"/>
                      <a:pt x="103" y="214"/>
                    </a:cubicBezTo>
                    <a:cubicBezTo>
                      <a:pt x="93" y="209"/>
                      <a:pt x="93" y="209"/>
                      <a:pt x="93" y="209"/>
                    </a:cubicBezTo>
                    <a:cubicBezTo>
                      <a:pt x="93" y="209"/>
                      <a:pt x="93" y="209"/>
                      <a:pt x="93" y="209"/>
                    </a:cubicBezTo>
                    <a:cubicBezTo>
                      <a:pt x="80" y="203"/>
                      <a:pt x="60" y="196"/>
                      <a:pt x="49" y="200"/>
                    </a:cubicBezTo>
                    <a:cubicBezTo>
                      <a:pt x="45" y="202"/>
                      <a:pt x="42" y="205"/>
                      <a:pt x="40" y="210"/>
                    </a:cubicBezTo>
                    <a:cubicBezTo>
                      <a:pt x="31" y="208"/>
                      <a:pt x="31" y="208"/>
                      <a:pt x="31" y="208"/>
                    </a:cubicBezTo>
                    <a:cubicBezTo>
                      <a:pt x="33" y="200"/>
                      <a:pt x="38" y="194"/>
                      <a:pt x="45" y="191"/>
                    </a:cubicBezTo>
                    <a:cubicBezTo>
                      <a:pt x="64" y="183"/>
                      <a:pt x="96" y="199"/>
                      <a:pt x="105" y="204"/>
                    </a:cubicBezTo>
                    <a:cubicBezTo>
                      <a:pt x="116" y="198"/>
                      <a:pt x="123" y="191"/>
                      <a:pt x="126" y="180"/>
                    </a:cubicBezTo>
                    <a:cubicBezTo>
                      <a:pt x="137" y="144"/>
                      <a:pt x="105" y="89"/>
                      <a:pt x="99" y="79"/>
                    </a:cubicBezTo>
                    <a:cubicBezTo>
                      <a:pt x="64" y="69"/>
                      <a:pt x="58" y="62"/>
                      <a:pt x="59" y="56"/>
                    </a:cubicBezTo>
                    <a:close/>
                    <a:moveTo>
                      <a:pt x="67" y="137"/>
                    </a:moveTo>
                    <a:cubicBezTo>
                      <a:pt x="66" y="135"/>
                      <a:pt x="27" y="109"/>
                      <a:pt x="31" y="81"/>
                    </a:cubicBezTo>
                    <a:cubicBezTo>
                      <a:pt x="41" y="82"/>
                      <a:pt x="41" y="82"/>
                      <a:pt x="41" y="82"/>
                    </a:cubicBezTo>
                    <a:cubicBezTo>
                      <a:pt x="38" y="100"/>
                      <a:pt x="63" y="122"/>
                      <a:pt x="73" y="128"/>
                    </a:cubicBezTo>
                    <a:lnTo>
                      <a:pt x="67"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6" name="Freeform 201">
                <a:extLst>
                  <a:ext uri="{FF2B5EF4-FFF2-40B4-BE49-F238E27FC236}">
                    <a16:creationId xmlns:a16="http://schemas.microsoft.com/office/drawing/2014/main" xmlns="" id="{37B270AB-C4F4-0346-A7C4-1DD3D030AC67}"/>
                  </a:ext>
                </a:extLst>
              </p:cNvPr>
              <p:cNvSpPr>
                <a:spLocks noEditPoints="1"/>
              </p:cNvSpPr>
              <p:nvPr/>
            </p:nvSpPr>
            <p:spPr bwMode="auto">
              <a:xfrm>
                <a:off x="3526" y="3985"/>
                <a:ext cx="263" cy="599"/>
              </a:xfrm>
              <a:custGeom>
                <a:avLst/>
                <a:gdLst>
                  <a:gd name="T0" fmla="*/ 138 w 138"/>
                  <a:gd name="T1" fmla="*/ 297 h 315"/>
                  <a:gd name="T2" fmla="*/ 138 w 138"/>
                  <a:gd name="T3" fmla="*/ 297 h 315"/>
                  <a:gd name="T4" fmla="*/ 137 w 138"/>
                  <a:gd name="T5" fmla="*/ 296 h 315"/>
                  <a:gd name="T6" fmla="*/ 137 w 138"/>
                  <a:gd name="T7" fmla="*/ 3 h 315"/>
                  <a:gd name="T8" fmla="*/ 113 w 138"/>
                  <a:gd name="T9" fmla="*/ 0 h 315"/>
                  <a:gd name="T10" fmla="*/ 72 w 138"/>
                  <a:gd name="T11" fmla="*/ 14 h 315"/>
                  <a:gd name="T12" fmla="*/ 64 w 138"/>
                  <a:gd name="T13" fmla="*/ 46 h 315"/>
                  <a:gd name="T14" fmla="*/ 79 w 138"/>
                  <a:gd name="T15" fmla="*/ 56 h 315"/>
                  <a:gd name="T16" fmla="*/ 39 w 138"/>
                  <a:gd name="T17" fmla="*/ 79 h 315"/>
                  <a:gd name="T18" fmla="*/ 11 w 138"/>
                  <a:gd name="T19" fmla="*/ 180 h 315"/>
                  <a:gd name="T20" fmla="*/ 32 w 138"/>
                  <a:gd name="T21" fmla="*/ 204 h 315"/>
                  <a:gd name="T22" fmla="*/ 92 w 138"/>
                  <a:gd name="T23" fmla="*/ 191 h 315"/>
                  <a:gd name="T24" fmla="*/ 106 w 138"/>
                  <a:gd name="T25" fmla="*/ 208 h 315"/>
                  <a:gd name="T26" fmla="*/ 97 w 138"/>
                  <a:gd name="T27" fmla="*/ 210 h 315"/>
                  <a:gd name="T28" fmla="*/ 89 w 138"/>
                  <a:gd name="T29" fmla="*/ 200 h 315"/>
                  <a:gd name="T30" fmla="*/ 44 w 138"/>
                  <a:gd name="T31" fmla="*/ 209 h 315"/>
                  <a:gd name="T32" fmla="*/ 45 w 138"/>
                  <a:gd name="T33" fmla="*/ 209 h 315"/>
                  <a:gd name="T34" fmla="*/ 35 w 138"/>
                  <a:gd name="T35" fmla="*/ 214 h 315"/>
                  <a:gd name="T36" fmla="*/ 14 w 138"/>
                  <a:gd name="T37" fmla="*/ 239 h 315"/>
                  <a:gd name="T38" fmla="*/ 60 w 138"/>
                  <a:gd name="T39" fmla="*/ 290 h 315"/>
                  <a:gd name="T40" fmla="*/ 98 w 138"/>
                  <a:gd name="T41" fmla="*/ 259 h 315"/>
                  <a:gd name="T42" fmla="*/ 108 w 138"/>
                  <a:gd name="T43" fmla="*/ 260 h 315"/>
                  <a:gd name="T44" fmla="*/ 69 w 138"/>
                  <a:gd name="T45" fmla="*/ 297 h 315"/>
                  <a:gd name="T46" fmla="*/ 113 w 138"/>
                  <a:gd name="T47" fmla="*/ 315 h 315"/>
                  <a:gd name="T48" fmla="*/ 138 w 138"/>
                  <a:gd name="T49" fmla="*/ 297 h 315"/>
                  <a:gd name="T50" fmla="*/ 70 w 138"/>
                  <a:gd name="T51" fmla="*/ 137 h 315"/>
                  <a:gd name="T52" fmla="*/ 64 w 138"/>
                  <a:gd name="T53" fmla="*/ 128 h 315"/>
                  <a:gd name="T54" fmla="*/ 97 w 138"/>
                  <a:gd name="T55" fmla="*/ 82 h 315"/>
                  <a:gd name="T56" fmla="*/ 107 w 138"/>
                  <a:gd name="T57" fmla="*/ 81 h 315"/>
                  <a:gd name="T58" fmla="*/ 70 w 138"/>
                  <a:gd name="T59" fmla="*/ 13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8" h="315">
                    <a:moveTo>
                      <a:pt x="138" y="297"/>
                    </a:moveTo>
                    <a:cubicBezTo>
                      <a:pt x="138" y="297"/>
                      <a:pt x="138" y="297"/>
                      <a:pt x="138" y="297"/>
                    </a:cubicBezTo>
                    <a:cubicBezTo>
                      <a:pt x="137" y="296"/>
                      <a:pt x="137" y="296"/>
                      <a:pt x="137" y="296"/>
                    </a:cubicBezTo>
                    <a:cubicBezTo>
                      <a:pt x="137" y="3"/>
                      <a:pt x="137" y="3"/>
                      <a:pt x="137" y="3"/>
                    </a:cubicBezTo>
                    <a:cubicBezTo>
                      <a:pt x="132" y="2"/>
                      <a:pt x="123" y="0"/>
                      <a:pt x="113" y="0"/>
                    </a:cubicBezTo>
                    <a:cubicBezTo>
                      <a:pt x="100" y="0"/>
                      <a:pt x="83" y="3"/>
                      <a:pt x="72" y="14"/>
                    </a:cubicBezTo>
                    <a:cubicBezTo>
                      <a:pt x="66" y="22"/>
                      <a:pt x="63" y="32"/>
                      <a:pt x="64" y="46"/>
                    </a:cubicBezTo>
                    <a:cubicBezTo>
                      <a:pt x="71" y="47"/>
                      <a:pt x="78" y="50"/>
                      <a:pt x="79" y="56"/>
                    </a:cubicBezTo>
                    <a:cubicBezTo>
                      <a:pt x="80" y="62"/>
                      <a:pt x="73" y="69"/>
                      <a:pt x="39" y="79"/>
                    </a:cubicBezTo>
                    <a:cubicBezTo>
                      <a:pt x="33" y="89"/>
                      <a:pt x="0" y="144"/>
                      <a:pt x="11" y="180"/>
                    </a:cubicBezTo>
                    <a:cubicBezTo>
                      <a:pt x="14" y="191"/>
                      <a:pt x="21" y="198"/>
                      <a:pt x="32" y="204"/>
                    </a:cubicBezTo>
                    <a:cubicBezTo>
                      <a:pt x="41" y="199"/>
                      <a:pt x="73" y="183"/>
                      <a:pt x="92" y="191"/>
                    </a:cubicBezTo>
                    <a:cubicBezTo>
                      <a:pt x="100" y="194"/>
                      <a:pt x="104" y="200"/>
                      <a:pt x="106" y="208"/>
                    </a:cubicBezTo>
                    <a:cubicBezTo>
                      <a:pt x="97" y="210"/>
                      <a:pt x="97" y="210"/>
                      <a:pt x="97" y="210"/>
                    </a:cubicBezTo>
                    <a:cubicBezTo>
                      <a:pt x="96" y="205"/>
                      <a:pt x="93" y="202"/>
                      <a:pt x="89" y="200"/>
                    </a:cubicBezTo>
                    <a:cubicBezTo>
                      <a:pt x="77" y="196"/>
                      <a:pt x="57" y="203"/>
                      <a:pt x="44" y="209"/>
                    </a:cubicBezTo>
                    <a:cubicBezTo>
                      <a:pt x="45" y="209"/>
                      <a:pt x="45" y="209"/>
                      <a:pt x="45" y="209"/>
                    </a:cubicBezTo>
                    <a:cubicBezTo>
                      <a:pt x="35" y="214"/>
                      <a:pt x="35" y="214"/>
                      <a:pt x="35" y="214"/>
                    </a:cubicBezTo>
                    <a:cubicBezTo>
                      <a:pt x="34" y="214"/>
                      <a:pt x="14" y="223"/>
                      <a:pt x="14" y="239"/>
                    </a:cubicBezTo>
                    <a:cubicBezTo>
                      <a:pt x="13" y="254"/>
                      <a:pt x="29" y="272"/>
                      <a:pt x="60" y="290"/>
                    </a:cubicBezTo>
                    <a:cubicBezTo>
                      <a:pt x="75" y="283"/>
                      <a:pt x="97" y="269"/>
                      <a:pt x="98" y="259"/>
                    </a:cubicBezTo>
                    <a:cubicBezTo>
                      <a:pt x="108" y="260"/>
                      <a:pt x="108" y="260"/>
                      <a:pt x="108" y="260"/>
                    </a:cubicBezTo>
                    <a:cubicBezTo>
                      <a:pt x="107" y="275"/>
                      <a:pt x="82" y="290"/>
                      <a:pt x="69" y="297"/>
                    </a:cubicBezTo>
                    <a:cubicBezTo>
                      <a:pt x="79" y="303"/>
                      <a:pt x="97" y="315"/>
                      <a:pt x="113" y="315"/>
                    </a:cubicBezTo>
                    <a:cubicBezTo>
                      <a:pt x="124" y="315"/>
                      <a:pt x="132" y="309"/>
                      <a:pt x="138" y="297"/>
                    </a:cubicBezTo>
                    <a:close/>
                    <a:moveTo>
                      <a:pt x="70" y="137"/>
                    </a:moveTo>
                    <a:cubicBezTo>
                      <a:pt x="64" y="128"/>
                      <a:pt x="64" y="128"/>
                      <a:pt x="64" y="128"/>
                    </a:cubicBezTo>
                    <a:cubicBezTo>
                      <a:pt x="74" y="122"/>
                      <a:pt x="99" y="100"/>
                      <a:pt x="97" y="82"/>
                    </a:cubicBezTo>
                    <a:cubicBezTo>
                      <a:pt x="107" y="81"/>
                      <a:pt x="107" y="81"/>
                      <a:pt x="107" y="81"/>
                    </a:cubicBezTo>
                    <a:cubicBezTo>
                      <a:pt x="110" y="109"/>
                      <a:pt x="72" y="135"/>
                      <a:pt x="70"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7" name="Freeform 202">
                <a:extLst>
                  <a:ext uri="{FF2B5EF4-FFF2-40B4-BE49-F238E27FC236}">
                    <a16:creationId xmlns:a16="http://schemas.microsoft.com/office/drawing/2014/main" xmlns="" id="{4FCED250-BB1D-8344-B8C2-6DCBC2190CC6}"/>
                  </a:ext>
                </a:extLst>
              </p:cNvPr>
              <p:cNvSpPr>
                <a:spLocks noEditPoints="1"/>
              </p:cNvSpPr>
              <p:nvPr/>
            </p:nvSpPr>
            <p:spPr bwMode="auto">
              <a:xfrm>
                <a:off x="4342" y="445"/>
                <a:ext cx="389" cy="255"/>
              </a:xfrm>
              <a:custGeom>
                <a:avLst/>
                <a:gdLst>
                  <a:gd name="T0" fmla="*/ 102 w 204"/>
                  <a:gd name="T1" fmla="*/ 32 h 134"/>
                  <a:gd name="T2" fmla="*/ 0 w 204"/>
                  <a:gd name="T3" fmla="*/ 83 h 134"/>
                  <a:gd name="T4" fmla="*/ 102 w 204"/>
                  <a:gd name="T5" fmla="*/ 134 h 134"/>
                  <a:gd name="T6" fmla="*/ 204 w 204"/>
                  <a:gd name="T7" fmla="*/ 83 h 134"/>
                  <a:gd name="T8" fmla="*/ 102 w 204"/>
                  <a:gd name="T9" fmla="*/ 32 h 134"/>
                  <a:gd name="T10" fmla="*/ 89 w 204"/>
                  <a:gd name="T11" fmla="*/ 58 h 134"/>
                  <a:gd name="T12" fmla="*/ 102 w 204"/>
                  <a:gd name="T13" fmla="*/ 71 h 134"/>
                  <a:gd name="T14" fmla="*/ 89 w 204"/>
                  <a:gd name="T15" fmla="*/ 83 h 134"/>
                  <a:gd name="T16" fmla="*/ 76 w 204"/>
                  <a:gd name="T17" fmla="*/ 71 h 134"/>
                  <a:gd name="T18" fmla="*/ 89 w 204"/>
                  <a:gd name="T19" fmla="*/ 58 h 134"/>
                  <a:gd name="T20" fmla="*/ 154 w 204"/>
                  <a:gd name="T21" fmla="*/ 109 h 134"/>
                  <a:gd name="T22" fmla="*/ 129 w 204"/>
                  <a:gd name="T23" fmla="*/ 118 h 134"/>
                  <a:gd name="T24" fmla="*/ 102 w 204"/>
                  <a:gd name="T25" fmla="*/ 121 h 134"/>
                  <a:gd name="T26" fmla="*/ 74 w 204"/>
                  <a:gd name="T27" fmla="*/ 118 h 134"/>
                  <a:gd name="T28" fmla="*/ 49 w 204"/>
                  <a:gd name="T29" fmla="*/ 109 h 134"/>
                  <a:gd name="T30" fmla="*/ 16 w 204"/>
                  <a:gd name="T31" fmla="*/ 83 h 134"/>
                  <a:gd name="T32" fmla="*/ 49 w 204"/>
                  <a:gd name="T33" fmla="*/ 58 h 134"/>
                  <a:gd name="T34" fmla="*/ 70 w 204"/>
                  <a:gd name="T35" fmla="*/ 50 h 134"/>
                  <a:gd name="T36" fmla="*/ 63 w 204"/>
                  <a:gd name="T37" fmla="*/ 71 h 134"/>
                  <a:gd name="T38" fmla="*/ 102 w 204"/>
                  <a:gd name="T39" fmla="*/ 109 h 134"/>
                  <a:gd name="T40" fmla="*/ 140 w 204"/>
                  <a:gd name="T41" fmla="*/ 71 h 134"/>
                  <a:gd name="T42" fmla="*/ 134 w 204"/>
                  <a:gd name="T43" fmla="*/ 50 h 134"/>
                  <a:gd name="T44" fmla="*/ 154 w 204"/>
                  <a:gd name="T45" fmla="*/ 58 h 134"/>
                  <a:gd name="T46" fmla="*/ 187 w 204"/>
                  <a:gd name="T47" fmla="*/ 83 h 134"/>
                  <a:gd name="T48" fmla="*/ 154 w 204"/>
                  <a:gd name="T49" fmla="*/ 109 h 134"/>
                  <a:gd name="T50" fmla="*/ 171 w 204"/>
                  <a:gd name="T51" fmla="*/ 17 h 134"/>
                  <a:gd name="T52" fmla="*/ 102 w 204"/>
                  <a:gd name="T53" fmla="*/ 0 h 134"/>
                  <a:gd name="T54" fmla="*/ 32 w 204"/>
                  <a:gd name="T55" fmla="*/ 17 h 134"/>
                  <a:gd name="T56" fmla="*/ 0 w 204"/>
                  <a:gd name="T57" fmla="*/ 39 h 134"/>
                  <a:gd name="T58" fmla="*/ 0 w 204"/>
                  <a:gd name="T59" fmla="*/ 61 h 134"/>
                  <a:gd name="T60" fmla="*/ 38 w 204"/>
                  <a:gd name="T61" fmla="*/ 32 h 134"/>
                  <a:gd name="T62" fmla="*/ 102 w 204"/>
                  <a:gd name="T63" fmla="*/ 17 h 134"/>
                  <a:gd name="T64" fmla="*/ 165 w 204"/>
                  <a:gd name="T65" fmla="*/ 32 h 134"/>
                  <a:gd name="T66" fmla="*/ 204 w 204"/>
                  <a:gd name="T67" fmla="*/ 61 h 134"/>
                  <a:gd name="T68" fmla="*/ 204 w 204"/>
                  <a:gd name="T69" fmla="*/ 39 h 134"/>
                  <a:gd name="T70" fmla="*/ 171 w 204"/>
                  <a:gd name="T71" fmla="*/ 1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4" h="134">
                    <a:moveTo>
                      <a:pt x="102" y="32"/>
                    </a:moveTo>
                    <a:cubicBezTo>
                      <a:pt x="60" y="32"/>
                      <a:pt x="23" y="52"/>
                      <a:pt x="0" y="83"/>
                    </a:cubicBezTo>
                    <a:cubicBezTo>
                      <a:pt x="23" y="114"/>
                      <a:pt x="60" y="134"/>
                      <a:pt x="102" y="134"/>
                    </a:cubicBezTo>
                    <a:cubicBezTo>
                      <a:pt x="143" y="134"/>
                      <a:pt x="180" y="114"/>
                      <a:pt x="204" y="83"/>
                    </a:cubicBezTo>
                    <a:cubicBezTo>
                      <a:pt x="180" y="52"/>
                      <a:pt x="143" y="32"/>
                      <a:pt x="102" y="32"/>
                    </a:cubicBezTo>
                    <a:close/>
                    <a:moveTo>
                      <a:pt x="89" y="58"/>
                    </a:moveTo>
                    <a:cubicBezTo>
                      <a:pt x="96" y="58"/>
                      <a:pt x="102" y="63"/>
                      <a:pt x="102" y="71"/>
                    </a:cubicBezTo>
                    <a:cubicBezTo>
                      <a:pt x="102" y="78"/>
                      <a:pt x="96" y="83"/>
                      <a:pt x="89" y="83"/>
                    </a:cubicBezTo>
                    <a:cubicBezTo>
                      <a:pt x="82" y="83"/>
                      <a:pt x="76" y="78"/>
                      <a:pt x="76" y="71"/>
                    </a:cubicBezTo>
                    <a:cubicBezTo>
                      <a:pt x="76" y="63"/>
                      <a:pt x="82" y="58"/>
                      <a:pt x="89" y="58"/>
                    </a:cubicBezTo>
                    <a:close/>
                    <a:moveTo>
                      <a:pt x="154" y="109"/>
                    </a:moveTo>
                    <a:cubicBezTo>
                      <a:pt x="146" y="113"/>
                      <a:pt x="137" y="116"/>
                      <a:pt x="129" y="118"/>
                    </a:cubicBezTo>
                    <a:cubicBezTo>
                      <a:pt x="120" y="120"/>
                      <a:pt x="111" y="121"/>
                      <a:pt x="102" y="121"/>
                    </a:cubicBezTo>
                    <a:cubicBezTo>
                      <a:pt x="92" y="121"/>
                      <a:pt x="83" y="120"/>
                      <a:pt x="74" y="118"/>
                    </a:cubicBezTo>
                    <a:cubicBezTo>
                      <a:pt x="66" y="116"/>
                      <a:pt x="57" y="113"/>
                      <a:pt x="49" y="109"/>
                    </a:cubicBezTo>
                    <a:cubicBezTo>
                      <a:pt x="37" y="103"/>
                      <a:pt x="26" y="94"/>
                      <a:pt x="16" y="83"/>
                    </a:cubicBezTo>
                    <a:cubicBezTo>
                      <a:pt x="26" y="73"/>
                      <a:pt x="37" y="64"/>
                      <a:pt x="49" y="58"/>
                    </a:cubicBezTo>
                    <a:cubicBezTo>
                      <a:pt x="56" y="54"/>
                      <a:pt x="63" y="52"/>
                      <a:pt x="70" y="50"/>
                    </a:cubicBezTo>
                    <a:cubicBezTo>
                      <a:pt x="66" y="56"/>
                      <a:pt x="63" y="63"/>
                      <a:pt x="63" y="71"/>
                    </a:cubicBezTo>
                    <a:cubicBezTo>
                      <a:pt x="63" y="92"/>
                      <a:pt x="80" y="109"/>
                      <a:pt x="102" y="109"/>
                    </a:cubicBezTo>
                    <a:cubicBezTo>
                      <a:pt x="123" y="109"/>
                      <a:pt x="140" y="92"/>
                      <a:pt x="140" y="71"/>
                    </a:cubicBezTo>
                    <a:cubicBezTo>
                      <a:pt x="140" y="63"/>
                      <a:pt x="137" y="56"/>
                      <a:pt x="134" y="50"/>
                    </a:cubicBezTo>
                    <a:cubicBezTo>
                      <a:pt x="140" y="52"/>
                      <a:pt x="147" y="54"/>
                      <a:pt x="154" y="58"/>
                    </a:cubicBezTo>
                    <a:cubicBezTo>
                      <a:pt x="166" y="64"/>
                      <a:pt x="178" y="73"/>
                      <a:pt x="187" y="83"/>
                    </a:cubicBezTo>
                    <a:cubicBezTo>
                      <a:pt x="178" y="94"/>
                      <a:pt x="166" y="103"/>
                      <a:pt x="154" y="109"/>
                    </a:cubicBezTo>
                    <a:close/>
                    <a:moveTo>
                      <a:pt x="171" y="17"/>
                    </a:moveTo>
                    <a:cubicBezTo>
                      <a:pt x="149" y="6"/>
                      <a:pt x="126" y="0"/>
                      <a:pt x="102" y="0"/>
                    </a:cubicBezTo>
                    <a:cubicBezTo>
                      <a:pt x="77" y="0"/>
                      <a:pt x="54" y="6"/>
                      <a:pt x="32" y="17"/>
                    </a:cubicBezTo>
                    <a:cubicBezTo>
                      <a:pt x="20" y="23"/>
                      <a:pt x="9" y="31"/>
                      <a:pt x="0" y="39"/>
                    </a:cubicBezTo>
                    <a:cubicBezTo>
                      <a:pt x="0" y="61"/>
                      <a:pt x="0" y="61"/>
                      <a:pt x="0" y="61"/>
                    </a:cubicBezTo>
                    <a:cubicBezTo>
                      <a:pt x="11" y="49"/>
                      <a:pt x="24" y="40"/>
                      <a:pt x="38" y="32"/>
                    </a:cubicBezTo>
                    <a:cubicBezTo>
                      <a:pt x="58" y="22"/>
                      <a:pt x="79" y="17"/>
                      <a:pt x="102" y="17"/>
                    </a:cubicBezTo>
                    <a:cubicBezTo>
                      <a:pt x="124" y="17"/>
                      <a:pt x="145" y="22"/>
                      <a:pt x="165" y="32"/>
                    </a:cubicBezTo>
                    <a:cubicBezTo>
                      <a:pt x="179" y="40"/>
                      <a:pt x="193" y="49"/>
                      <a:pt x="204" y="61"/>
                    </a:cubicBezTo>
                    <a:cubicBezTo>
                      <a:pt x="204" y="39"/>
                      <a:pt x="204" y="39"/>
                      <a:pt x="204" y="39"/>
                    </a:cubicBezTo>
                    <a:cubicBezTo>
                      <a:pt x="194" y="31"/>
                      <a:pt x="183" y="23"/>
                      <a:pt x="17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8" name="Freeform 203">
                <a:extLst>
                  <a:ext uri="{FF2B5EF4-FFF2-40B4-BE49-F238E27FC236}">
                    <a16:creationId xmlns:a16="http://schemas.microsoft.com/office/drawing/2014/main" xmlns="" id="{A8DE6327-2B87-3443-90A3-DAE8CA1B37F9}"/>
                  </a:ext>
                </a:extLst>
              </p:cNvPr>
              <p:cNvSpPr>
                <a:spLocks/>
              </p:cNvSpPr>
              <p:nvPr/>
            </p:nvSpPr>
            <p:spPr bwMode="auto">
              <a:xfrm>
                <a:off x="3243" y="2035"/>
                <a:ext cx="861" cy="641"/>
              </a:xfrm>
              <a:custGeom>
                <a:avLst/>
                <a:gdLst>
                  <a:gd name="T0" fmla="*/ 296 w 452"/>
                  <a:gd name="T1" fmla="*/ 45 h 337"/>
                  <a:gd name="T2" fmla="*/ 251 w 452"/>
                  <a:gd name="T3" fmla="*/ 46 h 337"/>
                  <a:gd name="T4" fmla="*/ 251 w 452"/>
                  <a:gd name="T5" fmla="*/ 123 h 337"/>
                  <a:gd name="T6" fmla="*/ 238 w 452"/>
                  <a:gd name="T7" fmla="*/ 110 h 337"/>
                  <a:gd name="T8" fmla="*/ 238 w 452"/>
                  <a:gd name="T9" fmla="*/ 96 h 337"/>
                  <a:gd name="T10" fmla="*/ 214 w 452"/>
                  <a:gd name="T11" fmla="*/ 96 h 337"/>
                  <a:gd name="T12" fmla="*/ 214 w 452"/>
                  <a:gd name="T13" fmla="*/ 110 h 337"/>
                  <a:gd name="T14" fmla="*/ 200 w 452"/>
                  <a:gd name="T15" fmla="*/ 123 h 337"/>
                  <a:gd name="T16" fmla="*/ 200 w 452"/>
                  <a:gd name="T17" fmla="*/ 46 h 337"/>
                  <a:gd name="T18" fmla="*/ 156 w 452"/>
                  <a:gd name="T19" fmla="*/ 45 h 337"/>
                  <a:gd name="T20" fmla="*/ 65 w 452"/>
                  <a:gd name="T21" fmla="*/ 311 h 337"/>
                  <a:gd name="T22" fmla="*/ 125 w 452"/>
                  <a:gd name="T23" fmla="*/ 299 h 337"/>
                  <a:gd name="T24" fmla="*/ 200 w 452"/>
                  <a:gd name="T25" fmla="*/ 256 h 337"/>
                  <a:gd name="T26" fmla="*/ 200 w 452"/>
                  <a:gd name="T27" fmla="*/ 140 h 337"/>
                  <a:gd name="T28" fmla="*/ 226 w 452"/>
                  <a:gd name="T29" fmla="*/ 114 h 337"/>
                  <a:gd name="T30" fmla="*/ 251 w 452"/>
                  <a:gd name="T31" fmla="*/ 140 h 337"/>
                  <a:gd name="T32" fmla="*/ 251 w 452"/>
                  <a:gd name="T33" fmla="*/ 256 h 337"/>
                  <a:gd name="T34" fmla="*/ 327 w 452"/>
                  <a:gd name="T35" fmla="*/ 299 h 337"/>
                  <a:gd name="T36" fmla="*/ 386 w 452"/>
                  <a:gd name="T37" fmla="*/ 311 h 337"/>
                  <a:gd name="T38" fmla="*/ 296 w 452"/>
                  <a:gd name="T39" fmla="*/ 4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2" h="337">
                    <a:moveTo>
                      <a:pt x="296" y="45"/>
                    </a:moveTo>
                    <a:cubicBezTo>
                      <a:pt x="251" y="0"/>
                      <a:pt x="251" y="46"/>
                      <a:pt x="251" y="46"/>
                    </a:cubicBezTo>
                    <a:cubicBezTo>
                      <a:pt x="251" y="123"/>
                      <a:pt x="251" y="123"/>
                      <a:pt x="251" y="123"/>
                    </a:cubicBezTo>
                    <a:cubicBezTo>
                      <a:pt x="238" y="110"/>
                      <a:pt x="238" y="110"/>
                      <a:pt x="238" y="110"/>
                    </a:cubicBezTo>
                    <a:cubicBezTo>
                      <a:pt x="238" y="96"/>
                      <a:pt x="238" y="96"/>
                      <a:pt x="238" y="96"/>
                    </a:cubicBezTo>
                    <a:cubicBezTo>
                      <a:pt x="214" y="96"/>
                      <a:pt x="214" y="96"/>
                      <a:pt x="214" y="96"/>
                    </a:cubicBezTo>
                    <a:cubicBezTo>
                      <a:pt x="214" y="110"/>
                      <a:pt x="214" y="110"/>
                      <a:pt x="214" y="110"/>
                    </a:cubicBezTo>
                    <a:cubicBezTo>
                      <a:pt x="200" y="123"/>
                      <a:pt x="200" y="123"/>
                      <a:pt x="200" y="123"/>
                    </a:cubicBezTo>
                    <a:cubicBezTo>
                      <a:pt x="200" y="46"/>
                      <a:pt x="200" y="46"/>
                      <a:pt x="200" y="46"/>
                    </a:cubicBezTo>
                    <a:cubicBezTo>
                      <a:pt x="200" y="46"/>
                      <a:pt x="200" y="0"/>
                      <a:pt x="156" y="45"/>
                    </a:cubicBezTo>
                    <a:cubicBezTo>
                      <a:pt x="156" y="45"/>
                      <a:pt x="0" y="208"/>
                      <a:pt x="65" y="311"/>
                    </a:cubicBezTo>
                    <a:cubicBezTo>
                      <a:pt x="73" y="323"/>
                      <a:pt x="98" y="337"/>
                      <a:pt x="125" y="299"/>
                    </a:cubicBezTo>
                    <a:cubicBezTo>
                      <a:pt x="137" y="281"/>
                      <a:pt x="193" y="315"/>
                      <a:pt x="200" y="256"/>
                    </a:cubicBezTo>
                    <a:cubicBezTo>
                      <a:pt x="200" y="140"/>
                      <a:pt x="200" y="140"/>
                      <a:pt x="200" y="140"/>
                    </a:cubicBezTo>
                    <a:cubicBezTo>
                      <a:pt x="226" y="114"/>
                      <a:pt x="226" y="114"/>
                      <a:pt x="226" y="114"/>
                    </a:cubicBezTo>
                    <a:cubicBezTo>
                      <a:pt x="251" y="140"/>
                      <a:pt x="251" y="140"/>
                      <a:pt x="251" y="140"/>
                    </a:cubicBezTo>
                    <a:cubicBezTo>
                      <a:pt x="251" y="256"/>
                      <a:pt x="251" y="256"/>
                      <a:pt x="251" y="256"/>
                    </a:cubicBezTo>
                    <a:cubicBezTo>
                      <a:pt x="259" y="315"/>
                      <a:pt x="315" y="281"/>
                      <a:pt x="327" y="299"/>
                    </a:cubicBezTo>
                    <a:cubicBezTo>
                      <a:pt x="354" y="337"/>
                      <a:pt x="379" y="323"/>
                      <a:pt x="386" y="311"/>
                    </a:cubicBezTo>
                    <a:cubicBezTo>
                      <a:pt x="452" y="208"/>
                      <a:pt x="296" y="45"/>
                      <a:pt x="296"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9" name="Rectangle 204">
                <a:extLst>
                  <a:ext uri="{FF2B5EF4-FFF2-40B4-BE49-F238E27FC236}">
                    <a16:creationId xmlns:a16="http://schemas.microsoft.com/office/drawing/2014/main" xmlns="" id="{03E11F07-1C90-2941-82B6-07F64D4FCB08}"/>
                  </a:ext>
                </a:extLst>
              </p:cNvPr>
              <p:cNvSpPr>
                <a:spLocks noChangeArrowheads="1"/>
              </p:cNvSpPr>
              <p:nvPr/>
            </p:nvSpPr>
            <p:spPr bwMode="auto">
              <a:xfrm>
                <a:off x="3650" y="2062"/>
                <a:ext cx="46"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0" name="Rectangle 205">
                <a:extLst>
                  <a:ext uri="{FF2B5EF4-FFF2-40B4-BE49-F238E27FC236}">
                    <a16:creationId xmlns:a16="http://schemas.microsoft.com/office/drawing/2014/main" xmlns="" id="{A2D7F998-C91B-C94F-A836-B833F33B3827}"/>
                  </a:ext>
                </a:extLst>
              </p:cNvPr>
              <p:cNvSpPr>
                <a:spLocks noChangeArrowheads="1"/>
              </p:cNvSpPr>
              <p:nvPr/>
            </p:nvSpPr>
            <p:spPr bwMode="auto">
              <a:xfrm>
                <a:off x="3650" y="2113"/>
                <a:ext cx="46"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1" name="Rectangle 206">
                <a:extLst>
                  <a:ext uri="{FF2B5EF4-FFF2-40B4-BE49-F238E27FC236}">
                    <a16:creationId xmlns:a16="http://schemas.microsoft.com/office/drawing/2014/main" xmlns="" id="{E5CD2DB9-F09F-A44E-91DB-F40C1D4E27E2}"/>
                  </a:ext>
                </a:extLst>
              </p:cNvPr>
              <p:cNvSpPr>
                <a:spLocks noChangeArrowheads="1"/>
              </p:cNvSpPr>
              <p:nvPr/>
            </p:nvSpPr>
            <p:spPr bwMode="auto">
              <a:xfrm>
                <a:off x="3650" y="2167"/>
                <a:ext cx="46"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2" name="Freeform 207">
                <a:extLst>
                  <a:ext uri="{FF2B5EF4-FFF2-40B4-BE49-F238E27FC236}">
                    <a16:creationId xmlns:a16="http://schemas.microsoft.com/office/drawing/2014/main" xmlns="" id="{A182B75B-77B6-CF47-8F1D-BBF9D9D1E048}"/>
                  </a:ext>
                </a:extLst>
              </p:cNvPr>
              <p:cNvSpPr>
                <a:spLocks/>
              </p:cNvSpPr>
              <p:nvPr/>
            </p:nvSpPr>
            <p:spPr bwMode="auto">
              <a:xfrm>
                <a:off x="2497" y="2536"/>
                <a:ext cx="475" cy="557"/>
              </a:xfrm>
              <a:custGeom>
                <a:avLst/>
                <a:gdLst>
                  <a:gd name="T0" fmla="*/ 19 w 249"/>
                  <a:gd name="T1" fmla="*/ 184 h 293"/>
                  <a:gd name="T2" fmla="*/ 63 w 249"/>
                  <a:gd name="T3" fmla="*/ 194 h 293"/>
                  <a:gd name="T4" fmla="*/ 97 w 249"/>
                  <a:gd name="T5" fmla="*/ 193 h 293"/>
                  <a:gd name="T6" fmla="*/ 99 w 249"/>
                  <a:gd name="T7" fmla="*/ 151 h 293"/>
                  <a:gd name="T8" fmla="*/ 90 w 249"/>
                  <a:gd name="T9" fmla="*/ 72 h 293"/>
                  <a:gd name="T10" fmla="*/ 100 w 249"/>
                  <a:gd name="T11" fmla="*/ 19 h 293"/>
                  <a:gd name="T12" fmla="*/ 122 w 249"/>
                  <a:gd name="T13" fmla="*/ 70 h 293"/>
                  <a:gd name="T14" fmla="*/ 137 w 249"/>
                  <a:gd name="T15" fmla="*/ 128 h 293"/>
                  <a:gd name="T16" fmla="*/ 134 w 249"/>
                  <a:gd name="T17" fmla="*/ 65 h 293"/>
                  <a:gd name="T18" fmla="*/ 149 w 249"/>
                  <a:gd name="T19" fmla="*/ 0 h 293"/>
                  <a:gd name="T20" fmla="*/ 165 w 249"/>
                  <a:gd name="T21" fmla="*/ 65 h 293"/>
                  <a:gd name="T22" fmla="*/ 172 w 249"/>
                  <a:gd name="T23" fmla="*/ 125 h 293"/>
                  <a:gd name="T24" fmla="*/ 178 w 249"/>
                  <a:gd name="T25" fmla="*/ 65 h 293"/>
                  <a:gd name="T26" fmla="*/ 194 w 249"/>
                  <a:gd name="T27" fmla="*/ 11 h 293"/>
                  <a:gd name="T28" fmla="*/ 210 w 249"/>
                  <a:gd name="T29" fmla="*/ 68 h 293"/>
                  <a:gd name="T30" fmla="*/ 216 w 249"/>
                  <a:gd name="T31" fmla="*/ 129 h 293"/>
                  <a:gd name="T32" fmla="*/ 223 w 249"/>
                  <a:gd name="T33" fmla="*/ 77 h 293"/>
                  <a:gd name="T34" fmla="*/ 238 w 249"/>
                  <a:gd name="T35" fmla="*/ 34 h 293"/>
                  <a:gd name="T36" fmla="*/ 248 w 249"/>
                  <a:gd name="T37" fmla="*/ 85 h 293"/>
                  <a:gd name="T38" fmla="*/ 245 w 249"/>
                  <a:gd name="T39" fmla="*/ 197 h 293"/>
                  <a:gd name="T40" fmla="*/ 222 w 249"/>
                  <a:gd name="T41" fmla="*/ 293 h 293"/>
                  <a:gd name="T42" fmla="*/ 125 w 249"/>
                  <a:gd name="T43" fmla="*/ 293 h 293"/>
                  <a:gd name="T44" fmla="*/ 100 w 249"/>
                  <a:gd name="T45" fmla="*/ 266 h 293"/>
                  <a:gd name="T46" fmla="*/ 19 w 249"/>
                  <a:gd name="T47" fmla="*/ 212 h 293"/>
                  <a:gd name="T48" fmla="*/ 19 w 249"/>
                  <a:gd name="T49" fmla="*/ 18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9" h="293">
                    <a:moveTo>
                      <a:pt x="19" y="184"/>
                    </a:moveTo>
                    <a:cubicBezTo>
                      <a:pt x="36" y="175"/>
                      <a:pt x="45" y="186"/>
                      <a:pt x="63" y="194"/>
                    </a:cubicBezTo>
                    <a:cubicBezTo>
                      <a:pt x="79" y="201"/>
                      <a:pt x="96" y="202"/>
                      <a:pt x="97" y="193"/>
                    </a:cubicBezTo>
                    <a:cubicBezTo>
                      <a:pt x="100" y="178"/>
                      <a:pt x="99" y="171"/>
                      <a:pt x="99" y="151"/>
                    </a:cubicBezTo>
                    <a:cubicBezTo>
                      <a:pt x="99" y="135"/>
                      <a:pt x="94" y="99"/>
                      <a:pt x="90" y="72"/>
                    </a:cubicBezTo>
                    <a:cubicBezTo>
                      <a:pt x="86" y="39"/>
                      <a:pt x="84" y="20"/>
                      <a:pt x="100" y="19"/>
                    </a:cubicBezTo>
                    <a:cubicBezTo>
                      <a:pt x="115" y="17"/>
                      <a:pt x="116" y="26"/>
                      <a:pt x="122" y="70"/>
                    </a:cubicBezTo>
                    <a:cubicBezTo>
                      <a:pt x="126" y="104"/>
                      <a:pt x="134" y="128"/>
                      <a:pt x="137" y="128"/>
                    </a:cubicBezTo>
                    <a:cubicBezTo>
                      <a:pt x="141" y="127"/>
                      <a:pt x="135" y="96"/>
                      <a:pt x="134" y="65"/>
                    </a:cubicBezTo>
                    <a:cubicBezTo>
                      <a:pt x="132" y="9"/>
                      <a:pt x="135" y="0"/>
                      <a:pt x="149" y="0"/>
                    </a:cubicBezTo>
                    <a:cubicBezTo>
                      <a:pt x="161" y="0"/>
                      <a:pt x="164" y="8"/>
                      <a:pt x="165" y="65"/>
                    </a:cubicBezTo>
                    <a:cubicBezTo>
                      <a:pt x="166" y="94"/>
                      <a:pt x="169" y="125"/>
                      <a:pt x="172" y="125"/>
                    </a:cubicBezTo>
                    <a:cubicBezTo>
                      <a:pt x="176" y="125"/>
                      <a:pt x="179" y="96"/>
                      <a:pt x="178" y="65"/>
                    </a:cubicBezTo>
                    <a:cubicBezTo>
                      <a:pt x="177" y="6"/>
                      <a:pt x="187" y="11"/>
                      <a:pt x="194" y="11"/>
                    </a:cubicBezTo>
                    <a:cubicBezTo>
                      <a:pt x="200" y="11"/>
                      <a:pt x="210" y="12"/>
                      <a:pt x="210" y="68"/>
                    </a:cubicBezTo>
                    <a:cubicBezTo>
                      <a:pt x="210" y="101"/>
                      <a:pt x="210" y="129"/>
                      <a:pt x="216" y="129"/>
                    </a:cubicBezTo>
                    <a:cubicBezTo>
                      <a:pt x="219" y="129"/>
                      <a:pt x="223" y="103"/>
                      <a:pt x="223" y="77"/>
                    </a:cubicBezTo>
                    <a:cubicBezTo>
                      <a:pt x="223" y="34"/>
                      <a:pt x="232" y="34"/>
                      <a:pt x="238" y="34"/>
                    </a:cubicBezTo>
                    <a:cubicBezTo>
                      <a:pt x="245" y="34"/>
                      <a:pt x="248" y="42"/>
                      <a:pt x="248" y="85"/>
                    </a:cubicBezTo>
                    <a:cubicBezTo>
                      <a:pt x="249" y="119"/>
                      <a:pt x="245" y="168"/>
                      <a:pt x="245" y="197"/>
                    </a:cubicBezTo>
                    <a:cubicBezTo>
                      <a:pt x="245" y="268"/>
                      <a:pt x="222" y="269"/>
                      <a:pt x="222" y="293"/>
                    </a:cubicBezTo>
                    <a:cubicBezTo>
                      <a:pt x="125" y="293"/>
                      <a:pt x="125" y="293"/>
                      <a:pt x="125" y="293"/>
                    </a:cubicBezTo>
                    <a:cubicBezTo>
                      <a:pt x="122" y="286"/>
                      <a:pt x="116" y="282"/>
                      <a:pt x="100" y="266"/>
                    </a:cubicBezTo>
                    <a:cubicBezTo>
                      <a:pt x="84" y="249"/>
                      <a:pt x="48" y="218"/>
                      <a:pt x="19" y="212"/>
                    </a:cubicBezTo>
                    <a:cubicBezTo>
                      <a:pt x="0" y="208"/>
                      <a:pt x="9" y="191"/>
                      <a:pt x="19"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3" name="Freeform 208">
                <a:extLst>
                  <a:ext uri="{FF2B5EF4-FFF2-40B4-BE49-F238E27FC236}">
                    <a16:creationId xmlns:a16="http://schemas.microsoft.com/office/drawing/2014/main" xmlns="" id="{D2F233C0-73E6-9D4B-9CB1-417FBB564BE5}"/>
                  </a:ext>
                </a:extLst>
              </p:cNvPr>
              <p:cNvSpPr>
                <a:spLocks/>
              </p:cNvSpPr>
              <p:nvPr/>
            </p:nvSpPr>
            <p:spPr bwMode="auto">
              <a:xfrm>
                <a:off x="5813" y="2532"/>
                <a:ext cx="219" cy="403"/>
              </a:xfrm>
              <a:custGeom>
                <a:avLst/>
                <a:gdLst>
                  <a:gd name="T0" fmla="*/ 97 w 115"/>
                  <a:gd name="T1" fmla="*/ 149 h 212"/>
                  <a:gd name="T2" fmla="*/ 83 w 115"/>
                  <a:gd name="T3" fmla="*/ 131 h 212"/>
                  <a:gd name="T4" fmla="*/ 74 w 115"/>
                  <a:gd name="T5" fmla="*/ 117 h 212"/>
                  <a:gd name="T6" fmla="*/ 82 w 115"/>
                  <a:gd name="T7" fmla="*/ 74 h 212"/>
                  <a:gd name="T8" fmla="*/ 100 w 115"/>
                  <a:gd name="T9" fmla="*/ 58 h 212"/>
                  <a:gd name="T10" fmla="*/ 114 w 115"/>
                  <a:gd name="T11" fmla="*/ 29 h 212"/>
                  <a:gd name="T12" fmla="*/ 97 w 115"/>
                  <a:gd name="T13" fmla="*/ 2 h 212"/>
                  <a:gd name="T14" fmla="*/ 79 w 115"/>
                  <a:gd name="T15" fmla="*/ 0 h 212"/>
                  <a:gd name="T16" fmla="*/ 29 w 115"/>
                  <a:gd name="T17" fmla="*/ 14 h 212"/>
                  <a:gd name="T18" fmla="*/ 2 w 115"/>
                  <a:gd name="T19" fmla="*/ 50 h 212"/>
                  <a:gd name="T20" fmla="*/ 6 w 115"/>
                  <a:gd name="T21" fmla="*/ 91 h 212"/>
                  <a:gd name="T22" fmla="*/ 22 w 115"/>
                  <a:gd name="T23" fmla="*/ 126 h 212"/>
                  <a:gd name="T24" fmla="*/ 32 w 115"/>
                  <a:gd name="T25" fmla="*/ 169 h 212"/>
                  <a:gd name="T26" fmla="*/ 33 w 115"/>
                  <a:gd name="T27" fmla="*/ 180 h 212"/>
                  <a:gd name="T28" fmla="*/ 53 w 115"/>
                  <a:gd name="T29" fmla="*/ 209 h 212"/>
                  <a:gd name="T30" fmla="*/ 76 w 115"/>
                  <a:gd name="T31" fmla="*/ 210 h 212"/>
                  <a:gd name="T32" fmla="*/ 102 w 115"/>
                  <a:gd name="T33" fmla="*/ 187 h 212"/>
                  <a:gd name="T34" fmla="*/ 97 w 115"/>
                  <a:gd name="T35" fmla="*/ 14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12">
                    <a:moveTo>
                      <a:pt x="97" y="149"/>
                    </a:moveTo>
                    <a:cubicBezTo>
                      <a:pt x="93" y="143"/>
                      <a:pt x="87" y="137"/>
                      <a:pt x="83" y="131"/>
                    </a:cubicBezTo>
                    <a:cubicBezTo>
                      <a:pt x="80" y="127"/>
                      <a:pt x="76" y="122"/>
                      <a:pt x="74" y="117"/>
                    </a:cubicBezTo>
                    <a:cubicBezTo>
                      <a:pt x="68" y="102"/>
                      <a:pt x="71" y="87"/>
                      <a:pt x="82" y="74"/>
                    </a:cubicBezTo>
                    <a:cubicBezTo>
                      <a:pt x="88" y="68"/>
                      <a:pt x="94" y="63"/>
                      <a:pt x="100" y="58"/>
                    </a:cubicBezTo>
                    <a:cubicBezTo>
                      <a:pt x="108" y="50"/>
                      <a:pt x="114" y="41"/>
                      <a:pt x="114" y="29"/>
                    </a:cubicBezTo>
                    <a:cubicBezTo>
                      <a:pt x="115" y="16"/>
                      <a:pt x="108" y="6"/>
                      <a:pt x="97" y="2"/>
                    </a:cubicBezTo>
                    <a:cubicBezTo>
                      <a:pt x="91" y="1"/>
                      <a:pt x="79" y="0"/>
                      <a:pt x="79" y="0"/>
                    </a:cubicBezTo>
                    <a:cubicBezTo>
                      <a:pt x="61" y="1"/>
                      <a:pt x="45" y="5"/>
                      <a:pt x="29" y="14"/>
                    </a:cubicBezTo>
                    <a:cubicBezTo>
                      <a:pt x="15" y="22"/>
                      <a:pt x="5" y="33"/>
                      <a:pt x="2" y="50"/>
                    </a:cubicBezTo>
                    <a:cubicBezTo>
                      <a:pt x="0" y="64"/>
                      <a:pt x="1" y="78"/>
                      <a:pt x="6" y="91"/>
                    </a:cubicBezTo>
                    <a:cubicBezTo>
                      <a:pt x="11" y="103"/>
                      <a:pt x="16" y="114"/>
                      <a:pt x="22" y="126"/>
                    </a:cubicBezTo>
                    <a:cubicBezTo>
                      <a:pt x="28" y="139"/>
                      <a:pt x="32" y="153"/>
                      <a:pt x="32" y="169"/>
                    </a:cubicBezTo>
                    <a:cubicBezTo>
                      <a:pt x="32" y="172"/>
                      <a:pt x="32" y="176"/>
                      <a:pt x="33" y="180"/>
                    </a:cubicBezTo>
                    <a:cubicBezTo>
                      <a:pt x="35" y="193"/>
                      <a:pt x="41" y="203"/>
                      <a:pt x="53" y="209"/>
                    </a:cubicBezTo>
                    <a:cubicBezTo>
                      <a:pt x="61" y="212"/>
                      <a:pt x="68" y="211"/>
                      <a:pt x="76" y="210"/>
                    </a:cubicBezTo>
                    <a:cubicBezTo>
                      <a:pt x="90" y="208"/>
                      <a:pt x="99" y="200"/>
                      <a:pt x="102" y="187"/>
                    </a:cubicBezTo>
                    <a:cubicBezTo>
                      <a:pt x="105" y="173"/>
                      <a:pt x="104" y="161"/>
                      <a:pt x="97"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4" name="Freeform 209">
                <a:extLst>
                  <a:ext uri="{FF2B5EF4-FFF2-40B4-BE49-F238E27FC236}">
                    <a16:creationId xmlns:a16="http://schemas.microsoft.com/office/drawing/2014/main" xmlns="" id="{559D9A1A-CC34-B24C-991C-E137F941CA1F}"/>
                  </a:ext>
                </a:extLst>
              </p:cNvPr>
              <p:cNvSpPr>
                <a:spLocks/>
              </p:cNvSpPr>
              <p:nvPr/>
            </p:nvSpPr>
            <p:spPr bwMode="auto">
              <a:xfrm>
                <a:off x="5981" y="2404"/>
                <a:ext cx="69" cy="109"/>
              </a:xfrm>
              <a:custGeom>
                <a:avLst/>
                <a:gdLst>
                  <a:gd name="T0" fmla="*/ 29 w 36"/>
                  <a:gd name="T1" fmla="*/ 48 h 57"/>
                  <a:gd name="T2" fmla="*/ 36 w 36"/>
                  <a:gd name="T3" fmla="*/ 25 h 57"/>
                  <a:gd name="T4" fmla="*/ 36 w 36"/>
                  <a:gd name="T5" fmla="*/ 19 h 57"/>
                  <a:gd name="T6" fmla="*/ 34 w 36"/>
                  <a:gd name="T7" fmla="*/ 13 h 57"/>
                  <a:gd name="T8" fmla="*/ 11 w 36"/>
                  <a:gd name="T9" fmla="*/ 8 h 57"/>
                  <a:gd name="T10" fmla="*/ 5 w 36"/>
                  <a:gd name="T11" fmla="*/ 45 h 57"/>
                  <a:gd name="T12" fmla="*/ 29 w 36"/>
                  <a:gd name="T13" fmla="*/ 48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29" y="48"/>
                    </a:moveTo>
                    <a:cubicBezTo>
                      <a:pt x="34" y="41"/>
                      <a:pt x="36" y="34"/>
                      <a:pt x="36" y="25"/>
                    </a:cubicBezTo>
                    <a:cubicBezTo>
                      <a:pt x="36" y="23"/>
                      <a:pt x="36" y="21"/>
                      <a:pt x="36" y="19"/>
                    </a:cubicBezTo>
                    <a:cubicBezTo>
                      <a:pt x="35" y="17"/>
                      <a:pt x="35" y="15"/>
                      <a:pt x="34" y="13"/>
                    </a:cubicBezTo>
                    <a:cubicBezTo>
                      <a:pt x="30" y="2"/>
                      <a:pt x="19" y="0"/>
                      <a:pt x="11" y="8"/>
                    </a:cubicBezTo>
                    <a:cubicBezTo>
                      <a:pt x="2" y="16"/>
                      <a:pt x="0" y="35"/>
                      <a:pt x="5" y="45"/>
                    </a:cubicBezTo>
                    <a:cubicBezTo>
                      <a:pt x="11" y="56"/>
                      <a:pt x="21" y="57"/>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5" name="Freeform 210">
                <a:extLst>
                  <a:ext uri="{FF2B5EF4-FFF2-40B4-BE49-F238E27FC236}">
                    <a16:creationId xmlns:a16="http://schemas.microsoft.com/office/drawing/2014/main" xmlns="" id="{D27E452F-A59F-964D-96FE-69A743CED60D}"/>
                  </a:ext>
                </a:extLst>
              </p:cNvPr>
              <p:cNvSpPr>
                <a:spLocks/>
              </p:cNvSpPr>
              <p:nvPr/>
            </p:nvSpPr>
            <p:spPr bwMode="auto">
              <a:xfrm>
                <a:off x="5924" y="2429"/>
                <a:ext cx="51" cy="74"/>
              </a:xfrm>
              <a:custGeom>
                <a:avLst/>
                <a:gdLst>
                  <a:gd name="T0" fmla="*/ 19 w 27"/>
                  <a:gd name="T1" fmla="*/ 34 h 39"/>
                  <a:gd name="T2" fmla="*/ 22 w 27"/>
                  <a:gd name="T3" fmla="*/ 7 h 39"/>
                  <a:gd name="T4" fmla="*/ 5 w 27"/>
                  <a:gd name="T5" fmla="*/ 6 h 39"/>
                  <a:gd name="T6" fmla="*/ 0 w 27"/>
                  <a:gd name="T7" fmla="*/ 21 h 39"/>
                  <a:gd name="T8" fmla="*/ 3 w 27"/>
                  <a:gd name="T9" fmla="*/ 33 h 39"/>
                  <a:gd name="T10" fmla="*/ 19 w 27"/>
                  <a:gd name="T11" fmla="*/ 34 h 39"/>
                </a:gdLst>
                <a:ahLst/>
                <a:cxnLst>
                  <a:cxn ang="0">
                    <a:pos x="T0" y="T1"/>
                  </a:cxn>
                  <a:cxn ang="0">
                    <a:pos x="T2" y="T3"/>
                  </a:cxn>
                  <a:cxn ang="0">
                    <a:pos x="T4" y="T5"/>
                  </a:cxn>
                  <a:cxn ang="0">
                    <a:pos x="T6" y="T7"/>
                  </a:cxn>
                  <a:cxn ang="0">
                    <a:pos x="T8" y="T9"/>
                  </a:cxn>
                  <a:cxn ang="0">
                    <a:pos x="T10" y="T11"/>
                  </a:cxn>
                </a:cxnLst>
                <a:rect l="0" t="0" r="r" b="b"/>
                <a:pathLst>
                  <a:path w="27" h="39">
                    <a:moveTo>
                      <a:pt x="19" y="34"/>
                    </a:moveTo>
                    <a:cubicBezTo>
                      <a:pt x="25" y="28"/>
                      <a:pt x="27" y="15"/>
                      <a:pt x="22" y="7"/>
                    </a:cubicBezTo>
                    <a:cubicBezTo>
                      <a:pt x="17" y="0"/>
                      <a:pt x="10" y="0"/>
                      <a:pt x="5" y="6"/>
                    </a:cubicBezTo>
                    <a:cubicBezTo>
                      <a:pt x="2" y="10"/>
                      <a:pt x="0" y="15"/>
                      <a:pt x="0" y="21"/>
                    </a:cubicBezTo>
                    <a:cubicBezTo>
                      <a:pt x="0" y="25"/>
                      <a:pt x="1" y="29"/>
                      <a:pt x="3" y="33"/>
                    </a:cubicBezTo>
                    <a:cubicBezTo>
                      <a:pt x="7" y="38"/>
                      <a:pt x="14" y="39"/>
                      <a:pt x="1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6" name="Freeform 211">
                <a:extLst>
                  <a:ext uri="{FF2B5EF4-FFF2-40B4-BE49-F238E27FC236}">
                    <a16:creationId xmlns:a16="http://schemas.microsoft.com/office/drawing/2014/main" xmlns="" id="{EB5EC943-D99F-3E45-9B01-0DF9C905269F}"/>
                  </a:ext>
                </a:extLst>
              </p:cNvPr>
              <p:cNvSpPr>
                <a:spLocks/>
              </p:cNvSpPr>
              <p:nvPr/>
            </p:nvSpPr>
            <p:spPr bwMode="auto">
              <a:xfrm>
                <a:off x="5872" y="2450"/>
                <a:ext cx="40" cy="61"/>
              </a:xfrm>
              <a:custGeom>
                <a:avLst/>
                <a:gdLst>
                  <a:gd name="T0" fmla="*/ 17 w 21"/>
                  <a:gd name="T1" fmla="*/ 27 h 32"/>
                  <a:gd name="T2" fmla="*/ 21 w 21"/>
                  <a:gd name="T3" fmla="*/ 16 h 32"/>
                  <a:gd name="T4" fmla="*/ 17 w 21"/>
                  <a:gd name="T5" fmla="*/ 4 h 32"/>
                  <a:gd name="T6" fmla="*/ 5 w 21"/>
                  <a:gd name="T7" fmla="*/ 4 h 32"/>
                  <a:gd name="T8" fmla="*/ 5 w 21"/>
                  <a:gd name="T9" fmla="*/ 27 h 32"/>
                  <a:gd name="T10" fmla="*/ 17 w 21"/>
                  <a:gd name="T11" fmla="*/ 27 h 32"/>
                </a:gdLst>
                <a:ahLst/>
                <a:cxnLst>
                  <a:cxn ang="0">
                    <a:pos x="T0" y="T1"/>
                  </a:cxn>
                  <a:cxn ang="0">
                    <a:pos x="T2" y="T3"/>
                  </a:cxn>
                  <a:cxn ang="0">
                    <a:pos x="T4" y="T5"/>
                  </a:cxn>
                  <a:cxn ang="0">
                    <a:pos x="T6" y="T7"/>
                  </a:cxn>
                  <a:cxn ang="0">
                    <a:pos x="T8" y="T9"/>
                  </a:cxn>
                  <a:cxn ang="0">
                    <a:pos x="T10" y="T11"/>
                  </a:cxn>
                </a:cxnLst>
                <a:rect l="0" t="0" r="r" b="b"/>
                <a:pathLst>
                  <a:path w="21" h="32">
                    <a:moveTo>
                      <a:pt x="17" y="27"/>
                    </a:moveTo>
                    <a:cubicBezTo>
                      <a:pt x="20" y="24"/>
                      <a:pt x="21" y="20"/>
                      <a:pt x="21" y="16"/>
                    </a:cubicBezTo>
                    <a:cubicBezTo>
                      <a:pt x="21" y="11"/>
                      <a:pt x="20" y="7"/>
                      <a:pt x="17" y="4"/>
                    </a:cubicBezTo>
                    <a:cubicBezTo>
                      <a:pt x="14" y="0"/>
                      <a:pt x="9" y="0"/>
                      <a:pt x="5" y="4"/>
                    </a:cubicBezTo>
                    <a:cubicBezTo>
                      <a:pt x="0" y="10"/>
                      <a:pt x="0" y="21"/>
                      <a:pt x="5" y="27"/>
                    </a:cubicBezTo>
                    <a:cubicBezTo>
                      <a:pt x="9" y="32"/>
                      <a:pt x="14" y="32"/>
                      <a:pt x="1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7" name="Freeform 212">
                <a:extLst>
                  <a:ext uri="{FF2B5EF4-FFF2-40B4-BE49-F238E27FC236}">
                    <a16:creationId xmlns:a16="http://schemas.microsoft.com/office/drawing/2014/main" xmlns="" id="{0F938633-C240-C649-B8CC-251B322D3B37}"/>
                  </a:ext>
                </a:extLst>
              </p:cNvPr>
              <p:cNvSpPr>
                <a:spLocks/>
              </p:cNvSpPr>
              <p:nvPr/>
            </p:nvSpPr>
            <p:spPr bwMode="auto">
              <a:xfrm>
                <a:off x="5840" y="2477"/>
                <a:ext cx="34" cy="49"/>
              </a:xfrm>
              <a:custGeom>
                <a:avLst/>
                <a:gdLst>
                  <a:gd name="T0" fmla="*/ 15 w 18"/>
                  <a:gd name="T1" fmla="*/ 21 h 26"/>
                  <a:gd name="T2" fmla="*/ 12 w 18"/>
                  <a:gd name="T3" fmla="*/ 3 h 26"/>
                  <a:gd name="T4" fmla="*/ 2 w 18"/>
                  <a:gd name="T5" fmla="*/ 5 h 26"/>
                  <a:gd name="T6" fmla="*/ 0 w 18"/>
                  <a:gd name="T7" fmla="*/ 11 h 26"/>
                  <a:gd name="T8" fmla="*/ 6 w 18"/>
                  <a:gd name="T9" fmla="*/ 23 h 26"/>
                  <a:gd name="T10" fmla="*/ 15 w 18"/>
                  <a:gd name="T11" fmla="*/ 21 h 26"/>
                </a:gdLst>
                <a:ahLst/>
                <a:cxnLst>
                  <a:cxn ang="0">
                    <a:pos x="T0" y="T1"/>
                  </a:cxn>
                  <a:cxn ang="0">
                    <a:pos x="T2" y="T3"/>
                  </a:cxn>
                  <a:cxn ang="0">
                    <a:pos x="T4" y="T5"/>
                  </a:cxn>
                  <a:cxn ang="0">
                    <a:pos x="T6" y="T7"/>
                  </a:cxn>
                  <a:cxn ang="0">
                    <a:pos x="T8" y="T9"/>
                  </a:cxn>
                  <a:cxn ang="0">
                    <a:pos x="T10" y="T11"/>
                  </a:cxn>
                </a:cxnLst>
                <a:rect l="0" t="0" r="r" b="b"/>
                <a:pathLst>
                  <a:path w="18" h="26">
                    <a:moveTo>
                      <a:pt x="15" y="21"/>
                    </a:moveTo>
                    <a:cubicBezTo>
                      <a:pt x="18" y="16"/>
                      <a:pt x="17" y="7"/>
                      <a:pt x="12" y="3"/>
                    </a:cubicBezTo>
                    <a:cubicBezTo>
                      <a:pt x="8" y="0"/>
                      <a:pt x="4" y="1"/>
                      <a:pt x="2" y="5"/>
                    </a:cubicBezTo>
                    <a:cubicBezTo>
                      <a:pt x="1" y="7"/>
                      <a:pt x="1" y="9"/>
                      <a:pt x="0" y="11"/>
                    </a:cubicBezTo>
                    <a:cubicBezTo>
                      <a:pt x="1" y="16"/>
                      <a:pt x="2" y="20"/>
                      <a:pt x="6" y="23"/>
                    </a:cubicBezTo>
                    <a:cubicBezTo>
                      <a:pt x="9" y="26"/>
                      <a:pt x="13" y="25"/>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8" name="Freeform 213">
                <a:extLst>
                  <a:ext uri="{FF2B5EF4-FFF2-40B4-BE49-F238E27FC236}">
                    <a16:creationId xmlns:a16="http://schemas.microsoft.com/office/drawing/2014/main" xmlns="" id="{996F57C3-E155-D746-ACDE-31C25472131D}"/>
                  </a:ext>
                </a:extLst>
              </p:cNvPr>
              <p:cNvSpPr>
                <a:spLocks/>
              </p:cNvSpPr>
              <p:nvPr/>
            </p:nvSpPr>
            <p:spPr bwMode="auto">
              <a:xfrm>
                <a:off x="5817" y="2511"/>
                <a:ext cx="29" cy="40"/>
              </a:xfrm>
              <a:custGeom>
                <a:avLst/>
                <a:gdLst>
                  <a:gd name="T0" fmla="*/ 12 w 15"/>
                  <a:gd name="T1" fmla="*/ 17 h 21"/>
                  <a:gd name="T2" fmla="*/ 15 w 15"/>
                  <a:gd name="T3" fmla="*/ 10 h 21"/>
                  <a:gd name="T4" fmla="*/ 12 w 15"/>
                  <a:gd name="T5" fmla="*/ 3 h 21"/>
                  <a:gd name="T6" fmla="*/ 4 w 15"/>
                  <a:gd name="T7" fmla="*/ 3 h 21"/>
                  <a:gd name="T8" fmla="*/ 3 w 15"/>
                  <a:gd name="T9" fmla="*/ 17 h 21"/>
                  <a:gd name="T10" fmla="*/ 12 w 15"/>
                  <a:gd name="T11" fmla="*/ 17 h 21"/>
                </a:gdLst>
                <a:ahLst/>
                <a:cxnLst>
                  <a:cxn ang="0">
                    <a:pos x="T0" y="T1"/>
                  </a:cxn>
                  <a:cxn ang="0">
                    <a:pos x="T2" y="T3"/>
                  </a:cxn>
                  <a:cxn ang="0">
                    <a:pos x="T4" y="T5"/>
                  </a:cxn>
                  <a:cxn ang="0">
                    <a:pos x="T6" y="T7"/>
                  </a:cxn>
                  <a:cxn ang="0">
                    <a:pos x="T8" y="T9"/>
                  </a:cxn>
                  <a:cxn ang="0">
                    <a:pos x="T10" y="T11"/>
                  </a:cxn>
                </a:cxnLst>
                <a:rect l="0" t="0" r="r" b="b"/>
                <a:pathLst>
                  <a:path w="15" h="21">
                    <a:moveTo>
                      <a:pt x="12" y="17"/>
                    </a:moveTo>
                    <a:cubicBezTo>
                      <a:pt x="13" y="15"/>
                      <a:pt x="14" y="12"/>
                      <a:pt x="15" y="10"/>
                    </a:cubicBezTo>
                    <a:cubicBezTo>
                      <a:pt x="14" y="7"/>
                      <a:pt x="13" y="5"/>
                      <a:pt x="12" y="3"/>
                    </a:cubicBezTo>
                    <a:cubicBezTo>
                      <a:pt x="10" y="0"/>
                      <a:pt x="6" y="0"/>
                      <a:pt x="4" y="3"/>
                    </a:cubicBezTo>
                    <a:cubicBezTo>
                      <a:pt x="1" y="6"/>
                      <a:pt x="0" y="13"/>
                      <a:pt x="3" y="17"/>
                    </a:cubicBezTo>
                    <a:cubicBezTo>
                      <a:pt x="6" y="20"/>
                      <a:pt x="10" y="21"/>
                      <a:pt x="1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9" name="Freeform 214">
                <a:extLst>
                  <a:ext uri="{FF2B5EF4-FFF2-40B4-BE49-F238E27FC236}">
                    <a16:creationId xmlns:a16="http://schemas.microsoft.com/office/drawing/2014/main" xmlns="" id="{7CCBAAF7-88E3-8A45-8636-C9FE4781531A}"/>
                  </a:ext>
                </a:extLst>
              </p:cNvPr>
              <p:cNvSpPr>
                <a:spLocks/>
              </p:cNvSpPr>
              <p:nvPr/>
            </p:nvSpPr>
            <p:spPr bwMode="auto">
              <a:xfrm>
                <a:off x="6004" y="2673"/>
                <a:ext cx="257" cy="403"/>
              </a:xfrm>
              <a:custGeom>
                <a:avLst/>
                <a:gdLst>
                  <a:gd name="T0" fmla="*/ 73 w 135"/>
                  <a:gd name="T1" fmla="*/ 2 h 212"/>
                  <a:gd name="T2" fmla="*/ 55 w 135"/>
                  <a:gd name="T3" fmla="*/ 0 h 212"/>
                  <a:gd name="T4" fmla="*/ 31 w 135"/>
                  <a:gd name="T5" fmla="*/ 21 h 212"/>
                  <a:gd name="T6" fmla="*/ 37 w 135"/>
                  <a:gd name="T7" fmla="*/ 52 h 212"/>
                  <a:gd name="T8" fmla="*/ 50 w 135"/>
                  <a:gd name="T9" fmla="*/ 73 h 212"/>
                  <a:gd name="T10" fmla="*/ 46 w 135"/>
                  <a:gd name="T11" fmla="*/ 117 h 212"/>
                  <a:gd name="T12" fmla="*/ 34 w 135"/>
                  <a:gd name="T13" fmla="*/ 128 h 212"/>
                  <a:gd name="T14" fmla="*/ 16 w 135"/>
                  <a:gd name="T15" fmla="*/ 141 h 212"/>
                  <a:gd name="T16" fmla="*/ 1 w 135"/>
                  <a:gd name="T17" fmla="*/ 176 h 212"/>
                  <a:gd name="T18" fmla="*/ 20 w 135"/>
                  <a:gd name="T19" fmla="*/ 206 h 212"/>
                  <a:gd name="T20" fmla="*/ 42 w 135"/>
                  <a:gd name="T21" fmla="*/ 210 h 212"/>
                  <a:gd name="T22" fmla="*/ 69 w 135"/>
                  <a:gd name="T23" fmla="*/ 188 h 212"/>
                  <a:gd name="T24" fmla="*/ 73 w 135"/>
                  <a:gd name="T25" fmla="*/ 177 h 212"/>
                  <a:gd name="T26" fmla="*/ 94 w 135"/>
                  <a:gd name="T27" fmla="*/ 139 h 212"/>
                  <a:gd name="T28" fmla="*/ 118 w 135"/>
                  <a:gd name="T29" fmla="*/ 109 h 212"/>
                  <a:gd name="T30" fmla="*/ 133 w 135"/>
                  <a:gd name="T31" fmla="*/ 71 h 212"/>
                  <a:gd name="T32" fmla="*/ 117 w 135"/>
                  <a:gd name="T33" fmla="*/ 29 h 212"/>
                  <a:gd name="T34" fmla="*/ 73 w 135"/>
                  <a:gd name="T35"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 h="212">
                    <a:moveTo>
                      <a:pt x="73" y="2"/>
                    </a:moveTo>
                    <a:cubicBezTo>
                      <a:pt x="73" y="2"/>
                      <a:pt x="61" y="0"/>
                      <a:pt x="55" y="0"/>
                    </a:cubicBezTo>
                    <a:cubicBezTo>
                      <a:pt x="43" y="0"/>
                      <a:pt x="34" y="8"/>
                      <a:pt x="31" y="21"/>
                    </a:cubicBezTo>
                    <a:cubicBezTo>
                      <a:pt x="28" y="32"/>
                      <a:pt x="31" y="42"/>
                      <a:pt x="37" y="52"/>
                    </a:cubicBezTo>
                    <a:cubicBezTo>
                      <a:pt x="41" y="59"/>
                      <a:pt x="46" y="66"/>
                      <a:pt x="50" y="73"/>
                    </a:cubicBezTo>
                    <a:cubicBezTo>
                      <a:pt x="57" y="88"/>
                      <a:pt x="56" y="103"/>
                      <a:pt x="46" y="117"/>
                    </a:cubicBezTo>
                    <a:cubicBezTo>
                      <a:pt x="43" y="121"/>
                      <a:pt x="38" y="124"/>
                      <a:pt x="34" y="128"/>
                    </a:cubicBezTo>
                    <a:cubicBezTo>
                      <a:pt x="28" y="132"/>
                      <a:pt x="21" y="136"/>
                      <a:pt x="16" y="141"/>
                    </a:cubicBezTo>
                    <a:cubicBezTo>
                      <a:pt x="5" y="150"/>
                      <a:pt x="1" y="162"/>
                      <a:pt x="1" y="176"/>
                    </a:cubicBezTo>
                    <a:cubicBezTo>
                      <a:pt x="0" y="190"/>
                      <a:pt x="7" y="200"/>
                      <a:pt x="20" y="206"/>
                    </a:cubicBezTo>
                    <a:cubicBezTo>
                      <a:pt x="27" y="209"/>
                      <a:pt x="34" y="212"/>
                      <a:pt x="42" y="210"/>
                    </a:cubicBezTo>
                    <a:cubicBezTo>
                      <a:pt x="55" y="208"/>
                      <a:pt x="63" y="200"/>
                      <a:pt x="69" y="188"/>
                    </a:cubicBezTo>
                    <a:cubicBezTo>
                      <a:pt x="71" y="185"/>
                      <a:pt x="72" y="181"/>
                      <a:pt x="73" y="177"/>
                    </a:cubicBezTo>
                    <a:cubicBezTo>
                      <a:pt x="77" y="163"/>
                      <a:pt x="85" y="150"/>
                      <a:pt x="94" y="139"/>
                    </a:cubicBezTo>
                    <a:cubicBezTo>
                      <a:pt x="102" y="129"/>
                      <a:pt x="111" y="120"/>
                      <a:pt x="118" y="109"/>
                    </a:cubicBezTo>
                    <a:cubicBezTo>
                      <a:pt x="127" y="98"/>
                      <a:pt x="132" y="85"/>
                      <a:pt x="133" y="71"/>
                    </a:cubicBezTo>
                    <a:cubicBezTo>
                      <a:pt x="135" y="54"/>
                      <a:pt x="128" y="40"/>
                      <a:pt x="117" y="29"/>
                    </a:cubicBezTo>
                    <a:cubicBezTo>
                      <a:pt x="104" y="16"/>
                      <a:pt x="89" y="8"/>
                      <a:pt x="7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0" name="Freeform 215">
                <a:extLst>
                  <a:ext uri="{FF2B5EF4-FFF2-40B4-BE49-F238E27FC236}">
                    <a16:creationId xmlns:a16="http://schemas.microsoft.com/office/drawing/2014/main" xmlns="" id="{0388BA17-72AA-6B4B-8504-ED367548455A}"/>
                  </a:ext>
                </a:extLst>
              </p:cNvPr>
              <p:cNvSpPr>
                <a:spLocks/>
              </p:cNvSpPr>
              <p:nvPr/>
            </p:nvSpPr>
            <p:spPr bwMode="auto">
              <a:xfrm>
                <a:off x="6076" y="2538"/>
                <a:ext cx="71" cy="108"/>
              </a:xfrm>
              <a:custGeom>
                <a:avLst/>
                <a:gdLst>
                  <a:gd name="T0" fmla="*/ 26 w 37"/>
                  <a:gd name="T1" fmla="*/ 49 h 57"/>
                  <a:gd name="T2" fmla="*/ 31 w 37"/>
                  <a:gd name="T3" fmla="*/ 11 h 57"/>
                  <a:gd name="T4" fmla="*/ 7 w 37"/>
                  <a:gd name="T5" fmla="*/ 10 h 57"/>
                  <a:gd name="T6" fmla="*/ 4 w 37"/>
                  <a:gd name="T7" fmla="*/ 15 h 57"/>
                  <a:gd name="T8" fmla="*/ 2 w 37"/>
                  <a:gd name="T9" fmla="*/ 20 h 57"/>
                  <a:gd name="T10" fmla="*/ 3 w 37"/>
                  <a:gd name="T11" fmla="*/ 45 h 57"/>
                  <a:gd name="T12" fmla="*/ 26 w 37"/>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37" h="57">
                    <a:moveTo>
                      <a:pt x="26" y="49"/>
                    </a:moveTo>
                    <a:cubicBezTo>
                      <a:pt x="35" y="40"/>
                      <a:pt x="37" y="21"/>
                      <a:pt x="31" y="11"/>
                    </a:cubicBezTo>
                    <a:cubicBezTo>
                      <a:pt x="25" y="1"/>
                      <a:pt x="14" y="0"/>
                      <a:pt x="7" y="10"/>
                    </a:cubicBezTo>
                    <a:cubicBezTo>
                      <a:pt x="6" y="12"/>
                      <a:pt x="5" y="13"/>
                      <a:pt x="4" y="15"/>
                    </a:cubicBezTo>
                    <a:cubicBezTo>
                      <a:pt x="3" y="17"/>
                      <a:pt x="2" y="19"/>
                      <a:pt x="2" y="20"/>
                    </a:cubicBezTo>
                    <a:cubicBezTo>
                      <a:pt x="0" y="29"/>
                      <a:pt x="0" y="37"/>
                      <a:pt x="3" y="45"/>
                    </a:cubicBezTo>
                    <a:cubicBezTo>
                      <a:pt x="8" y="56"/>
                      <a:pt x="18" y="57"/>
                      <a:pt x="2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1" name="Freeform 216">
                <a:extLst>
                  <a:ext uri="{FF2B5EF4-FFF2-40B4-BE49-F238E27FC236}">
                    <a16:creationId xmlns:a16="http://schemas.microsoft.com/office/drawing/2014/main" xmlns="" id="{E62FD834-8603-6248-B11A-0B9B76F60928}"/>
                  </a:ext>
                </a:extLst>
              </p:cNvPr>
              <p:cNvSpPr>
                <a:spLocks/>
              </p:cNvSpPr>
              <p:nvPr/>
            </p:nvSpPr>
            <p:spPr bwMode="auto">
              <a:xfrm>
                <a:off x="6149" y="2579"/>
                <a:ext cx="51" cy="77"/>
              </a:xfrm>
              <a:custGeom>
                <a:avLst/>
                <a:gdLst>
                  <a:gd name="T0" fmla="*/ 19 w 27"/>
                  <a:gd name="T1" fmla="*/ 35 h 40"/>
                  <a:gd name="T2" fmla="*/ 25 w 27"/>
                  <a:gd name="T3" fmla="*/ 25 h 40"/>
                  <a:gd name="T4" fmla="*/ 25 w 27"/>
                  <a:gd name="T5" fmla="*/ 9 h 40"/>
                  <a:gd name="T6" fmla="*/ 8 w 27"/>
                  <a:gd name="T7" fmla="*/ 6 h 40"/>
                  <a:gd name="T8" fmla="*/ 4 w 27"/>
                  <a:gd name="T9" fmla="*/ 33 h 40"/>
                  <a:gd name="T10" fmla="*/ 19 w 27"/>
                  <a:gd name="T11" fmla="*/ 35 h 40"/>
                </a:gdLst>
                <a:ahLst/>
                <a:cxnLst>
                  <a:cxn ang="0">
                    <a:pos x="T0" y="T1"/>
                  </a:cxn>
                  <a:cxn ang="0">
                    <a:pos x="T2" y="T3"/>
                  </a:cxn>
                  <a:cxn ang="0">
                    <a:pos x="T4" y="T5"/>
                  </a:cxn>
                  <a:cxn ang="0">
                    <a:pos x="T6" y="T7"/>
                  </a:cxn>
                  <a:cxn ang="0">
                    <a:pos x="T8" y="T9"/>
                  </a:cxn>
                  <a:cxn ang="0">
                    <a:pos x="T10" y="T11"/>
                  </a:cxn>
                </a:cxnLst>
                <a:rect l="0" t="0" r="r" b="b"/>
                <a:pathLst>
                  <a:path w="27" h="40">
                    <a:moveTo>
                      <a:pt x="19" y="35"/>
                    </a:moveTo>
                    <a:cubicBezTo>
                      <a:pt x="22" y="33"/>
                      <a:pt x="24" y="29"/>
                      <a:pt x="25" y="25"/>
                    </a:cubicBezTo>
                    <a:cubicBezTo>
                      <a:pt x="27" y="19"/>
                      <a:pt x="27" y="14"/>
                      <a:pt x="25" y="9"/>
                    </a:cubicBezTo>
                    <a:cubicBezTo>
                      <a:pt x="22" y="2"/>
                      <a:pt x="14" y="0"/>
                      <a:pt x="8" y="6"/>
                    </a:cubicBezTo>
                    <a:cubicBezTo>
                      <a:pt x="2" y="12"/>
                      <a:pt x="0" y="25"/>
                      <a:pt x="4" y="33"/>
                    </a:cubicBezTo>
                    <a:cubicBezTo>
                      <a:pt x="8" y="39"/>
                      <a:pt x="14" y="40"/>
                      <a:pt x="1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2" name="Freeform 217">
                <a:extLst>
                  <a:ext uri="{FF2B5EF4-FFF2-40B4-BE49-F238E27FC236}">
                    <a16:creationId xmlns:a16="http://schemas.microsoft.com/office/drawing/2014/main" xmlns="" id="{2DD55CC8-A5E1-5C49-A5C0-94EF7FD22AF4}"/>
                  </a:ext>
                </a:extLst>
              </p:cNvPr>
              <p:cNvSpPr>
                <a:spLocks/>
              </p:cNvSpPr>
              <p:nvPr/>
            </p:nvSpPr>
            <p:spPr bwMode="auto">
              <a:xfrm>
                <a:off x="6204" y="2616"/>
                <a:ext cx="42" cy="60"/>
              </a:xfrm>
              <a:custGeom>
                <a:avLst/>
                <a:gdLst>
                  <a:gd name="T0" fmla="*/ 13 w 22"/>
                  <a:gd name="T1" fmla="*/ 29 h 32"/>
                  <a:gd name="T2" fmla="*/ 19 w 22"/>
                  <a:gd name="T3" fmla="*/ 6 h 32"/>
                  <a:gd name="T4" fmla="*/ 8 w 22"/>
                  <a:gd name="T5" fmla="*/ 3 h 32"/>
                  <a:gd name="T6" fmla="*/ 1 w 22"/>
                  <a:gd name="T7" fmla="*/ 13 h 32"/>
                  <a:gd name="T8" fmla="*/ 1 w 22"/>
                  <a:gd name="T9" fmla="*/ 25 h 32"/>
                  <a:gd name="T10" fmla="*/ 13 w 22"/>
                  <a:gd name="T11" fmla="*/ 29 h 32"/>
                </a:gdLst>
                <a:ahLst/>
                <a:cxnLst>
                  <a:cxn ang="0">
                    <a:pos x="T0" y="T1"/>
                  </a:cxn>
                  <a:cxn ang="0">
                    <a:pos x="T2" y="T3"/>
                  </a:cxn>
                  <a:cxn ang="0">
                    <a:pos x="T4" y="T5"/>
                  </a:cxn>
                  <a:cxn ang="0">
                    <a:pos x="T6" y="T7"/>
                  </a:cxn>
                  <a:cxn ang="0">
                    <a:pos x="T8" y="T9"/>
                  </a:cxn>
                  <a:cxn ang="0">
                    <a:pos x="T10" y="T11"/>
                  </a:cxn>
                </a:cxnLst>
                <a:rect l="0" t="0" r="r" b="b"/>
                <a:pathLst>
                  <a:path w="22" h="32">
                    <a:moveTo>
                      <a:pt x="13" y="29"/>
                    </a:moveTo>
                    <a:cubicBezTo>
                      <a:pt x="19" y="24"/>
                      <a:pt x="22" y="13"/>
                      <a:pt x="19" y="6"/>
                    </a:cubicBezTo>
                    <a:cubicBezTo>
                      <a:pt x="17" y="1"/>
                      <a:pt x="12" y="0"/>
                      <a:pt x="8" y="3"/>
                    </a:cubicBezTo>
                    <a:cubicBezTo>
                      <a:pt x="4" y="5"/>
                      <a:pt x="2" y="9"/>
                      <a:pt x="1" y="13"/>
                    </a:cubicBezTo>
                    <a:cubicBezTo>
                      <a:pt x="0" y="17"/>
                      <a:pt x="0" y="21"/>
                      <a:pt x="1" y="25"/>
                    </a:cubicBezTo>
                    <a:cubicBezTo>
                      <a:pt x="4" y="30"/>
                      <a:pt x="9" y="32"/>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3" name="Freeform 218">
                <a:extLst>
                  <a:ext uri="{FF2B5EF4-FFF2-40B4-BE49-F238E27FC236}">
                    <a16:creationId xmlns:a16="http://schemas.microsoft.com/office/drawing/2014/main" xmlns="" id="{1DC231A3-C431-0142-A5F3-740562180DEF}"/>
                  </a:ext>
                </a:extLst>
              </p:cNvPr>
              <p:cNvSpPr>
                <a:spLocks/>
              </p:cNvSpPr>
              <p:nvPr/>
            </p:nvSpPr>
            <p:spPr bwMode="auto">
              <a:xfrm>
                <a:off x="6234" y="2654"/>
                <a:ext cx="37" cy="45"/>
              </a:xfrm>
              <a:custGeom>
                <a:avLst/>
                <a:gdLst>
                  <a:gd name="T0" fmla="*/ 1 w 19"/>
                  <a:gd name="T1" fmla="*/ 18 h 24"/>
                  <a:gd name="T2" fmla="*/ 10 w 19"/>
                  <a:gd name="T3" fmla="*/ 22 h 24"/>
                  <a:gd name="T4" fmla="*/ 18 w 19"/>
                  <a:gd name="T5" fmla="*/ 12 h 24"/>
                  <a:gd name="T6" fmla="*/ 18 w 19"/>
                  <a:gd name="T7" fmla="*/ 6 h 24"/>
                  <a:gd name="T8" fmla="*/ 10 w 19"/>
                  <a:gd name="T9" fmla="*/ 1 h 24"/>
                  <a:gd name="T10" fmla="*/ 1 w 19"/>
                  <a:gd name="T11" fmla="*/ 18 h 24"/>
                </a:gdLst>
                <a:ahLst/>
                <a:cxnLst>
                  <a:cxn ang="0">
                    <a:pos x="T0" y="T1"/>
                  </a:cxn>
                  <a:cxn ang="0">
                    <a:pos x="T2" y="T3"/>
                  </a:cxn>
                  <a:cxn ang="0">
                    <a:pos x="T4" y="T5"/>
                  </a:cxn>
                  <a:cxn ang="0">
                    <a:pos x="T6" y="T7"/>
                  </a:cxn>
                  <a:cxn ang="0">
                    <a:pos x="T8" y="T9"/>
                  </a:cxn>
                  <a:cxn ang="0">
                    <a:pos x="T10" y="T11"/>
                  </a:cxn>
                </a:cxnLst>
                <a:rect l="0" t="0" r="r" b="b"/>
                <a:pathLst>
                  <a:path w="19" h="24">
                    <a:moveTo>
                      <a:pt x="1" y="18"/>
                    </a:moveTo>
                    <a:cubicBezTo>
                      <a:pt x="2" y="22"/>
                      <a:pt x="6" y="24"/>
                      <a:pt x="10" y="22"/>
                    </a:cubicBezTo>
                    <a:cubicBezTo>
                      <a:pt x="14" y="20"/>
                      <a:pt x="17" y="17"/>
                      <a:pt x="18" y="12"/>
                    </a:cubicBezTo>
                    <a:cubicBezTo>
                      <a:pt x="18" y="10"/>
                      <a:pt x="19" y="8"/>
                      <a:pt x="18" y="6"/>
                    </a:cubicBezTo>
                    <a:cubicBezTo>
                      <a:pt x="18" y="1"/>
                      <a:pt x="14" y="0"/>
                      <a:pt x="10" y="1"/>
                    </a:cubicBezTo>
                    <a:cubicBezTo>
                      <a:pt x="4" y="4"/>
                      <a:pt x="0" y="12"/>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4" name="Freeform 219">
                <a:extLst>
                  <a:ext uri="{FF2B5EF4-FFF2-40B4-BE49-F238E27FC236}">
                    <a16:creationId xmlns:a16="http://schemas.microsoft.com/office/drawing/2014/main" xmlns="" id="{562FFADF-FC7A-DB46-A7DB-F7E897930C43}"/>
                  </a:ext>
                </a:extLst>
              </p:cNvPr>
              <p:cNvSpPr>
                <a:spLocks/>
              </p:cNvSpPr>
              <p:nvPr/>
            </p:nvSpPr>
            <p:spPr bwMode="auto">
              <a:xfrm>
                <a:off x="6257" y="2690"/>
                <a:ext cx="27" cy="40"/>
              </a:xfrm>
              <a:custGeom>
                <a:avLst/>
                <a:gdLst>
                  <a:gd name="T0" fmla="*/ 12 w 14"/>
                  <a:gd name="T1" fmla="*/ 5 h 21"/>
                  <a:gd name="T2" fmla="*/ 4 w 14"/>
                  <a:gd name="T3" fmla="*/ 3 h 21"/>
                  <a:gd name="T4" fmla="*/ 0 w 14"/>
                  <a:gd name="T5" fmla="*/ 9 h 21"/>
                  <a:gd name="T6" fmla="*/ 1 w 14"/>
                  <a:gd name="T7" fmla="*/ 16 h 21"/>
                  <a:gd name="T8" fmla="*/ 9 w 14"/>
                  <a:gd name="T9" fmla="*/ 19 h 21"/>
                  <a:gd name="T10" fmla="*/ 12 w 14"/>
                  <a:gd name="T11" fmla="*/ 5 h 21"/>
                </a:gdLst>
                <a:ahLst/>
                <a:cxnLst>
                  <a:cxn ang="0">
                    <a:pos x="T0" y="T1"/>
                  </a:cxn>
                  <a:cxn ang="0">
                    <a:pos x="T2" y="T3"/>
                  </a:cxn>
                  <a:cxn ang="0">
                    <a:pos x="T4" y="T5"/>
                  </a:cxn>
                  <a:cxn ang="0">
                    <a:pos x="T6" y="T7"/>
                  </a:cxn>
                  <a:cxn ang="0">
                    <a:pos x="T8" y="T9"/>
                  </a:cxn>
                  <a:cxn ang="0">
                    <a:pos x="T10" y="T11"/>
                  </a:cxn>
                </a:cxnLst>
                <a:rect l="0" t="0" r="r" b="b"/>
                <a:pathLst>
                  <a:path w="14" h="21">
                    <a:moveTo>
                      <a:pt x="12" y="5"/>
                    </a:moveTo>
                    <a:cubicBezTo>
                      <a:pt x="11" y="1"/>
                      <a:pt x="7" y="0"/>
                      <a:pt x="4" y="3"/>
                    </a:cubicBezTo>
                    <a:cubicBezTo>
                      <a:pt x="3" y="4"/>
                      <a:pt x="1" y="6"/>
                      <a:pt x="0" y="9"/>
                    </a:cubicBezTo>
                    <a:cubicBezTo>
                      <a:pt x="0" y="11"/>
                      <a:pt x="0" y="14"/>
                      <a:pt x="1" y="16"/>
                    </a:cubicBezTo>
                    <a:cubicBezTo>
                      <a:pt x="2" y="20"/>
                      <a:pt x="6" y="21"/>
                      <a:pt x="9" y="19"/>
                    </a:cubicBezTo>
                    <a:cubicBezTo>
                      <a:pt x="13" y="16"/>
                      <a:pt x="14" y="9"/>
                      <a:pt x="1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5" name="Freeform 220">
                <a:extLst>
                  <a:ext uri="{FF2B5EF4-FFF2-40B4-BE49-F238E27FC236}">
                    <a16:creationId xmlns:a16="http://schemas.microsoft.com/office/drawing/2014/main" xmlns="" id="{1A0E9437-D91F-6547-8F4F-BC0128C38CB1}"/>
                  </a:ext>
                </a:extLst>
              </p:cNvPr>
              <p:cNvSpPr>
                <a:spLocks/>
              </p:cNvSpPr>
              <p:nvPr/>
            </p:nvSpPr>
            <p:spPr bwMode="auto">
              <a:xfrm>
                <a:off x="2303" y="1897"/>
                <a:ext cx="1023" cy="629"/>
              </a:xfrm>
              <a:custGeom>
                <a:avLst/>
                <a:gdLst>
                  <a:gd name="T0" fmla="*/ 205 w 537"/>
                  <a:gd name="T1" fmla="*/ 331 h 331"/>
                  <a:gd name="T2" fmla="*/ 204 w 537"/>
                  <a:gd name="T3" fmla="*/ 331 h 331"/>
                  <a:gd name="T4" fmla="*/ 199 w 537"/>
                  <a:gd name="T5" fmla="*/ 325 h 331"/>
                  <a:gd name="T6" fmla="*/ 186 w 537"/>
                  <a:gd name="T7" fmla="*/ 81 h 331"/>
                  <a:gd name="T8" fmla="*/ 174 w 537"/>
                  <a:gd name="T9" fmla="*/ 194 h 331"/>
                  <a:gd name="T10" fmla="*/ 168 w 537"/>
                  <a:gd name="T11" fmla="*/ 199 h 331"/>
                  <a:gd name="T12" fmla="*/ 6 w 537"/>
                  <a:gd name="T13" fmla="*/ 199 h 331"/>
                  <a:gd name="T14" fmla="*/ 0 w 537"/>
                  <a:gd name="T15" fmla="*/ 193 h 331"/>
                  <a:gd name="T16" fmla="*/ 6 w 537"/>
                  <a:gd name="T17" fmla="*/ 187 h 331"/>
                  <a:gd name="T18" fmla="*/ 163 w 537"/>
                  <a:gd name="T19" fmla="*/ 187 h 331"/>
                  <a:gd name="T20" fmla="*/ 183 w 537"/>
                  <a:gd name="T21" fmla="*/ 6 h 331"/>
                  <a:gd name="T22" fmla="*/ 189 w 537"/>
                  <a:gd name="T23" fmla="*/ 0 h 331"/>
                  <a:gd name="T24" fmla="*/ 195 w 537"/>
                  <a:gd name="T25" fmla="*/ 6 h 331"/>
                  <a:gd name="T26" fmla="*/ 207 w 537"/>
                  <a:gd name="T27" fmla="*/ 264 h 331"/>
                  <a:gd name="T28" fmla="*/ 224 w 537"/>
                  <a:gd name="T29" fmla="*/ 151 h 331"/>
                  <a:gd name="T30" fmla="*/ 230 w 537"/>
                  <a:gd name="T31" fmla="*/ 146 h 331"/>
                  <a:gd name="T32" fmla="*/ 236 w 537"/>
                  <a:gd name="T33" fmla="*/ 151 h 331"/>
                  <a:gd name="T34" fmla="*/ 251 w 537"/>
                  <a:gd name="T35" fmla="*/ 214 h 331"/>
                  <a:gd name="T36" fmla="*/ 267 w 537"/>
                  <a:gd name="T37" fmla="*/ 63 h 331"/>
                  <a:gd name="T38" fmla="*/ 273 w 537"/>
                  <a:gd name="T39" fmla="*/ 58 h 331"/>
                  <a:gd name="T40" fmla="*/ 279 w 537"/>
                  <a:gd name="T41" fmla="*/ 63 h 331"/>
                  <a:gd name="T42" fmla="*/ 301 w 537"/>
                  <a:gd name="T43" fmla="*/ 207 h 331"/>
                  <a:gd name="T44" fmla="*/ 322 w 537"/>
                  <a:gd name="T45" fmla="*/ 126 h 331"/>
                  <a:gd name="T46" fmla="*/ 328 w 537"/>
                  <a:gd name="T47" fmla="*/ 122 h 331"/>
                  <a:gd name="T48" fmla="*/ 334 w 537"/>
                  <a:gd name="T49" fmla="*/ 127 h 331"/>
                  <a:gd name="T50" fmla="*/ 341 w 537"/>
                  <a:gd name="T51" fmla="*/ 203 h 331"/>
                  <a:gd name="T52" fmla="*/ 352 w 537"/>
                  <a:gd name="T53" fmla="*/ 103 h 331"/>
                  <a:gd name="T54" fmla="*/ 357 w 537"/>
                  <a:gd name="T55" fmla="*/ 98 h 331"/>
                  <a:gd name="T56" fmla="*/ 363 w 537"/>
                  <a:gd name="T57" fmla="*/ 102 h 331"/>
                  <a:gd name="T58" fmla="*/ 382 w 537"/>
                  <a:gd name="T59" fmla="*/ 193 h 331"/>
                  <a:gd name="T60" fmla="*/ 531 w 537"/>
                  <a:gd name="T61" fmla="*/ 193 h 331"/>
                  <a:gd name="T62" fmla="*/ 537 w 537"/>
                  <a:gd name="T63" fmla="*/ 199 h 331"/>
                  <a:gd name="T64" fmla="*/ 531 w 537"/>
                  <a:gd name="T65" fmla="*/ 205 h 331"/>
                  <a:gd name="T66" fmla="*/ 377 w 537"/>
                  <a:gd name="T67" fmla="*/ 205 h 331"/>
                  <a:gd name="T68" fmla="*/ 371 w 537"/>
                  <a:gd name="T69" fmla="*/ 200 h 331"/>
                  <a:gd name="T70" fmla="*/ 359 w 537"/>
                  <a:gd name="T71" fmla="*/ 143 h 331"/>
                  <a:gd name="T72" fmla="*/ 346 w 537"/>
                  <a:gd name="T73" fmla="*/ 265 h 331"/>
                  <a:gd name="T74" fmla="*/ 340 w 537"/>
                  <a:gd name="T75" fmla="*/ 270 h 331"/>
                  <a:gd name="T76" fmla="*/ 340 w 537"/>
                  <a:gd name="T77" fmla="*/ 270 h 331"/>
                  <a:gd name="T78" fmla="*/ 334 w 537"/>
                  <a:gd name="T79" fmla="*/ 265 h 331"/>
                  <a:gd name="T80" fmla="*/ 325 w 537"/>
                  <a:gd name="T81" fmla="*/ 163 h 331"/>
                  <a:gd name="T82" fmla="*/ 305 w 537"/>
                  <a:gd name="T83" fmla="*/ 238 h 331"/>
                  <a:gd name="T84" fmla="*/ 299 w 537"/>
                  <a:gd name="T85" fmla="*/ 243 h 331"/>
                  <a:gd name="T86" fmla="*/ 293 w 537"/>
                  <a:gd name="T87" fmla="*/ 238 h 331"/>
                  <a:gd name="T88" fmla="*/ 274 w 537"/>
                  <a:gd name="T89" fmla="*/ 111 h 331"/>
                  <a:gd name="T90" fmla="*/ 260 w 537"/>
                  <a:gd name="T91" fmla="*/ 249 h 331"/>
                  <a:gd name="T92" fmla="*/ 254 w 537"/>
                  <a:gd name="T93" fmla="*/ 254 h 331"/>
                  <a:gd name="T94" fmla="*/ 248 w 537"/>
                  <a:gd name="T95" fmla="*/ 250 h 331"/>
                  <a:gd name="T96" fmla="*/ 232 w 537"/>
                  <a:gd name="T97" fmla="*/ 183 h 331"/>
                  <a:gd name="T98" fmla="*/ 210 w 537"/>
                  <a:gd name="T99" fmla="*/ 326 h 331"/>
                  <a:gd name="T100" fmla="*/ 205 w 537"/>
                  <a:gd name="T10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7" h="331">
                    <a:moveTo>
                      <a:pt x="205" y="331"/>
                    </a:moveTo>
                    <a:cubicBezTo>
                      <a:pt x="204" y="331"/>
                      <a:pt x="204" y="331"/>
                      <a:pt x="204" y="331"/>
                    </a:cubicBezTo>
                    <a:cubicBezTo>
                      <a:pt x="201" y="331"/>
                      <a:pt x="199" y="328"/>
                      <a:pt x="199" y="325"/>
                    </a:cubicBezTo>
                    <a:cubicBezTo>
                      <a:pt x="186" y="81"/>
                      <a:pt x="186" y="81"/>
                      <a:pt x="186" y="81"/>
                    </a:cubicBezTo>
                    <a:cubicBezTo>
                      <a:pt x="174" y="194"/>
                      <a:pt x="174" y="194"/>
                      <a:pt x="174" y="194"/>
                    </a:cubicBezTo>
                    <a:cubicBezTo>
                      <a:pt x="174" y="197"/>
                      <a:pt x="171" y="199"/>
                      <a:pt x="168" y="199"/>
                    </a:cubicBezTo>
                    <a:cubicBezTo>
                      <a:pt x="6" y="199"/>
                      <a:pt x="6" y="199"/>
                      <a:pt x="6" y="199"/>
                    </a:cubicBezTo>
                    <a:cubicBezTo>
                      <a:pt x="2" y="199"/>
                      <a:pt x="0" y="197"/>
                      <a:pt x="0" y="193"/>
                    </a:cubicBezTo>
                    <a:cubicBezTo>
                      <a:pt x="0" y="190"/>
                      <a:pt x="2" y="187"/>
                      <a:pt x="6" y="187"/>
                    </a:cubicBezTo>
                    <a:cubicBezTo>
                      <a:pt x="163" y="187"/>
                      <a:pt x="163" y="187"/>
                      <a:pt x="163" y="187"/>
                    </a:cubicBezTo>
                    <a:cubicBezTo>
                      <a:pt x="183" y="6"/>
                      <a:pt x="183" y="6"/>
                      <a:pt x="183" y="6"/>
                    </a:cubicBezTo>
                    <a:cubicBezTo>
                      <a:pt x="183" y="3"/>
                      <a:pt x="186" y="0"/>
                      <a:pt x="189" y="0"/>
                    </a:cubicBezTo>
                    <a:cubicBezTo>
                      <a:pt x="192" y="0"/>
                      <a:pt x="194" y="3"/>
                      <a:pt x="195" y="6"/>
                    </a:cubicBezTo>
                    <a:cubicBezTo>
                      <a:pt x="207" y="264"/>
                      <a:pt x="207" y="264"/>
                      <a:pt x="207" y="264"/>
                    </a:cubicBezTo>
                    <a:cubicBezTo>
                      <a:pt x="224" y="151"/>
                      <a:pt x="224" y="151"/>
                      <a:pt x="224" y="151"/>
                    </a:cubicBezTo>
                    <a:cubicBezTo>
                      <a:pt x="224" y="148"/>
                      <a:pt x="227" y="146"/>
                      <a:pt x="230" y="146"/>
                    </a:cubicBezTo>
                    <a:cubicBezTo>
                      <a:pt x="233" y="146"/>
                      <a:pt x="235" y="148"/>
                      <a:pt x="236" y="151"/>
                    </a:cubicBezTo>
                    <a:cubicBezTo>
                      <a:pt x="251" y="214"/>
                      <a:pt x="251" y="214"/>
                      <a:pt x="251" y="214"/>
                    </a:cubicBezTo>
                    <a:cubicBezTo>
                      <a:pt x="267" y="63"/>
                      <a:pt x="267" y="63"/>
                      <a:pt x="267" y="63"/>
                    </a:cubicBezTo>
                    <a:cubicBezTo>
                      <a:pt x="267" y="60"/>
                      <a:pt x="270" y="58"/>
                      <a:pt x="273" y="58"/>
                    </a:cubicBezTo>
                    <a:cubicBezTo>
                      <a:pt x="276" y="58"/>
                      <a:pt x="278" y="60"/>
                      <a:pt x="279" y="63"/>
                    </a:cubicBezTo>
                    <a:cubicBezTo>
                      <a:pt x="301" y="207"/>
                      <a:pt x="301" y="207"/>
                      <a:pt x="301" y="207"/>
                    </a:cubicBezTo>
                    <a:cubicBezTo>
                      <a:pt x="322" y="126"/>
                      <a:pt x="322" y="126"/>
                      <a:pt x="322" y="126"/>
                    </a:cubicBezTo>
                    <a:cubicBezTo>
                      <a:pt x="323" y="123"/>
                      <a:pt x="325" y="121"/>
                      <a:pt x="328" y="122"/>
                    </a:cubicBezTo>
                    <a:cubicBezTo>
                      <a:pt x="331" y="122"/>
                      <a:pt x="334" y="124"/>
                      <a:pt x="334" y="127"/>
                    </a:cubicBezTo>
                    <a:cubicBezTo>
                      <a:pt x="341" y="203"/>
                      <a:pt x="341" y="203"/>
                      <a:pt x="341" y="203"/>
                    </a:cubicBezTo>
                    <a:cubicBezTo>
                      <a:pt x="352" y="103"/>
                      <a:pt x="352" y="103"/>
                      <a:pt x="352" y="103"/>
                    </a:cubicBezTo>
                    <a:cubicBezTo>
                      <a:pt x="352" y="100"/>
                      <a:pt x="354" y="98"/>
                      <a:pt x="357" y="98"/>
                    </a:cubicBezTo>
                    <a:cubicBezTo>
                      <a:pt x="360" y="97"/>
                      <a:pt x="363" y="99"/>
                      <a:pt x="363" y="102"/>
                    </a:cubicBezTo>
                    <a:cubicBezTo>
                      <a:pt x="382" y="193"/>
                      <a:pt x="382" y="193"/>
                      <a:pt x="382" y="193"/>
                    </a:cubicBezTo>
                    <a:cubicBezTo>
                      <a:pt x="531" y="193"/>
                      <a:pt x="531" y="193"/>
                      <a:pt x="531" y="193"/>
                    </a:cubicBezTo>
                    <a:cubicBezTo>
                      <a:pt x="534" y="193"/>
                      <a:pt x="537" y="196"/>
                      <a:pt x="537" y="199"/>
                    </a:cubicBezTo>
                    <a:cubicBezTo>
                      <a:pt x="537" y="203"/>
                      <a:pt x="534" y="205"/>
                      <a:pt x="531" y="205"/>
                    </a:cubicBezTo>
                    <a:cubicBezTo>
                      <a:pt x="377" y="205"/>
                      <a:pt x="377" y="205"/>
                      <a:pt x="377" y="205"/>
                    </a:cubicBezTo>
                    <a:cubicBezTo>
                      <a:pt x="374" y="205"/>
                      <a:pt x="371" y="203"/>
                      <a:pt x="371" y="200"/>
                    </a:cubicBezTo>
                    <a:cubicBezTo>
                      <a:pt x="359" y="143"/>
                      <a:pt x="359" y="143"/>
                      <a:pt x="359" y="143"/>
                    </a:cubicBezTo>
                    <a:cubicBezTo>
                      <a:pt x="346" y="265"/>
                      <a:pt x="346" y="265"/>
                      <a:pt x="346" y="265"/>
                    </a:cubicBezTo>
                    <a:cubicBezTo>
                      <a:pt x="346" y="268"/>
                      <a:pt x="343" y="270"/>
                      <a:pt x="340" y="270"/>
                    </a:cubicBezTo>
                    <a:cubicBezTo>
                      <a:pt x="340" y="270"/>
                      <a:pt x="340" y="270"/>
                      <a:pt x="340" y="270"/>
                    </a:cubicBezTo>
                    <a:cubicBezTo>
                      <a:pt x="337" y="270"/>
                      <a:pt x="334" y="268"/>
                      <a:pt x="334" y="265"/>
                    </a:cubicBezTo>
                    <a:cubicBezTo>
                      <a:pt x="325" y="163"/>
                      <a:pt x="325" y="163"/>
                      <a:pt x="325" y="163"/>
                    </a:cubicBezTo>
                    <a:cubicBezTo>
                      <a:pt x="305" y="238"/>
                      <a:pt x="305" y="238"/>
                      <a:pt x="305" y="238"/>
                    </a:cubicBezTo>
                    <a:cubicBezTo>
                      <a:pt x="304" y="241"/>
                      <a:pt x="302" y="243"/>
                      <a:pt x="299" y="243"/>
                    </a:cubicBezTo>
                    <a:cubicBezTo>
                      <a:pt x="296" y="243"/>
                      <a:pt x="294" y="240"/>
                      <a:pt x="293" y="238"/>
                    </a:cubicBezTo>
                    <a:cubicBezTo>
                      <a:pt x="274" y="111"/>
                      <a:pt x="274" y="111"/>
                      <a:pt x="274" y="111"/>
                    </a:cubicBezTo>
                    <a:cubicBezTo>
                      <a:pt x="260" y="249"/>
                      <a:pt x="260" y="249"/>
                      <a:pt x="260" y="249"/>
                    </a:cubicBezTo>
                    <a:cubicBezTo>
                      <a:pt x="260" y="252"/>
                      <a:pt x="257" y="254"/>
                      <a:pt x="254" y="254"/>
                    </a:cubicBezTo>
                    <a:cubicBezTo>
                      <a:pt x="251" y="255"/>
                      <a:pt x="249" y="253"/>
                      <a:pt x="248" y="250"/>
                    </a:cubicBezTo>
                    <a:cubicBezTo>
                      <a:pt x="232" y="183"/>
                      <a:pt x="232" y="183"/>
                      <a:pt x="232" y="183"/>
                    </a:cubicBezTo>
                    <a:cubicBezTo>
                      <a:pt x="210" y="326"/>
                      <a:pt x="210" y="326"/>
                      <a:pt x="210" y="326"/>
                    </a:cubicBezTo>
                    <a:cubicBezTo>
                      <a:pt x="210" y="329"/>
                      <a:pt x="207" y="331"/>
                      <a:pt x="205" y="3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6" name="Freeform 221">
                <a:extLst>
                  <a:ext uri="{FF2B5EF4-FFF2-40B4-BE49-F238E27FC236}">
                    <a16:creationId xmlns:a16="http://schemas.microsoft.com/office/drawing/2014/main" xmlns="" id="{44D072D7-1D90-5F48-98A5-FB772268E47B}"/>
                  </a:ext>
                </a:extLst>
              </p:cNvPr>
              <p:cNvSpPr>
                <a:spLocks noEditPoints="1"/>
              </p:cNvSpPr>
              <p:nvPr/>
            </p:nvSpPr>
            <p:spPr bwMode="auto">
              <a:xfrm>
                <a:off x="3001" y="2365"/>
                <a:ext cx="303" cy="418"/>
              </a:xfrm>
              <a:custGeom>
                <a:avLst/>
                <a:gdLst>
                  <a:gd name="T0" fmla="*/ 110 w 159"/>
                  <a:gd name="T1" fmla="*/ 141 h 220"/>
                  <a:gd name="T2" fmla="*/ 142 w 159"/>
                  <a:gd name="T3" fmla="*/ 49 h 220"/>
                  <a:gd name="T4" fmla="*/ 49 w 159"/>
                  <a:gd name="T5" fmla="*/ 17 h 220"/>
                  <a:gd name="T6" fmla="*/ 17 w 159"/>
                  <a:gd name="T7" fmla="*/ 109 h 220"/>
                  <a:gd name="T8" fmla="*/ 74 w 159"/>
                  <a:gd name="T9" fmla="*/ 148 h 220"/>
                  <a:gd name="T10" fmla="*/ 74 w 159"/>
                  <a:gd name="T11" fmla="*/ 181 h 220"/>
                  <a:gd name="T12" fmla="*/ 49 w 159"/>
                  <a:gd name="T13" fmla="*/ 181 h 220"/>
                  <a:gd name="T14" fmla="*/ 49 w 159"/>
                  <a:gd name="T15" fmla="*/ 196 h 220"/>
                  <a:gd name="T16" fmla="*/ 74 w 159"/>
                  <a:gd name="T17" fmla="*/ 196 h 220"/>
                  <a:gd name="T18" fmla="*/ 74 w 159"/>
                  <a:gd name="T19" fmla="*/ 220 h 220"/>
                  <a:gd name="T20" fmla="*/ 89 w 159"/>
                  <a:gd name="T21" fmla="*/ 220 h 220"/>
                  <a:gd name="T22" fmla="*/ 89 w 159"/>
                  <a:gd name="T23" fmla="*/ 196 h 220"/>
                  <a:gd name="T24" fmla="*/ 114 w 159"/>
                  <a:gd name="T25" fmla="*/ 196 h 220"/>
                  <a:gd name="T26" fmla="*/ 114 w 159"/>
                  <a:gd name="T27" fmla="*/ 181 h 220"/>
                  <a:gd name="T28" fmla="*/ 89 w 159"/>
                  <a:gd name="T29" fmla="*/ 181 h 220"/>
                  <a:gd name="T30" fmla="*/ 89 w 159"/>
                  <a:gd name="T31" fmla="*/ 148 h 220"/>
                  <a:gd name="T32" fmla="*/ 110 w 159"/>
                  <a:gd name="T33" fmla="*/ 141 h 220"/>
                  <a:gd name="T34" fmla="*/ 36 w 159"/>
                  <a:gd name="T35" fmla="*/ 100 h 220"/>
                  <a:gd name="T36" fmla="*/ 58 w 159"/>
                  <a:gd name="T37" fmla="*/ 36 h 220"/>
                  <a:gd name="T38" fmla="*/ 123 w 159"/>
                  <a:gd name="T39" fmla="*/ 58 h 220"/>
                  <a:gd name="T40" fmla="*/ 100 w 159"/>
                  <a:gd name="T41" fmla="*/ 122 h 220"/>
                  <a:gd name="T42" fmla="*/ 36 w 159"/>
                  <a:gd name="T4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220">
                    <a:moveTo>
                      <a:pt x="110" y="141"/>
                    </a:moveTo>
                    <a:cubicBezTo>
                      <a:pt x="144" y="125"/>
                      <a:pt x="159" y="83"/>
                      <a:pt x="142" y="49"/>
                    </a:cubicBezTo>
                    <a:cubicBezTo>
                      <a:pt x="125" y="14"/>
                      <a:pt x="83" y="0"/>
                      <a:pt x="49" y="17"/>
                    </a:cubicBezTo>
                    <a:cubicBezTo>
                      <a:pt x="14" y="33"/>
                      <a:pt x="0" y="75"/>
                      <a:pt x="17" y="109"/>
                    </a:cubicBezTo>
                    <a:cubicBezTo>
                      <a:pt x="28" y="132"/>
                      <a:pt x="50" y="146"/>
                      <a:pt x="74" y="148"/>
                    </a:cubicBezTo>
                    <a:cubicBezTo>
                      <a:pt x="74" y="181"/>
                      <a:pt x="74" y="181"/>
                      <a:pt x="74" y="181"/>
                    </a:cubicBezTo>
                    <a:cubicBezTo>
                      <a:pt x="49" y="181"/>
                      <a:pt x="49" y="181"/>
                      <a:pt x="49" y="181"/>
                    </a:cubicBezTo>
                    <a:cubicBezTo>
                      <a:pt x="49" y="196"/>
                      <a:pt x="49" y="196"/>
                      <a:pt x="49" y="196"/>
                    </a:cubicBezTo>
                    <a:cubicBezTo>
                      <a:pt x="74" y="196"/>
                      <a:pt x="74" y="196"/>
                      <a:pt x="74" y="196"/>
                    </a:cubicBezTo>
                    <a:cubicBezTo>
                      <a:pt x="74" y="220"/>
                      <a:pt x="74" y="220"/>
                      <a:pt x="74" y="220"/>
                    </a:cubicBezTo>
                    <a:cubicBezTo>
                      <a:pt x="89" y="220"/>
                      <a:pt x="89" y="220"/>
                      <a:pt x="89" y="220"/>
                    </a:cubicBezTo>
                    <a:cubicBezTo>
                      <a:pt x="89" y="196"/>
                      <a:pt x="89" y="196"/>
                      <a:pt x="89" y="196"/>
                    </a:cubicBezTo>
                    <a:cubicBezTo>
                      <a:pt x="114" y="196"/>
                      <a:pt x="114" y="196"/>
                      <a:pt x="114" y="196"/>
                    </a:cubicBezTo>
                    <a:cubicBezTo>
                      <a:pt x="114" y="181"/>
                      <a:pt x="114" y="181"/>
                      <a:pt x="114" y="181"/>
                    </a:cubicBezTo>
                    <a:cubicBezTo>
                      <a:pt x="89" y="181"/>
                      <a:pt x="89" y="181"/>
                      <a:pt x="89" y="181"/>
                    </a:cubicBezTo>
                    <a:cubicBezTo>
                      <a:pt x="89" y="148"/>
                      <a:pt x="89" y="148"/>
                      <a:pt x="89" y="148"/>
                    </a:cubicBezTo>
                    <a:cubicBezTo>
                      <a:pt x="96" y="147"/>
                      <a:pt x="103" y="145"/>
                      <a:pt x="110" y="141"/>
                    </a:cubicBezTo>
                    <a:close/>
                    <a:moveTo>
                      <a:pt x="36" y="100"/>
                    </a:moveTo>
                    <a:cubicBezTo>
                      <a:pt x="24" y="76"/>
                      <a:pt x="34" y="47"/>
                      <a:pt x="58" y="36"/>
                    </a:cubicBezTo>
                    <a:cubicBezTo>
                      <a:pt x="82" y="24"/>
                      <a:pt x="111" y="34"/>
                      <a:pt x="123" y="58"/>
                    </a:cubicBezTo>
                    <a:cubicBezTo>
                      <a:pt x="134" y="82"/>
                      <a:pt x="124" y="111"/>
                      <a:pt x="100" y="122"/>
                    </a:cubicBezTo>
                    <a:cubicBezTo>
                      <a:pt x="76" y="134"/>
                      <a:pt x="47" y="124"/>
                      <a:pt x="3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7" name="Freeform 222">
                <a:extLst>
                  <a:ext uri="{FF2B5EF4-FFF2-40B4-BE49-F238E27FC236}">
                    <a16:creationId xmlns:a16="http://schemas.microsoft.com/office/drawing/2014/main" xmlns="" id="{43F17AFC-0CD0-F44F-B1B3-CEF032AD9A22}"/>
                  </a:ext>
                </a:extLst>
              </p:cNvPr>
              <p:cNvSpPr>
                <a:spLocks noEditPoints="1"/>
              </p:cNvSpPr>
              <p:nvPr/>
            </p:nvSpPr>
            <p:spPr bwMode="auto">
              <a:xfrm>
                <a:off x="3925" y="278"/>
                <a:ext cx="368" cy="510"/>
              </a:xfrm>
              <a:custGeom>
                <a:avLst/>
                <a:gdLst>
                  <a:gd name="T0" fmla="*/ 133 w 193"/>
                  <a:gd name="T1" fmla="*/ 172 h 268"/>
                  <a:gd name="T2" fmla="*/ 172 w 193"/>
                  <a:gd name="T3" fmla="*/ 60 h 268"/>
                  <a:gd name="T4" fmla="*/ 59 w 193"/>
                  <a:gd name="T5" fmla="*/ 20 h 268"/>
                  <a:gd name="T6" fmla="*/ 20 w 193"/>
                  <a:gd name="T7" fmla="*/ 133 h 268"/>
                  <a:gd name="T8" fmla="*/ 90 w 193"/>
                  <a:gd name="T9" fmla="*/ 180 h 268"/>
                  <a:gd name="T10" fmla="*/ 90 w 193"/>
                  <a:gd name="T11" fmla="*/ 220 h 268"/>
                  <a:gd name="T12" fmla="*/ 60 w 193"/>
                  <a:gd name="T13" fmla="*/ 220 h 268"/>
                  <a:gd name="T14" fmla="*/ 60 w 193"/>
                  <a:gd name="T15" fmla="*/ 239 h 268"/>
                  <a:gd name="T16" fmla="*/ 90 w 193"/>
                  <a:gd name="T17" fmla="*/ 239 h 268"/>
                  <a:gd name="T18" fmla="*/ 90 w 193"/>
                  <a:gd name="T19" fmla="*/ 268 h 268"/>
                  <a:gd name="T20" fmla="*/ 108 w 193"/>
                  <a:gd name="T21" fmla="*/ 268 h 268"/>
                  <a:gd name="T22" fmla="*/ 108 w 193"/>
                  <a:gd name="T23" fmla="*/ 239 h 268"/>
                  <a:gd name="T24" fmla="*/ 139 w 193"/>
                  <a:gd name="T25" fmla="*/ 239 h 268"/>
                  <a:gd name="T26" fmla="*/ 139 w 193"/>
                  <a:gd name="T27" fmla="*/ 220 h 268"/>
                  <a:gd name="T28" fmla="*/ 108 w 193"/>
                  <a:gd name="T29" fmla="*/ 220 h 268"/>
                  <a:gd name="T30" fmla="*/ 108 w 193"/>
                  <a:gd name="T31" fmla="*/ 180 h 268"/>
                  <a:gd name="T32" fmla="*/ 133 w 193"/>
                  <a:gd name="T33" fmla="*/ 172 h 268"/>
                  <a:gd name="T34" fmla="*/ 43 w 193"/>
                  <a:gd name="T35" fmla="*/ 122 h 268"/>
                  <a:gd name="T36" fmla="*/ 71 w 193"/>
                  <a:gd name="T37" fmla="*/ 44 h 268"/>
                  <a:gd name="T38" fmla="*/ 149 w 193"/>
                  <a:gd name="T39" fmla="*/ 71 h 268"/>
                  <a:gd name="T40" fmla="*/ 122 w 193"/>
                  <a:gd name="T41" fmla="*/ 149 h 268"/>
                  <a:gd name="T42" fmla="*/ 43 w 193"/>
                  <a:gd name="T43" fmla="*/ 12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268">
                    <a:moveTo>
                      <a:pt x="133" y="172"/>
                    </a:moveTo>
                    <a:cubicBezTo>
                      <a:pt x="175" y="152"/>
                      <a:pt x="193" y="101"/>
                      <a:pt x="172" y="60"/>
                    </a:cubicBezTo>
                    <a:cubicBezTo>
                      <a:pt x="152" y="18"/>
                      <a:pt x="101" y="0"/>
                      <a:pt x="59" y="20"/>
                    </a:cubicBezTo>
                    <a:cubicBezTo>
                      <a:pt x="17" y="41"/>
                      <a:pt x="0" y="91"/>
                      <a:pt x="20" y="133"/>
                    </a:cubicBezTo>
                    <a:cubicBezTo>
                      <a:pt x="34" y="161"/>
                      <a:pt x="61" y="178"/>
                      <a:pt x="90" y="180"/>
                    </a:cubicBezTo>
                    <a:cubicBezTo>
                      <a:pt x="90" y="220"/>
                      <a:pt x="90" y="220"/>
                      <a:pt x="90" y="220"/>
                    </a:cubicBezTo>
                    <a:cubicBezTo>
                      <a:pt x="60" y="220"/>
                      <a:pt x="60" y="220"/>
                      <a:pt x="60" y="220"/>
                    </a:cubicBezTo>
                    <a:cubicBezTo>
                      <a:pt x="60" y="239"/>
                      <a:pt x="60" y="239"/>
                      <a:pt x="60" y="239"/>
                    </a:cubicBezTo>
                    <a:cubicBezTo>
                      <a:pt x="90" y="239"/>
                      <a:pt x="90" y="239"/>
                      <a:pt x="90" y="239"/>
                    </a:cubicBezTo>
                    <a:cubicBezTo>
                      <a:pt x="90" y="268"/>
                      <a:pt x="90" y="268"/>
                      <a:pt x="90" y="268"/>
                    </a:cubicBezTo>
                    <a:cubicBezTo>
                      <a:pt x="108" y="268"/>
                      <a:pt x="108" y="268"/>
                      <a:pt x="108" y="268"/>
                    </a:cubicBezTo>
                    <a:cubicBezTo>
                      <a:pt x="108" y="239"/>
                      <a:pt x="108" y="239"/>
                      <a:pt x="108" y="239"/>
                    </a:cubicBezTo>
                    <a:cubicBezTo>
                      <a:pt x="139" y="239"/>
                      <a:pt x="139" y="239"/>
                      <a:pt x="139" y="239"/>
                    </a:cubicBezTo>
                    <a:cubicBezTo>
                      <a:pt x="139" y="220"/>
                      <a:pt x="139" y="220"/>
                      <a:pt x="139" y="220"/>
                    </a:cubicBezTo>
                    <a:cubicBezTo>
                      <a:pt x="108" y="220"/>
                      <a:pt x="108" y="220"/>
                      <a:pt x="108" y="220"/>
                    </a:cubicBezTo>
                    <a:cubicBezTo>
                      <a:pt x="108" y="180"/>
                      <a:pt x="108" y="180"/>
                      <a:pt x="108" y="180"/>
                    </a:cubicBezTo>
                    <a:cubicBezTo>
                      <a:pt x="117" y="179"/>
                      <a:pt x="125" y="176"/>
                      <a:pt x="133" y="172"/>
                    </a:cubicBezTo>
                    <a:close/>
                    <a:moveTo>
                      <a:pt x="43" y="122"/>
                    </a:moveTo>
                    <a:cubicBezTo>
                      <a:pt x="29" y="93"/>
                      <a:pt x="41" y="58"/>
                      <a:pt x="71" y="44"/>
                    </a:cubicBezTo>
                    <a:cubicBezTo>
                      <a:pt x="100" y="30"/>
                      <a:pt x="135" y="42"/>
                      <a:pt x="149" y="71"/>
                    </a:cubicBezTo>
                    <a:cubicBezTo>
                      <a:pt x="163" y="100"/>
                      <a:pt x="151" y="135"/>
                      <a:pt x="122" y="149"/>
                    </a:cubicBezTo>
                    <a:cubicBezTo>
                      <a:pt x="93" y="163"/>
                      <a:pt x="58" y="151"/>
                      <a:pt x="43"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8" name="Freeform 223">
                <a:extLst>
                  <a:ext uri="{FF2B5EF4-FFF2-40B4-BE49-F238E27FC236}">
                    <a16:creationId xmlns:a16="http://schemas.microsoft.com/office/drawing/2014/main" xmlns="" id="{7A25EDF1-5BBB-B042-ABB2-DADD44FDE708}"/>
                  </a:ext>
                </a:extLst>
              </p:cNvPr>
              <p:cNvSpPr>
                <a:spLocks noEditPoints="1"/>
              </p:cNvSpPr>
              <p:nvPr/>
            </p:nvSpPr>
            <p:spPr bwMode="auto">
              <a:xfrm>
                <a:off x="2678" y="1518"/>
                <a:ext cx="414" cy="439"/>
              </a:xfrm>
              <a:custGeom>
                <a:avLst/>
                <a:gdLst>
                  <a:gd name="T0" fmla="*/ 112 w 217"/>
                  <a:gd name="T1" fmla="*/ 61 h 231"/>
                  <a:gd name="T2" fmla="*/ 12 w 217"/>
                  <a:gd name="T3" fmla="*/ 119 h 231"/>
                  <a:gd name="T4" fmla="*/ 70 w 217"/>
                  <a:gd name="T5" fmla="*/ 219 h 231"/>
                  <a:gd name="T6" fmla="*/ 170 w 217"/>
                  <a:gd name="T7" fmla="*/ 162 h 231"/>
                  <a:gd name="T8" fmla="*/ 149 w 217"/>
                  <a:gd name="T9" fmla="*/ 82 h 231"/>
                  <a:gd name="T10" fmla="*/ 192 w 217"/>
                  <a:gd name="T11" fmla="*/ 33 h 231"/>
                  <a:gd name="T12" fmla="*/ 198 w 217"/>
                  <a:gd name="T13" fmla="*/ 70 h 231"/>
                  <a:gd name="T14" fmla="*/ 217 w 217"/>
                  <a:gd name="T15" fmla="*/ 67 h 231"/>
                  <a:gd name="T16" fmla="*/ 205 w 217"/>
                  <a:gd name="T17" fmla="*/ 5 h 231"/>
                  <a:gd name="T18" fmla="*/ 139 w 217"/>
                  <a:gd name="T19" fmla="*/ 0 h 231"/>
                  <a:gd name="T20" fmla="*/ 138 w 217"/>
                  <a:gd name="T21" fmla="*/ 18 h 231"/>
                  <a:gd name="T22" fmla="*/ 178 w 217"/>
                  <a:gd name="T23" fmla="*/ 21 h 231"/>
                  <a:gd name="T24" fmla="*/ 135 w 217"/>
                  <a:gd name="T25" fmla="*/ 71 h 231"/>
                  <a:gd name="T26" fmla="*/ 112 w 217"/>
                  <a:gd name="T27" fmla="*/ 61 h 231"/>
                  <a:gd name="T28" fmla="*/ 146 w 217"/>
                  <a:gd name="T29" fmla="*/ 155 h 231"/>
                  <a:gd name="T30" fmla="*/ 76 w 217"/>
                  <a:gd name="T31" fmla="*/ 195 h 231"/>
                  <a:gd name="T32" fmla="*/ 36 w 217"/>
                  <a:gd name="T33" fmla="*/ 125 h 231"/>
                  <a:gd name="T34" fmla="*/ 106 w 217"/>
                  <a:gd name="T35" fmla="*/ 85 h 231"/>
                  <a:gd name="T36" fmla="*/ 146 w 217"/>
                  <a:gd name="T37" fmla="*/ 15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7" h="231">
                    <a:moveTo>
                      <a:pt x="112" y="61"/>
                    </a:moveTo>
                    <a:cubicBezTo>
                      <a:pt x="68" y="49"/>
                      <a:pt x="23" y="75"/>
                      <a:pt x="12" y="119"/>
                    </a:cubicBezTo>
                    <a:cubicBezTo>
                      <a:pt x="0" y="162"/>
                      <a:pt x="26" y="207"/>
                      <a:pt x="70" y="219"/>
                    </a:cubicBezTo>
                    <a:cubicBezTo>
                      <a:pt x="113" y="231"/>
                      <a:pt x="158" y="205"/>
                      <a:pt x="170" y="162"/>
                    </a:cubicBezTo>
                    <a:cubicBezTo>
                      <a:pt x="178" y="132"/>
                      <a:pt x="169" y="103"/>
                      <a:pt x="149" y="82"/>
                    </a:cubicBezTo>
                    <a:cubicBezTo>
                      <a:pt x="192" y="33"/>
                      <a:pt x="192" y="33"/>
                      <a:pt x="192" y="33"/>
                    </a:cubicBezTo>
                    <a:cubicBezTo>
                      <a:pt x="198" y="70"/>
                      <a:pt x="198" y="70"/>
                      <a:pt x="198" y="70"/>
                    </a:cubicBezTo>
                    <a:cubicBezTo>
                      <a:pt x="217" y="67"/>
                      <a:pt x="217" y="67"/>
                      <a:pt x="217" y="67"/>
                    </a:cubicBezTo>
                    <a:cubicBezTo>
                      <a:pt x="205" y="5"/>
                      <a:pt x="205" y="5"/>
                      <a:pt x="205" y="5"/>
                    </a:cubicBezTo>
                    <a:cubicBezTo>
                      <a:pt x="139" y="0"/>
                      <a:pt x="139" y="0"/>
                      <a:pt x="139" y="0"/>
                    </a:cubicBezTo>
                    <a:cubicBezTo>
                      <a:pt x="138" y="18"/>
                      <a:pt x="138" y="18"/>
                      <a:pt x="138" y="18"/>
                    </a:cubicBezTo>
                    <a:cubicBezTo>
                      <a:pt x="178" y="21"/>
                      <a:pt x="178" y="21"/>
                      <a:pt x="178" y="21"/>
                    </a:cubicBezTo>
                    <a:cubicBezTo>
                      <a:pt x="135" y="71"/>
                      <a:pt x="135" y="71"/>
                      <a:pt x="135" y="71"/>
                    </a:cubicBezTo>
                    <a:cubicBezTo>
                      <a:pt x="128" y="67"/>
                      <a:pt x="120" y="63"/>
                      <a:pt x="112" y="61"/>
                    </a:cubicBezTo>
                    <a:close/>
                    <a:moveTo>
                      <a:pt x="146" y="155"/>
                    </a:moveTo>
                    <a:cubicBezTo>
                      <a:pt x="138" y="185"/>
                      <a:pt x="106" y="203"/>
                      <a:pt x="76" y="195"/>
                    </a:cubicBezTo>
                    <a:cubicBezTo>
                      <a:pt x="46" y="187"/>
                      <a:pt x="28" y="156"/>
                      <a:pt x="36" y="125"/>
                    </a:cubicBezTo>
                    <a:cubicBezTo>
                      <a:pt x="44" y="95"/>
                      <a:pt x="75" y="77"/>
                      <a:pt x="106" y="85"/>
                    </a:cubicBezTo>
                    <a:cubicBezTo>
                      <a:pt x="136" y="93"/>
                      <a:pt x="154" y="125"/>
                      <a:pt x="14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9" name="Freeform 224">
                <a:extLst>
                  <a:ext uri="{FF2B5EF4-FFF2-40B4-BE49-F238E27FC236}">
                    <a16:creationId xmlns:a16="http://schemas.microsoft.com/office/drawing/2014/main" xmlns="" id="{6002E65B-B757-A042-AF1B-C88DFCE42663}"/>
                  </a:ext>
                </a:extLst>
              </p:cNvPr>
              <p:cNvSpPr>
                <a:spLocks/>
              </p:cNvSpPr>
              <p:nvPr/>
            </p:nvSpPr>
            <p:spPr bwMode="auto">
              <a:xfrm>
                <a:off x="3929" y="3038"/>
                <a:ext cx="838" cy="371"/>
              </a:xfrm>
              <a:custGeom>
                <a:avLst/>
                <a:gdLst>
                  <a:gd name="T0" fmla="*/ 438 w 440"/>
                  <a:gd name="T1" fmla="*/ 87 h 195"/>
                  <a:gd name="T2" fmla="*/ 413 w 440"/>
                  <a:gd name="T3" fmla="*/ 87 h 195"/>
                  <a:gd name="T4" fmla="*/ 413 w 440"/>
                  <a:gd name="T5" fmla="*/ 35 h 195"/>
                  <a:gd name="T6" fmla="*/ 411 w 440"/>
                  <a:gd name="T7" fmla="*/ 33 h 195"/>
                  <a:gd name="T8" fmla="*/ 375 w 440"/>
                  <a:gd name="T9" fmla="*/ 33 h 195"/>
                  <a:gd name="T10" fmla="*/ 373 w 440"/>
                  <a:gd name="T11" fmla="*/ 35 h 195"/>
                  <a:gd name="T12" fmla="*/ 373 w 440"/>
                  <a:gd name="T13" fmla="*/ 87 h 195"/>
                  <a:gd name="T14" fmla="*/ 363 w 440"/>
                  <a:gd name="T15" fmla="*/ 87 h 195"/>
                  <a:gd name="T16" fmla="*/ 363 w 440"/>
                  <a:gd name="T17" fmla="*/ 3 h 195"/>
                  <a:gd name="T18" fmla="*/ 360 w 440"/>
                  <a:gd name="T19" fmla="*/ 0 h 195"/>
                  <a:gd name="T20" fmla="*/ 325 w 440"/>
                  <a:gd name="T21" fmla="*/ 0 h 195"/>
                  <a:gd name="T22" fmla="*/ 322 w 440"/>
                  <a:gd name="T23" fmla="*/ 3 h 195"/>
                  <a:gd name="T24" fmla="*/ 322 w 440"/>
                  <a:gd name="T25" fmla="*/ 87 h 195"/>
                  <a:gd name="T26" fmla="*/ 119 w 440"/>
                  <a:gd name="T27" fmla="*/ 87 h 195"/>
                  <a:gd name="T28" fmla="*/ 119 w 440"/>
                  <a:gd name="T29" fmla="*/ 3 h 195"/>
                  <a:gd name="T30" fmla="*/ 116 w 440"/>
                  <a:gd name="T31" fmla="*/ 0 h 195"/>
                  <a:gd name="T32" fmla="*/ 81 w 440"/>
                  <a:gd name="T33" fmla="*/ 0 h 195"/>
                  <a:gd name="T34" fmla="*/ 78 w 440"/>
                  <a:gd name="T35" fmla="*/ 3 h 195"/>
                  <a:gd name="T36" fmla="*/ 78 w 440"/>
                  <a:gd name="T37" fmla="*/ 87 h 195"/>
                  <a:gd name="T38" fmla="*/ 68 w 440"/>
                  <a:gd name="T39" fmla="*/ 87 h 195"/>
                  <a:gd name="T40" fmla="*/ 68 w 440"/>
                  <a:gd name="T41" fmla="*/ 35 h 195"/>
                  <a:gd name="T42" fmla="*/ 65 w 440"/>
                  <a:gd name="T43" fmla="*/ 33 h 195"/>
                  <a:gd name="T44" fmla="*/ 30 w 440"/>
                  <a:gd name="T45" fmla="*/ 33 h 195"/>
                  <a:gd name="T46" fmla="*/ 27 w 440"/>
                  <a:gd name="T47" fmla="*/ 35 h 195"/>
                  <a:gd name="T48" fmla="*/ 27 w 440"/>
                  <a:gd name="T49" fmla="*/ 87 h 195"/>
                  <a:gd name="T50" fmla="*/ 3 w 440"/>
                  <a:gd name="T51" fmla="*/ 87 h 195"/>
                  <a:gd name="T52" fmla="*/ 0 w 440"/>
                  <a:gd name="T53" fmla="*/ 90 h 195"/>
                  <a:gd name="T54" fmla="*/ 0 w 440"/>
                  <a:gd name="T55" fmla="*/ 106 h 195"/>
                  <a:gd name="T56" fmla="*/ 3 w 440"/>
                  <a:gd name="T57" fmla="*/ 108 h 195"/>
                  <a:gd name="T58" fmla="*/ 27 w 440"/>
                  <a:gd name="T59" fmla="*/ 108 h 195"/>
                  <a:gd name="T60" fmla="*/ 27 w 440"/>
                  <a:gd name="T61" fmla="*/ 160 h 195"/>
                  <a:gd name="T62" fmla="*/ 30 w 440"/>
                  <a:gd name="T63" fmla="*/ 163 h 195"/>
                  <a:gd name="T64" fmla="*/ 65 w 440"/>
                  <a:gd name="T65" fmla="*/ 163 h 195"/>
                  <a:gd name="T66" fmla="*/ 68 w 440"/>
                  <a:gd name="T67" fmla="*/ 160 h 195"/>
                  <a:gd name="T68" fmla="*/ 68 w 440"/>
                  <a:gd name="T69" fmla="*/ 108 h 195"/>
                  <a:gd name="T70" fmla="*/ 78 w 440"/>
                  <a:gd name="T71" fmla="*/ 108 h 195"/>
                  <a:gd name="T72" fmla="*/ 78 w 440"/>
                  <a:gd name="T73" fmla="*/ 193 h 195"/>
                  <a:gd name="T74" fmla="*/ 81 w 440"/>
                  <a:gd name="T75" fmla="*/ 195 h 195"/>
                  <a:gd name="T76" fmla="*/ 116 w 440"/>
                  <a:gd name="T77" fmla="*/ 195 h 195"/>
                  <a:gd name="T78" fmla="*/ 119 w 440"/>
                  <a:gd name="T79" fmla="*/ 193 h 195"/>
                  <a:gd name="T80" fmla="*/ 119 w 440"/>
                  <a:gd name="T81" fmla="*/ 108 h 195"/>
                  <a:gd name="T82" fmla="*/ 322 w 440"/>
                  <a:gd name="T83" fmla="*/ 108 h 195"/>
                  <a:gd name="T84" fmla="*/ 322 w 440"/>
                  <a:gd name="T85" fmla="*/ 193 h 195"/>
                  <a:gd name="T86" fmla="*/ 325 w 440"/>
                  <a:gd name="T87" fmla="*/ 195 h 195"/>
                  <a:gd name="T88" fmla="*/ 360 w 440"/>
                  <a:gd name="T89" fmla="*/ 195 h 195"/>
                  <a:gd name="T90" fmla="*/ 363 w 440"/>
                  <a:gd name="T91" fmla="*/ 193 h 195"/>
                  <a:gd name="T92" fmla="*/ 363 w 440"/>
                  <a:gd name="T93" fmla="*/ 108 h 195"/>
                  <a:gd name="T94" fmla="*/ 373 w 440"/>
                  <a:gd name="T95" fmla="*/ 108 h 195"/>
                  <a:gd name="T96" fmla="*/ 373 w 440"/>
                  <a:gd name="T97" fmla="*/ 160 h 195"/>
                  <a:gd name="T98" fmla="*/ 375 w 440"/>
                  <a:gd name="T99" fmla="*/ 163 h 195"/>
                  <a:gd name="T100" fmla="*/ 411 w 440"/>
                  <a:gd name="T101" fmla="*/ 163 h 195"/>
                  <a:gd name="T102" fmla="*/ 413 w 440"/>
                  <a:gd name="T103" fmla="*/ 160 h 195"/>
                  <a:gd name="T104" fmla="*/ 413 w 440"/>
                  <a:gd name="T105" fmla="*/ 108 h 195"/>
                  <a:gd name="T106" fmla="*/ 438 w 440"/>
                  <a:gd name="T107" fmla="*/ 108 h 195"/>
                  <a:gd name="T108" fmla="*/ 440 w 440"/>
                  <a:gd name="T109" fmla="*/ 106 h 195"/>
                  <a:gd name="T110" fmla="*/ 440 w 440"/>
                  <a:gd name="T111" fmla="*/ 90 h 195"/>
                  <a:gd name="T112" fmla="*/ 438 w 440"/>
                  <a:gd name="T113" fmla="*/ 8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0" h="195">
                    <a:moveTo>
                      <a:pt x="438" y="87"/>
                    </a:moveTo>
                    <a:cubicBezTo>
                      <a:pt x="413" y="87"/>
                      <a:pt x="413" y="87"/>
                      <a:pt x="413" y="87"/>
                    </a:cubicBezTo>
                    <a:cubicBezTo>
                      <a:pt x="413" y="35"/>
                      <a:pt x="413" y="35"/>
                      <a:pt x="413" y="35"/>
                    </a:cubicBezTo>
                    <a:cubicBezTo>
                      <a:pt x="413" y="34"/>
                      <a:pt x="412" y="33"/>
                      <a:pt x="411" y="33"/>
                    </a:cubicBezTo>
                    <a:cubicBezTo>
                      <a:pt x="375" y="33"/>
                      <a:pt x="375" y="33"/>
                      <a:pt x="375" y="33"/>
                    </a:cubicBezTo>
                    <a:cubicBezTo>
                      <a:pt x="374" y="33"/>
                      <a:pt x="373" y="34"/>
                      <a:pt x="373" y="35"/>
                    </a:cubicBezTo>
                    <a:cubicBezTo>
                      <a:pt x="373" y="87"/>
                      <a:pt x="373" y="87"/>
                      <a:pt x="373" y="87"/>
                    </a:cubicBezTo>
                    <a:cubicBezTo>
                      <a:pt x="363" y="87"/>
                      <a:pt x="363" y="87"/>
                      <a:pt x="363" y="87"/>
                    </a:cubicBezTo>
                    <a:cubicBezTo>
                      <a:pt x="363" y="3"/>
                      <a:pt x="363" y="3"/>
                      <a:pt x="363" y="3"/>
                    </a:cubicBezTo>
                    <a:cubicBezTo>
                      <a:pt x="363" y="1"/>
                      <a:pt x="362" y="0"/>
                      <a:pt x="360" y="0"/>
                    </a:cubicBezTo>
                    <a:cubicBezTo>
                      <a:pt x="325" y="0"/>
                      <a:pt x="325" y="0"/>
                      <a:pt x="325" y="0"/>
                    </a:cubicBezTo>
                    <a:cubicBezTo>
                      <a:pt x="323" y="0"/>
                      <a:pt x="322" y="1"/>
                      <a:pt x="322" y="3"/>
                    </a:cubicBezTo>
                    <a:cubicBezTo>
                      <a:pt x="322" y="87"/>
                      <a:pt x="322" y="87"/>
                      <a:pt x="322" y="87"/>
                    </a:cubicBezTo>
                    <a:cubicBezTo>
                      <a:pt x="119" y="87"/>
                      <a:pt x="119" y="87"/>
                      <a:pt x="119" y="87"/>
                    </a:cubicBezTo>
                    <a:cubicBezTo>
                      <a:pt x="119" y="3"/>
                      <a:pt x="119" y="3"/>
                      <a:pt x="119" y="3"/>
                    </a:cubicBezTo>
                    <a:cubicBezTo>
                      <a:pt x="119" y="1"/>
                      <a:pt x="117" y="0"/>
                      <a:pt x="116" y="0"/>
                    </a:cubicBezTo>
                    <a:cubicBezTo>
                      <a:pt x="81" y="0"/>
                      <a:pt x="81" y="0"/>
                      <a:pt x="81" y="0"/>
                    </a:cubicBezTo>
                    <a:cubicBezTo>
                      <a:pt x="79" y="0"/>
                      <a:pt x="78" y="1"/>
                      <a:pt x="78" y="3"/>
                    </a:cubicBezTo>
                    <a:cubicBezTo>
                      <a:pt x="78" y="87"/>
                      <a:pt x="78" y="87"/>
                      <a:pt x="78" y="87"/>
                    </a:cubicBezTo>
                    <a:cubicBezTo>
                      <a:pt x="68" y="87"/>
                      <a:pt x="68" y="87"/>
                      <a:pt x="68" y="87"/>
                    </a:cubicBezTo>
                    <a:cubicBezTo>
                      <a:pt x="68" y="35"/>
                      <a:pt x="68" y="35"/>
                      <a:pt x="68" y="35"/>
                    </a:cubicBezTo>
                    <a:cubicBezTo>
                      <a:pt x="68" y="34"/>
                      <a:pt x="67" y="33"/>
                      <a:pt x="65" y="33"/>
                    </a:cubicBezTo>
                    <a:cubicBezTo>
                      <a:pt x="30" y="33"/>
                      <a:pt x="30" y="33"/>
                      <a:pt x="30" y="33"/>
                    </a:cubicBezTo>
                    <a:cubicBezTo>
                      <a:pt x="29" y="33"/>
                      <a:pt x="27" y="34"/>
                      <a:pt x="27" y="35"/>
                    </a:cubicBezTo>
                    <a:cubicBezTo>
                      <a:pt x="27" y="87"/>
                      <a:pt x="27" y="87"/>
                      <a:pt x="27" y="87"/>
                    </a:cubicBezTo>
                    <a:cubicBezTo>
                      <a:pt x="3" y="87"/>
                      <a:pt x="3" y="87"/>
                      <a:pt x="3" y="87"/>
                    </a:cubicBezTo>
                    <a:cubicBezTo>
                      <a:pt x="2" y="87"/>
                      <a:pt x="0" y="88"/>
                      <a:pt x="0" y="90"/>
                    </a:cubicBezTo>
                    <a:cubicBezTo>
                      <a:pt x="0" y="106"/>
                      <a:pt x="0" y="106"/>
                      <a:pt x="0" y="106"/>
                    </a:cubicBezTo>
                    <a:cubicBezTo>
                      <a:pt x="0" y="107"/>
                      <a:pt x="2" y="108"/>
                      <a:pt x="3" y="108"/>
                    </a:cubicBezTo>
                    <a:cubicBezTo>
                      <a:pt x="27" y="108"/>
                      <a:pt x="27" y="108"/>
                      <a:pt x="27" y="108"/>
                    </a:cubicBezTo>
                    <a:cubicBezTo>
                      <a:pt x="27" y="160"/>
                      <a:pt x="27" y="160"/>
                      <a:pt x="27" y="160"/>
                    </a:cubicBezTo>
                    <a:cubicBezTo>
                      <a:pt x="27" y="162"/>
                      <a:pt x="29" y="163"/>
                      <a:pt x="30" y="163"/>
                    </a:cubicBezTo>
                    <a:cubicBezTo>
                      <a:pt x="65" y="163"/>
                      <a:pt x="65" y="163"/>
                      <a:pt x="65" y="163"/>
                    </a:cubicBezTo>
                    <a:cubicBezTo>
                      <a:pt x="67" y="163"/>
                      <a:pt x="68" y="162"/>
                      <a:pt x="68" y="160"/>
                    </a:cubicBezTo>
                    <a:cubicBezTo>
                      <a:pt x="68" y="108"/>
                      <a:pt x="68" y="108"/>
                      <a:pt x="68" y="108"/>
                    </a:cubicBezTo>
                    <a:cubicBezTo>
                      <a:pt x="78" y="108"/>
                      <a:pt x="78" y="108"/>
                      <a:pt x="78" y="108"/>
                    </a:cubicBezTo>
                    <a:cubicBezTo>
                      <a:pt x="78" y="193"/>
                      <a:pt x="78" y="193"/>
                      <a:pt x="78" y="193"/>
                    </a:cubicBezTo>
                    <a:cubicBezTo>
                      <a:pt x="78" y="194"/>
                      <a:pt x="79" y="195"/>
                      <a:pt x="81" y="195"/>
                    </a:cubicBezTo>
                    <a:cubicBezTo>
                      <a:pt x="116" y="195"/>
                      <a:pt x="116" y="195"/>
                      <a:pt x="116" y="195"/>
                    </a:cubicBezTo>
                    <a:cubicBezTo>
                      <a:pt x="117" y="195"/>
                      <a:pt x="119" y="194"/>
                      <a:pt x="119" y="193"/>
                    </a:cubicBezTo>
                    <a:cubicBezTo>
                      <a:pt x="119" y="108"/>
                      <a:pt x="119" y="108"/>
                      <a:pt x="119" y="108"/>
                    </a:cubicBezTo>
                    <a:cubicBezTo>
                      <a:pt x="322" y="108"/>
                      <a:pt x="322" y="108"/>
                      <a:pt x="322" y="108"/>
                    </a:cubicBezTo>
                    <a:cubicBezTo>
                      <a:pt x="322" y="193"/>
                      <a:pt x="322" y="193"/>
                      <a:pt x="322" y="193"/>
                    </a:cubicBezTo>
                    <a:cubicBezTo>
                      <a:pt x="322" y="194"/>
                      <a:pt x="323" y="195"/>
                      <a:pt x="325" y="195"/>
                    </a:cubicBezTo>
                    <a:cubicBezTo>
                      <a:pt x="360" y="195"/>
                      <a:pt x="360" y="195"/>
                      <a:pt x="360" y="195"/>
                    </a:cubicBezTo>
                    <a:cubicBezTo>
                      <a:pt x="362" y="195"/>
                      <a:pt x="363" y="194"/>
                      <a:pt x="363" y="193"/>
                    </a:cubicBezTo>
                    <a:cubicBezTo>
                      <a:pt x="363" y="108"/>
                      <a:pt x="363" y="108"/>
                      <a:pt x="363" y="108"/>
                    </a:cubicBezTo>
                    <a:cubicBezTo>
                      <a:pt x="373" y="108"/>
                      <a:pt x="373" y="108"/>
                      <a:pt x="373" y="108"/>
                    </a:cubicBezTo>
                    <a:cubicBezTo>
                      <a:pt x="373" y="160"/>
                      <a:pt x="373" y="160"/>
                      <a:pt x="373" y="160"/>
                    </a:cubicBezTo>
                    <a:cubicBezTo>
                      <a:pt x="373" y="162"/>
                      <a:pt x="374" y="163"/>
                      <a:pt x="375" y="163"/>
                    </a:cubicBezTo>
                    <a:cubicBezTo>
                      <a:pt x="411" y="163"/>
                      <a:pt x="411" y="163"/>
                      <a:pt x="411" y="163"/>
                    </a:cubicBezTo>
                    <a:cubicBezTo>
                      <a:pt x="412" y="163"/>
                      <a:pt x="413" y="162"/>
                      <a:pt x="413" y="160"/>
                    </a:cubicBezTo>
                    <a:cubicBezTo>
                      <a:pt x="413" y="108"/>
                      <a:pt x="413" y="108"/>
                      <a:pt x="413" y="108"/>
                    </a:cubicBezTo>
                    <a:cubicBezTo>
                      <a:pt x="438" y="108"/>
                      <a:pt x="438" y="108"/>
                      <a:pt x="438" y="108"/>
                    </a:cubicBezTo>
                    <a:cubicBezTo>
                      <a:pt x="439" y="108"/>
                      <a:pt x="440" y="107"/>
                      <a:pt x="440" y="106"/>
                    </a:cubicBezTo>
                    <a:cubicBezTo>
                      <a:pt x="440" y="90"/>
                      <a:pt x="440" y="90"/>
                      <a:pt x="440" y="90"/>
                    </a:cubicBezTo>
                    <a:cubicBezTo>
                      <a:pt x="440" y="88"/>
                      <a:pt x="439" y="87"/>
                      <a:pt x="43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0" name="Freeform 225">
                <a:extLst>
                  <a:ext uri="{FF2B5EF4-FFF2-40B4-BE49-F238E27FC236}">
                    <a16:creationId xmlns:a16="http://schemas.microsoft.com/office/drawing/2014/main" xmlns="" id="{3C2AE4ED-3A6D-A945-80B8-746982C5918F}"/>
                  </a:ext>
                </a:extLst>
              </p:cNvPr>
              <p:cNvSpPr>
                <a:spLocks/>
              </p:cNvSpPr>
              <p:nvPr/>
            </p:nvSpPr>
            <p:spPr bwMode="auto">
              <a:xfrm>
                <a:off x="3052" y="19"/>
                <a:ext cx="128" cy="53"/>
              </a:xfrm>
              <a:custGeom>
                <a:avLst/>
                <a:gdLst>
                  <a:gd name="T0" fmla="*/ 8 w 67"/>
                  <a:gd name="T1" fmla="*/ 28 h 28"/>
                  <a:gd name="T2" fmla="*/ 59 w 67"/>
                  <a:gd name="T3" fmla="*/ 28 h 28"/>
                  <a:gd name="T4" fmla="*/ 67 w 67"/>
                  <a:gd name="T5" fmla="*/ 20 h 28"/>
                  <a:gd name="T6" fmla="*/ 67 w 67"/>
                  <a:gd name="T7" fmla="*/ 8 h 28"/>
                  <a:gd name="T8" fmla="*/ 59 w 67"/>
                  <a:gd name="T9" fmla="*/ 0 h 28"/>
                  <a:gd name="T10" fmla="*/ 8 w 67"/>
                  <a:gd name="T11" fmla="*/ 0 h 28"/>
                  <a:gd name="T12" fmla="*/ 0 w 67"/>
                  <a:gd name="T13" fmla="*/ 8 h 28"/>
                  <a:gd name="T14" fmla="*/ 0 w 67"/>
                  <a:gd name="T15" fmla="*/ 20 h 28"/>
                  <a:gd name="T16" fmla="*/ 8 w 67"/>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8">
                    <a:moveTo>
                      <a:pt x="8" y="28"/>
                    </a:moveTo>
                    <a:cubicBezTo>
                      <a:pt x="59" y="28"/>
                      <a:pt x="59" y="28"/>
                      <a:pt x="59" y="28"/>
                    </a:cubicBezTo>
                    <a:cubicBezTo>
                      <a:pt x="63" y="28"/>
                      <a:pt x="67" y="24"/>
                      <a:pt x="67" y="20"/>
                    </a:cubicBezTo>
                    <a:cubicBezTo>
                      <a:pt x="67" y="8"/>
                      <a:pt x="67" y="8"/>
                      <a:pt x="67" y="8"/>
                    </a:cubicBezTo>
                    <a:cubicBezTo>
                      <a:pt x="67" y="3"/>
                      <a:pt x="63" y="0"/>
                      <a:pt x="59" y="0"/>
                    </a:cubicBezTo>
                    <a:cubicBezTo>
                      <a:pt x="8" y="0"/>
                      <a:pt x="8" y="0"/>
                      <a:pt x="8" y="0"/>
                    </a:cubicBezTo>
                    <a:cubicBezTo>
                      <a:pt x="3" y="0"/>
                      <a:pt x="0" y="3"/>
                      <a:pt x="0" y="8"/>
                    </a:cubicBezTo>
                    <a:cubicBezTo>
                      <a:pt x="0" y="20"/>
                      <a:pt x="0" y="20"/>
                      <a:pt x="0" y="20"/>
                    </a:cubicBezTo>
                    <a:cubicBezTo>
                      <a:pt x="0" y="24"/>
                      <a:pt x="3" y="28"/>
                      <a:pt x="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1" name="Freeform 226">
                <a:extLst>
                  <a:ext uri="{FF2B5EF4-FFF2-40B4-BE49-F238E27FC236}">
                    <a16:creationId xmlns:a16="http://schemas.microsoft.com/office/drawing/2014/main" xmlns="" id="{3FE0A8FF-72AD-5440-A74E-CF41579E7A7E}"/>
                  </a:ext>
                </a:extLst>
              </p:cNvPr>
              <p:cNvSpPr>
                <a:spLocks/>
              </p:cNvSpPr>
              <p:nvPr/>
            </p:nvSpPr>
            <p:spPr bwMode="auto">
              <a:xfrm>
                <a:off x="2962" y="84"/>
                <a:ext cx="307" cy="487"/>
              </a:xfrm>
              <a:custGeom>
                <a:avLst/>
                <a:gdLst>
                  <a:gd name="T0" fmla="*/ 153 w 161"/>
                  <a:gd name="T1" fmla="*/ 63 h 256"/>
                  <a:gd name="T2" fmla="*/ 153 w 161"/>
                  <a:gd name="T3" fmla="*/ 63 h 256"/>
                  <a:gd name="T4" fmla="*/ 161 w 161"/>
                  <a:gd name="T5" fmla="*/ 48 h 256"/>
                  <a:gd name="T6" fmla="*/ 161 w 161"/>
                  <a:gd name="T7" fmla="*/ 19 h 256"/>
                  <a:gd name="T8" fmla="*/ 142 w 161"/>
                  <a:gd name="T9" fmla="*/ 0 h 256"/>
                  <a:gd name="T10" fmla="*/ 19 w 161"/>
                  <a:gd name="T11" fmla="*/ 0 h 256"/>
                  <a:gd name="T12" fmla="*/ 0 w 161"/>
                  <a:gd name="T13" fmla="*/ 19 h 256"/>
                  <a:gd name="T14" fmla="*/ 0 w 161"/>
                  <a:gd name="T15" fmla="*/ 48 h 256"/>
                  <a:gd name="T16" fmla="*/ 7 w 161"/>
                  <a:gd name="T17" fmla="*/ 63 h 256"/>
                  <a:gd name="T18" fmla="*/ 7 w 161"/>
                  <a:gd name="T19" fmla="*/ 63 h 256"/>
                  <a:gd name="T20" fmla="*/ 19 w 161"/>
                  <a:gd name="T21" fmla="*/ 90 h 256"/>
                  <a:gd name="T22" fmla="*/ 9 w 161"/>
                  <a:gd name="T23" fmla="*/ 115 h 256"/>
                  <a:gd name="T24" fmla="*/ 8 w 161"/>
                  <a:gd name="T25" fmla="*/ 116 h 256"/>
                  <a:gd name="T26" fmla="*/ 7 w 161"/>
                  <a:gd name="T27" fmla="*/ 116 h 256"/>
                  <a:gd name="T28" fmla="*/ 7 w 161"/>
                  <a:gd name="T29" fmla="*/ 116 h 256"/>
                  <a:gd name="T30" fmla="*/ 0 w 161"/>
                  <a:gd name="T31" fmla="*/ 131 h 256"/>
                  <a:gd name="T32" fmla="*/ 0 w 161"/>
                  <a:gd name="T33" fmla="*/ 237 h 256"/>
                  <a:gd name="T34" fmla="*/ 19 w 161"/>
                  <a:gd name="T35" fmla="*/ 256 h 256"/>
                  <a:gd name="T36" fmla="*/ 142 w 161"/>
                  <a:gd name="T37" fmla="*/ 256 h 256"/>
                  <a:gd name="T38" fmla="*/ 161 w 161"/>
                  <a:gd name="T39" fmla="*/ 237 h 256"/>
                  <a:gd name="T40" fmla="*/ 161 w 161"/>
                  <a:gd name="T41" fmla="*/ 131 h 256"/>
                  <a:gd name="T42" fmla="*/ 153 w 161"/>
                  <a:gd name="T43" fmla="*/ 116 h 256"/>
                  <a:gd name="T44" fmla="*/ 153 w 161"/>
                  <a:gd name="T45" fmla="*/ 116 h 256"/>
                  <a:gd name="T46" fmla="*/ 152 w 161"/>
                  <a:gd name="T47" fmla="*/ 116 h 256"/>
                  <a:gd name="T48" fmla="*/ 152 w 161"/>
                  <a:gd name="T49" fmla="*/ 115 h 256"/>
                  <a:gd name="T50" fmla="*/ 142 w 161"/>
                  <a:gd name="T51" fmla="*/ 90 h 256"/>
                  <a:gd name="T52" fmla="*/ 153 w 161"/>
                  <a:gd name="T53" fmla="*/ 6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1" h="256">
                    <a:moveTo>
                      <a:pt x="153" y="63"/>
                    </a:moveTo>
                    <a:cubicBezTo>
                      <a:pt x="153" y="63"/>
                      <a:pt x="153" y="63"/>
                      <a:pt x="153" y="63"/>
                    </a:cubicBezTo>
                    <a:cubicBezTo>
                      <a:pt x="158" y="59"/>
                      <a:pt x="161" y="54"/>
                      <a:pt x="161" y="48"/>
                    </a:cubicBezTo>
                    <a:cubicBezTo>
                      <a:pt x="161" y="19"/>
                      <a:pt x="161" y="19"/>
                      <a:pt x="161" y="19"/>
                    </a:cubicBezTo>
                    <a:cubicBezTo>
                      <a:pt x="161" y="8"/>
                      <a:pt x="152" y="0"/>
                      <a:pt x="142" y="0"/>
                    </a:cubicBezTo>
                    <a:cubicBezTo>
                      <a:pt x="19" y="0"/>
                      <a:pt x="19" y="0"/>
                      <a:pt x="19" y="0"/>
                    </a:cubicBezTo>
                    <a:cubicBezTo>
                      <a:pt x="9" y="0"/>
                      <a:pt x="0" y="8"/>
                      <a:pt x="0" y="19"/>
                    </a:cubicBezTo>
                    <a:cubicBezTo>
                      <a:pt x="0" y="48"/>
                      <a:pt x="0" y="48"/>
                      <a:pt x="0" y="48"/>
                    </a:cubicBezTo>
                    <a:cubicBezTo>
                      <a:pt x="0" y="54"/>
                      <a:pt x="3" y="59"/>
                      <a:pt x="7" y="63"/>
                    </a:cubicBezTo>
                    <a:cubicBezTo>
                      <a:pt x="7" y="63"/>
                      <a:pt x="7" y="63"/>
                      <a:pt x="7" y="63"/>
                    </a:cubicBezTo>
                    <a:cubicBezTo>
                      <a:pt x="20" y="73"/>
                      <a:pt x="19" y="83"/>
                      <a:pt x="19" y="90"/>
                    </a:cubicBezTo>
                    <a:cubicBezTo>
                      <a:pt x="19" y="106"/>
                      <a:pt x="12" y="113"/>
                      <a:pt x="9" y="115"/>
                    </a:cubicBezTo>
                    <a:cubicBezTo>
                      <a:pt x="9" y="115"/>
                      <a:pt x="8" y="116"/>
                      <a:pt x="8" y="116"/>
                    </a:cubicBezTo>
                    <a:cubicBezTo>
                      <a:pt x="8" y="116"/>
                      <a:pt x="7" y="116"/>
                      <a:pt x="7" y="116"/>
                    </a:cubicBezTo>
                    <a:cubicBezTo>
                      <a:pt x="7" y="116"/>
                      <a:pt x="7" y="116"/>
                      <a:pt x="7" y="116"/>
                    </a:cubicBezTo>
                    <a:cubicBezTo>
                      <a:pt x="3" y="120"/>
                      <a:pt x="0" y="125"/>
                      <a:pt x="0" y="131"/>
                    </a:cubicBezTo>
                    <a:cubicBezTo>
                      <a:pt x="0" y="237"/>
                      <a:pt x="0" y="237"/>
                      <a:pt x="0" y="237"/>
                    </a:cubicBezTo>
                    <a:cubicBezTo>
                      <a:pt x="0" y="248"/>
                      <a:pt x="9" y="256"/>
                      <a:pt x="19" y="256"/>
                    </a:cubicBezTo>
                    <a:cubicBezTo>
                      <a:pt x="142" y="256"/>
                      <a:pt x="142" y="256"/>
                      <a:pt x="142" y="256"/>
                    </a:cubicBezTo>
                    <a:cubicBezTo>
                      <a:pt x="152" y="256"/>
                      <a:pt x="161" y="248"/>
                      <a:pt x="161" y="237"/>
                    </a:cubicBezTo>
                    <a:cubicBezTo>
                      <a:pt x="161" y="131"/>
                      <a:pt x="161" y="131"/>
                      <a:pt x="161" y="131"/>
                    </a:cubicBezTo>
                    <a:cubicBezTo>
                      <a:pt x="161" y="125"/>
                      <a:pt x="158" y="120"/>
                      <a:pt x="153" y="116"/>
                    </a:cubicBezTo>
                    <a:cubicBezTo>
                      <a:pt x="153" y="116"/>
                      <a:pt x="153" y="116"/>
                      <a:pt x="153" y="116"/>
                    </a:cubicBezTo>
                    <a:cubicBezTo>
                      <a:pt x="153" y="116"/>
                      <a:pt x="153" y="116"/>
                      <a:pt x="152" y="116"/>
                    </a:cubicBezTo>
                    <a:cubicBezTo>
                      <a:pt x="152" y="116"/>
                      <a:pt x="152" y="115"/>
                      <a:pt x="152" y="115"/>
                    </a:cubicBezTo>
                    <a:cubicBezTo>
                      <a:pt x="149" y="113"/>
                      <a:pt x="142" y="106"/>
                      <a:pt x="142" y="90"/>
                    </a:cubicBezTo>
                    <a:cubicBezTo>
                      <a:pt x="142" y="83"/>
                      <a:pt x="141" y="73"/>
                      <a:pt x="15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2" name="Freeform 227">
                <a:extLst>
                  <a:ext uri="{FF2B5EF4-FFF2-40B4-BE49-F238E27FC236}">
                    <a16:creationId xmlns:a16="http://schemas.microsoft.com/office/drawing/2014/main" xmlns="" id="{69F9D616-D369-ED44-9A13-D4CDD6194C5E}"/>
                  </a:ext>
                </a:extLst>
              </p:cNvPr>
              <p:cNvSpPr>
                <a:spLocks/>
              </p:cNvSpPr>
              <p:nvPr/>
            </p:nvSpPr>
            <p:spPr bwMode="auto">
              <a:xfrm>
                <a:off x="2116" y="2966"/>
                <a:ext cx="332" cy="137"/>
              </a:xfrm>
              <a:custGeom>
                <a:avLst/>
                <a:gdLst>
                  <a:gd name="T0" fmla="*/ 0 w 174"/>
                  <a:gd name="T1" fmla="*/ 15 h 72"/>
                  <a:gd name="T2" fmla="*/ 0 w 174"/>
                  <a:gd name="T3" fmla="*/ 14 h 72"/>
                  <a:gd name="T4" fmla="*/ 16 w 174"/>
                  <a:gd name="T5" fmla="*/ 0 h 72"/>
                  <a:gd name="T6" fmla="*/ 31 w 174"/>
                  <a:gd name="T7" fmla="*/ 9 h 72"/>
                  <a:gd name="T8" fmla="*/ 34 w 174"/>
                  <a:gd name="T9" fmla="*/ 8 h 72"/>
                  <a:gd name="T10" fmla="*/ 147 w 174"/>
                  <a:gd name="T11" fmla="*/ 8 h 72"/>
                  <a:gd name="T12" fmla="*/ 174 w 174"/>
                  <a:gd name="T13" fmla="*/ 36 h 72"/>
                  <a:gd name="T14" fmla="*/ 147 w 174"/>
                  <a:gd name="T15" fmla="*/ 63 h 72"/>
                  <a:gd name="T16" fmla="*/ 34 w 174"/>
                  <a:gd name="T17" fmla="*/ 63 h 72"/>
                  <a:gd name="T18" fmla="*/ 31 w 174"/>
                  <a:gd name="T19" fmla="*/ 63 h 72"/>
                  <a:gd name="T20" fmla="*/ 16 w 174"/>
                  <a:gd name="T21" fmla="*/ 72 h 72"/>
                  <a:gd name="T22" fmla="*/ 0 w 174"/>
                  <a:gd name="T23" fmla="*/ 57 h 72"/>
                  <a:gd name="T24" fmla="*/ 0 w 174"/>
                  <a:gd name="T25" fmla="*/ 46 h 72"/>
                  <a:gd name="T26" fmla="*/ 0 w 174"/>
                  <a:gd name="T27"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72">
                    <a:moveTo>
                      <a:pt x="0" y="15"/>
                    </a:moveTo>
                    <a:cubicBezTo>
                      <a:pt x="0" y="14"/>
                      <a:pt x="0" y="14"/>
                      <a:pt x="0" y="14"/>
                    </a:cubicBezTo>
                    <a:cubicBezTo>
                      <a:pt x="0" y="6"/>
                      <a:pt x="7" y="0"/>
                      <a:pt x="16" y="0"/>
                    </a:cubicBezTo>
                    <a:cubicBezTo>
                      <a:pt x="23" y="0"/>
                      <a:pt x="29" y="3"/>
                      <a:pt x="31" y="9"/>
                    </a:cubicBezTo>
                    <a:cubicBezTo>
                      <a:pt x="32" y="9"/>
                      <a:pt x="33" y="8"/>
                      <a:pt x="34" y="8"/>
                    </a:cubicBezTo>
                    <a:cubicBezTo>
                      <a:pt x="147" y="8"/>
                      <a:pt x="147" y="8"/>
                      <a:pt x="147" y="8"/>
                    </a:cubicBezTo>
                    <a:cubicBezTo>
                      <a:pt x="162" y="8"/>
                      <a:pt x="174" y="21"/>
                      <a:pt x="174" y="36"/>
                    </a:cubicBezTo>
                    <a:cubicBezTo>
                      <a:pt x="174" y="51"/>
                      <a:pt x="162" y="63"/>
                      <a:pt x="147" y="63"/>
                    </a:cubicBezTo>
                    <a:cubicBezTo>
                      <a:pt x="34" y="63"/>
                      <a:pt x="34" y="63"/>
                      <a:pt x="34" y="63"/>
                    </a:cubicBezTo>
                    <a:cubicBezTo>
                      <a:pt x="33" y="63"/>
                      <a:pt x="32" y="63"/>
                      <a:pt x="31" y="63"/>
                    </a:cubicBezTo>
                    <a:cubicBezTo>
                      <a:pt x="29" y="68"/>
                      <a:pt x="23" y="72"/>
                      <a:pt x="16" y="72"/>
                    </a:cubicBezTo>
                    <a:cubicBezTo>
                      <a:pt x="7" y="72"/>
                      <a:pt x="0" y="65"/>
                      <a:pt x="0" y="57"/>
                    </a:cubicBezTo>
                    <a:cubicBezTo>
                      <a:pt x="0" y="46"/>
                      <a:pt x="0" y="46"/>
                      <a:pt x="0" y="46"/>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3" name="Freeform 228">
                <a:extLst>
                  <a:ext uri="{FF2B5EF4-FFF2-40B4-BE49-F238E27FC236}">
                    <a16:creationId xmlns:a16="http://schemas.microsoft.com/office/drawing/2014/main" xmlns="" id="{0784AB86-C854-AF4C-9CD6-61574E663B3C}"/>
                  </a:ext>
                </a:extLst>
              </p:cNvPr>
              <p:cNvSpPr>
                <a:spLocks/>
              </p:cNvSpPr>
              <p:nvPr/>
            </p:nvSpPr>
            <p:spPr bwMode="auto">
              <a:xfrm>
                <a:off x="2116" y="2724"/>
                <a:ext cx="332" cy="137"/>
              </a:xfrm>
              <a:custGeom>
                <a:avLst/>
                <a:gdLst>
                  <a:gd name="T0" fmla="*/ 0 w 174"/>
                  <a:gd name="T1" fmla="*/ 57 h 72"/>
                  <a:gd name="T2" fmla="*/ 0 w 174"/>
                  <a:gd name="T3" fmla="*/ 57 h 72"/>
                  <a:gd name="T4" fmla="*/ 16 w 174"/>
                  <a:gd name="T5" fmla="*/ 72 h 72"/>
                  <a:gd name="T6" fmla="*/ 31 w 174"/>
                  <a:gd name="T7" fmla="*/ 63 h 72"/>
                  <a:gd name="T8" fmla="*/ 34 w 174"/>
                  <a:gd name="T9" fmla="*/ 63 h 72"/>
                  <a:gd name="T10" fmla="*/ 147 w 174"/>
                  <a:gd name="T11" fmla="*/ 63 h 72"/>
                  <a:gd name="T12" fmla="*/ 174 w 174"/>
                  <a:gd name="T13" fmla="*/ 36 h 72"/>
                  <a:gd name="T14" fmla="*/ 147 w 174"/>
                  <a:gd name="T15" fmla="*/ 9 h 72"/>
                  <a:gd name="T16" fmla="*/ 34 w 174"/>
                  <a:gd name="T17" fmla="*/ 9 h 72"/>
                  <a:gd name="T18" fmla="*/ 31 w 174"/>
                  <a:gd name="T19" fmla="*/ 9 h 72"/>
                  <a:gd name="T20" fmla="*/ 16 w 174"/>
                  <a:gd name="T21" fmla="*/ 0 h 72"/>
                  <a:gd name="T22" fmla="*/ 0 w 174"/>
                  <a:gd name="T23" fmla="*/ 15 h 72"/>
                  <a:gd name="T24" fmla="*/ 0 w 174"/>
                  <a:gd name="T25" fmla="*/ 25 h 72"/>
                  <a:gd name="T26" fmla="*/ 0 w 174"/>
                  <a:gd name="T27"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72">
                    <a:moveTo>
                      <a:pt x="0" y="57"/>
                    </a:moveTo>
                    <a:cubicBezTo>
                      <a:pt x="0" y="57"/>
                      <a:pt x="0" y="57"/>
                      <a:pt x="0" y="57"/>
                    </a:cubicBezTo>
                    <a:cubicBezTo>
                      <a:pt x="0" y="66"/>
                      <a:pt x="7" y="72"/>
                      <a:pt x="16" y="72"/>
                    </a:cubicBezTo>
                    <a:cubicBezTo>
                      <a:pt x="23" y="72"/>
                      <a:pt x="29" y="68"/>
                      <a:pt x="31" y="63"/>
                    </a:cubicBezTo>
                    <a:cubicBezTo>
                      <a:pt x="32" y="63"/>
                      <a:pt x="33" y="63"/>
                      <a:pt x="34" y="63"/>
                    </a:cubicBezTo>
                    <a:cubicBezTo>
                      <a:pt x="147" y="63"/>
                      <a:pt x="147" y="63"/>
                      <a:pt x="147" y="63"/>
                    </a:cubicBezTo>
                    <a:cubicBezTo>
                      <a:pt x="162" y="63"/>
                      <a:pt x="174" y="51"/>
                      <a:pt x="174" y="36"/>
                    </a:cubicBezTo>
                    <a:cubicBezTo>
                      <a:pt x="174" y="21"/>
                      <a:pt x="162" y="9"/>
                      <a:pt x="147" y="9"/>
                    </a:cubicBezTo>
                    <a:cubicBezTo>
                      <a:pt x="34" y="9"/>
                      <a:pt x="34" y="9"/>
                      <a:pt x="34" y="9"/>
                    </a:cubicBezTo>
                    <a:cubicBezTo>
                      <a:pt x="33" y="9"/>
                      <a:pt x="32" y="9"/>
                      <a:pt x="31" y="9"/>
                    </a:cubicBezTo>
                    <a:cubicBezTo>
                      <a:pt x="29" y="4"/>
                      <a:pt x="23" y="0"/>
                      <a:pt x="16" y="0"/>
                    </a:cubicBezTo>
                    <a:cubicBezTo>
                      <a:pt x="7" y="0"/>
                      <a:pt x="0" y="7"/>
                      <a:pt x="0" y="15"/>
                    </a:cubicBezTo>
                    <a:cubicBezTo>
                      <a:pt x="0" y="25"/>
                      <a:pt x="0" y="25"/>
                      <a:pt x="0" y="25"/>
                    </a:cubicBez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4" name="Freeform 229">
                <a:extLst>
                  <a:ext uri="{FF2B5EF4-FFF2-40B4-BE49-F238E27FC236}">
                    <a16:creationId xmlns:a16="http://schemas.microsoft.com/office/drawing/2014/main" xmlns="" id="{782D42E9-7571-5D49-B40C-9C6BEE007722}"/>
                  </a:ext>
                </a:extLst>
              </p:cNvPr>
              <p:cNvSpPr>
                <a:spLocks/>
              </p:cNvSpPr>
              <p:nvPr/>
            </p:nvSpPr>
            <p:spPr bwMode="auto">
              <a:xfrm>
                <a:off x="1381" y="2661"/>
                <a:ext cx="787" cy="407"/>
              </a:xfrm>
              <a:custGeom>
                <a:avLst/>
                <a:gdLst>
                  <a:gd name="T0" fmla="*/ 413 w 413"/>
                  <a:gd name="T1" fmla="*/ 191 h 214"/>
                  <a:gd name="T2" fmla="*/ 413 w 413"/>
                  <a:gd name="T3" fmla="*/ 200 h 214"/>
                  <a:gd name="T4" fmla="*/ 359 w 413"/>
                  <a:gd name="T5" fmla="*/ 200 h 214"/>
                  <a:gd name="T6" fmla="*/ 243 w 413"/>
                  <a:gd name="T7" fmla="*/ 201 h 214"/>
                  <a:gd name="T8" fmla="*/ 218 w 413"/>
                  <a:gd name="T9" fmla="*/ 203 h 214"/>
                  <a:gd name="T10" fmla="*/ 29 w 413"/>
                  <a:gd name="T11" fmla="*/ 152 h 214"/>
                  <a:gd name="T12" fmla="*/ 33 w 413"/>
                  <a:gd name="T13" fmla="*/ 29 h 214"/>
                  <a:gd name="T14" fmla="*/ 134 w 413"/>
                  <a:gd name="T15" fmla="*/ 18 h 214"/>
                  <a:gd name="T16" fmla="*/ 174 w 413"/>
                  <a:gd name="T17" fmla="*/ 35 h 214"/>
                  <a:gd name="T18" fmla="*/ 233 w 413"/>
                  <a:gd name="T19" fmla="*/ 58 h 214"/>
                  <a:gd name="T20" fmla="*/ 331 w 413"/>
                  <a:gd name="T21" fmla="*/ 64 h 214"/>
                  <a:gd name="T22" fmla="*/ 356 w 413"/>
                  <a:gd name="T23" fmla="*/ 64 h 214"/>
                  <a:gd name="T24" fmla="*/ 410 w 413"/>
                  <a:gd name="T25" fmla="*/ 64 h 214"/>
                  <a:gd name="T26" fmla="*/ 409 w 413"/>
                  <a:gd name="T27" fmla="*/ 74 h 214"/>
                  <a:gd name="T28" fmla="*/ 356 w 413"/>
                  <a:gd name="T29" fmla="*/ 73 h 214"/>
                  <a:gd name="T30" fmla="*/ 331 w 413"/>
                  <a:gd name="T31" fmla="*/ 74 h 214"/>
                  <a:gd name="T32" fmla="*/ 231 w 413"/>
                  <a:gd name="T33" fmla="*/ 67 h 214"/>
                  <a:gd name="T34" fmla="*/ 170 w 413"/>
                  <a:gd name="T35" fmla="*/ 43 h 214"/>
                  <a:gd name="T36" fmla="*/ 131 w 413"/>
                  <a:gd name="T37" fmla="*/ 27 h 214"/>
                  <a:gd name="T38" fmla="*/ 39 w 413"/>
                  <a:gd name="T39" fmla="*/ 37 h 214"/>
                  <a:gd name="T40" fmla="*/ 38 w 413"/>
                  <a:gd name="T41" fmla="*/ 148 h 214"/>
                  <a:gd name="T42" fmla="*/ 217 w 413"/>
                  <a:gd name="T43" fmla="*/ 193 h 214"/>
                  <a:gd name="T44" fmla="*/ 242 w 413"/>
                  <a:gd name="T45" fmla="*/ 192 h 214"/>
                  <a:gd name="T46" fmla="*/ 359 w 413"/>
                  <a:gd name="T47" fmla="*/ 190 h 214"/>
                  <a:gd name="T48" fmla="*/ 413 w 413"/>
                  <a:gd name="T49" fmla="*/ 19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3" h="214">
                    <a:moveTo>
                      <a:pt x="413" y="191"/>
                    </a:moveTo>
                    <a:cubicBezTo>
                      <a:pt x="413" y="200"/>
                      <a:pt x="413" y="200"/>
                      <a:pt x="413" y="200"/>
                    </a:cubicBezTo>
                    <a:cubicBezTo>
                      <a:pt x="395" y="200"/>
                      <a:pt x="377" y="200"/>
                      <a:pt x="359" y="200"/>
                    </a:cubicBezTo>
                    <a:cubicBezTo>
                      <a:pt x="322" y="199"/>
                      <a:pt x="283" y="198"/>
                      <a:pt x="243" y="201"/>
                    </a:cubicBezTo>
                    <a:cubicBezTo>
                      <a:pt x="235" y="201"/>
                      <a:pt x="226" y="202"/>
                      <a:pt x="218" y="203"/>
                    </a:cubicBezTo>
                    <a:cubicBezTo>
                      <a:pt x="152" y="207"/>
                      <a:pt x="63" y="214"/>
                      <a:pt x="29" y="152"/>
                    </a:cubicBezTo>
                    <a:cubicBezTo>
                      <a:pt x="0" y="99"/>
                      <a:pt x="2" y="55"/>
                      <a:pt x="33" y="29"/>
                    </a:cubicBezTo>
                    <a:cubicBezTo>
                      <a:pt x="69" y="0"/>
                      <a:pt x="103" y="7"/>
                      <a:pt x="134" y="18"/>
                    </a:cubicBezTo>
                    <a:cubicBezTo>
                      <a:pt x="147" y="22"/>
                      <a:pt x="160" y="28"/>
                      <a:pt x="174" y="35"/>
                    </a:cubicBezTo>
                    <a:cubicBezTo>
                      <a:pt x="193" y="44"/>
                      <a:pt x="213" y="53"/>
                      <a:pt x="233" y="58"/>
                    </a:cubicBezTo>
                    <a:cubicBezTo>
                      <a:pt x="262" y="64"/>
                      <a:pt x="297" y="64"/>
                      <a:pt x="331" y="64"/>
                    </a:cubicBezTo>
                    <a:cubicBezTo>
                      <a:pt x="339" y="64"/>
                      <a:pt x="347" y="64"/>
                      <a:pt x="356" y="64"/>
                    </a:cubicBezTo>
                    <a:cubicBezTo>
                      <a:pt x="374" y="63"/>
                      <a:pt x="394" y="62"/>
                      <a:pt x="410" y="64"/>
                    </a:cubicBezTo>
                    <a:cubicBezTo>
                      <a:pt x="409" y="74"/>
                      <a:pt x="409" y="74"/>
                      <a:pt x="409" y="74"/>
                    </a:cubicBezTo>
                    <a:cubicBezTo>
                      <a:pt x="393" y="72"/>
                      <a:pt x="374" y="73"/>
                      <a:pt x="356" y="73"/>
                    </a:cubicBezTo>
                    <a:cubicBezTo>
                      <a:pt x="347" y="74"/>
                      <a:pt x="339" y="74"/>
                      <a:pt x="331" y="74"/>
                    </a:cubicBezTo>
                    <a:cubicBezTo>
                      <a:pt x="297" y="74"/>
                      <a:pt x="261" y="73"/>
                      <a:pt x="231" y="67"/>
                    </a:cubicBezTo>
                    <a:cubicBezTo>
                      <a:pt x="210" y="62"/>
                      <a:pt x="189" y="53"/>
                      <a:pt x="170" y="43"/>
                    </a:cubicBezTo>
                    <a:cubicBezTo>
                      <a:pt x="156" y="37"/>
                      <a:pt x="144" y="31"/>
                      <a:pt x="131" y="27"/>
                    </a:cubicBezTo>
                    <a:cubicBezTo>
                      <a:pt x="98" y="15"/>
                      <a:pt x="70" y="12"/>
                      <a:pt x="39" y="37"/>
                    </a:cubicBezTo>
                    <a:cubicBezTo>
                      <a:pt x="4" y="66"/>
                      <a:pt x="19" y="113"/>
                      <a:pt x="38" y="148"/>
                    </a:cubicBezTo>
                    <a:cubicBezTo>
                      <a:pt x="68" y="204"/>
                      <a:pt x="154" y="198"/>
                      <a:pt x="217" y="193"/>
                    </a:cubicBezTo>
                    <a:cubicBezTo>
                      <a:pt x="226" y="193"/>
                      <a:pt x="234" y="192"/>
                      <a:pt x="242" y="192"/>
                    </a:cubicBezTo>
                    <a:cubicBezTo>
                      <a:pt x="283" y="188"/>
                      <a:pt x="322" y="189"/>
                      <a:pt x="359" y="190"/>
                    </a:cubicBezTo>
                    <a:cubicBezTo>
                      <a:pt x="377" y="190"/>
                      <a:pt x="395" y="191"/>
                      <a:pt x="41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5" name="Freeform 230">
                <a:extLst>
                  <a:ext uri="{FF2B5EF4-FFF2-40B4-BE49-F238E27FC236}">
                    <a16:creationId xmlns:a16="http://schemas.microsoft.com/office/drawing/2014/main" xmlns="" id="{E578821E-D45B-2C43-B9FD-140C84764F69}"/>
                  </a:ext>
                </a:extLst>
              </p:cNvPr>
              <p:cNvSpPr>
                <a:spLocks/>
              </p:cNvSpPr>
              <p:nvPr/>
            </p:nvSpPr>
            <p:spPr bwMode="auto">
              <a:xfrm>
                <a:off x="3488" y="1718"/>
                <a:ext cx="208" cy="316"/>
              </a:xfrm>
              <a:custGeom>
                <a:avLst/>
                <a:gdLst>
                  <a:gd name="T0" fmla="*/ 0 w 109"/>
                  <a:gd name="T1" fmla="*/ 0 h 166"/>
                  <a:gd name="T2" fmla="*/ 0 w 109"/>
                  <a:gd name="T3" fmla="*/ 166 h 166"/>
                  <a:gd name="T4" fmla="*/ 109 w 109"/>
                  <a:gd name="T5" fmla="*/ 121 h 166"/>
                  <a:gd name="T6" fmla="*/ 60 w 109"/>
                  <a:gd name="T7" fmla="*/ 0 h 166"/>
                  <a:gd name="T8" fmla="*/ 0 w 109"/>
                  <a:gd name="T9" fmla="*/ 0 h 166"/>
                </a:gdLst>
                <a:ahLst/>
                <a:cxnLst>
                  <a:cxn ang="0">
                    <a:pos x="T0" y="T1"/>
                  </a:cxn>
                  <a:cxn ang="0">
                    <a:pos x="T2" y="T3"/>
                  </a:cxn>
                  <a:cxn ang="0">
                    <a:pos x="T4" y="T5"/>
                  </a:cxn>
                  <a:cxn ang="0">
                    <a:pos x="T6" y="T7"/>
                  </a:cxn>
                  <a:cxn ang="0">
                    <a:pos x="T8" y="T9"/>
                  </a:cxn>
                </a:cxnLst>
                <a:rect l="0" t="0" r="r" b="b"/>
                <a:pathLst>
                  <a:path w="109" h="166">
                    <a:moveTo>
                      <a:pt x="0" y="0"/>
                    </a:moveTo>
                    <a:cubicBezTo>
                      <a:pt x="0" y="166"/>
                      <a:pt x="0" y="166"/>
                      <a:pt x="0" y="166"/>
                    </a:cubicBezTo>
                    <a:cubicBezTo>
                      <a:pt x="42" y="164"/>
                      <a:pt x="80" y="148"/>
                      <a:pt x="109" y="121"/>
                    </a:cubicBezTo>
                    <a:cubicBezTo>
                      <a:pt x="79" y="89"/>
                      <a:pt x="61" y="47"/>
                      <a:pt x="6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6" name="Freeform 231">
                <a:extLst>
                  <a:ext uri="{FF2B5EF4-FFF2-40B4-BE49-F238E27FC236}">
                    <a16:creationId xmlns:a16="http://schemas.microsoft.com/office/drawing/2014/main" xmlns="" id="{BF93C06E-5CB2-DF44-9499-CED2D5603E24}"/>
                  </a:ext>
                </a:extLst>
              </p:cNvPr>
              <p:cNvSpPr>
                <a:spLocks/>
              </p:cNvSpPr>
              <p:nvPr/>
            </p:nvSpPr>
            <p:spPr bwMode="auto">
              <a:xfrm>
                <a:off x="3260" y="1718"/>
                <a:ext cx="207" cy="316"/>
              </a:xfrm>
              <a:custGeom>
                <a:avLst/>
                <a:gdLst>
                  <a:gd name="T0" fmla="*/ 48 w 109"/>
                  <a:gd name="T1" fmla="*/ 0 h 166"/>
                  <a:gd name="T2" fmla="*/ 0 w 109"/>
                  <a:gd name="T3" fmla="*/ 121 h 166"/>
                  <a:gd name="T4" fmla="*/ 109 w 109"/>
                  <a:gd name="T5" fmla="*/ 166 h 166"/>
                  <a:gd name="T6" fmla="*/ 109 w 109"/>
                  <a:gd name="T7" fmla="*/ 0 h 166"/>
                  <a:gd name="T8" fmla="*/ 48 w 109"/>
                  <a:gd name="T9" fmla="*/ 0 h 166"/>
                </a:gdLst>
                <a:ahLst/>
                <a:cxnLst>
                  <a:cxn ang="0">
                    <a:pos x="T0" y="T1"/>
                  </a:cxn>
                  <a:cxn ang="0">
                    <a:pos x="T2" y="T3"/>
                  </a:cxn>
                  <a:cxn ang="0">
                    <a:pos x="T4" y="T5"/>
                  </a:cxn>
                  <a:cxn ang="0">
                    <a:pos x="T6" y="T7"/>
                  </a:cxn>
                  <a:cxn ang="0">
                    <a:pos x="T8" y="T9"/>
                  </a:cxn>
                </a:cxnLst>
                <a:rect l="0" t="0" r="r" b="b"/>
                <a:pathLst>
                  <a:path w="109" h="166">
                    <a:moveTo>
                      <a:pt x="48" y="0"/>
                    </a:moveTo>
                    <a:cubicBezTo>
                      <a:pt x="48" y="47"/>
                      <a:pt x="29" y="89"/>
                      <a:pt x="0" y="121"/>
                    </a:cubicBezTo>
                    <a:cubicBezTo>
                      <a:pt x="28" y="148"/>
                      <a:pt x="66" y="164"/>
                      <a:pt x="109" y="166"/>
                    </a:cubicBezTo>
                    <a:cubicBezTo>
                      <a:pt x="109" y="0"/>
                      <a:pt x="109" y="0"/>
                      <a:pt x="109"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7" name="Freeform 232">
                <a:extLst>
                  <a:ext uri="{FF2B5EF4-FFF2-40B4-BE49-F238E27FC236}">
                    <a16:creationId xmlns:a16="http://schemas.microsoft.com/office/drawing/2014/main" xmlns="" id="{E817766D-E7AB-6A41-BDAB-D0123BDCC2CE}"/>
                  </a:ext>
                </a:extLst>
              </p:cNvPr>
              <p:cNvSpPr>
                <a:spLocks/>
              </p:cNvSpPr>
              <p:nvPr/>
            </p:nvSpPr>
            <p:spPr bwMode="auto">
              <a:xfrm>
                <a:off x="3159" y="1497"/>
                <a:ext cx="169" cy="200"/>
              </a:xfrm>
              <a:custGeom>
                <a:avLst/>
                <a:gdLst>
                  <a:gd name="T0" fmla="*/ 89 w 89"/>
                  <a:gd name="T1" fmla="*/ 105 h 105"/>
                  <a:gd name="T2" fmla="*/ 45 w 89"/>
                  <a:gd name="T3" fmla="*/ 0 h 105"/>
                  <a:gd name="T4" fmla="*/ 0 w 89"/>
                  <a:gd name="T5" fmla="*/ 105 h 105"/>
                  <a:gd name="T6" fmla="*/ 89 w 89"/>
                  <a:gd name="T7" fmla="*/ 105 h 105"/>
                </a:gdLst>
                <a:ahLst/>
                <a:cxnLst>
                  <a:cxn ang="0">
                    <a:pos x="T0" y="T1"/>
                  </a:cxn>
                  <a:cxn ang="0">
                    <a:pos x="T2" y="T3"/>
                  </a:cxn>
                  <a:cxn ang="0">
                    <a:pos x="T4" y="T5"/>
                  </a:cxn>
                  <a:cxn ang="0">
                    <a:pos x="T6" y="T7"/>
                  </a:cxn>
                </a:cxnLst>
                <a:rect l="0" t="0" r="r" b="b"/>
                <a:pathLst>
                  <a:path w="89" h="105">
                    <a:moveTo>
                      <a:pt x="89" y="105"/>
                    </a:moveTo>
                    <a:cubicBezTo>
                      <a:pt x="87" y="64"/>
                      <a:pt x="71" y="28"/>
                      <a:pt x="45" y="0"/>
                    </a:cubicBezTo>
                    <a:cubicBezTo>
                      <a:pt x="19" y="28"/>
                      <a:pt x="2" y="64"/>
                      <a:pt x="0" y="105"/>
                    </a:cubicBezTo>
                    <a:lnTo>
                      <a:pt x="89"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8" name="Freeform 233">
                <a:extLst>
                  <a:ext uri="{FF2B5EF4-FFF2-40B4-BE49-F238E27FC236}">
                    <a16:creationId xmlns:a16="http://schemas.microsoft.com/office/drawing/2014/main" xmlns="" id="{3C39B6DC-29AC-5B4F-8A75-047D862CFF06}"/>
                  </a:ext>
                </a:extLst>
              </p:cNvPr>
              <p:cNvSpPr>
                <a:spLocks/>
              </p:cNvSpPr>
              <p:nvPr/>
            </p:nvSpPr>
            <p:spPr bwMode="auto">
              <a:xfrm>
                <a:off x="3626" y="1718"/>
                <a:ext cx="171" cy="215"/>
              </a:xfrm>
              <a:custGeom>
                <a:avLst/>
                <a:gdLst>
                  <a:gd name="T0" fmla="*/ 0 w 90"/>
                  <a:gd name="T1" fmla="*/ 0 h 113"/>
                  <a:gd name="T2" fmla="*/ 45 w 90"/>
                  <a:gd name="T3" fmla="*/ 113 h 113"/>
                  <a:gd name="T4" fmla="*/ 90 w 90"/>
                  <a:gd name="T5" fmla="*/ 0 h 113"/>
                  <a:gd name="T6" fmla="*/ 0 w 90"/>
                  <a:gd name="T7" fmla="*/ 0 h 113"/>
                </a:gdLst>
                <a:ahLst/>
                <a:cxnLst>
                  <a:cxn ang="0">
                    <a:pos x="T0" y="T1"/>
                  </a:cxn>
                  <a:cxn ang="0">
                    <a:pos x="T2" y="T3"/>
                  </a:cxn>
                  <a:cxn ang="0">
                    <a:pos x="T4" y="T5"/>
                  </a:cxn>
                  <a:cxn ang="0">
                    <a:pos x="T6" y="T7"/>
                  </a:cxn>
                </a:cxnLst>
                <a:rect l="0" t="0" r="r" b="b"/>
                <a:pathLst>
                  <a:path w="90" h="113">
                    <a:moveTo>
                      <a:pt x="0" y="0"/>
                    </a:moveTo>
                    <a:cubicBezTo>
                      <a:pt x="0" y="44"/>
                      <a:pt x="17" y="83"/>
                      <a:pt x="45" y="113"/>
                    </a:cubicBezTo>
                    <a:cubicBezTo>
                      <a:pt x="72" y="83"/>
                      <a:pt x="90" y="44"/>
                      <a:pt x="9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9" name="Freeform 234">
                <a:extLst>
                  <a:ext uri="{FF2B5EF4-FFF2-40B4-BE49-F238E27FC236}">
                    <a16:creationId xmlns:a16="http://schemas.microsoft.com/office/drawing/2014/main" xmlns="" id="{9B0EB31F-DA61-AB4F-8BED-C824A0D98C18}"/>
                  </a:ext>
                </a:extLst>
              </p:cNvPr>
              <p:cNvSpPr>
                <a:spLocks/>
              </p:cNvSpPr>
              <p:nvPr/>
            </p:nvSpPr>
            <p:spPr bwMode="auto">
              <a:xfrm>
                <a:off x="3488" y="1396"/>
                <a:ext cx="208" cy="301"/>
              </a:xfrm>
              <a:custGeom>
                <a:avLst/>
                <a:gdLst>
                  <a:gd name="T0" fmla="*/ 61 w 109"/>
                  <a:gd name="T1" fmla="*/ 158 h 158"/>
                  <a:gd name="T2" fmla="*/ 109 w 109"/>
                  <a:gd name="T3" fmla="*/ 45 h 158"/>
                  <a:gd name="T4" fmla="*/ 0 w 109"/>
                  <a:gd name="T5" fmla="*/ 0 h 158"/>
                  <a:gd name="T6" fmla="*/ 0 w 109"/>
                  <a:gd name="T7" fmla="*/ 158 h 158"/>
                  <a:gd name="T8" fmla="*/ 61 w 109"/>
                  <a:gd name="T9" fmla="*/ 158 h 158"/>
                </a:gdLst>
                <a:ahLst/>
                <a:cxnLst>
                  <a:cxn ang="0">
                    <a:pos x="T0" y="T1"/>
                  </a:cxn>
                  <a:cxn ang="0">
                    <a:pos x="T2" y="T3"/>
                  </a:cxn>
                  <a:cxn ang="0">
                    <a:pos x="T4" y="T5"/>
                  </a:cxn>
                  <a:cxn ang="0">
                    <a:pos x="T6" y="T7"/>
                  </a:cxn>
                  <a:cxn ang="0">
                    <a:pos x="T8" y="T9"/>
                  </a:cxn>
                </a:cxnLst>
                <a:rect l="0" t="0" r="r" b="b"/>
                <a:pathLst>
                  <a:path w="109" h="158">
                    <a:moveTo>
                      <a:pt x="61" y="158"/>
                    </a:moveTo>
                    <a:cubicBezTo>
                      <a:pt x="63" y="114"/>
                      <a:pt x="81" y="75"/>
                      <a:pt x="109" y="45"/>
                    </a:cubicBezTo>
                    <a:cubicBezTo>
                      <a:pt x="80" y="18"/>
                      <a:pt x="42" y="1"/>
                      <a:pt x="0" y="0"/>
                    </a:cubicBezTo>
                    <a:cubicBezTo>
                      <a:pt x="0" y="158"/>
                      <a:pt x="0" y="158"/>
                      <a:pt x="0" y="158"/>
                    </a:cubicBezTo>
                    <a:lnTo>
                      <a:pt x="61"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0" name="Freeform 235">
                <a:extLst>
                  <a:ext uri="{FF2B5EF4-FFF2-40B4-BE49-F238E27FC236}">
                    <a16:creationId xmlns:a16="http://schemas.microsoft.com/office/drawing/2014/main" xmlns="" id="{545100C4-0F43-CC43-8CAA-3D978AD7F46C}"/>
                  </a:ext>
                </a:extLst>
              </p:cNvPr>
              <p:cNvSpPr>
                <a:spLocks/>
              </p:cNvSpPr>
              <p:nvPr/>
            </p:nvSpPr>
            <p:spPr bwMode="auto">
              <a:xfrm>
                <a:off x="3626" y="1497"/>
                <a:ext cx="171" cy="200"/>
              </a:xfrm>
              <a:custGeom>
                <a:avLst/>
                <a:gdLst>
                  <a:gd name="T0" fmla="*/ 90 w 90"/>
                  <a:gd name="T1" fmla="*/ 105 h 105"/>
                  <a:gd name="T2" fmla="*/ 45 w 90"/>
                  <a:gd name="T3" fmla="*/ 0 h 105"/>
                  <a:gd name="T4" fmla="*/ 0 w 90"/>
                  <a:gd name="T5" fmla="*/ 105 h 105"/>
                  <a:gd name="T6" fmla="*/ 90 w 90"/>
                  <a:gd name="T7" fmla="*/ 105 h 105"/>
                </a:gdLst>
                <a:ahLst/>
                <a:cxnLst>
                  <a:cxn ang="0">
                    <a:pos x="T0" y="T1"/>
                  </a:cxn>
                  <a:cxn ang="0">
                    <a:pos x="T2" y="T3"/>
                  </a:cxn>
                  <a:cxn ang="0">
                    <a:pos x="T4" y="T5"/>
                  </a:cxn>
                  <a:cxn ang="0">
                    <a:pos x="T6" y="T7"/>
                  </a:cxn>
                </a:cxnLst>
                <a:rect l="0" t="0" r="r" b="b"/>
                <a:pathLst>
                  <a:path w="90" h="105">
                    <a:moveTo>
                      <a:pt x="90" y="105"/>
                    </a:moveTo>
                    <a:cubicBezTo>
                      <a:pt x="87" y="64"/>
                      <a:pt x="71" y="28"/>
                      <a:pt x="45" y="0"/>
                    </a:cubicBezTo>
                    <a:cubicBezTo>
                      <a:pt x="19" y="28"/>
                      <a:pt x="2" y="64"/>
                      <a:pt x="0" y="105"/>
                    </a:cubicBezTo>
                    <a:lnTo>
                      <a:pt x="9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1" name="Freeform 236">
                <a:extLst>
                  <a:ext uri="{FF2B5EF4-FFF2-40B4-BE49-F238E27FC236}">
                    <a16:creationId xmlns:a16="http://schemas.microsoft.com/office/drawing/2014/main" xmlns="" id="{7C3E5F4A-C9BF-4D45-8414-B064DB825E50}"/>
                  </a:ext>
                </a:extLst>
              </p:cNvPr>
              <p:cNvSpPr>
                <a:spLocks/>
              </p:cNvSpPr>
              <p:nvPr/>
            </p:nvSpPr>
            <p:spPr bwMode="auto">
              <a:xfrm>
                <a:off x="3260" y="1396"/>
                <a:ext cx="207" cy="301"/>
              </a:xfrm>
              <a:custGeom>
                <a:avLst/>
                <a:gdLst>
                  <a:gd name="T0" fmla="*/ 109 w 109"/>
                  <a:gd name="T1" fmla="*/ 158 h 158"/>
                  <a:gd name="T2" fmla="*/ 109 w 109"/>
                  <a:gd name="T3" fmla="*/ 0 h 158"/>
                  <a:gd name="T4" fmla="*/ 0 w 109"/>
                  <a:gd name="T5" fmla="*/ 45 h 158"/>
                  <a:gd name="T6" fmla="*/ 48 w 109"/>
                  <a:gd name="T7" fmla="*/ 158 h 158"/>
                  <a:gd name="T8" fmla="*/ 109 w 109"/>
                  <a:gd name="T9" fmla="*/ 158 h 158"/>
                </a:gdLst>
                <a:ahLst/>
                <a:cxnLst>
                  <a:cxn ang="0">
                    <a:pos x="T0" y="T1"/>
                  </a:cxn>
                  <a:cxn ang="0">
                    <a:pos x="T2" y="T3"/>
                  </a:cxn>
                  <a:cxn ang="0">
                    <a:pos x="T4" y="T5"/>
                  </a:cxn>
                  <a:cxn ang="0">
                    <a:pos x="T6" y="T7"/>
                  </a:cxn>
                  <a:cxn ang="0">
                    <a:pos x="T8" y="T9"/>
                  </a:cxn>
                </a:cxnLst>
                <a:rect l="0" t="0" r="r" b="b"/>
                <a:pathLst>
                  <a:path w="109" h="158">
                    <a:moveTo>
                      <a:pt x="109" y="158"/>
                    </a:moveTo>
                    <a:cubicBezTo>
                      <a:pt x="109" y="0"/>
                      <a:pt x="109" y="0"/>
                      <a:pt x="109" y="0"/>
                    </a:cubicBezTo>
                    <a:cubicBezTo>
                      <a:pt x="66" y="1"/>
                      <a:pt x="28" y="18"/>
                      <a:pt x="0" y="45"/>
                    </a:cubicBezTo>
                    <a:cubicBezTo>
                      <a:pt x="28" y="75"/>
                      <a:pt x="45" y="114"/>
                      <a:pt x="48" y="158"/>
                    </a:cubicBezTo>
                    <a:lnTo>
                      <a:pt x="109"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2" name="Freeform 237">
                <a:extLst>
                  <a:ext uri="{FF2B5EF4-FFF2-40B4-BE49-F238E27FC236}">
                    <a16:creationId xmlns:a16="http://schemas.microsoft.com/office/drawing/2014/main" xmlns="" id="{68FB1FBB-FD0C-A849-B12D-A4AB79A19C03}"/>
                  </a:ext>
                </a:extLst>
              </p:cNvPr>
              <p:cNvSpPr>
                <a:spLocks/>
              </p:cNvSpPr>
              <p:nvPr/>
            </p:nvSpPr>
            <p:spPr bwMode="auto">
              <a:xfrm>
                <a:off x="3157" y="1718"/>
                <a:ext cx="173" cy="215"/>
              </a:xfrm>
              <a:custGeom>
                <a:avLst/>
                <a:gdLst>
                  <a:gd name="T0" fmla="*/ 0 w 91"/>
                  <a:gd name="T1" fmla="*/ 0 h 113"/>
                  <a:gd name="T2" fmla="*/ 46 w 91"/>
                  <a:gd name="T3" fmla="*/ 113 h 113"/>
                  <a:gd name="T4" fmla="*/ 91 w 91"/>
                  <a:gd name="T5" fmla="*/ 0 h 113"/>
                  <a:gd name="T6" fmla="*/ 0 w 91"/>
                  <a:gd name="T7" fmla="*/ 0 h 113"/>
                </a:gdLst>
                <a:ahLst/>
                <a:cxnLst>
                  <a:cxn ang="0">
                    <a:pos x="T0" y="T1"/>
                  </a:cxn>
                  <a:cxn ang="0">
                    <a:pos x="T2" y="T3"/>
                  </a:cxn>
                  <a:cxn ang="0">
                    <a:pos x="T4" y="T5"/>
                  </a:cxn>
                  <a:cxn ang="0">
                    <a:pos x="T6" y="T7"/>
                  </a:cxn>
                </a:cxnLst>
                <a:rect l="0" t="0" r="r" b="b"/>
                <a:pathLst>
                  <a:path w="91" h="113">
                    <a:moveTo>
                      <a:pt x="0" y="0"/>
                    </a:moveTo>
                    <a:cubicBezTo>
                      <a:pt x="1" y="44"/>
                      <a:pt x="18" y="83"/>
                      <a:pt x="46" y="113"/>
                    </a:cubicBezTo>
                    <a:cubicBezTo>
                      <a:pt x="73" y="83"/>
                      <a:pt x="90" y="44"/>
                      <a:pt x="9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3" name="Freeform 238">
                <a:extLst>
                  <a:ext uri="{FF2B5EF4-FFF2-40B4-BE49-F238E27FC236}">
                    <a16:creationId xmlns:a16="http://schemas.microsoft.com/office/drawing/2014/main" xmlns="" id="{6FB26E96-9780-5644-A71F-5B669A6876CD}"/>
                  </a:ext>
                </a:extLst>
              </p:cNvPr>
              <p:cNvSpPr>
                <a:spLocks noEditPoints="1"/>
              </p:cNvSpPr>
              <p:nvPr/>
            </p:nvSpPr>
            <p:spPr bwMode="auto">
              <a:xfrm>
                <a:off x="3607" y="3454"/>
                <a:ext cx="447" cy="447"/>
              </a:xfrm>
              <a:custGeom>
                <a:avLst/>
                <a:gdLst>
                  <a:gd name="T0" fmla="*/ 118 w 235"/>
                  <a:gd name="T1" fmla="*/ 0 h 235"/>
                  <a:gd name="T2" fmla="*/ 0 w 235"/>
                  <a:gd name="T3" fmla="*/ 117 h 235"/>
                  <a:gd name="T4" fmla="*/ 118 w 235"/>
                  <a:gd name="T5" fmla="*/ 235 h 235"/>
                  <a:gd name="T6" fmla="*/ 235 w 235"/>
                  <a:gd name="T7" fmla="*/ 117 h 235"/>
                  <a:gd name="T8" fmla="*/ 118 w 235"/>
                  <a:gd name="T9" fmla="*/ 0 h 235"/>
                  <a:gd name="T10" fmla="*/ 118 w 235"/>
                  <a:gd name="T11" fmla="*/ 202 h 235"/>
                  <a:gd name="T12" fmla="*/ 33 w 235"/>
                  <a:gd name="T13" fmla="*/ 117 h 235"/>
                  <a:gd name="T14" fmla="*/ 118 w 235"/>
                  <a:gd name="T15" fmla="*/ 33 h 235"/>
                  <a:gd name="T16" fmla="*/ 202 w 235"/>
                  <a:gd name="T17" fmla="*/ 117 h 235"/>
                  <a:gd name="T18" fmla="*/ 118 w 235"/>
                  <a:gd name="T19" fmla="*/ 20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5">
                    <a:moveTo>
                      <a:pt x="118" y="0"/>
                    </a:moveTo>
                    <a:cubicBezTo>
                      <a:pt x="53" y="0"/>
                      <a:pt x="0" y="53"/>
                      <a:pt x="0" y="117"/>
                    </a:cubicBezTo>
                    <a:cubicBezTo>
                      <a:pt x="0" y="182"/>
                      <a:pt x="53" y="235"/>
                      <a:pt x="118" y="235"/>
                    </a:cubicBezTo>
                    <a:cubicBezTo>
                      <a:pt x="182" y="235"/>
                      <a:pt x="235" y="182"/>
                      <a:pt x="235" y="117"/>
                    </a:cubicBezTo>
                    <a:cubicBezTo>
                      <a:pt x="235" y="53"/>
                      <a:pt x="182" y="0"/>
                      <a:pt x="118" y="0"/>
                    </a:cubicBezTo>
                    <a:close/>
                    <a:moveTo>
                      <a:pt x="118" y="202"/>
                    </a:moveTo>
                    <a:cubicBezTo>
                      <a:pt x="71" y="202"/>
                      <a:pt x="33" y="164"/>
                      <a:pt x="33" y="117"/>
                    </a:cubicBezTo>
                    <a:cubicBezTo>
                      <a:pt x="33" y="71"/>
                      <a:pt x="71" y="33"/>
                      <a:pt x="118" y="33"/>
                    </a:cubicBezTo>
                    <a:cubicBezTo>
                      <a:pt x="164" y="33"/>
                      <a:pt x="202" y="71"/>
                      <a:pt x="202" y="117"/>
                    </a:cubicBezTo>
                    <a:cubicBezTo>
                      <a:pt x="202" y="164"/>
                      <a:pt x="164" y="202"/>
                      <a:pt x="118"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4" name="Freeform 239">
                <a:extLst>
                  <a:ext uri="{FF2B5EF4-FFF2-40B4-BE49-F238E27FC236}">
                    <a16:creationId xmlns:a16="http://schemas.microsoft.com/office/drawing/2014/main" xmlns="" id="{592EF244-427D-A047-B9CB-B1516482A2B2}"/>
                  </a:ext>
                </a:extLst>
              </p:cNvPr>
              <p:cNvSpPr>
                <a:spLocks/>
              </p:cNvSpPr>
              <p:nvPr/>
            </p:nvSpPr>
            <p:spPr bwMode="auto">
              <a:xfrm>
                <a:off x="3963" y="3447"/>
                <a:ext cx="99" cy="99"/>
              </a:xfrm>
              <a:custGeom>
                <a:avLst/>
                <a:gdLst>
                  <a:gd name="T0" fmla="*/ 47 w 52"/>
                  <a:gd name="T1" fmla="*/ 29 h 52"/>
                  <a:gd name="T2" fmla="*/ 47 w 52"/>
                  <a:gd name="T3" fmla="*/ 47 h 52"/>
                  <a:gd name="T4" fmla="*/ 34 w 52"/>
                  <a:gd name="T5" fmla="*/ 50 h 52"/>
                  <a:gd name="T6" fmla="*/ 1 w 52"/>
                  <a:gd name="T7" fmla="*/ 18 h 52"/>
                  <a:gd name="T8" fmla="*/ 5 w 52"/>
                  <a:gd name="T9" fmla="*/ 5 h 52"/>
                  <a:gd name="T10" fmla="*/ 23 w 52"/>
                  <a:gd name="T11" fmla="*/ 5 h 52"/>
                  <a:gd name="T12" fmla="*/ 23 w 52"/>
                  <a:gd name="T13" fmla="*/ 5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7" y="29"/>
                    </a:moveTo>
                    <a:cubicBezTo>
                      <a:pt x="52" y="34"/>
                      <a:pt x="52" y="42"/>
                      <a:pt x="47" y="47"/>
                    </a:cubicBezTo>
                    <a:cubicBezTo>
                      <a:pt x="43" y="50"/>
                      <a:pt x="38" y="52"/>
                      <a:pt x="34" y="50"/>
                    </a:cubicBezTo>
                    <a:cubicBezTo>
                      <a:pt x="25" y="38"/>
                      <a:pt x="14" y="27"/>
                      <a:pt x="1" y="18"/>
                    </a:cubicBezTo>
                    <a:cubicBezTo>
                      <a:pt x="0" y="14"/>
                      <a:pt x="1" y="9"/>
                      <a:pt x="5" y="5"/>
                    </a:cubicBezTo>
                    <a:cubicBezTo>
                      <a:pt x="10" y="0"/>
                      <a:pt x="18" y="0"/>
                      <a:pt x="23" y="5"/>
                    </a:cubicBezTo>
                    <a:cubicBezTo>
                      <a:pt x="23" y="5"/>
                      <a:pt x="23" y="5"/>
                      <a:pt x="23"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5" name="Freeform 240">
                <a:extLst>
                  <a:ext uri="{FF2B5EF4-FFF2-40B4-BE49-F238E27FC236}">
                    <a16:creationId xmlns:a16="http://schemas.microsoft.com/office/drawing/2014/main" xmlns="" id="{4E5E12E6-010D-FD4A-90B5-E77CEC64F619}"/>
                  </a:ext>
                </a:extLst>
              </p:cNvPr>
              <p:cNvSpPr>
                <a:spLocks/>
              </p:cNvSpPr>
              <p:nvPr/>
            </p:nvSpPr>
            <p:spPr bwMode="auto">
              <a:xfrm>
                <a:off x="3774" y="3394"/>
                <a:ext cx="113" cy="49"/>
              </a:xfrm>
              <a:custGeom>
                <a:avLst/>
                <a:gdLst>
                  <a:gd name="T0" fmla="*/ 59 w 59"/>
                  <a:gd name="T1" fmla="*/ 13 h 26"/>
                  <a:gd name="T2" fmla="*/ 51 w 59"/>
                  <a:gd name="T3" fmla="*/ 25 h 26"/>
                  <a:gd name="T4" fmla="*/ 52 w 59"/>
                  <a:gd name="T5" fmla="*/ 26 h 26"/>
                  <a:gd name="T6" fmla="*/ 29 w 59"/>
                  <a:gd name="T7" fmla="*/ 24 h 26"/>
                  <a:gd name="T8" fmla="*/ 7 w 59"/>
                  <a:gd name="T9" fmla="*/ 26 h 26"/>
                  <a:gd name="T10" fmla="*/ 7 w 59"/>
                  <a:gd name="T11" fmla="*/ 25 h 26"/>
                  <a:gd name="T12" fmla="*/ 0 w 59"/>
                  <a:gd name="T13" fmla="*/ 13 h 26"/>
                  <a:gd name="T14" fmla="*/ 12 w 59"/>
                  <a:gd name="T15" fmla="*/ 0 h 26"/>
                  <a:gd name="T16" fmla="*/ 47 w 59"/>
                  <a:gd name="T17" fmla="*/ 0 h 26"/>
                  <a:gd name="T18" fmla="*/ 59 w 59"/>
                  <a:gd name="T1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26">
                    <a:moveTo>
                      <a:pt x="59" y="13"/>
                    </a:moveTo>
                    <a:cubicBezTo>
                      <a:pt x="59" y="19"/>
                      <a:pt x="56" y="23"/>
                      <a:pt x="51" y="25"/>
                    </a:cubicBezTo>
                    <a:cubicBezTo>
                      <a:pt x="51" y="26"/>
                      <a:pt x="52" y="26"/>
                      <a:pt x="52" y="26"/>
                    </a:cubicBezTo>
                    <a:cubicBezTo>
                      <a:pt x="44" y="25"/>
                      <a:pt x="37" y="24"/>
                      <a:pt x="29" y="24"/>
                    </a:cubicBezTo>
                    <a:cubicBezTo>
                      <a:pt x="22" y="24"/>
                      <a:pt x="15" y="25"/>
                      <a:pt x="7" y="26"/>
                    </a:cubicBezTo>
                    <a:cubicBezTo>
                      <a:pt x="7" y="26"/>
                      <a:pt x="7" y="26"/>
                      <a:pt x="7" y="25"/>
                    </a:cubicBezTo>
                    <a:cubicBezTo>
                      <a:pt x="3" y="23"/>
                      <a:pt x="0" y="19"/>
                      <a:pt x="0" y="13"/>
                    </a:cubicBezTo>
                    <a:cubicBezTo>
                      <a:pt x="0" y="6"/>
                      <a:pt x="5" y="0"/>
                      <a:pt x="12" y="0"/>
                    </a:cubicBezTo>
                    <a:cubicBezTo>
                      <a:pt x="47" y="0"/>
                      <a:pt x="47" y="0"/>
                      <a:pt x="47" y="0"/>
                    </a:cubicBezTo>
                    <a:cubicBezTo>
                      <a:pt x="54" y="0"/>
                      <a:pt x="59" y="6"/>
                      <a:pt x="5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6" name="Freeform 241">
                <a:extLst>
                  <a:ext uri="{FF2B5EF4-FFF2-40B4-BE49-F238E27FC236}">
                    <a16:creationId xmlns:a16="http://schemas.microsoft.com/office/drawing/2014/main" xmlns="" id="{00576079-B98B-D643-999A-194379548C3A}"/>
                  </a:ext>
                </a:extLst>
              </p:cNvPr>
              <p:cNvSpPr>
                <a:spLocks/>
              </p:cNvSpPr>
              <p:nvPr/>
            </p:nvSpPr>
            <p:spPr bwMode="auto">
              <a:xfrm>
                <a:off x="3740" y="3637"/>
                <a:ext cx="36" cy="69"/>
              </a:xfrm>
              <a:custGeom>
                <a:avLst/>
                <a:gdLst>
                  <a:gd name="T0" fmla="*/ 18 w 19"/>
                  <a:gd name="T1" fmla="*/ 29 h 36"/>
                  <a:gd name="T2" fmla="*/ 14 w 19"/>
                  <a:gd name="T3" fmla="*/ 29 h 36"/>
                  <a:gd name="T4" fmla="*/ 14 w 19"/>
                  <a:gd name="T5" fmla="*/ 2 h 36"/>
                  <a:gd name="T6" fmla="*/ 12 w 19"/>
                  <a:gd name="T7" fmla="*/ 0 h 36"/>
                  <a:gd name="T8" fmla="*/ 7 w 19"/>
                  <a:gd name="T9" fmla="*/ 0 h 36"/>
                  <a:gd name="T10" fmla="*/ 6 w 19"/>
                  <a:gd name="T11" fmla="*/ 2 h 36"/>
                  <a:gd name="T12" fmla="*/ 2 w 19"/>
                  <a:gd name="T13" fmla="*/ 6 h 36"/>
                  <a:gd name="T14" fmla="*/ 1 w 19"/>
                  <a:gd name="T15" fmla="*/ 6 h 36"/>
                  <a:gd name="T16" fmla="*/ 0 w 19"/>
                  <a:gd name="T17" fmla="*/ 8 h 36"/>
                  <a:gd name="T18" fmla="*/ 0 w 19"/>
                  <a:gd name="T19" fmla="*/ 12 h 36"/>
                  <a:gd name="T20" fmla="*/ 1 w 19"/>
                  <a:gd name="T21" fmla="*/ 14 h 36"/>
                  <a:gd name="T22" fmla="*/ 6 w 19"/>
                  <a:gd name="T23" fmla="*/ 14 h 36"/>
                  <a:gd name="T24" fmla="*/ 6 w 19"/>
                  <a:gd name="T25" fmla="*/ 29 h 36"/>
                  <a:gd name="T26" fmla="*/ 1 w 19"/>
                  <a:gd name="T27" fmla="*/ 29 h 36"/>
                  <a:gd name="T28" fmla="*/ 0 w 19"/>
                  <a:gd name="T29" fmla="*/ 30 h 36"/>
                  <a:gd name="T30" fmla="*/ 0 w 19"/>
                  <a:gd name="T31" fmla="*/ 35 h 36"/>
                  <a:gd name="T32" fmla="*/ 1 w 19"/>
                  <a:gd name="T33" fmla="*/ 36 h 36"/>
                  <a:gd name="T34" fmla="*/ 18 w 19"/>
                  <a:gd name="T35" fmla="*/ 36 h 36"/>
                  <a:gd name="T36" fmla="*/ 19 w 19"/>
                  <a:gd name="T37" fmla="*/ 35 h 36"/>
                  <a:gd name="T38" fmla="*/ 19 w 19"/>
                  <a:gd name="T39" fmla="*/ 30 h 36"/>
                  <a:gd name="T40" fmla="*/ 18 w 19"/>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36">
                    <a:moveTo>
                      <a:pt x="18" y="29"/>
                    </a:moveTo>
                    <a:cubicBezTo>
                      <a:pt x="14" y="29"/>
                      <a:pt x="14" y="29"/>
                      <a:pt x="14" y="29"/>
                    </a:cubicBezTo>
                    <a:cubicBezTo>
                      <a:pt x="14" y="2"/>
                      <a:pt x="14" y="2"/>
                      <a:pt x="14" y="2"/>
                    </a:cubicBezTo>
                    <a:cubicBezTo>
                      <a:pt x="14" y="1"/>
                      <a:pt x="13" y="0"/>
                      <a:pt x="12" y="0"/>
                    </a:cubicBezTo>
                    <a:cubicBezTo>
                      <a:pt x="7" y="0"/>
                      <a:pt x="7" y="0"/>
                      <a:pt x="7" y="0"/>
                    </a:cubicBezTo>
                    <a:cubicBezTo>
                      <a:pt x="6" y="0"/>
                      <a:pt x="6" y="1"/>
                      <a:pt x="6" y="2"/>
                    </a:cubicBezTo>
                    <a:cubicBezTo>
                      <a:pt x="6" y="6"/>
                      <a:pt x="3" y="6"/>
                      <a:pt x="2" y="6"/>
                    </a:cubicBezTo>
                    <a:cubicBezTo>
                      <a:pt x="1" y="6"/>
                      <a:pt x="1" y="6"/>
                      <a:pt x="1" y="6"/>
                    </a:cubicBezTo>
                    <a:cubicBezTo>
                      <a:pt x="0" y="6"/>
                      <a:pt x="0" y="7"/>
                      <a:pt x="0" y="8"/>
                    </a:cubicBezTo>
                    <a:cubicBezTo>
                      <a:pt x="0" y="12"/>
                      <a:pt x="0" y="12"/>
                      <a:pt x="0" y="12"/>
                    </a:cubicBezTo>
                    <a:cubicBezTo>
                      <a:pt x="0" y="13"/>
                      <a:pt x="0" y="14"/>
                      <a:pt x="1" y="14"/>
                    </a:cubicBezTo>
                    <a:cubicBezTo>
                      <a:pt x="6" y="14"/>
                      <a:pt x="6" y="14"/>
                      <a:pt x="6" y="14"/>
                    </a:cubicBezTo>
                    <a:cubicBezTo>
                      <a:pt x="6" y="29"/>
                      <a:pt x="6" y="29"/>
                      <a:pt x="6" y="29"/>
                    </a:cubicBezTo>
                    <a:cubicBezTo>
                      <a:pt x="1" y="29"/>
                      <a:pt x="1" y="29"/>
                      <a:pt x="1" y="29"/>
                    </a:cubicBezTo>
                    <a:cubicBezTo>
                      <a:pt x="0" y="29"/>
                      <a:pt x="0" y="29"/>
                      <a:pt x="0" y="30"/>
                    </a:cubicBezTo>
                    <a:cubicBezTo>
                      <a:pt x="0" y="35"/>
                      <a:pt x="0" y="35"/>
                      <a:pt x="0" y="35"/>
                    </a:cubicBezTo>
                    <a:cubicBezTo>
                      <a:pt x="0" y="36"/>
                      <a:pt x="0" y="36"/>
                      <a:pt x="1" y="36"/>
                    </a:cubicBezTo>
                    <a:cubicBezTo>
                      <a:pt x="18" y="36"/>
                      <a:pt x="18" y="36"/>
                      <a:pt x="18" y="36"/>
                    </a:cubicBezTo>
                    <a:cubicBezTo>
                      <a:pt x="19" y="36"/>
                      <a:pt x="19" y="36"/>
                      <a:pt x="19" y="35"/>
                    </a:cubicBezTo>
                    <a:cubicBezTo>
                      <a:pt x="19" y="30"/>
                      <a:pt x="19" y="30"/>
                      <a:pt x="19" y="30"/>
                    </a:cubicBezTo>
                    <a:cubicBezTo>
                      <a:pt x="19" y="29"/>
                      <a:pt x="19" y="29"/>
                      <a:pt x="1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7" name="Freeform 242">
                <a:extLst>
                  <a:ext uri="{FF2B5EF4-FFF2-40B4-BE49-F238E27FC236}">
                    <a16:creationId xmlns:a16="http://schemas.microsoft.com/office/drawing/2014/main" xmlns="" id="{FE6503A5-6A3F-174C-A361-AD2C62704A70}"/>
                  </a:ext>
                </a:extLst>
              </p:cNvPr>
              <p:cNvSpPr>
                <a:spLocks noEditPoints="1"/>
              </p:cNvSpPr>
              <p:nvPr/>
            </p:nvSpPr>
            <p:spPr bwMode="auto">
              <a:xfrm>
                <a:off x="3791" y="3660"/>
                <a:ext cx="18" cy="46"/>
              </a:xfrm>
              <a:custGeom>
                <a:avLst/>
                <a:gdLst>
                  <a:gd name="T0" fmla="*/ 7 w 9"/>
                  <a:gd name="T1" fmla="*/ 15 h 24"/>
                  <a:gd name="T2" fmla="*/ 1 w 9"/>
                  <a:gd name="T3" fmla="*/ 15 h 24"/>
                  <a:gd name="T4" fmla="*/ 0 w 9"/>
                  <a:gd name="T5" fmla="*/ 17 h 24"/>
                  <a:gd name="T6" fmla="*/ 0 w 9"/>
                  <a:gd name="T7" fmla="*/ 23 h 24"/>
                  <a:gd name="T8" fmla="*/ 1 w 9"/>
                  <a:gd name="T9" fmla="*/ 24 h 24"/>
                  <a:gd name="T10" fmla="*/ 7 w 9"/>
                  <a:gd name="T11" fmla="*/ 24 h 24"/>
                  <a:gd name="T12" fmla="*/ 9 w 9"/>
                  <a:gd name="T13" fmla="*/ 23 h 24"/>
                  <a:gd name="T14" fmla="*/ 9 w 9"/>
                  <a:gd name="T15" fmla="*/ 17 h 24"/>
                  <a:gd name="T16" fmla="*/ 7 w 9"/>
                  <a:gd name="T17" fmla="*/ 15 h 24"/>
                  <a:gd name="T18" fmla="*/ 7 w 9"/>
                  <a:gd name="T19" fmla="*/ 0 h 24"/>
                  <a:gd name="T20" fmla="*/ 1 w 9"/>
                  <a:gd name="T21" fmla="*/ 0 h 24"/>
                  <a:gd name="T22" fmla="*/ 0 w 9"/>
                  <a:gd name="T23" fmla="*/ 2 h 24"/>
                  <a:gd name="T24" fmla="*/ 0 w 9"/>
                  <a:gd name="T25" fmla="*/ 8 h 24"/>
                  <a:gd name="T26" fmla="*/ 1 w 9"/>
                  <a:gd name="T27" fmla="*/ 9 h 24"/>
                  <a:gd name="T28" fmla="*/ 7 w 9"/>
                  <a:gd name="T29" fmla="*/ 9 h 24"/>
                  <a:gd name="T30" fmla="*/ 9 w 9"/>
                  <a:gd name="T31" fmla="*/ 8 h 24"/>
                  <a:gd name="T32" fmla="*/ 9 w 9"/>
                  <a:gd name="T33" fmla="*/ 2 h 24"/>
                  <a:gd name="T34" fmla="*/ 7 w 9"/>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4">
                    <a:moveTo>
                      <a:pt x="7" y="15"/>
                    </a:moveTo>
                    <a:cubicBezTo>
                      <a:pt x="1" y="15"/>
                      <a:pt x="1" y="15"/>
                      <a:pt x="1" y="15"/>
                    </a:cubicBezTo>
                    <a:cubicBezTo>
                      <a:pt x="0" y="15"/>
                      <a:pt x="0" y="15"/>
                      <a:pt x="0" y="17"/>
                    </a:cubicBezTo>
                    <a:cubicBezTo>
                      <a:pt x="0" y="23"/>
                      <a:pt x="0" y="23"/>
                      <a:pt x="0" y="23"/>
                    </a:cubicBezTo>
                    <a:cubicBezTo>
                      <a:pt x="0" y="24"/>
                      <a:pt x="0" y="24"/>
                      <a:pt x="1" y="24"/>
                    </a:cubicBezTo>
                    <a:cubicBezTo>
                      <a:pt x="7" y="24"/>
                      <a:pt x="7" y="24"/>
                      <a:pt x="7" y="24"/>
                    </a:cubicBezTo>
                    <a:cubicBezTo>
                      <a:pt x="8" y="24"/>
                      <a:pt x="9" y="24"/>
                      <a:pt x="9" y="23"/>
                    </a:cubicBezTo>
                    <a:cubicBezTo>
                      <a:pt x="9" y="17"/>
                      <a:pt x="9" y="17"/>
                      <a:pt x="9" y="17"/>
                    </a:cubicBezTo>
                    <a:cubicBezTo>
                      <a:pt x="9" y="15"/>
                      <a:pt x="8" y="15"/>
                      <a:pt x="7" y="15"/>
                    </a:cubicBezTo>
                    <a:close/>
                    <a:moveTo>
                      <a:pt x="7" y="0"/>
                    </a:moveTo>
                    <a:cubicBezTo>
                      <a:pt x="1" y="0"/>
                      <a:pt x="1" y="0"/>
                      <a:pt x="1" y="0"/>
                    </a:cubicBezTo>
                    <a:cubicBezTo>
                      <a:pt x="0" y="0"/>
                      <a:pt x="0" y="0"/>
                      <a:pt x="0" y="2"/>
                    </a:cubicBezTo>
                    <a:cubicBezTo>
                      <a:pt x="0" y="8"/>
                      <a:pt x="0" y="8"/>
                      <a:pt x="0" y="8"/>
                    </a:cubicBezTo>
                    <a:cubicBezTo>
                      <a:pt x="0" y="9"/>
                      <a:pt x="0" y="9"/>
                      <a:pt x="1" y="9"/>
                    </a:cubicBezTo>
                    <a:cubicBezTo>
                      <a:pt x="7" y="9"/>
                      <a:pt x="7" y="9"/>
                      <a:pt x="7" y="9"/>
                    </a:cubicBezTo>
                    <a:cubicBezTo>
                      <a:pt x="8" y="9"/>
                      <a:pt x="9" y="9"/>
                      <a:pt x="9" y="8"/>
                    </a:cubicBezTo>
                    <a:cubicBezTo>
                      <a:pt x="9" y="2"/>
                      <a:pt x="9" y="2"/>
                      <a:pt x="9" y="2"/>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8" name="Freeform 243">
                <a:extLst>
                  <a:ext uri="{FF2B5EF4-FFF2-40B4-BE49-F238E27FC236}">
                    <a16:creationId xmlns:a16="http://schemas.microsoft.com/office/drawing/2014/main" xmlns="" id="{2B6CF766-D6C3-2C4F-A985-1D11AC3B1600}"/>
                  </a:ext>
                </a:extLst>
              </p:cNvPr>
              <p:cNvSpPr>
                <a:spLocks/>
              </p:cNvSpPr>
              <p:nvPr/>
            </p:nvSpPr>
            <p:spPr bwMode="auto">
              <a:xfrm>
                <a:off x="3818" y="3637"/>
                <a:ext cx="50" cy="69"/>
              </a:xfrm>
              <a:custGeom>
                <a:avLst/>
                <a:gdLst>
                  <a:gd name="T0" fmla="*/ 24 w 26"/>
                  <a:gd name="T1" fmla="*/ 29 h 36"/>
                  <a:gd name="T2" fmla="*/ 12 w 26"/>
                  <a:gd name="T3" fmla="*/ 29 h 36"/>
                  <a:gd name="T4" fmla="*/ 20 w 26"/>
                  <a:gd name="T5" fmla="*/ 22 h 36"/>
                  <a:gd name="T6" fmla="*/ 26 w 26"/>
                  <a:gd name="T7" fmla="*/ 11 h 36"/>
                  <a:gd name="T8" fmla="*/ 13 w 26"/>
                  <a:gd name="T9" fmla="*/ 0 h 36"/>
                  <a:gd name="T10" fmla="*/ 0 w 26"/>
                  <a:gd name="T11" fmla="*/ 12 h 36"/>
                  <a:gd name="T12" fmla="*/ 2 w 26"/>
                  <a:gd name="T13" fmla="*/ 14 h 36"/>
                  <a:gd name="T14" fmla="*/ 6 w 26"/>
                  <a:gd name="T15" fmla="*/ 14 h 36"/>
                  <a:gd name="T16" fmla="*/ 8 w 26"/>
                  <a:gd name="T17" fmla="*/ 13 h 36"/>
                  <a:gd name="T18" fmla="*/ 13 w 26"/>
                  <a:gd name="T19" fmla="*/ 7 h 36"/>
                  <a:gd name="T20" fmla="*/ 18 w 26"/>
                  <a:gd name="T21" fmla="*/ 11 h 36"/>
                  <a:gd name="T22" fmla="*/ 11 w 26"/>
                  <a:gd name="T23" fmla="*/ 20 h 36"/>
                  <a:gd name="T24" fmla="*/ 1 w 26"/>
                  <a:gd name="T25" fmla="*/ 28 h 36"/>
                  <a:gd name="T26" fmla="*/ 0 w 26"/>
                  <a:gd name="T27" fmla="*/ 31 h 36"/>
                  <a:gd name="T28" fmla="*/ 0 w 26"/>
                  <a:gd name="T29" fmla="*/ 35 h 36"/>
                  <a:gd name="T30" fmla="*/ 2 w 26"/>
                  <a:gd name="T31" fmla="*/ 36 h 36"/>
                  <a:gd name="T32" fmla="*/ 24 w 26"/>
                  <a:gd name="T33" fmla="*/ 36 h 36"/>
                  <a:gd name="T34" fmla="*/ 25 w 26"/>
                  <a:gd name="T35" fmla="*/ 35 h 36"/>
                  <a:gd name="T36" fmla="*/ 25 w 26"/>
                  <a:gd name="T37" fmla="*/ 30 h 36"/>
                  <a:gd name="T38" fmla="*/ 24 w 26"/>
                  <a:gd name="T3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36">
                    <a:moveTo>
                      <a:pt x="24" y="29"/>
                    </a:moveTo>
                    <a:cubicBezTo>
                      <a:pt x="12" y="29"/>
                      <a:pt x="12" y="29"/>
                      <a:pt x="12" y="29"/>
                    </a:cubicBezTo>
                    <a:cubicBezTo>
                      <a:pt x="12" y="29"/>
                      <a:pt x="16" y="25"/>
                      <a:pt x="20" y="22"/>
                    </a:cubicBezTo>
                    <a:cubicBezTo>
                      <a:pt x="23" y="19"/>
                      <a:pt x="26" y="17"/>
                      <a:pt x="26" y="11"/>
                    </a:cubicBezTo>
                    <a:cubicBezTo>
                      <a:pt x="26" y="4"/>
                      <a:pt x="20" y="0"/>
                      <a:pt x="13" y="0"/>
                    </a:cubicBezTo>
                    <a:cubicBezTo>
                      <a:pt x="6" y="0"/>
                      <a:pt x="0" y="3"/>
                      <a:pt x="0" y="12"/>
                    </a:cubicBezTo>
                    <a:cubicBezTo>
                      <a:pt x="0" y="14"/>
                      <a:pt x="1" y="14"/>
                      <a:pt x="2" y="14"/>
                    </a:cubicBezTo>
                    <a:cubicBezTo>
                      <a:pt x="6" y="14"/>
                      <a:pt x="6" y="14"/>
                      <a:pt x="6" y="14"/>
                    </a:cubicBezTo>
                    <a:cubicBezTo>
                      <a:pt x="7" y="14"/>
                      <a:pt x="8" y="13"/>
                      <a:pt x="8" y="13"/>
                    </a:cubicBezTo>
                    <a:cubicBezTo>
                      <a:pt x="8" y="9"/>
                      <a:pt x="10" y="7"/>
                      <a:pt x="13" y="7"/>
                    </a:cubicBezTo>
                    <a:cubicBezTo>
                      <a:pt x="16" y="7"/>
                      <a:pt x="18" y="8"/>
                      <a:pt x="18" y="11"/>
                    </a:cubicBezTo>
                    <a:cubicBezTo>
                      <a:pt x="18" y="14"/>
                      <a:pt x="14" y="17"/>
                      <a:pt x="11" y="20"/>
                    </a:cubicBezTo>
                    <a:cubicBezTo>
                      <a:pt x="6" y="24"/>
                      <a:pt x="1" y="28"/>
                      <a:pt x="1" y="28"/>
                    </a:cubicBezTo>
                    <a:cubicBezTo>
                      <a:pt x="1" y="29"/>
                      <a:pt x="0" y="29"/>
                      <a:pt x="0" y="31"/>
                    </a:cubicBezTo>
                    <a:cubicBezTo>
                      <a:pt x="0" y="35"/>
                      <a:pt x="0" y="35"/>
                      <a:pt x="0" y="35"/>
                    </a:cubicBezTo>
                    <a:cubicBezTo>
                      <a:pt x="0" y="36"/>
                      <a:pt x="0" y="36"/>
                      <a:pt x="2" y="36"/>
                    </a:cubicBezTo>
                    <a:cubicBezTo>
                      <a:pt x="24" y="36"/>
                      <a:pt x="24" y="36"/>
                      <a:pt x="24" y="36"/>
                    </a:cubicBezTo>
                    <a:cubicBezTo>
                      <a:pt x="25" y="36"/>
                      <a:pt x="25" y="36"/>
                      <a:pt x="25" y="35"/>
                    </a:cubicBezTo>
                    <a:cubicBezTo>
                      <a:pt x="25" y="30"/>
                      <a:pt x="25" y="30"/>
                      <a:pt x="25" y="30"/>
                    </a:cubicBezTo>
                    <a:cubicBezTo>
                      <a:pt x="25"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9" name="Freeform 244">
                <a:extLst>
                  <a:ext uri="{FF2B5EF4-FFF2-40B4-BE49-F238E27FC236}">
                    <a16:creationId xmlns:a16="http://schemas.microsoft.com/office/drawing/2014/main" xmlns="" id="{5C02F044-9745-AE4D-9B69-9F5B4A4C80B8}"/>
                  </a:ext>
                </a:extLst>
              </p:cNvPr>
              <p:cNvSpPr>
                <a:spLocks/>
              </p:cNvSpPr>
              <p:nvPr/>
            </p:nvSpPr>
            <p:spPr bwMode="auto">
              <a:xfrm>
                <a:off x="3873" y="3637"/>
                <a:ext cx="50" cy="70"/>
              </a:xfrm>
              <a:custGeom>
                <a:avLst/>
                <a:gdLst>
                  <a:gd name="T0" fmla="*/ 14 w 26"/>
                  <a:gd name="T1" fmla="*/ 13 h 37"/>
                  <a:gd name="T2" fmla="*/ 9 w 26"/>
                  <a:gd name="T3" fmla="*/ 14 h 37"/>
                  <a:gd name="T4" fmla="*/ 9 w 26"/>
                  <a:gd name="T5" fmla="*/ 8 h 37"/>
                  <a:gd name="T6" fmla="*/ 23 w 26"/>
                  <a:gd name="T7" fmla="*/ 8 h 37"/>
                  <a:gd name="T8" fmla="*/ 24 w 26"/>
                  <a:gd name="T9" fmla="*/ 7 h 37"/>
                  <a:gd name="T10" fmla="*/ 24 w 26"/>
                  <a:gd name="T11" fmla="*/ 2 h 37"/>
                  <a:gd name="T12" fmla="*/ 23 w 26"/>
                  <a:gd name="T13" fmla="*/ 0 h 37"/>
                  <a:gd name="T14" fmla="*/ 4 w 26"/>
                  <a:gd name="T15" fmla="*/ 0 h 37"/>
                  <a:gd name="T16" fmla="*/ 2 w 26"/>
                  <a:gd name="T17" fmla="*/ 2 h 37"/>
                  <a:gd name="T18" fmla="*/ 1 w 26"/>
                  <a:gd name="T19" fmla="*/ 20 h 37"/>
                  <a:gd name="T20" fmla="*/ 2 w 26"/>
                  <a:gd name="T21" fmla="*/ 22 h 37"/>
                  <a:gd name="T22" fmla="*/ 7 w 26"/>
                  <a:gd name="T23" fmla="*/ 22 h 37"/>
                  <a:gd name="T24" fmla="*/ 8 w 26"/>
                  <a:gd name="T25" fmla="*/ 22 h 37"/>
                  <a:gd name="T26" fmla="*/ 13 w 26"/>
                  <a:gd name="T27" fmla="*/ 20 h 37"/>
                  <a:gd name="T28" fmla="*/ 18 w 26"/>
                  <a:gd name="T29" fmla="*/ 24 h 37"/>
                  <a:gd name="T30" fmla="*/ 13 w 26"/>
                  <a:gd name="T31" fmla="*/ 29 h 37"/>
                  <a:gd name="T32" fmla="*/ 8 w 26"/>
                  <a:gd name="T33" fmla="*/ 26 h 37"/>
                  <a:gd name="T34" fmla="*/ 7 w 26"/>
                  <a:gd name="T35" fmla="*/ 25 h 37"/>
                  <a:gd name="T36" fmla="*/ 2 w 26"/>
                  <a:gd name="T37" fmla="*/ 25 h 37"/>
                  <a:gd name="T38" fmla="*/ 0 w 26"/>
                  <a:gd name="T39" fmla="*/ 27 h 37"/>
                  <a:gd name="T40" fmla="*/ 13 w 26"/>
                  <a:gd name="T41" fmla="*/ 37 h 37"/>
                  <a:gd name="T42" fmla="*/ 26 w 26"/>
                  <a:gd name="T43" fmla="*/ 25 h 37"/>
                  <a:gd name="T44" fmla="*/ 14 w 26"/>
                  <a:gd name="T4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37">
                    <a:moveTo>
                      <a:pt x="14" y="13"/>
                    </a:moveTo>
                    <a:cubicBezTo>
                      <a:pt x="12" y="13"/>
                      <a:pt x="10" y="14"/>
                      <a:pt x="9" y="14"/>
                    </a:cubicBezTo>
                    <a:cubicBezTo>
                      <a:pt x="9" y="8"/>
                      <a:pt x="9" y="8"/>
                      <a:pt x="9" y="8"/>
                    </a:cubicBezTo>
                    <a:cubicBezTo>
                      <a:pt x="23" y="8"/>
                      <a:pt x="23" y="8"/>
                      <a:pt x="23" y="8"/>
                    </a:cubicBezTo>
                    <a:cubicBezTo>
                      <a:pt x="24" y="8"/>
                      <a:pt x="24" y="7"/>
                      <a:pt x="24" y="7"/>
                    </a:cubicBezTo>
                    <a:cubicBezTo>
                      <a:pt x="24" y="2"/>
                      <a:pt x="24" y="2"/>
                      <a:pt x="24" y="2"/>
                    </a:cubicBezTo>
                    <a:cubicBezTo>
                      <a:pt x="24" y="1"/>
                      <a:pt x="24" y="0"/>
                      <a:pt x="23" y="0"/>
                    </a:cubicBezTo>
                    <a:cubicBezTo>
                      <a:pt x="4" y="0"/>
                      <a:pt x="4" y="0"/>
                      <a:pt x="4" y="0"/>
                    </a:cubicBezTo>
                    <a:cubicBezTo>
                      <a:pt x="2" y="0"/>
                      <a:pt x="2" y="1"/>
                      <a:pt x="2" y="2"/>
                    </a:cubicBezTo>
                    <a:cubicBezTo>
                      <a:pt x="1" y="20"/>
                      <a:pt x="1" y="20"/>
                      <a:pt x="1" y="20"/>
                    </a:cubicBezTo>
                    <a:cubicBezTo>
                      <a:pt x="1" y="22"/>
                      <a:pt x="1" y="22"/>
                      <a:pt x="2" y="22"/>
                    </a:cubicBezTo>
                    <a:cubicBezTo>
                      <a:pt x="7" y="22"/>
                      <a:pt x="7" y="22"/>
                      <a:pt x="7" y="22"/>
                    </a:cubicBezTo>
                    <a:cubicBezTo>
                      <a:pt x="7" y="22"/>
                      <a:pt x="7" y="22"/>
                      <a:pt x="8" y="22"/>
                    </a:cubicBezTo>
                    <a:cubicBezTo>
                      <a:pt x="9" y="20"/>
                      <a:pt x="11" y="20"/>
                      <a:pt x="13" y="20"/>
                    </a:cubicBezTo>
                    <a:cubicBezTo>
                      <a:pt x="16" y="20"/>
                      <a:pt x="18" y="22"/>
                      <a:pt x="18" y="24"/>
                    </a:cubicBezTo>
                    <a:cubicBezTo>
                      <a:pt x="18" y="27"/>
                      <a:pt x="17" y="29"/>
                      <a:pt x="13" y="29"/>
                    </a:cubicBezTo>
                    <a:cubicBezTo>
                      <a:pt x="11" y="29"/>
                      <a:pt x="9" y="28"/>
                      <a:pt x="8" y="26"/>
                    </a:cubicBezTo>
                    <a:cubicBezTo>
                      <a:pt x="8" y="25"/>
                      <a:pt x="7" y="25"/>
                      <a:pt x="7" y="25"/>
                    </a:cubicBezTo>
                    <a:cubicBezTo>
                      <a:pt x="2" y="25"/>
                      <a:pt x="2" y="25"/>
                      <a:pt x="2" y="25"/>
                    </a:cubicBezTo>
                    <a:cubicBezTo>
                      <a:pt x="1" y="25"/>
                      <a:pt x="0" y="25"/>
                      <a:pt x="0" y="27"/>
                    </a:cubicBezTo>
                    <a:cubicBezTo>
                      <a:pt x="0" y="32"/>
                      <a:pt x="6" y="37"/>
                      <a:pt x="13" y="37"/>
                    </a:cubicBezTo>
                    <a:cubicBezTo>
                      <a:pt x="20" y="37"/>
                      <a:pt x="26" y="33"/>
                      <a:pt x="26" y="25"/>
                    </a:cubicBezTo>
                    <a:cubicBezTo>
                      <a:pt x="26" y="18"/>
                      <a:pt x="21" y="13"/>
                      <a:pt x="1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0" name="Freeform 245">
                <a:extLst>
                  <a:ext uri="{FF2B5EF4-FFF2-40B4-BE49-F238E27FC236}">
                    <a16:creationId xmlns:a16="http://schemas.microsoft.com/office/drawing/2014/main" xmlns="" id="{0A1F6884-9C5E-F347-81A3-87B9D0761D71}"/>
                  </a:ext>
                </a:extLst>
              </p:cNvPr>
              <p:cNvSpPr>
                <a:spLocks noEditPoints="1"/>
              </p:cNvSpPr>
              <p:nvPr/>
            </p:nvSpPr>
            <p:spPr bwMode="auto">
              <a:xfrm>
                <a:off x="5413" y="2433"/>
                <a:ext cx="305" cy="652"/>
              </a:xfrm>
              <a:custGeom>
                <a:avLst/>
                <a:gdLst>
                  <a:gd name="T0" fmla="*/ 117 w 160"/>
                  <a:gd name="T1" fmla="*/ 65 h 343"/>
                  <a:gd name="T2" fmla="*/ 117 w 160"/>
                  <a:gd name="T3" fmla="*/ 56 h 343"/>
                  <a:gd name="T4" fmla="*/ 122 w 160"/>
                  <a:gd name="T5" fmla="*/ 56 h 343"/>
                  <a:gd name="T6" fmla="*/ 122 w 160"/>
                  <a:gd name="T7" fmla="*/ 0 h 343"/>
                  <a:gd name="T8" fmla="*/ 38 w 160"/>
                  <a:gd name="T9" fmla="*/ 0 h 343"/>
                  <a:gd name="T10" fmla="*/ 38 w 160"/>
                  <a:gd name="T11" fmla="*/ 56 h 343"/>
                  <a:gd name="T12" fmla="*/ 43 w 160"/>
                  <a:gd name="T13" fmla="*/ 56 h 343"/>
                  <a:gd name="T14" fmla="*/ 43 w 160"/>
                  <a:gd name="T15" fmla="*/ 65 h 343"/>
                  <a:gd name="T16" fmla="*/ 0 w 160"/>
                  <a:gd name="T17" fmla="*/ 123 h 343"/>
                  <a:gd name="T18" fmla="*/ 0 w 160"/>
                  <a:gd name="T19" fmla="*/ 276 h 343"/>
                  <a:gd name="T20" fmla="*/ 21 w 160"/>
                  <a:gd name="T21" fmla="*/ 321 h 343"/>
                  <a:gd name="T22" fmla="*/ 21 w 160"/>
                  <a:gd name="T23" fmla="*/ 343 h 343"/>
                  <a:gd name="T24" fmla="*/ 139 w 160"/>
                  <a:gd name="T25" fmla="*/ 343 h 343"/>
                  <a:gd name="T26" fmla="*/ 139 w 160"/>
                  <a:gd name="T27" fmla="*/ 321 h 343"/>
                  <a:gd name="T28" fmla="*/ 160 w 160"/>
                  <a:gd name="T29" fmla="*/ 276 h 343"/>
                  <a:gd name="T30" fmla="*/ 160 w 160"/>
                  <a:gd name="T31" fmla="*/ 123 h 343"/>
                  <a:gd name="T32" fmla="*/ 117 w 160"/>
                  <a:gd name="T33" fmla="*/ 65 h 343"/>
                  <a:gd name="T34" fmla="*/ 153 w 160"/>
                  <a:gd name="T35" fmla="*/ 246 h 343"/>
                  <a:gd name="T36" fmla="*/ 7 w 160"/>
                  <a:gd name="T37" fmla="*/ 246 h 343"/>
                  <a:gd name="T38" fmla="*/ 7 w 160"/>
                  <a:gd name="T39" fmla="*/ 163 h 343"/>
                  <a:gd name="T40" fmla="*/ 153 w 160"/>
                  <a:gd name="T41" fmla="*/ 163 h 343"/>
                  <a:gd name="T42" fmla="*/ 153 w 160"/>
                  <a:gd name="T43" fmla="*/ 24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343">
                    <a:moveTo>
                      <a:pt x="117" y="65"/>
                    </a:moveTo>
                    <a:cubicBezTo>
                      <a:pt x="117" y="56"/>
                      <a:pt x="117" y="56"/>
                      <a:pt x="117" y="56"/>
                    </a:cubicBezTo>
                    <a:cubicBezTo>
                      <a:pt x="122" y="56"/>
                      <a:pt x="122" y="56"/>
                      <a:pt x="122" y="56"/>
                    </a:cubicBezTo>
                    <a:cubicBezTo>
                      <a:pt x="122" y="0"/>
                      <a:pt x="122" y="0"/>
                      <a:pt x="122" y="0"/>
                    </a:cubicBezTo>
                    <a:cubicBezTo>
                      <a:pt x="38" y="0"/>
                      <a:pt x="38" y="0"/>
                      <a:pt x="38" y="0"/>
                    </a:cubicBezTo>
                    <a:cubicBezTo>
                      <a:pt x="38" y="56"/>
                      <a:pt x="38" y="56"/>
                      <a:pt x="38" y="56"/>
                    </a:cubicBezTo>
                    <a:cubicBezTo>
                      <a:pt x="43" y="56"/>
                      <a:pt x="43" y="56"/>
                      <a:pt x="43" y="56"/>
                    </a:cubicBezTo>
                    <a:cubicBezTo>
                      <a:pt x="43" y="65"/>
                      <a:pt x="43" y="65"/>
                      <a:pt x="43" y="65"/>
                    </a:cubicBezTo>
                    <a:cubicBezTo>
                      <a:pt x="18" y="73"/>
                      <a:pt x="0" y="96"/>
                      <a:pt x="0" y="123"/>
                    </a:cubicBezTo>
                    <a:cubicBezTo>
                      <a:pt x="0" y="276"/>
                      <a:pt x="0" y="276"/>
                      <a:pt x="0" y="276"/>
                    </a:cubicBezTo>
                    <a:cubicBezTo>
                      <a:pt x="0" y="294"/>
                      <a:pt x="8" y="310"/>
                      <a:pt x="21" y="321"/>
                    </a:cubicBezTo>
                    <a:cubicBezTo>
                      <a:pt x="21" y="343"/>
                      <a:pt x="21" y="343"/>
                      <a:pt x="21" y="343"/>
                    </a:cubicBezTo>
                    <a:cubicBezTo>
                      <a:pt x="139" y="343"/>
                      <a:pt x="139" y="343"/>
                      <a:pt x="139" y="343"/>
                    </a:cubicBezTo>
                    <a:cubicBezTo>
                      <a:pt x="139" y="321"/>
                      <a:pt x="139" y="321"/>
                      <a:pt x="139" y="321"/>
                    </a:cubicBezTo>
                    <a:cubicBezTo>
                      <a:pt x="152" y="310"/>
                      <a:pt x="160" y="294"/>
                      <a:pt x="160" y="276"/>
                    </a:cubicBezTo>
                    <a:cubicBezTo>
                      <a:pt x="160" y="123"/>
                      <a:pt x="160" y="123"/>
                      <a:pt x="160" y="123"/>
                    </a:cubicBezTo>
                    <a:cubicBezTo>
                      <a:pt x="160" y="96"/>
                      <a:pt x="142" y="73"/>
                      <a:pt x="117" y="65"/>
                    </a:cubicBezTo>
                    <a:close/>
                    <a:moveTo>
                      <a:pt x="153" y="246"/>
                    </a:moveTo>
                    <a:cubicBezTo>
                      <a:pt x="7" y="246"/>
                      <a:pt x="7" y="246"/>
                      <a:pt x="7" y="246"/>
                    </a:cubicBezTo>
                    <a:cubicBezTo>
                      <a:pt x="7" y="163"/>
                      <a:pt x="7" y="163"/>
                      <a:pt x="7" y="163"/>
                    </a:cubicBezTo>
                    <a:cubicBezTo>
                      <a:pt x="153" y="163"/>
                      <a:pt x="153" y="163"/>
                      <a:pt x="153" y="163"/>
                    </a:cubicBezTo>
                    <a:lnTo>
                      <a:pt x="15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1" name="Freeform 246">
                <a:extLst>
                  <a:ext uri="{FF2B5EF4-FFF2-40B4-BE49-F238E27FC236}">
                    <a16:creationId xmlns:a16="http://schemas.microsoft.com/office/drawing/2014/main" xmlns="" id="{09D0494F-5A9D-104D-943F-B37940290C21}"/>
                  </a:ext>
                </a:extLst>
              </p:cNvPr>
              <p:cNvSpPr>
                <a:spLocks/>
              </p:cNvSpPr>
              <p:nvPr/>
            </p:nvSpPr>
            <p:spPr bwMode="auto">
              <a:xfrm>
                <a:off x="5501" y="2754"/>
                <a:ext cx="129" cy="130"/>
              </a:xfrm>
              <a:custGeom>
                <a:avLst/>
                <a:gdLst>
                  <a:gd name="T0" fmla="*/ 40 w 129"/>
                  <a:gd name="T1" fmla="*/ 130 h 130"/>
                  <a:gd name="T2" fmla="*/ 89 w 129"/>
                  <a:gd name="T3" fmla="*/ 130 h 130"/>
                  <a:gd name="T4" fmla="*/ 89 w 129"/>
                  <a:gd name="T5" fmla="*/ 90 h 130"/>
                  <a:gd name="T6" fmla="*/ 129 w 129"/>
                  <a:gd name="T7" fmla="*/ 90 h 130"/>
                  <a:gd name="T8" fmla="*/ 129 w 129"/>
                  <a:gd name="T9" fmla="*/ 40 h 130"/>
                  <a:gd name="T10" fmla="*/ 89 w 129"/>
                  <a:gd name="T11" fmla="*/ 40 h 130"/>
                  <a:gd name="T12" fmla="*/ 89 w 129"/>
                  <a:gd name="T13" fmla="*/ 0 h 130"/>
                  <a:gd name="T14" fmla="*/ 40 w 129"/>
                  <a:gd name="T15" fmla="*/ 0 h 130"/>
                  <a:gd name="T16" fmla="*/ 40 w 129"/>
                  <a:gd name="T17" fmla="*/ 40 h 130"/>
                  <a:gd name="T18" fmla="*/ 0 w 129"/>
                  <a:gd name="T19" fmla="*/ 40 h 130"/>
                  <a:gd name="T20" fmla="*/ 0 w 129"/>
                  <a:gd name="T21" fmla="*/ 90 h 130"/>
                  <a:gd name="T22" fmla="*/ 40 w 129"/>
                  <a:gd name="T23" fmla="*/ 90 h 130"/>
                  <a:gd name="T24" fmla="*/ 40 w 129"/>
                  <a:gd name="T2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30">
                    <a:moveTo>
                      <a:pt x="40" y="130"/>
                    </a:moveTo>
                    <a:lnTo>
                      <a:pt x="89" y="130"/>
                    </a:lnTo>
                    <a:lnTo>
                      <a:pt x="89" y="90"/>
                    </a:lnTo>
                    <a:lnTo>
                      <a:pt x="129" y="90"/>
                    </a:lnTo>
                    <a:lnTo>
                      <a:pt x="129" y="40"/>
                    </a:lnTo>
                    <a:lnTo>
                      <a:pt x="89" y="40"/>
                    </a:lnTo>
                    <a:lnTo>
                      <a:pt x="89" y="0"/>
                    </a:lnTo>
                    <a:lnTo>
                      <a:pt x="40" y="0"/>
                    </a:lnTo>
                    <a:lnTo>
                      <a:pt x="40" y="40"/>
                    </a:lnTo>
                    <a:lnTo>
                      <a:pt x="0" y="40"/>
                    </a:lnTo>
                    <a:lnTo>
                      <a:pt x="0" y="90"/>
                    </a:lnTo>
                    <a:lnTo>
                      <a:pt x="40" y="90"/>
                    </a:lnTo>
                    <a:lnTo>
                      <a:pt x="40"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2" name="Freeform 247">
                <a:extLst>
                  <a:ext uri="{FF2B5EF4-FFF2-40B4-BE49-F238E27FC236}">
                    <a16:creationId xmlns:a16="http://schemas.microsoft.com/office/drawing/2014/main" xmlns="" id="{96EAB4CE-7E2A-9340-AC7C-601CA28D0958}"/>
                  </a:ext>
                </a:extLst>
              </p:cNvPr>
              <p:cNvSpPr>
                <a:spLocks noEditPoints="1"/>
              </p:cNvSpPr>
              <p:nvPr/>
            </p:nvSpPr>
            <p:spPr bwMode="auto">
              <a:xfrm>
                <a:off x="5028" y="1305"/>
                <a:ext cx="362" cy="312"/>
              </a:xfrm>
              <a:custGeom>
                <a:avLst/>
                <a:gdLst>
                  <a:gd name="T0" fmla="*/ 137 w 190"/>
                  <a:gd name="T1" fmla="*/ 0 h 164"/>
                  <a:gd name="T2" fmla="*/ 95 w 190"/>
                  <a:gd name="T3" fmla="*/ 22 h 164"/>
                  <a:gd name="T4" fmla="*/ 52 w 190"/>
                  <a:gd name="T5" fmla="*/ 0 h 164"/>
                  <a:gd name="T6" fmla="*/ 0 w 190"/>
                  <a:gd name="T7" fmla="*/ 53 h 164"/>
                  <a:gd name="T8" fmla="*/ 95 w 190"/>
                  <a:gd name="T9" fmla="*/ 164 h 164"/>
                  <a:gd name="T10" fmla="*/ 190 w 190"/>
                  <a:gd name="T11" fmla="*/ 53 h 164"/>
                  <a:gd name="T12" fmla="*/ 137 w 190"/>
                  <a:gd name="T13" fmla="*/ 0 h 164"/>
                  <a:gd name="T14" fmla="*/ 128 w 190"/>
                  <a:gd name="T15" fmla="*/ 93 h 164"/>
                  <a:gd name="T16" fmla="*/ 105 w 190"/>
                  <a:gd name="T17" fmla="*/ 93 h 164"/>
                  <a:gd name="T18" fmla="*/ 105 w 190"/>
                  <a:gd name="T19" fmla="*/ 116 h 164"/>
                  <a:gd name="T20" fmla="*/ 84 w 190"/>
                  <a:gd name="T21" fmla="*/ 116 h 164"/>
                  <a:gd name="T22" fmla="*/ 84 w 190"/>
                  <a:gd name="T23" fmla="*/ 93 h 164"/>
                  <a:gd name="T24" fmla="*/ 61 w 190"/>
                  <a:gd name="T25" fmla="*/ 93 h 164"/>
                  <a:gd name="T26" fmla="*/ 61 w 190"/>
                  <a:gd name="T27" fmla="*/ 72 h 164"/>
                  <a:gd name="T28" fmla="*/ 84 w 190"/>
                  <a:gd name="T29" fmla="*/ 72 h 164"/>
                  <a:gd name="T30" fmla="*/ 84 w 190"/>
                  <a:gd name="T31" fmla="*/ 49 h 164"/>
                  <a:gd name="T32" fmla="*/ 105 w 190"/>
                  <a:gd name="T33" fmla="*/ 49 h 164"/>
                  <a:gd name="T34" fmla="*/ 105 w 190"/>
                  <a:gd name="T35" fmla="*/ 72 h 164"/>
                  <a:gd name="T36" fmla="*/ 128 w 190"/>
                  <a:gd name="T37" fmla="*/ 72 h 164"/>
                  <a:gd name="T38" fmla="*/ 128 w 190"/>
                  <a:gd name="T39" fmla="*/ 9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164">
                    <a:moveTo>
                      <a:pt x="137" y="0"/>
                    </a:moveTo>
                    <a:cubicBezTo>
                      <a:pt x="120" y="0"/>
                      <a:pt x="104" y="9"/>
                      <a:pt x="95" y="22"/>
                    </a:cubicBezTo>
                    <a:cubicBezTo>
                      <a:pt x="85" y="9"/>
                      <a:pt x="70" y="0"/>
                      <a:pt x="52" y="0"/>
                    </a:cubicBezTo>
                    <a:cubicBezTo>
                      <a:pt x="23" y="0"/>
                      <a:pt x="0" y="17"/>
                      <a:pt x="0" y="53"/>
                    </a:cubicBezTo>
                    <a:cubicBezTo>
                      <a:pt x="0" y="103"/>
                      <a:pt x="95" y="164"/>
                      <a:pt x="95" y="164"/>
                    </a:cubicBezTo>
                    <a:cubicBezTo>
                      <a:pt x="95" y="164"/>
                      <a:pt x="190" y="101"/>
                      <a:pt x="190" y="53"/>
                    </a:cubicBezTo>
                    <a:cubicBezTo>
                      <a:pt x="190" y="24"/>
                      <a:pt x="166" y="0"/>
                      <a:pt x="137" y="0"/>
                    </a:cubicBezTo>
                    <a:close/>
                    <a:moveTo>
                      <a:pt x="128" y="93"/>
                    </a:moveTo>
                    <a:cubicBezTo>
                      <a:pt x="105" y="93"/>
                      <a:pt x="105" y="93"/>
                      <a:pt x="105" y="93"/>
                    </a:cubicBezTo>
                    <a:cubicBezTo>
                      <a:pt x="105" y="116"/>
                      <a:pt x="105" y="116"/>
                      <a:pt x="105" y="116"/>
                    </a:cubicBezTo>
                    <a:cubicBezTo>
                      <a:pt x="84" y="116"/>
                      <a:pt x="84" y="116"/>
                      <a:pt x="84" y="116"/>
                    </a:cubicBezTo>
                    <a:cubicBezTo>
                      <a:pt x="84" y="93"/>
                      <a:pt x="84" y="93"/>
                      <a:pt x="84" y="93"/>
                    </a:cubicBezTo>
                    <a:cubicBezTo>
                      <a:pt x="61" y="93"/>
                      <a:pt x="61" y="93"/>
                      <a:pt x="61" y="93"/>
                    </a:cubicBezTo>
                    <a:cubicBezTo>
                      <a:pt x="61" y="72"/>
                      <a:pt x="61" y="72"/>
                      <a:pt x="61" y="72"/>
                    </a:cubicBezTo>
                    <a:cubicBezTo>
                      <a:pt x="84" y="72"/>
                      <a:pt x="84" y="72"/>
                      <a:pt x="84" y="72"/>
                    </a:cubicBezTo>
                    <a:cubicBezTo>
                      <a:pt x="84" y="49"/>
                      <a:pt x="84" y="49"/>
                      <a:pt x="84" y="49"/>
                    </a:cubicBezTo>
                    <a:cubicBezTo>
                      <a:pt x="105" y="49"/>
                      <a:pt x="105" y="49"/>
                      <a:pt x="105" y="49"/>
                    </a:cubicBezTo>
                    <a:cubicBezTo>
                      <a:pt x="105" y="72"/>
                      <a:pt x="105" y="72"/>
                      <a:pt x="105" y="72"/>
                    </a:cubicBezTo>
                    <a:cubicBezTo>
                      <a:pt x="128" y="72"/>
                      <a:pt x="128" y="72"/>
                      <a:pt x="128" y="72"/>
                    </a:cubicBezTo>
                    <a:lnTo>
                      <a:pt x="128"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3" name="Freeform 248">
                <a:extLst>
                  <a:ext uri="{FF2B5EF4-FFF2-40B4-BE49-F238E27FC236}">
                    <a16:creationId xmlns:a16="http://schemas.microsoft.com/office/drawing/2014/main" xmlns="" id="{F2FB87D2-FAF8-0748-8F15-E71050CE3455}"/>
                  </a:ext>
                </a:extLst>
              </p:cNvPr>
              <p:cNvSpPr>
                <a:spLocks/>
              </p:cNvSpPr>
              <p:nvPr/>
            </p:nvSpPr>
            <p:spPr bwMode="auto">
              <a:xfrm>
                <a:off x="4523" y="2241"/>
                <a:ext cx="69" cy="209"/>
              </a:xfrm>
              <a:custGeom>
                <a:avLst/>
                <a:gdLst>
                  <a:gd name="T0" fmla="*/ 29 w 36"/>
                  <a:gd name="T1" fmla="*/ 15 h 110"/>
                  <a:gd name="T2" fmla="*/ 18 w 36"/>
                  <a:gd name="T3" fmla="*/ 107 h 110"/>
                  <a:gd name="T4" fmla="*/ 11 w 36"/>
                  <a:gd name="T5" fmla="*/ 110 h 110"/>
                  <a:gd name="T6" fmla="*/ 5 w 36"/>
                  <a:gd name="T7" fmla="*/ 108 h 110"/>
                  <a:gd name="T8" fmla="*/ 3 w 36"/>
                  <a:gd name="T9" fmla="*/ 95 h 110"/>
                  <a:gd name="T10" fmla="*/ 10 w 36"/>
                  <a:gd name="T11" fmla="*/ 17 h 110"/>
                  <a:gd name="T12" fmla="*/ 8 w 36"/>
                  <a:gd name="T13" fmla="*/ 0 h 110"/>
                  <a:gd name="T14" fmla="*/ 27 w 36"/>
                  <a:gd name="T15" fmla="*/ 0 h 110"/>
                  <a:gd name="T16" fmla="*/ 29 w 36"/>
                  <a:gd name="T17"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10">
                    <a:moveTo>
                      <a:pt x="29" y="15"/>
                    </a:moveTo>
                    <a:cubicBezTo>
                      <a:pt x="32" y="46"/>
                      <a:pt x="36" y="84"/>
                      <a:pt x="18" y="107"/>
                    </a:cubicBezTo>
                    <a:cubicBezTo>
                      <a:pt x="16" y="109"/>
                      <a:pt x="14" y="110"/>
                      <a:pt x="11" y="110"/>
                    </a:cubicBezTo>
                    <a:cubicBezTo>
                      <a:pt x="9" y="110"/>
                      <a:pt x="7" y="110"/>
                      <a:pt x="5" y="108"/>
                    </a:cubicBezTo>
                    <a:cubicBezTo>
                      <a:pt x="1" y="105"/>
                      <a:pt x="0" y="99"/>
                      <a:pt x="3" y="95"/>
                    </a:cubicBezTo>
                    <a:cubicBezTo>
                      <a:pt x="17" y="78"/>
                      <a:pt x="13" y="43"/>
                      <a:pt x="10" y="17"/>
                    </a:cubicBezTo>
                    <a:cubicBezTo>
                      <a:pt x="9" y="11"/>
                      <a:pt x="9" y="5"/>
                      <a:pt x="8" y="0"/>
                    </a:cubicBezTo>
                    <a:cubicBezTo>
                      <a:pt x="27" y="0"/>
                      <a:pt x="27" y="0"/>
                      <a:pt x="27" y="0"/>
                    </a:cubicBezTo>
                    <a:cubicBezTo>
                      <a:pt x="28" y="5"/>
                      <a:pt x="28" y="10"/>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4" name="Freeform 249">
                <a:extLst>
                  <a:ext uri="{FF2B5EF4-FFF2-40B4-BE49-F238E27FC236}">
                    <a16:creationId xmlns:a16="http://schemas.microsoft.com/office/drawing/2014/main" xmlns="" id="{29F4CD4B-BEBF-2147-9C05-E62B378184C6}"/>
                  </a:ext>
                </a:extLst>
              </p:cNvPr>
              <p:cNvSpPr>
                <a:spLocks/>
              </p:cNvSpPr>
              <p:nvPr/>
            </p:nvSpPr>
            <p:spPr bwMode="auto">
              <a:xfrm>
                <a:off x="4472" y="2169"/>
                <a:ext cx="165" cy="72"/>
              </a:xfrm>
              <a:custGeom>
                <a:avLst/>
                <a:gdLst>
                  <a:gd name="T0" fmla="*/ 87 w 87"/>
                  <a:gd name="T1" fmla="*/ 11 h 38"/>
                  <a:gd name="T2" fmla="*/ 60 w 87"/>
                  <a:gd name="T3" fmla="*/ 38 h 38"/>
                  <a:gd name="T4" fmla="*/ 54 w 87"/>
                  <a:gd name="T5" fmla="*/ 38 h 38"/>
                  <a:gd name="T6" fmla="*/ 35 w 87"/>
                  <a:gd name="T7" fmla="*/ 38 h 38"/>
                  <a:gd name="T8" fmla="*/ 27 w 87"/>
                  <a:gd name="T9" fmla="*/ 38 h 38"/>
                  <a:gd name="T10" fmla="*/ 0 w 87"/>
                  <a:gd name="T11" fmla="*/ 11 h 38"/>
                  <a:gd name="T12" fmla="*/ 0 w 87"/>
                  <a:gd name="T13" fmla="*/ 0 h 38"/>
                  <a:gd name="T14" fmla="*/ 87 w 87"/>
                  <a:gd name="T15" fmla="*/ 0 h 38"/>
                  <a:gd name="T16" fmla="*/ 87 w 87"/>
                  <a:gd name="T1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8">
                    <a:moveTo>
                      <a:pt x="87" y="11"/>
                    </a:moveTo>
                    <a:cubicBezTo>
                      <a:pt x="87" y="26"/>
                      <a:pt x="75" y="38"/>
                      <a:pt x="60" y="38"/>
                    </a:cubicBezTo>
                    <a:cubicBezTo>
                      <a:pt x="54" y="38"/>
                      <a:pt x="54" y="38"/>
                      <a:pt x="54" y="38"/>
                    </a:cubicBezTo>
                    <a:cubicBezTo>
                      <a:pt x="35" y="38"/>
                      <a:pt x="35" y="38"/>
                      <a:pt x="35" y="38"/>
                    </a:cubicBezTo>
                    <a:cubicBezTo>
                      <a:pt x="27" y="38"/>
                      <a:pt x="27" y="38"/>
                      <a:pt x="27" y="38"/>
                    </a:cubicBezTo>
                    <a:cubicBezTo>
                      <a:pt x="12" y="38"/>
                      <a:pt x="0" y="26"/>
                      <a:pt x="0" y="11"/>
                    </a:cubicBezTo>
                    <a:cubicBezTo>
                      <a:pt x="0" y="0"/>
                      <a:pt x="0" y="0"/>
                      <a:pt x="0" y="0"/>
                    </a:cubicBezTo>
                    <a:cubicBezTo>
                      <a:pt x="87" y="0"/>
                      <a:pt x="87" y="0"/>
                      <a:pt x="87" y="0"/>
                    </a:cubicBezTo>
                    <a:lnTo>
                      <a:pt x="8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5" name="Freeform 250">
                <a:extLst>
                  <a:ext uri="{FF2B5EF4-FFF2-40B4-BE49-F238E27FC236}">
                    <a16:creationId xmlns:a16="http://schemas.microsoft.com/office/drawing/2014/main" xmlns="" id="{6CEB639E-10CC-1C47-8B87-7CA9A53AF2DF}"/>
                  </a:ext>
                </a:extLst>
              </p:cNvPr>
              <p:cNvSpPr>
                <a:spLocks/>
              </p:cNvSpPr>
              <p:nvPr/>
            </p:nvSpPr>
            <p:spPr bwMode="auto">
              <a:xfrm>
                <a:off x="4439" y="1556"/>
                <a:ext cx="231" cy="42"/>
              </a:xfrm>
              <a:custGeom>
                <a:avLst/>
                <a:gdLst>
                  <a:gd name="T0" fmla="*/ 6 w 121"/>
                  <a:gd name="T1" fmla="*/ 22 h 22"/>
                  <a:gd name="T2" fmla="*/ 0 w 121"/>
                  <a:gd name="T3" fmla="*/ 21 h 22"/>
                  <a:gd name="T4" fmla="*/ 36 w 121"/>
                  <a:gd name="T5" fmla="*/ 0 h 22"/>
                  <a:gd name="T6" fmla="*/ 85 w 121"/>
                  <a:gd name="T7" fmla="*/ 0 h 22"/>
                  <a:gd name="T8" fmla="*/ 121 w 121"/>
                  <a:gd name="T9" fmla="*/ 21 h 22"/>
                  <a:gd name="T10" fmla="*/ 117 w 121"/>
                  <a:gd name="T11" fmla="*/ 22 h 22"/>
                  <a:gd name="T12" fmla="*/ 6 w 121"/>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1" h="22">
                    <a:moveTo>
                      <a:pt x="6" y="22"/>
                    </a:moveTo>
                    <a:cubicBezTo>
                      <a:pt x="4" y="22"/>
                      <a:pt x="0" y="22"/>
                      <a:pt x="0" y="21"/>
                    </a:cubicBezTo>
                    <a:cubicBezTo>
                      <a:pt x="7" y="9"/>
                      <a:pt x="20" y="0"/>
                      <a:pt x="36" y="0"/>
                    </a:cubicBezTo>
                    <a:cubicBezTo>
                      <a:pt x="85" y="0"/>
                      <a:pt x="85" y="0"/>
                      <a:pt x="85" y="0"/>
                    </a:cubicBezTo>
                    <a:cubicBezTo>
                      <a:pt x="100" y="0"/>
                      <a:pt x="114" y="9"/>
                      <a:pt x="121" y="21"/>
                    </a:cubicBezTo>
                    <a:cubicBezTo>
                      <a:pt x="120" y="22"/>
                      <a:pt x="118" y="22"/>
                      <a:pt x="117" y="22"/>
                    </a:cubicBezTo>
                    <a:lnTo>
                      <a:pt x="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6" name="Freeform 251">
                <a:extLst>
                  <a:ext uri="{FF2B5EF4-FFF2-40B4-BE49-F238E27FC236}">
                    <a16:creationId xmlns:a16="http://schemas.microsoft.com/office/drawing/2014/main" xmlns="" id="{CA98773F-CDFA-AF4C-BAB3-3B9BD46DD140}"/>
                  </a:ext>
                </a:extLst>
              </p:cNvPr>
              <p:cNvSpPr>
                <a:spLocks noEditPoints="1"/>
              </p:cNvSpPr>
              <p:nvPr/>
            </p:nvSpPr>
            <p:spPr bwMode="auto">
              <a:xfrm>
                <a:off x="4338" y="1587"/>
                <a:ext cx="437" cy="595"/>
              </a:xfrm>
              <a:custGeom>
                <a:avLst/>
                <a:gdLst>
                  <a:gd name="T0" fmla="*/ 170 w 229"/>
                  <a:gd name="T1" fmla="*/ 313 h 313"/>
                  <a:gd name="T2" fmla="*/ 59 w 229"/>
                  <a:gd name="T3" fmla="*/ 313 h 313"/>
                  <a:gd name="T4" fmla="*/ 0 w 229"/>
                  <a:gd name="T5" fmla="*/ 254 h 313"/>
                  <a:gd name="T6" fmla="*/ 0 w 229"/>
                  <a:gd name="T7" fmla="*/ 59 h 313"/>
                  <a:gd name="T8" fmla="*/ 52 w 229"/>
                  <a:gd name="T9" fmla="*/ 0 h 313"/>
                  <a:gd name="T10" fmla="*/ 59 w 229"/>
                  <a:gd name="T11" fmla="*/ 0 h 313"/>
                  <a:gd name="T12" fmla="*/ 170 w 229"/>
                  <a:gd name="T13" fmla="*/ 0 h 313"/>
                  <a:gd name="T14" fmla="*/ 174 w 229"/>
                  <a:gd name="T15" fmla="*/ 0 h 313"/>
                  <a:gd name="T16" fmla="*/ 229 w 229"/>
                  <a:gd name="T17" fmla="*/ 59 h 313"/>
                  <a:gd name="T18" fmla="*/ 229 w 229"/>
                  <a:gd name="T19" fmla="*/ 254 h 313"/>
                  <a:gd name="T20" fmla="*/ 170 w 229"/>
                  <a:gd name="T21" fmla="*/ 313 h 313"/>
                  <a:gd name="T22" fmla="*/ 59 w 229"/>
                  <a:gd name="T23" fmla="*/ 10 h 313"/>
                  <a:gd name="T24" fmla="*/ 54 w 229"/>
                  <a:gd name="T25" fmla="*/ 11 h 313"/>
                  <a:gd name="T26" fmla="*/ 11 w 229"/>
                  <a:gd name="T27" fmla="*/ 59 h 313"/>
                  <a:gd name="T28" fmla="*/ 11 w 229"/>
                  <a:gd name="T29" fmla="*/ 254 h 313"/>
                  <a:gd name="T30" fmla="*/ 59 w 229"/>
                  <a:gd name="T31" fmla="*/ 302 h 313"/>
                  <a:gd name="T32" fmla="*/ 170 w 229"/>
                  <a:gd name="T33" fmla="*/ 302 h 313"/>
                  <a:gd name="T34" fmla="*/ 218 w 229"/>
                  <a:gd name="T35" fmla="*/ 254 h 313"/>
                  <a:gd name="T36" fmla="*/ 218 w 229"/>
                  <a:gd name="T37" fmla="*/ 59 h 313"/>
                  <a:gd name="T38" fmla="*/ 174 w 229"/>
                  <a:gd name="T39" fmla="*/ 10 h 313"/>
                  <a:gd name="T40" fmla="*/ 170 w 229"/>
                  <a:gd name="T41" fmla="*/ 10 h 313"/>
                  <a:gd name="T42" fmla="*/ 59 w 229"/>
                  <a:gd name="T43" fmla="*/ 10 h 313"/>
                  <a:gd name="T44" fmla="*/ 151 w 229"/>
                  <a:gd name="T45" fmla="*/ 220 h 313"/>
                  <a:gd name="T46" fmla="*/ 81 w 229"/>
                  <a:gd name="T47" fmla="*/ 220 h 313"/>
                  <a:gd name="T48" fmla="*/ 41 w 229"/>
                  <a:gd name="T49" fmla="*/ 181 h 313"/>
                  <a:gd name="T50" fmla="*/ 41 w 229"/>
                  <a:gd name="T51" fmla="*/ 74 h 313"/>
                  <a:gd name="T52" fmla="*/ 81 w 229"/>
                  <a:gd name="T53" fmla="*/ 35 h 313"/>
                  <a:gd name="T54" fmla="*/ 151 w 229"/>
                  <a:gd name="T55" fmla="*/ 35 h 313"/>
                  <a:gd name="T56" fmla="*/ 191 w 229"/>
                  <a:gd name="T57" fmla="*/ 74 h 313"/>
                  <a:gd name="T58" fmla="*/ 191 w 229"/>
                  <a:gd name="T59" fmla="*/ 181 h 313"/>
                  <a:gd name="T60" fmla="*/ 151 w 229"/>
                  <a:gd name="T61" fmla="*/ 220 h 313"/>
                  <a:gd name="T62" fmla="*/ 81 w 229"/>
                  <a:gd name="T63" fmla="*/ 45 h 313"/>
                  <a:gd name="T64" fmla="*/ 52 w 229"/>
                  <a:gd name="T65" fmla="*/ 74 h 313"/>
                  <a:gd name="T66" fmla="*/ 52 w 229"/>
                  <a:gd name="T67" fmla="*/ 181 h 313"/>
                  <a:gd name="T68" fmla="*/ 81 w 229"/>
                  <a:gd name="T69" fmla="*/ 209 h 313"/>
                  <a:gd name="T70" fmla="*/ 151 w 229"/>
                  <a:gd name="T71" fmla="*/ 209 h 313"/>
                  <a:gd name="T72" fmla="*/ 180 w 229"/>
                  <a:gd name="T73" fmla="*/ 181 h 313"/>
                  <a:gd name="T74" fmla="*/ 180 w 229"/>
                  <a:gd name="T75" fmla="*/ 74 h 313"/>
                  <a:gd name="T76" fmla="*/ 151 w 229"/>
                  <a:gd name="T77" fmla="*/ 45 h 313"/>
                  <a:gd name="T78" fmla="*/ 81 w 229"/>
                  <a:gd name="T79" fmla="*/ 4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 h="313">
                    <a:moveTo>
                      <a:pt x="170" y="313"/>
                    </a:moveTo>
                    <a:cubicBezTo>
                      <a:pt x="59" y="313"/>
                      <a:pt x="59" y="313"/>
                      <a:pt x="59" y="313"/>
                    </a:cubicBezTo>
                    <a:cubicBezTo>
                      <a:pt x="27" y="313"/>
                      <a:pt x="0" y="286"/>
                      <a:pt x="0" y="254"/>
                    </a:cubicBezTo>
                    <a:cubicBezTo>
                      <a:pt x="0" y="59"/>
                      <a:pt x="0" y="59"/>
                      <a:pt x="0" y="59"/>
                    </a:cubicBezTo>
                    <a:cubicBezTo>
                      <a:pt x="0" y="29"/>
                      <a:pt x="23" y="4"/>
                      <a:pt x="52" y="0"/>
                    </a:cubicBezTo>
                    <a:cubicBezTo>
                      <a:pt x="55" y="0"/>
                      <a:pt x="57" y="0"/>
                      <a:pt x="59" y="0"/>
                    </a:cubicBezTo>
                    <a:cubicBezTo>
                      <a:pt x="170" y="0"/>
                      <a:pt x="170" y="0"/>
                      <a:pt x="170" y="0"/>
                    </a:cubicBezTo>
                    <a:cubicBezTo>
                      <a:pt x="171" y="0"/>
                      <a:pt x="173" y="0"/>
                      <a:pt x="174" y="0"/>
                    </a:cubicBezTo>
                    <a:cubicBezTo>
                      <a:pt x="205" y="2"/>
                      <a:pt x="229" y="28"/>
                      <a:pt x="229" y="59"/>
                    </a:cubicBezTo>
                    <a:cubicBezTo>
                      <a:pt x="229" y="254"/>
                      <a:pt x="229" y="254"/>
                      <a:pt x="229" y="254"/>
                    </a:cubicBezTo>
                    <a:cubicBezTo>
                      <a:pt x="229" y="286"/>
                      <a:pt x="202" y="313"/>
                      <a:pt x="170" y="313"/>
                    </a:cubicBezTo>
                    <a:close/>
                    <a:moveTo>
                      <a:pt x="59" y="10"/>
                    </a:moveTo>
                    <a:cubicBezTo>
                      <a:pt x="58" y="10"/>
                      <a:pt x="56" y="10"/>
                      <a:pt x="54" y="11"/>
                    </a:cubicBezTo>
                    <a:cubicBezTo>
                      <a:pt x="29" y="14"/>
                      <a:pt x="11" y="34"/>
                      <a:pt x="11" y="59"/>
                    </a:cubicBezTo>
                    <a:cubicBezTo>
                      <a:pt x="11" y="254"/>
                      <a:pt x="11" y="254"/>
                      <a:pt x="11" y="254"/>
                    </a:cubicBezTo>
                    <a:cubicBezTo>
                      <a:pt x="11" y="280"/>
                      <a:pt x="33" y="302"/>
                      <a:pt x="59" y="302"/>
                    </a:cubicBezTo>
                    <a:cubicBezTo>
                      <a:pt x="170" y="302"/>
                      <a:pt x="170" y="302"/>
                      <a:pt x="170" y="302"/>
                    </a:cubicBezTo>
                    <a:cubicBezTo>
                      <a:pt x="196" y="302"/>
                      <a:pt x="218" y="280"/>
                      <a:pt x="218" y="254"/>
                    </a:cubicBezTo>
                    <a:cubicBezTo>
                      <a:pt x="218" y="59"/>
                      <a:pt x="218" y="59"/>
                      <a:pt x="218" y="59"/>
                    </a:cubicBezTo>
                    <a:cubicBezTo>
                      <a:pt x="218" y="34"/>
                      <a:pt x="198" y="12"/>
                      <a:pt x="174" y="10"/>
                    </a:cubicBezTo>
                    <a:cubicBezTo>
                      <a:pt x="172" y="10"/>
                      <a:pt x="171" y="10"/>
                      <a:pt x="170" y="10"/>
                    </a:cubicBezTo>
                    <a:lnTo>
                      <a:pt x="59" y="10"/>
                    </a:lnTo>
                    <a:close/>
                    <a:moveTo>
                      <a:pt x="151" y="220"/>
                    </a:moveTo>
                    <a:cubicBezTo>
                      <a:pt x="81" y="220"/>
                      <a:pt x="81" y="220"/>
                      <a:pt x="81" y="220"/>
                    </a:cubicBezTo>
                    <a:cubicBezTo>
                      <a:pt x="59" y="220"/>
                      <a:pt x="41" y="202"/>
                      <a:pt x="41" y="181"/>
                    </a:cubicBezTo>
                    <a:cubicBezTo>
                      <a:pt x="41" y="74"/>
                      <a:pt x="41" y="74"/>
                      <a:pt x="41" y="74"/>
                    </a:cubicBezTo>
                    <a:cubicBezTo>
                      <a:pt x="41" y="52"/>
                      <a:pt x="59" y="35"/>
                      <a:pt x="81" y="35"/>
                    </a:cubicBezTo>
                    <a:cubicBezTo>
                      <a:pt x="151" y="35"/>
                      <a:pt x="151" y="35"/>
                      <a:pt x="151" y="35"/>
                    </a:cubicBezTo>
                    <a:cubicBezTo>
                      <a:pt x="173" y="35"/>
                      <a:pt x="191" y="52"/>
                      <a:pt x="191" y="74"/>
                    </a:cubicBezTo>
                    <a:cubicBezTo>
                      <a:pt x="191" y="181"/>
                      <a:pt x="191" y="181"/>
                      <a:pt x="191" y="181"/>
                    </a:cubicBezTo>
                    <a:cubicBezTo>
                      <a:pt x="191" y="202"/>
                      <a:pt x="173" y="220"/>
                      <a:pt x="151" y="220"/>
                    </a:cubicBezTo>
                    <a:close/>
                    <a:moveTo>
                      <a:pt x="81" y="45"/>
                    </a:moveTo>
                    <a:cubicBezTo>
                      <a:pt x="65" y="45"/>
                      <a:pt x="52" y="58"/>
                      <a:pt x="52" y="74"/>
                    </a:cubicBezTo>
                    <a:cubicBezTo>
                      <a:pt x="52" y="181"/>
                      <a:pt x="52" y="181"/>
                      <a:pt x="52" y="181"/>
                    </a:cubicBezTo>
                    <a:cubicBezTo>
                      <a:pt x="52" y="196"/>
                      <a:pt x="65" y="209"/>
                      <a:pt x="81" y="209"/>
                    </a:cubicBezTo>
                    <a:cubicBezTo>
                      <a:pt x="151" y="209"/>
                      <a:pt x="151" y="209"/>
                      <a:pt x="151" y="209"/>
                    </a:cubicBezTo>
                    <a:cubicBezTo>
                      <a:pt x="167" y="209"/>
                      <a:pt x="180" y="196"/>
                      <a:pt x="180" y="181"/>
                    </a:cubicBezTo>
                    <a:cubicBezTo>
                      <a:pt x="180" y="74"/>
                      <a:pt x="180" y="74"/>
                      <a:pt x="180" y="74"/>
                    </a:cubicBezTo>
                    <a:cubicBezTo>
                      <a:pt x="180" y="58"/>
                      <a:pt x="167" y="45"/>
                      <a:pt x="151" y="45"/>
                    </a:cubicBezTo>
                    <a:lnTo>
                      <a:pt x="8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7" name="Rectangle 252">
                <a:extLst>
                  <a:ext uri="{FF2B5EF4-FFF2-40B4-BE49-F238E27FC236}">
                    <a16:creationId xmlns:a16="http://schemas.microsoft.com/office/drawing/2014/main" xmlns="" id="{E878E247-F60A-4C4A-90AA-C6F9DA1EE4DE}"/>
                  </a:ext>
                </a:extLst>
              </p:cNvPr>
              <p:cNvSpPr>
                <a:spLocks noChangeArrowheads="1"/>
              </p:cNvSpPr>
              <p:nvPr/>
            </p:nvSpPr>
            <p:spPr bwMode="auto">
              <a:xfrm>
                <a:off x="4580" y="1663"/>
                <a:ext cx="19"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8" name="Freeform 253">
                <a:extLst>
                  <a:ext uri="{FF2B5EF4-FFF2-40B4-BE49-F238E27FC236}">
                    <a16:creationId xmlns:a16="http://schemas.microsoft.com/office/drawing/2014/main" xmlns="" id="{917BB348-1896-B94C-A310-5855BF783750}"/>
                  </a:ext>
                </a:extLst>
              </p:cNvPr>
              <p:cNvSpPr>
                <a:spLocks/>
              </p:cNvSpPr>
              <p:nvPr/>
            </p:nvSpPr>
            <p:spPr bwMode="auto">
              <a:xfrm>
                <a:off x="4565" y="1748"/>
                <a:ext cx="50" cy="14"/>
              </a:xfrm>
              <a:custGeom>
                <a:avLst/>
                <a:gdLst>
                  <a:gd name="T0" fmla="*/ 23 w 26"/>
                  <a:gd name="T1" fmla="*/ 0 h 7"/>
                  <a:gd name="T2" fmla="*/ 26 w 26"/>
                  <a:gd name="T3" fmla="*/ 3 h 7"/>
                  <a:gd name="T4" fmla="*/ 23 w 26"/>
                  <a:gd name="T5" fmla="*/ 7 h 7"/>
                  <a:gd name="T6" fmla="*/ 18 w 26"/>
                  <a:gd name="T7" fmla="*/ 7 h 7"/>
                  <a:gd name="T8" fmla="*/ 8 w 26"/>
                  <a:gd name="T9" fmla="*/ 7 h 7"/>
                  <a:gd name="T10" fmla="*/ 3 w 26"/>
                  <a:gd name="T11" fmla="*/ 7 h 7"/>
                  <a:gd name="T12" fmla="*/ 0 w 26"/>
                  <a:gd name="T13" fmla="*/ 3 h 7"/>
                  <a:gd name="T14" fmla="*/ 3 w 26"/>
                  <a:gd name="T15" fmla="*/ 0 h 7"/>
                  <a:gd name="T16" fmla="*/ 8 w 26"/>
                  <a:gd name="T17" fmla="*/ 0 h 7"/>
                  <a:gd name="T18" fmla="*/ 18 w 26"/>
                  <a:gd name="T19" fmla="*/ 0 h 7"/>
                  <a:gd name="T20" fmla="*/ 23 w 2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7">
                    <a:moveTo>
                      <a:pt x="23" y="0"/>
                    </a:moveTo>
                    <a:cubicBezTo>
                      <a:pt x="25" y="0"/>
                      <a:pt x="26" y="2"/>
                      <a:pt x="26" y="3"/>
                    </a:cubicBezTo>
                    <a:cubicBezTo>
                      <a:pt x="26" y="5"/>
                      <a:pt x="25" y="7"/>
                      <a:pt x="23" y="7"/>
                    </a:cubicBezTo>
                    <a:cubicBezTo>
                      <a:pt x="18" y="7"/>
                      <a:pt x="18" y="7"/>
                      <a:pt x="18" y="7"/>
                    </a:cubicBezTo>
                    <a:cubicBezTo>
                      <a:pt x="8" y="7"/>
                      <a:pt x="8" y="7"/>
                      <a:pt x="8" y="7"/>
                    </a:cubicBezTo>
                    <a:cubicBezTo>
                      <a:pt x="3" y="7"/>
                      <a:pt x="3" y="7"/>
                      <a:pt x="3" y="7"/>
                    </a:cubicBezTo>
                    <a:cubicBezTo>
                      <a:pt x="2" y="7"/>
                      <a:pt x="0" y="5"/>
                      <a:pt x="0" y="3"/>
                    </a:cubicBezTo>
                    <a:cubicBezTo>
                      <a:pt x="0" y="2"/>
                      <a:pt x="2" y="0"/>
                      <a:pt x="3" y="0"/>
                    </a:cubicBezTo>
                    <a:cubicBezTo>
                      <a:pt x="8" y="0"/>
                      <a:pt x="8" y="0"/>
                      <a:pt x="8" y="0"/>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9" name="Freeform 254">
                <a:extLst>
                  <a:ext uri="{FF2B5EF4-FFF2-40B4-BE49-F238E27FC236}">
                    <a16:creationId xmlns:a16="http://schemas.microsoft.com/office/drawing/2014/main" xmlns="" id="{3E91BB1C-8CFE-3642-9CB3-67E136CF2A79}"/>
                  </a:ext>
                </a:extLst>
              </p:cNvPr>
              <p:cNvSpPr>
                <a:spLocks/>
              </p:cNvSpPr>
              <p:nvPr/>
            </p:nvSpPr>
            <p:spPr bwMode="auto">
              <a:xfrm>
                <a:off x="4565" y="1784"/>
                <a:ext cx="50" cy="14"/>
              </a:xfrm>
              <a:custGeom>
                <a:avLst/>
                <a:gdLst>
                  <a:gd name="T0" fmla="*/ 23 w 26"/>
                  <a:gd name="T1" fmla="*/ 0 h 7"/>
                  <a:gd name="T2" fmla="*/ 26 w 26"/>
                  <a:gd name="T3" fmla="*/ 3 h 7"/>
                  <a:gd name="T4" fmla="*/ 23 w 26"/>
                  <a:gd name="T5" fmla="*/ 7 h 7"/>
                  <a:gd name="T6" fmla="*/ 18 w 26"/>
                  <a:gd name="T7" fmla="*/ 7 h 7"/>
                  <a:gd name="T8" fmla="*/ 8 w 26"/>
                  <a:gd name="T9" fmla="*/ 7 h 7"/>
                  <a:gd name="T10" fmla="*/ 3 w 26"/>
                  <a:gd name="T11" fmla="*/ 7 h 7"/>
                  <a:gd name="T12" fmla="*/ 0 w 26"/>
                  <a:gd name="T13" fmla="*/ 3 h 7"/>
                  <a:gd name="T14" fmla="*/ 3 w 26"/>
                  <a:gd name="T15" fmla="*/ 0 h 7"/>
                  <a:gd name="T16" fmla="*/ 8 w 26"/>
                  <a:gd name="T17" fmla="*/ 0 h 7"/>
                  <a:gd name="T18" fmla="*/ 18 w 26"/>
                  <a:gd name="T19" fmla="*/ 0 h 7"/>
                  <a:gd name="T20" fmla="*/ 23 w 2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7">
                    <a:moveTo>
                      <a:pt x="23" y="0"/>
                    </a:moveTo>
                    <a:cubicBezTo>
                      <a:pt x="25" y="0"/>
                      <a:pt x="26" y="2"/>
                      <a:pt x="26" y="3"/>
                    </a:cubicBezTo>
                    <a:cubicBezTo>
                      <a:pt x="26" y="5"/>
                      <a:pt x="25" y="7"/>
                      <a:pt x="23" y="7"/>
                    </a:cubicBezTo>
                    <a:cubicBezTo>
                      <a:pt x="18" y="7"/>
                      <a:pt x="18" y="7"/>
                      <a:pt x="18" y="7"/>
                    </a:cubicBezTo>
                    <a:cubicBezTo>
                      <a:pt x="8" y="7"/>
                      <a:pt x="8" y="7"/>
                      <a:pt x="8" y="7"/>
                    </a:cubicBezTo>
                    <a:cubicBezTo>
                      <a:pt x="3" y="7"/>
                      <a:pt x="3" y="7"/>
                      <a:pt x="3" y="7"/>
                    </a:cubicBezTo>
                    <a:cubicBezTo>
                      <a:pt x="2" y="7"/>
                      <a:pt x="0" y="5"/>
                      <a:pt x="0" y="3"/>
                    </a:cubicBezTo>
                    <a:cubicBezTo>
                      <a:pt x="0" y="2"/>
                      <a:pt x="2" y="0"/>
                      <a:pt x="3" y="0"/>
                    </a:cubicBezTo>
                    <a:cubicBezTo>
                      <a:pt x="8" y="0"/>
                      <a:pt x="8" y="0"/>
                      <a:pt x="8" y="0"/>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0" name="Freeform 255">
                <a:extLst>
                  <a:ext uri="{FF2B5EF4-FFF2-40B4-BE49-F238E27FC236}">
                    <a16:creationId xmlns:a16="http://schemas.microsoft.com/office/drawing/2014/main" xmlns="" id="{B7BC526B-2D31-3248-A7AA-804FF2AAADDA}"/>
                  </a:ext>
                </a:extLst>
              </p:cNvPr>
              <p:cNvSpPr>
                <a:spLocks/>
              </p:cNvSpPr>
              <p:nvPr/>
            </p:nvSpPr>
            <p:spPr bwMode="auto">
              <a:xfrm>
                <a:off x="4565" y="1864"/>
                <a:ext cx="50" cy="12"/>
              </a:xfrm>
              <a:custGeom>
                <a:avLst/>
                <a:gdLst>
                  <a:gd name="T0" fmla="*/ 23 w 26"/>
                  <a:gd name="T1" fmla="*/ 0 h 6"/>
                  <a:gd name="T2" fmla="*/ 26 w 26"/>
                  <a:gd name="T3" fmla="*/ 3 h 6"/>
                  <a:gd name="T4" fmla="*/ 23 w 26"/>
                  <a:gd name="T5" fmla="*/ 6 h 6"/>
                  <a:gd name="T6" fmla="*/ 18 w 26"/>
                  <a:gd name="T7" fmla="*/ 6 h 6"/>
                  <a:gd name="T8" fmla="*/ 8 w 26"/>
                  <a:gd name="T9" fmla="*/ 6 h 6"/>
                  <a:gd name="T10" fmla="*/ 3 w 26"/>
                  <a:gd name="T11" fmla="*/ 6 h 6"/>
                  <a:gd name="T12" fmla="*/ 0 w 26"/>
                  <a:gd name="T13" fmla="*/ 3 h 6"/>
                  <a:gd name="T14" fmla="*/ 3 w 26"/>
                  <a:gd name="T15" fmla="*/ 0 h 6"/>
                  <a:gd name="T16" fmla="*/ 8 w 26"/>
                  <a:gd name="T17" fmla="*/ 0 h 6"/>
                  <a:gd name="T18" fmla="*/ 18 w 26"/>
                  <a:gd name="T19" fmla="*/ 0 h 6"/>
                  <a:gd name="T20" fmla="*/ 23 w 2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
                    <a:moveTo>
                      <a:pt x="23" y="0"/>
                    </a:moveTo>
                    <a:cubicBezTo>
                      <a:pt x="25" y="0"/>
                      <a:pt x="26" y="1"/>
                      <a:pt x="26" y="3"/>
                    </a:cubicBezTo>
                    <a:cubicBezTo>
                      <a:pt x="26" y="5"/>
                      <a:pt x="25" y="6"/>
                      <a:pt x="23" y="6"/>
                    </a:cubicBezTo>
                    <a:cubicBezTo>
                      <a:pt x="18" y="6"/>
                      <a:pt x="18" y="6"/>
                      <a:pt x="18" y="6"/>
                    </a:cubicBezTo>
                    <a:cubicBezTo>
                      <a:pt x="8" y="6"/>
                      <a:pt x="8" y="6"/>
                      <a:pt x="8" y="6"/>
                    </a:cubicBezTo>
                    <a:cubicBezTo>
                      <a:pt x="3" y="6"/>
                      <a:pt x="3" y="6"/>
                      <a:pt x="3" y="6"/>
                    </a:cubicBezTo>
                    <a:cubicBezTo>
                      <a:pt x="2" y="6"/>
                      <a:pt x="0" y="5"/>
                      <a:pt x="0" y="3"/>
                    </a:cubicBezTo>
                    <a:cubicBezTo>
                      <a:pt x="0" y="1"/>
                      <a:pt x="2" y="0"/>
                      <a:pt x="3" y="0"/>
                    </a:cubicBezTo>
                    <a:cubicBezTo>
                      <a:pt x="8" y="0"/>
                      <a:pt x="8" y="0"/>
                      <a:pt x="8" y="0"/>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1" name="Freeform 256">
                <a:extLst>
                  <a:ext uri="{FF2B5EF4-FFF2-40B4-BE49-F238E27FC236}">
                    <a16:creationId xmlns:a16="http://schemas.microsoft.com/office/drawing/2014/main" xmlns="" id="{EBA15C57-C9CE-5A4B-89F7-068120CA411A}"/>
                  </a:ext>
                </a:extLst>
              </p:cNvPr>
              <p:cNvSpPr>
                <a:spLocks/>
              </p:cNvSpPr>
              <p:nvPr/>
            </p:nvSpPr>
            <p:spPr bwMode="auto">
              <a:xfrm>
                <a:off x="4565" y="1900"/>
                <a:ext cx="50" cy="12"/>
              </a:xfrm>
              <a:custGeom>
                <a:avLst/>
                <a:gdLst>
                  <a:gd name="T0" fmla="*/ 23 w 26"/>
                  <a:gd name="T1" fmla="*/ 0 h 6"/>
                  <a:gd name="T2" fmla="*/ 26 w 26"/>
                  <a:gd name="T3" fmla="*/ 3 h 6"/>
                  <a:gd name="T4" fmla="*/ 23 w 26"/>
                  <a:gd name="T5" fmla="*/ 6 h 6"/>
                  <a:gd name="T6" fmla="*/ 18 w 26"/>
                  <a:gd name="T7" fmla="*/ 6 h 6"/>
                  <a:gd name="T8" fmla="*/ 8 w 26"/>
                  <a:gd name="T9" fmla="*/ 6 h 6"/>
                  <a:gd name="T10" fmla="*/ 3 w 26"/>
                  <a:gd name="T11" fmla="*/ 6 h 6"/>
                  <a:gd name="T12" fmla="*/ 0 w 26"/>
                  <a:gd name="T13" fmla="*/ 3 h 6"/>
                  <a:gd name="T14" fmla="*/ 3 w 26"/>
                  <a:gd name="T15" fmla="*/ 0 h 6"/>
                  <a:gd name="T16" fmla="*/ 8 w 26"/>
                  <a:gd name="T17" fmla="*/ 0 h 6"/>
                  <a:gd name="T18" fmla="*/ 18 w 26"/>
                  <a:gd name="T19" fmla="*/ 0 h 6"/>
                  <a:gd name="T20" fmla="*/ 23 w 2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
                    <a:moveTo>
                      <a:pt x="23" y="0"/>
                    </a:moveTo>
                    <a:cubicBezTo>
                      <a:pt x="25" y="0"/>
                      <a:pt x="26" y="1"/>
                      <a:pt x="26" y="3"/>
                    </a:cubicBezTo>
                    <a:cubicBezTo>
                      <a:pt x="26" y="5"/>
                      <a:pt x="25" y="6"/>
                      <a:pt x="23" y="6"/>
                    </a:cubicBezTo>
                    <a:cubicBezTo>
                      <a:pt x="18" y="6"/>
                      <a:pt x="18" y="6"/>
                      <a:pt x="18" y="6"/>
                    </a:cubicBezTo>
                    <a:cubicBezTo>
                      <a:pt x="8" y="6"/>
                      <a:pt x="8" y="6"/>
                      <a:pt x="8" y="6"/>
                    </a:cubicBezTo>
                    <a:cubicBezTo>
                      <a:pt x="3" y="6"/>
                      <a:pt x="3" y="6"/>
                      <a:pt x="3" y="6"/>
                    </a:cubicBezTo>
                    <a:cubicBezTo>
                      <a:pt x="2" y="6"/>
                      <a:pt x="0" y="5"/>
                      <a:pt x="0" y="3"/>
                    </a:cubicBezTo>
                    <a:cubicBezTo>
                      <a:pt x="0" y="1"/>
                      <a:pt x="2" y="0"/>
                      <a:pt x="3" y="0"/>
                    </a:cubicBezTo>
                    <a:cubicBezTo>
                      <a:pt x="8" y="0"/>
                      <a:pt x="8" y="0"/>
                      <a:pt x="8" y="0"/>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2" name="Freeform 257">
                <a:extLst>
                  <a:ext uri="{FF2B5EF4-FFF2-40B4-BE49-F238E27FC236}">
                    <a16:creationId xmlns:a16="http://schemas.microsoft.com/office/drawing/2014/main" xmlns="" id="{C0529B95-8DF8-7347-91A3-2428F74272BA}"/>
                  </a:ext>
                </a:extLst>
              </p:cNvPr>
              <p:cNvSpPr>
                <a:spLocks/>
              </p:cNvSpPr>
              <p:nvPr/>
            </p:nvSpPr>
            <p:spPr bwMode="auto">
              <a:xfrm>
                <a:off x="4544" y="1706"/>
                <a:ext cx="93" cy="23"/>
              </a:xfrm>
              <a:custGeom>
                <a:avLst/>
                <a:gdLst>
                  <a:gd name="T0" fmla="*/ 43 w 49"/>
                  <a:gd name="T1" fmla="*/ 0 h 12"/>
                  <a:gd name="T2" fmla="*/ 49 w 49"/>
                  <a:gd name="T3" fmla="*/ 6 h 12"/>
                  <a:gd name="T4" fmla="*/ 43 w 49"/>
                  <a:gd name="T5" fmla="*/ 12 h 12"/>
                  <a:gd name="T6" fmla="*/ 29 w 49"/>
                  <a:gd name="T7" fmla="*/ 12 h 12"/>
                  <a:gd name="T8" fmla="*/ 19 w 49"/>
                  <a:gd name="T9" fmla="*/ 12 h 12"/>
                  <a:gd name="T10" fmla="*/ 6 w 49"/>
                  <a:gd name="T11" fmla="*/ 12 h 12"/>
                  <a:gd name="T12" fmla="*/ 0 w 49"/>
                  <a:gd name="T13" fmla="*/ 6 h 12"/>
                  <a:gd name="T14" fmla="*/ 6 w 49"/>
                  <a:gd name="T15" fmla="*/ 0 h 12"/>
                  <a:gd name="T16" fmla="*/ 19 w 49"/>
                  <a:gd name="T17" fmla="*/ 0 h 12"/>
                  <a:gd name="T18" fmla="*/ 29 w 49"/>
                  <a:gd name="T19" fmla="*/ 0 h 12"/>
                  <a:gd name="T20" fmla="*/ 43 w 4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2">
                    <a:moveTo>
                      <a:pt x="43" y="0"/>
                    </a:moveTo>
                    <a:cubicBezTo>
                      <a:pt x="46" y="0"/>
                      <a:pt x="49" y="3"/>
                      <a:pt x="49" y="6"/>
                    </a:cubicBezTo>
                    <a:cubicBezTo>
                      <a:pt x="49" y="10"/>
                      <a:pt x="46" y="12"/>
                      <a:pt x="43" y="12"/>
                    </a:cubicBezTo>
                    <a:cubicBezTo>
                      <a:pt x="29" y="12"/>
                      <a:pt x="29" y="12"/>
                      <a:pt x="29" y="12"/>
                    </a:cubicBezTo>
                    <a:cubicBezTo>
                      <a:pt x="19" y="12"/>
                      <a:pt x="19" y="12"/>
                      <a:pt x="19" y="12"/>
                    </a:cubicBezTo>
                    <a:cubicBezTo>
                      <a:pt x="6" y="12"/>
                      <a:pt x="6" y="12"/>
                      <a:pt x="6" y="12"/>
                    </a:cubicBezTo>
                    <a:cubicBezTo>
                      <a:pt x="2" y="12"/>
                      <a:pt x="0" y="10"/>
                      <a:pt x="0" y="6"/>
                    </a:cubicBezTo>
                    <a:cubicBezTo>
                      <a:pt x="0" y="3"/>
                      <a:pt x="2" y="0"/>
                      <a:pt x="6" y="0"/>
                    </a:cubicBezTo>
                    <a:cubicBezTo>
                      <a:pt x="19" y="0"/>
                      <a:pt x="19" y="0"/>
                      <a:pt x="19" y="0"/>
                    </a:cubicBezTo>
                    <a:cubicBezTo>
                      <a:pt x="29" y="0"/>
                      <a:pt x="29" y="0"/>
                      <a:pt x="29" y="0"/>
                    </a:cubicBez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3" name="Freeform 258">
                <a:extLst>
                  <a:ext uri="{FF2B5EF4-FFF2-40B4-BE49-F238E27FC236}">
                    <a16:creationId xmlns:a16="http://schemas.microsoft.com/office/drawing/2014/main" xmlns="" id="{E0486EC6-B8EE-A445-8DA4-FBAD0CEC441B}"/>
                  </a:ext>
                </a:extLst>
              </p:cNvPr>
              <p:cNvSpPr>
                <a:spLocks/>
              </p:cNvSpPr>
              <p:nvPr/>
            </p:nvSpPr>
            <p:spPr bwMode="auto">
              <a:xfrm>
                <a:off x="4544" y="1820"/>
                <a:ext cx="93" cy="23"/>
              </a:xfrm>
              <a:custGeom>
                <a:avLst/>
                <a:gdLst>
                  <a:gd name="T0" fmla="*/ 43 w 49"/>
                  <a:gd name="T1" fmla="*/ 0 h 12"/>
                  <a:gd name="T2" fmla="*/ 49 w 49"/>
                  <a:gd name="T3" fmla="*/ 6 h 12"/>
                  <a:gd name="T4" fmla="*/ 43 w 49"/>
                  <a:gd name="T5" fmla="*/ 12 h 12"/>
                  <a:gd name="T6" fmla="*/ 29 w 49"/>
                  <a:gd name="T7" fmla="*/ 12 h 12"/>
                  <a:gd name="T8" fmla="*/ 19 w 49"/>
                  <a:gd name="T9" fmla="*/ 12 h 12"/>
                  <a:gd name="T10" fmla="*/ 6 w 49"/>
                  <a:gd name="T11" fmla="*/ 12 h 12"/>
                  <a:gd name="T12" fmla="*/ 0 w 49"/>
                  <a:gd name="T13" fmla="*/ 6 h 12"/>
                  <a:gd name="T14" fmla="*/ 6 w 49"/>
                  <a:gd name="T15" fmla="*/ 0 h 12"/>
                  <a:gd name="T16" fmla="*/ 19 w 49"/>
                  <a:gd name="T17" fmla="*/ 0 h 12"/>
                  <a:gd name="T18" fmla="*/ 29 w 49"/>
                  <a:gd name="T19" fmla="*/ 0 h 12"/>
                  <a:gd name="T20" fmla="*/ 43 w 4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2">
                    <a:moveTo>
                      <a:pt x="43" y="0"/>
                    </a:moveTo>
                    <a:cubicBezTo>
                      <a:pt x="46" y="0"/>
                      <a:pt x="49" y="3"/>
                      <a:pt x="49" y="6"/>
                    </a:cubicBezTo>
                    <a:cubicBezTo>
                      <a:pt x="49" y="10"/>
                      <a:pt x="46" y="12"/>
                      <a:pt x="43" y="12"/>
                    </a:cubicBezTo>
                    <a:cubicBezTo>
                      <a:pt x="29" y="12"/>
                      <a:pt x="29" y="12"/>
                      <a:pt x="29" y="12"/>
                    </a:cubicBezTo>
                    <a:cubicBezTo>
                      <a:pt x="19" y="12"/>
                      <a:pt x="19" y="12"/>
                      <a:pt x="19" y="12"/>
                    </a:cubicBezTo>
                    <a:cubicBezTo>
                      <a:pt x="6" y="12"/>
                      <a:pt x="6" y="12"/>
                      <a:pt x="6" y="12"/>
                    </a:cubicBezTo>
                    <a:cubicBezTo>
                      <a:pt x="2" y="12"/>
                      <a:pt x="0" y="10"/>
                      <a:pt x="0" y="6"/>
                    </a:cubicBezTo>
                    <a:cubicBezTo>
                      <a:pt x="0" y="3"/>
                      <a:pt x="2" y="0"/>
                      <a:pt x="6" y="0"/>
                    </a:cubicBezTo>
                    <a:cubicBezTo>
                      <a:pt x="19" y="0"/>
                      <a:pt x="19" y="0"/>
                      <a:pt x="19" y="0"/>
                    </a:cubicBezTo>
                    <a:cubicBezTo>
                      <a:pt x="29" y="0"/>
                      <a:pt x="29" y="0"/>
                      <a:pt x="29" y="0"/>
                    </a:cubicBez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4" name="Freeform 259">
                <a:extLst>
                  <a:ext uri="{FF2B5EF4-FFF2-40B4-BE49-F238E27FC236}">
                    <a16:creationId xmlns:a16="http://schemas.microsoft.com/office/drawing/2014/main" xmlns="" id="{84A5B2AD-E803-5A40-B1E1-3CA2C33C1B8C}"/>
                  </a:ext>
                </a:extLst>
              </p:cNvPr>
              <p:cNvSpPr>
                <a:spLocks/>
              </p:cNvSpPr>
              <p:nvPr/>
            </p:nvSpPr>
            <p:spPr bwMode="auto">
              <a:xfrm>
                <a:off x="4544" y="1931"/>
                <a:ext cx="93" cy="23"/>
              </a:xfrm>
              <a:custGeom>
                <a:avLst/>
                <a:gdLst>
                  <a:gd name="T0" fmla="*/ 43 w 49"/>
                  <a:gd name="T1" fmla="*/ 0 h 12"/>
                  <a:gd name="T2" fmla="*/ 49 w 49"/>
                  <a:gd name="T3" fmla="*/ 6 h 12"/>
                  <a:gd name="T4" fmla="*/ 43 w 49"/>
                  <a:gd name="T5" fmla="*/ 12 h 12"/>
                  <a:gd name="T6" fmla="*/ 29 w 49"/>
                  <a:gd name="T7" fmla="*/ 12 h 12"/>
                  <a:gd name="T8" fmla="*/ 19 w 49"/>
                  <a:gd name="T9" fmla="*/ 12 h 12"/>
                  <a:gd name="T10" fmla="*/ 6 w 49"/>
                  <a:gd name="T11" fmla="*/ 12 h 12"/>
                  <a:gd name="T12" fmla="*/ 0 w 49"/>
                  <a:gd name="T13" fmla="*/ 6 h 12"/>
                  <a:gd name="T14" fmla="*/ 6 w 49"/>
                  <a:gd name="T15" fmla="*/ 0 h 12"/>
                  <a:gd name="T16" fmla="*/ 19 w 49"/>
                  <a:gd name="T17" fmla="*/ 0 h 12"/>
                  <a:gd name="T18" fmla="*/ 29 w 49"/>
                  <a:gd name="T19" fmla="*/ 0 h 12"/>
                  <a:gd name="T20" fmla="*/ 43 w 4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2">
                    <a:moveTo>
                      <a:pt x="43" y="0"/>
                    </a:moveTo>
                    <a:cubicBezTo>
                      <a:pt x="46" y="0"/>
                      <a:pt x="49" y="3"/>
                      <a:pt x="49" y="6"/>
                    </a:cubicBezTo>
                    <a:cubicBezTo>
                      <a:pt x="49" y="10"/>
                      <a:pt x="46" y="12"/>
                      <a:pt x="43" y="12"/>
                    </a:cubicBezTo>
                    <a:cubicBezTo>
                      <a:pt x="29" y="12"/>
                      <a:pt x="29" y="12"/>
                      <a:pt x="29" y="12"/>
                    </a:cubicBezTo>
                    <a:cubicBezTo>
                      <a:pt x="19" y="12"/>
                      <a:pt x="19" y="12"/>
                      <a:pt x="19" y="12"/>
                    </a:cubicBezTo>
                    <a:cubicBezTo>
                      <a:pt x="6" y="12"/>
                      <a:pt x="6" y="12"/>
                      <a:pt x="6" y="12"/>
                    </a:cubicBezTo>
                    <a:cubicBezTo>
                      <a:pt x="2" y="12"/>
                      <a:pt x="0" y="10"/>
                      <a:pt x="0" y="6"/>
                    </a:cubicBezTo>
                    <a:cubicBezTo>
                      <a:pt x="0" y="3"/>
                      <a:pt x="2" y="0"/>
                      <a:pt x="6" y="0"/>
                    </a:cubicBezTo>
                    <a:cubicBezTo>
                      <a:pt x="19" y="0"/>
                      <a:pt x="19" y="0"/>
                      <a:pt x="19" y="0"/>
                    </a:cubicBezTo>
                    <a:cubicBezTo>
                      <a:pt x="29" y="0"/>
                      <a:pt x="29" y="0"/>
                      <a:pt x="29" y="0"/>
                    </a:cubicBez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5" name="Rectangle 260">
                <a:extLst>
                  <a:ext uri="{FF2B5EF4-FFF2-40B4-BE49-F238E27FC236}">
                    <a16:creationId xmlns:a16="http://schemas.microsoft.com/office/drawing/2014/main" xmlns="" id="{B97307A1-CA19-2F4D-8A6C-810D067A372D}"/>
                  </a:ext>
                </a:extLst>
              </p:cNvPr>
              <p:cNvSpPr>
                <a:spLocks noChangeArrowheads="1"/>
              </p:cNvSpPr>
              <p:nvPr/>
            </p:nvSpPr>
            <p:spPr bwMode="auto">
              <a:xfrm>
                <a:off x="4582" y="1663"/>
                <a:ext cx="17"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6" name="Freeform 261">
                <a:extLst>
                  <a:ext uri="{FF2B5EF4-FFF2-40B4-BE49-F238E27FC236}">
                    <a16:creationId xmlns:a16="http://schemas.microsoft.com/office/drawing/2014/main" xmlns="" id="{B455790F-3220-4B4C-9B93-AE971D2F6DB4}"/>
                  </a:ext>
                </a:extLst>
              </p:cNvPr>
              <p:cNvSpPr>
                <a:spLocks noEditPoints="1"/>
              </p:cNvSpPr>
              <p:nvPr/>
            </p:nvSpPr>
            <p:spPr bwMode="auto">
              <a:xfrm>
                <a:off x="3890" y="1410"/>
                <a:ext cx="330" cy="551"/>
              </a:xfrm>
              <a:custGeom>
                <a:avLst/>
                <a:gdLst>
                  <a:gd name="T0" fmla="*/ 144 w 173"/>
                  <a:gd name="T1" fmla="*/ 290 h 290"/>
                  <a:gd name="T2" fmla="*/ 28 w 173"/>
                  <a:gd name="T3" fmla="*/ 290 h 290"/>
                  <a:gd name="T4" fmla="*/ 0 w 173"/>
                  <a:gd name="T5" fmla="*/ 262 h 290"/>
                  <a:gd name="T6" fmla="*/ 0 w 173"/>
                  <a:gd name="T7" fmla="*/ 95 h 290"/>
                  <a:gd name="T8" fmla="*/ 3 w 173"/>
                  <a:gd name="T9" fmla="*/ 82 h 290"/>
                  <a:gd name="T10" fmla="*/ 48 w 173"/>
                  <a:gd name="T11" fmla="*/ 0 h 290"/>
                  <a:gd name="T12" fmla="*/ 52 w 173"/>
                  <a:gd name="T13" fmla="*/ 1 h 290"/>
                  <a:gd name="T14" fmla="*/ 54 w 173"/>
                  <a:gd name="T15" fmla="*/ 1 h 290"/>
                  <a:gd name="T16" fmla="*/ 118 w 173"/>
                  <a:gd name="T17" fmla="*/ 1 h 290"/>
                  <a:gd name="T18" fmla="*/ 120 w 173"/>
                  <a:gd name="T19" fmla="*/ 1 h 290"/>
                  <a:gd name="T20" fmla="*/ 124 w 173"/>
                  <a:gd name="T21" fmla="*/ 0 h 290"/>
                  <a:gd name="T22" fmla="*/ 170 w 173"/>
                  <a:gd name="T23" fmla="*/ 83 h 290"/>
                  <a:gd name="T24" fmla="*/ 173 w 173"/>
                  <a:gd name="T25" fmla="*/ 95 h 290"/>
                  <a:gd name="T26" fmla="*/ 173 w 173"/>
                  <a:gd name="T27" fmla="*/ 262 h 290"/>
                  <a:gd name="T28" fmla="*/ 144 w 173"/>
                  <a:gd name="T29" fmla="*/ 290 h 290"/>
                  <a:gd name="T30" fmla="*/ 54 w 173"/>
                  <a:gd name="T31" fmla="*/ 12 h 290"/>
                  <a:gd name="T32" fmla="*/ 13 w 173"/>
                  <a:gd name="T33" fmla="*/ 87 h 290"/>
                  <a:gd name="T34" fmla="*/ 11 w 173"/>
                  <a:gd name="T35" fmla="*/ 95 h 290"/>
                  <a:gd name="T36" fmla="*/ 11 w 173"/>
                  <a:gd name="T37" fmla="*/ 262 h 290"/>
                  <a:gd name="T38" fmla="*/ 28 w 173"/>
                  <a:gd name="T39" fmla="*/ 279 h 290"/>
                  <a:gd name="T40" fmla="*/ 144 w 173"/>
                  <a:gd name="T41" fmla="*/ 279 h 290"/>
                  <a:gd name="T42" fmla="*/ 161 w 173"/>
                  <a:gd name="T43" fmla="*/ 262 h 290"/>
                  <a:gd name="T44" fmla="*/ 161 w 173"/>
                  <a:gd name="T45" fmla="*/ 95 h 290"/>
                  <a:gd name="T46" fmla="*/ 159 w 173"/>
                  <a:gd name="T47" fmla="*/ 87 h 290"/>
                  <a:gd name="T48" fmla="*/ 159 w 173"/>
                  <a:gd name="T49" fmla="*/ 86 h 290"/>
                  <a:gd name="T50" fmla="*/ 118 w 173"/>
                  <a:gd name="T51" fmla="*/ 12 h 290"/>
                  <a:gd name="T52" fmla="*/ 118 w 173"/>
                  <a:gd name="T53" fmla="*/ 12 h 290"/>
                  <a:gd name="T54" fmla="*/ 54 w 173"/>
                  <a:gd name="T55" fmla="*/ 12 h 290"/>
                  <a:gd name="T56" fmla="*/ 54 w 173"/>
                  <a:gd name="T57" fmla="*/ 12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3" h="290">
                    <a:moveTo>
                      <a:pt x="144" y="290"/>
                    </a:moveTo>
                    <a:cubicBezTo>
                      <a:pt x="28" y="290"/>
                      <a:pt x="28" y="290"/>
                      <a:pt x="28" y="290"/>
                    </a:cubicBezTo>
                    <a:cubicBezTo>
                      <a:pt x="13" y="290"/>
                      <a:pt x="0" y="277"/>
                      <a:pt x="0" y="262"/>
                    </a:cubicBezTo>
                    <a:cubicBezTo>
                      <a:pt x="0" y="95"/>
                      <a:pt x="0" y="95"/>
                      <a:pt x="0" y="95"/>
                    </a:cubicBezTo>
                    <a:cubicBezTo>
                      <a:pt x="0" y="91"/>
                      <a:pt x="1" y="86"/>
                      <a:pt x="3" y="82"/>
                    </a:cubicBezTo>
                    <a:cubicBezTo>
                      <a:pt x="48" y="0"/>
                      <a:pt x="48" y="0"/>
                      <a:pt x="48" y="0"/>
                    </a:cubicBezTo>
                    <a:cubicBezTo>
                      <a:pt x="52" y="1"/>
                      <a:pt x="52" y="1"/>
                      <a:pt x="52" y="1"/>
                    </a:cubicBezTo>
                    <a:cubicBezTo>
                      <a:pt x="53" y="1"/>
                      <a:pt x="53" y="1"/>
                      <a:pt x="54" y="1"/>
                    </a:cubicBezTo>
                    <a:cubicBezTo>
                      <a:pt x="118" y="1"/>
                      <a:pt x="118" y="1"/>
                      <a:pt x="118" y="1"/>
                    </a:cubicBezTo>
                    <a:cubicBezTo>
                      <a:pt x="119" y="1"/>
                      <a:pt x="120" y="1"/>
                      <a:pt x="120" y="1"/>
                    </a:cubicBezTo>
                    <a:cubicBezTo>
                      <a:pt x="124" y="0"/>
                      <a:pt x="124" y="0"/>
                      <a:pt x="124" y="0"/>
                    </a:cubicBezTo>
                    <a:cubicBezTo>
                      <a:pt x="170" y="83"/>
                      <a:pt x="170" y="83"/>
                      <a:pt x="170" y="83"/>
                    </a:cubicBezTo>
                    <a:cubicBezTo>
                      <a:pt x="172" y="87"/>
                      <a:pt x="173" y="91"/>
                      <a:pt x="173" y="95"/>
                    </a:cubicBezTo>
                    <a:cubicBezTo>
                      <a:pt x="173" y="262"/>
                      <a:pt x="173" y="262"/>
                      <a:pt x="173" y="262"/>
                    </a:cubicBezTo>
                    <a:cubicBezTo>
                      <a:pt x="173" y="277"/>
                      <a:pt x="160" y="290"/>
                      <a:pt x="144" y="290"/>
                    </a:cubicBezTo>
                    <a:close/>
                    <a:moveTo>
                      <a:pt x="54" y="12"/>
                    </a:moveTo>
                    <a:cubicBezTo>
                      <a:pt x="13" y="87"/>
                      <a:pt x="13" y="87"/>
                      <a:pt x="13" y="87"/>
                    </a:cubicBezTo>
                    <a:cubicBezTo>
                      <a:pt x="12" y="90"/>
                      <a:pt x="11" y="93"/>
                      <a:pt x="11" y="95"/>
                    </a:cubicBezTo>
                    <a:cubicBezTo>
                      <a:pt x="11" y="262"/>
                      <a:pt x="11" y="262"/>
                      <a:pt x="11" y="262"/>
                    </a:cubicBezTo>
                    <a:cubicBezTo>
                      <a:pt x="11" y="271"/>
                      <a:pt x="19" y="279"/>
                      <a:pt x="28" y="279"/>
                    </a:cubicBezTo>
                    <a:cubicBezTo>
                      <a:pt x="144" y="279"/>
                      <a:pt x="144" y="279"/>
                      <a:pt x="144" y="279"/>
                    </a:cubicBezTo>
                    <a:cubicBezTo>
                      <a:pt x="154" y="279"/>
                      <a:pt x="161" y="271"/>
                      <a:pt x="161" y="262"/>
                    </a:cubicBezTo>
                    <a:cubicBezTo>
                      <a:pt x="161" y="95"/>
                      <a:pt x="161" y="95"/>
                      <a:pt x="161" y="95"/>
                    </a:cubicBezTo>
                    <a:cubicBezTo>
                      <a:pt x="161" y="93"/>
                      <a:pt x="161" y="90"/>
                      <a:pt x="159" y="87"/>
                    </a:cubicBezTo>
                    <a:cubicBezTo>
                      <a:pt x="159" y="86"/>
                      <a:pt x="159" y="86"/>
                      <a:pt x="159" y="86"/>
                    </a:cubicBezTo>
                    <a:cubicBezTo>
                      <a:pt x="118" y="12"/>
                      <a:pt x="118" y="12"/>
                      <a:pt x="118" y="12"/>
                    </a:cubicBezTo>
                    <a:cubicBezTo>
                      <a:pt x="118" y="12"/>
                      <a:pt x="118" y="12"/>
                      <a:pt x="118" y="12"/>
                    </a:cubicBezTo>
                    <a:cubicBezTo>
                      <a:pt x="54" y="12"/>
                      <a:pt x="54" y="12"/>
                      <a:pt x="54" y="12"/>
                    </a:cubicBezTo>
                    <a:cubicBezTo>
                      <a:pt x="54" y="12"/>
                      <a:pt x="54"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7" name="Freeform 262">
                <a:extLst>
                  <a:ext uri="{FF2B5EF4-FFF2-40B4-BE49-F238E27FC236}">
                    <a16:creationId xmlns:a16="http://schemas.microsoft.com/office/drawing/2014/main" xmlns="" id="{C2DB7348-116B-2D41-B5DF-9540E20E6B1C}"/>
                  </a:ext>
                </a:extLst>
              </p:cNvPr>
              <p:cNvSpPr>
                <a:spLocks/>
              </p:cNvSpPr>
              <p:nvPr/>
            </p:nvSpPr>
            <p:spPr bwMode="auto">
              <a:xfrm>
                <a:off x="3961" y="1358"/>
                <a:ext cx="189" cy="67"/>
              </a:xfrm>
              <a:custGeom>
                <a:avLst/>
                <a:gdLst>
                  <a:gd name="T0" fmla="*/ 81 w 99"/>
                  <a:gd name="T1" fmla="*/ 35 h 35"/>
                  <a:gd name="T2" fmla="*/ 84 w 99"/>
                  <a:gd name="T3" fmla="*/ 34 h 35"/>
                  <a:gd name="T4" fmla="*/ 99 w 99"/>
                  <a:gd name="T5" fmla="*/ 17 h 35"/>
                  <a:gd name="T6" fmla="*/ 81 w 99"/>
                  <a:gd name="T7" fmla="*/ 0 h 35"/>
                  <a:gd name="T8" fmla="*/ 17 w 99"/>
                  <a:gd name="T9" fmla="*/ 0 h 35"/>
                  <a:gd name="T10" fmla="*/ 0 w 99"/>
                  <a:gd name="T11" fmla="*/ 17 h 35"/>
                  <a:gd name="T12" fmla="*/ 14 w 99"/>
                  <a:gd name="T13" fmla="*/ 34 h 35"/>
                  <a:gd name="T14" fmla="*/ 17 w 99"/>
                  <a:gd name="T15" fmla="*/ 35 h 35"/>
                  <a:gd name="T16" fmla="*/ 81 w 99"/>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35">
                    <a:moveTo>
                      <a:pt x="81" y="35"/>
                    </a:moveTo>
                    <a:cubicBezTo>
                      <a:pt x="82" y="35"/>
                      <a:pt x="83" y="35"/>
                      <a:pt x="84" y="34"/>
                    </a:cubicBezTo>
                    <a:cubicBezTo>
                      <a:pt x="93" y="33"/>
                      <a:pt x="99" y="26"/>
                      <a:pt x="99" y="17"/>
                    </a:cubicBezTo>
                    <a:cubicBezTo>
                      <a:pt x="99" y="7"/>
                      <a:pt x="91" y="0"/>
                      <a:pt x="81" y="0"/>
                    </a:cubicBezTo>
                    <a:cubicBezTo>
                      <a:pt x="17" y="0"/>
                      <a:pt x="17" y="0"/>
                      <a:pt x="17" y="0"/>
                    </a:cubicBezTo>
                    <a:cubicBezTo>
                      <a:pt x="7" y="0"/>
                      <a:pt x="0" y="7"/>
                      <a:pt x="0" y="17"/>
                    </a:cubicBezTo>
                    <a:cubicBezTo>
                      <a:pt x="0" y="26"/>
                      <a:pt x="6" y="33"/>
                      <a:pt x="14" y="34"/>
                    </a:cubicBezTo>
                    <a:cubicBezTo>
                      <a:pt x="15" y="35"/>
                      <a:pt x="16" y="35"/>
                      <a:pt x="17" y="35"/>
                    </a:cubicBezTo>
                    <a:lnTo>
                      <a:pt x="8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8" name="Freeform 263">
                <a:extLst>
                  <a:ext uri="{FF2B5EF4-FFF2-40B4-BE49-F238E27FC236}">
                    <a16:creationId xmlns:a16="http://schemas.microsoft.com/office/drawing/2014/main" xmlns="" id="{731AAD9D-3832-FC47-B5AA-3B83855DD260}"/>
                  </a:ext>
                </a:extLst>
              </p:cNvPr>
              <p:cNvSpPr>
                <a:spLocks noEditPoints="1"/>
              </p:cNvSpPr>
              <p:nvPr/>
            </p:nvSpPr>
            <p:spPr bwMode="auto">
              <a:xfrm>
                <a:off x="3948" y="1661"/>
                <a:ext cx="215" cy="182"/>
              </a:xfrm>
              <a:custGeom>
                <a:avLst/>
                <a:gdLst>
                  <a:gd name="T0" fmla="*/ 89 w 113"/>
                  <a:gd name="T1" fmla="*/ 0 h 96"/>
                  <a:gd name="T2" fmla="*/ 23 w 113"/>
                  <a:gd name="T3" fmla="*/ 0 h 96"/>
                  <a:gd name="T4" fmla="*/ 0 w 113"/>
                  <a:gd name="T5" fmla="*/ 23 h 96"/>
                  <a:gd name="T6" fmla="*/ 0 w 113"/>
                  <a:gd name="T7" fmla="*/ 72 h 96"/>
                  <a:gd name="T8" fmla="*/ 23 w 113"/>
                  <a:gd name="T9" fmla="*/ 96 h 96"/>
                  <a:gd name="T10" fmla="*/ 89 w 113"/>
                  <a:gd name="T11" fmla="*/ 96 h 96"/>
                  <a:gd name="T12" fmla="*/ 113 w 113"/>
                  <a:gd name="T13" fmla="*/ 72 h 96"/>
                  <a:gd name="T14" fmla="*/ 113 w 113"/>
                  <a:gd name="T15" fmla="*/ 23 h 96"/>
                  <a:gd name="T16" fmla="*/ 89 w 113"/>
                  <a:gd name="T17" fmla="*/ 0 h 96"/>
                  <a:gd name="T18" fmla="*/ 81 w 113"/>
                  <a:gd name="T19" fmla="*/ 50 h 96"/>
                  <a:gd name="T20" fmla="*/ 75 w 113"/>
                  <a:gd name="T21" fmla="*/ 56 h 96"/>
                  <a:gd name="T22" fmla="*/ 65 w 113"/>
                  <a:gd name="T23" fmla="*/ 56 h 96"/>
                  <a:gd name="T24" fmla="*/ 65 w 113"/>
                  <a:gd name="T25" fmla="*/ 66 h 96"/>
                  <a:gd name="T26" fmla="*/ 58 w 113"/>
                  <a:gd name="T27" fmla="*/ 73 h 96"/>
                  <a:gd name="T28" fmla="*/ 55 w 113"/>
                  <a:gd name="T29" fmla="*/ 73 h 96"/>
                  <a:gd name="T30" fmla="*/ 54 w 113"/>
                  <a:gd name="T31" fmla="*/ 73 h 96"/>
                  <a:gd name="T32" fmla="*/ 48 w 113"/>
                  <a:gd name="T33" fmla="*/ 66 h 96"/>
                  <a:gd name="T34" fmla="*/ 48 w 113"/>
                  <a:gd name="T35" fmla="*/ 56 h 96"/>
                  <a:gd name="T36" fmla="*/ 37 w 113"/>
                  <a:gd name="T37" fmla="*/ 56 h 96"/>
                  <a:gd name="T38" fmla="*/ 31 w 113"/>
                  <a:gd name="T39" fmla="*/ 50 h 96"/>
                  <a:gd name="T40" fmla="*/ 31 w 113"/>
                  <a:gd name="T41" fmla="*/ 46 h 96"/>
                  <a:gd name="T42" fmla="*/ 37 w 113"/>
                  <a:gd name="T43" fmla="*/ 39 h 96"/>
                  <a:gd name="T44" fmla="*/ 48 w 113"/>
                  <a:gd name="T45" fmla="*/ 39 h 96"/>
                  <a:gd name="T46" fmla="*/ 48 w 113"/>
                  <a:gd name="T47" fmla="*/ 29 h 96"/>
                  <a:gd name="T48" fmla="*/ 54 w 113"/>
                  <a:gd name="T49" fmla="*/ 23 h 96"/>
                  <a:gd name="T50" fmla="*/ 55 w 113"/>
                  <a:gd name="T51" fmla="*/ 23 h 96"/>
                  <a:gd name="T52" fmla="*/ 58 w 113"/>
                  <a:gd name="T53" fmla="*/ 23 h 96"/>
                  <a:gd name="T54" fmla="*/ 65 w 113"/>
                  <a:gd name="T55" fmla="*/ 29 h 96"/>
                  <a:gd name="T56" fmla="*/ 65 w 113"/>
                  <a:gd name="T57" fmla="*/ 39 h 96"/>
                  <a:gd name="T58" fmla="*/ 75 w 113"/>
                  <a:gd name="T59" fmla="*/ 39 h 96"/>
                  <a:gd name="T60" fmla="*/ 81 w 113"/>
                  <a:gd name="T61" fmla="*/ 46 h 96"/>
                  <a:gd name="T62" fmla="*/ 81 w 113"/>
                  <a:gd name="T63"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96">
                    <a:moveTo>
                      <a:pt x="89" y="0"/>
                    </a:moveTo>
                    <a:cubicBezTo>
                      <a:pt x="23" y="0"/>
                      <a:pt x="23" y="0"/>
                      <a:pt x="23" y="0"/>
                    </a:cubicBezTo>
                    <a:cubicBezTo>
                      <a:pt x="10" y="0"/>
                      <a:pt x="0" y="10"/>
                      <a:pt x="0" y="23"/>
                    </a:cubicBezTo>
                    <a:cubicBezTo>
                      <a:pt x="0" y="72"/>
                      <a:pt x="0" y="72"/>
                      <a:pt x="0" y="72"/>
                    </a:cubicBezTo>
                    <a:cubicBezTo>
                      <a:pt x="0" y="85"/>
                      <a:pt x="10" y="96"/>
                      <a:pt x="23" y="96"/>
                    </a:cubicBezTo>
                    <a:cubicBezTo>
                      <a:pt x="89" y="96"/>
                      <a:pt x="89" y="96"/>
                      <a:pt x="89" y="96"/>
                    </a:cubicBezTo>
                    <a:cubicBezTo>
                      <a:pt x="102" y="96"/>
                      <a:pt x="113" y="85"/>
                      <a:pt x="113" y="72"/>
                    </a:cubicBezTo>
                    <a:cubicBezTo>
                      <a:pt x="113" y="23"/>
                      <a:pt x="113" y="23"/>
                      <a:pt x="113" y="23"/>
                    </a:cubicBezTo>
                    <a:cubicBezTo>
                      <a:pt x="113" y="10"/>
                      <a:pt x="102" y="0"/>
                      <a:pt x="89" y="0"/>
                    </a:cubicBezTo>
                    <a:close/>
                    <a:moveTo>
                      <a:pt x="81" y="50"/>
                    </a:moveTo>
                    <a:cubicBezTo>
                      <a:pt x="81" y="53"/>
                      <a:pt x="78" y="56"/>
                      <a:pt x="75" y="56"/>
                    </a:cubicBezTo>
                    <a:cubicBezTo>
                      <a:pt x="65" y="56"/>
                      <a:pt x="65" y="56"/>
                      <a:pt x="65" y="56"/>
                    </a:cubicBezTo>
                    <a:cubicBezTo>
                      <a:pt x="65" y="66"/>
                      <a:pt x="65" y="66"/>
                      <a:pt x="65" y="66"/>
                    </a:cubicBezTo>
                    <a:cubicBezTo>
                      <a:pt x="65" y="70"/>
                      <a:pt x="62" y="73"/>
                      <a:pt x="58" y="73"/>
                    </a:cubicBezTo>
                    <a:cubicBezTo>
                      <a:pt x="55" y="73"/>
                      <a:pt x="55" y="73"/>
                      <a:pt x="55" y="73"/>
                    </a:cubicBezTo>
                    <a:cubicBezTo>
                      <a:pt x="54" y="73"/>
                      <a:pt x="54" y="73"/>
                      <a:pt x="54" y="73"/>
                    </a:cubicBezTo>
                    <a:cubicBezTo>
                      <a:pt x="50" y="73"/>
                      <a:pt x="48" y="70"/>
                      <a:pt x="48" y="66"/>
                    </a:cubicBezTo>
                    <a:cubicBezTo>
                      <a:pt x="48" y="56"/>
                      <a:pt x="48" y="56"/>
                      <a:pt x="48" y="56"/>
                    </a:cubicBezTo>
                    <a:cubicBezTo>
                      <a:pt x="37" y="56"/>
                      <a:pt x="37" y="56"/>
                      <a:pt x="37" y="56"/>
                    </a:cubicBezTo>
                    <a:cubicBezTo>
                      <a:pt x="34" y="56"/>
                      <a:pt x="31" y="53"/>
                      <a:pt x="31" y="50"/>
                    </a:cubicBezTo>
                    <a:cubicBezTo>
                      <a:pt x="31" y="46"/>
                      <a:pt x="31" y="46"/>
                      <a:pt x="31" y="46"/>
                    </a:cubicBezTo>
                    <a:cubicBezTo>
                      <a:pt x="31" y="42"/>
                      <a:pt x="34" y="39"/>
                      <a:pt x="37" y="39"/>
                    </a:cubicBezTo>
                    <a:cubicBezTo>
                      <a:pt x="48" y="39"/>
                      <a:pt x="48" y="39"/>
                      <a:pt x="48" y="39"/>
                    </a:cubicBezTo>
                    <a:cubicBezTo>
                      <a:pt x="48" y="29"/>
                      <a:pt x="48" y="29"/>
                      <a:pt x="48" y="29"/>
                    </a:cubicBezTo>
                    <a:cubicBezTo>
                      <a:pt x="48" y="25"/>
                      <a:pt x="50" y="23"/>
                      <a:pt x="54" y="23"/>
                    </a:cubicBezTo>
                    <a:cubicBezTo>
                      <a:pt x="55" y="23"/>
                      <a:pt x="55" y="23"/>
                      <a:pt x="55" y="23"/>
                    </a:cubicBezTo>
                    <a:cubicBezTo>
                      <a:pt x="58" y="23"/>
                      <a:pt x="58" y="23"/>
                      <a:pt x="58" y="23"/>
                    </a:cubicBezTo>
                    <a:cubicBezTo>
                      <a:pt x="62" y="23"/>
                      <a:pt x="65" y="25"/>
                      <a:pt x="65" y="29"/>
                    </a:cubicBezTo>
                    <a:cubicBezTo>
                      <a:pt x="65" y="39"/>
                      <a:pt x="65" y="39"/>
                      <a:pt x="65" y="39"/>
                    </a:cubicBezTo>
                    <a:cubicBezTo>
                      <a:pt x="75" y="39"/>
                      <a:pt x="75" y="39"/>
                      <a:pt x="75" y="39"/>
                    </a:cubicBezTo>
                    <a:cubicBezTo>
                      <a:pt x="78" y="39"/>
                      <a:pt x="81" y="42"/>
                      <a:pt x="81" y="46"/>
                    </a:cubicBezTo>
                    <a:lnTo>
                      <a:pt x="8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9" name="Freeform 264">
                <a:extLst>
                  <a:ext uri="{FF2B5EF4-FFF2-40B4-BE49-F238E27FC236}">
                    <a16:creationId xmlns:a16="http://schemas.microsoft.com/office/drawing/2014/main" xmlns="" id="{67D0CF36-94E4-3F48-A08F-EC42949EA7EF}"/>
                  </a:ext>
                </a:extLst>
              </p:cNvPr>
              <p:cNvSpPr>
                <a:spLocks/>
              </p:cNvSpPr>
              <p:nvPr/>
            </p:nvSpPr>
            <p:spPr bwMode="auto">
              <a:xfrm>
                <a:off x="4176" y="2267"/>
                <a:ext cx="4" cy="2"/>
              </a:xfrm>
              <a:custGeom>
                <a:avLst/>
                <a:gdLst>
                  <a:gd name="T0" fmla="*/ 2 w 2"/>
                  <a:gd name="T1" fmla="*/ 0 h 1"/>
                  <a:gd name="T2" fmla="*/ 0 w 2"/>
                  <a:gd name="T3" fmla="*/ 1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1"/>
                      <a:pt x="1" y="1"/>
                      <a:pt x="0" y="1"/>
                    </a:cubicBezTo>
                    <a:cubicBezTo>
                      <a:pt x="0" y="1"/>
                      <a:pt x="0" y="1"/>
                      <a:pt x="0" y="1"/>
                    </a:cubicBezTo>
                    <a:cubicBezTo>
                      <a:pt x="1" y="1"/>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20" name="Freeform 265">
                <a:extLst>
                  <a:ext uri="{FF2B5EF4-FFF2-40B4-BE49-F238E27FC236}">
                    <a16:creationId xmlns:a16="http://schemas.microsoft.com/office/drawing/2014/main" xmlns="" id="{0ECE96B1-0EA5-BF40-89BC-A8BF918C1F36}"/>
                  </a:ext>
                </a:extLst>
              </p:cNvPr>
              <p:cNvSpPr>
                <a:spLocks/>
              </p:cNvSpPr>
              <p:nvPr/>
            </p:nvSpPr>
            <p:spPr bwMode="auto">
              <a:xfrm>
                <a:off x="3982" y="2047"/>
                <a:ext cx="362" cy="213"/>
              </a:xfrm>
              <a:custGeom>
                <a:avLst/>
                <a:gdLst>
                  <a:gd name="T0" fmla="*/ 73 w 190"/>
                  <a:gd name="T1" fmla="*/ 59 h 112"/>
                  <a:gd name="T2" fmla="*/ 76 w 190"/>
                  <a:gd name="T3" fmla="*/ 57 h 112"/>
                  <a:gd name="T4" fmla="*/ 79 w 190"/>
                  <a:gd name="T5" fmla="*/ 60 h 112"/>
                  <a:gd name="T6" fmla="*/ 83 w 190"/>
                  <a:gd name="T7" fmla="*/ 112 h 112"/>
                  <a:gd name="T8" fmla="*/ 92 w 190"/>
                  <a:gd name="T9" fmla="*/ 82 h 112"/>
                  <a:gd name="T10" fmla="*/ 94 w 190"/>
                  <a:gd name="T11" fmla="*/ 80 h 112"/>
                  <a:gd name="T12" fmla="*/ 97 w 190"/>
                  <a:gd name="T13" fmla="*/ 82 h 112"/>
                  <a:gd name="T14" fmla="*/ 102 w 190"/>
                  <a:gd name="T15" fmla="*/ 102 h 112"/>
                  <a:gd name="T16" fmla="*/ 110 w 190"/>
                  <a:gd name="T17" fmla="*/ 69 h 112"/>
                  <a:gd name="T18" fmla="*/ 113 w 190"/>
                  <a:gd name="T19" fmla="*/ 67 h 112"/>
                  <a:gd name="T20" fmla="*/ 115 w 190"/>
                  <a:gd name="T21" fmla="*/ 69 h 112"/>
                  <a:gd name="T22" fmla="*/ 121 w 190"/>
                  <a:gd name="T23" fmla="*/ 111 h 112"/>
                  <a:gd name="T24" fmla="*/ 124 w 190"/>
                  <a:gd name="T25" fmla="*/ 103 h 112"/>
                  <a:gd name="T26" fmla="*/ 127 w 190"/>
                  <a:gd name="T27" fmla="*/ 101 h 112"/>
                  <a:gd name="T28" fmla="*/ 190 w 190"/>
                  <a:gd name="T29" fmla="*/ 101 h 112"/>
                  <a:gd name="T30" fmla="*/ 190 w 190"/>
                  <a:gd name="T31" fmla="*/ 86 h 112"/>
                  <a:gd name="T32" fmla="*/ 165 w 190"/>
                  <a:gd name="T33" fmla="*/ 62 h 112"/>
                  <a:gd name="T34" fmla="*/ 127 w 190"/>
                  <a:gd name="T35" fmla="*/ 62 h 112"/>
                  <a:gd name="T36" fmla="*/ 127 w 190"/>
                  <a:gd name="T37" fmla="*/ 24 h 112"/>
                  <a:gd name="T38" fmla="*/ 103 w 190"/>
                  <a:gd name="T39" fmla="*/ 0 h 112"/>
                  <a:gd name="T40" fmla="*/ 89 w 190"/>
                  <a:gd name="T41" fmla="*/ 0 h 112"/>
                  <a:gd name="T42" fmla="*/ 87 w 190"/>
                  <a:gd name="T43" fmla="*/ 0 h 112"/>
                  <a:gd name="T44" fmla="*/ 63 w 190"/>
                  <a:gd name="T45" fmla="*/ 24 h 112"/>
                  <a:gd name="T46" fmla="*/ 63 w 190"/>
                  <a:gd name="T47" fmla="*/ 62 h 112"/>
                  <a:gd name="T48" fmla="*/ 24 w 190"/>
                  <a:gd name="T49" fmla="*/ 62 h 112"/>
                  <a:gd name="T50" fmla="*/ 0 w 190"/>
                  <a:gd name="T51" fmla="*/ 86 h 112"/>
                  <a:gd name="T52" fmla="*/ 0 w 190"/>
                  <a:gd name="T53" fmla="*/ 101 h 112"/>
                  <a:gd name="T54" fmla="*/ 58 w 190"/>
                  <a:gd name="T55" fmla="*/ 101 h 112"/>
                  <a:gd name="T56" fmla="*/ 73 w 190"/>
                  <a:gd name="T57" fmla="*/ 5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12">
                    <a:moveTo>
                      <a:pt x="73" y="59"/>
                    </a:moveTo>
                    <a:cubicBezTo>
                      <a:pt x="74" y="58"/>
                      <a:pt x="75" y="57"/>
                      <a:pt x="76" y="57"/>
                    </a:cubicBezTo>
                    <a:cubicBezTo>
                      <a:pt x="78" y="57"/>
                      <a:pt x="79" y="58"/>
                      <a:pt x="79" y="60"/>
                    </a:cubicBezTo>
                    <a:cubicBezTo>
                      <a:pt x="83" y="112"/>
                      <a:pt x="83" y="112"/>
                      <a:pt x="83" y="112"/>
                    </a:cubicBezTo>
                    <a:cubicBezTo>
                      <a:pt x="92" y="82"/>
                      <a:pt x="92" y="82"/>
                      <a:pt x="92" y="82"/>
                    </a:cubicBezTo>
                    <a:cubicBezTo>
                      <a:pt x="92" y="81"/>
                      <a:pt x="93" y="80"/>
                      <a:pt x="94" y="80"/>
                    </a:cubicBezTo>
                    <a:cubicBezTo>
                      <a:pt x="96" y="80"/>
                      <a:pt x="97" y="81"/>
                      <a:pt x="97" y="82"/>
                    </a:cubicBezTo>
                    <a:cubicBezTo>
                      <a:pt x="102" y="102"/>
                      <a:pt x="102" y="102"/>
                      <a:pt x="102" y="102"/>
                    </a:cubicBezTo>
                    <a:cubicBezTo>
                      <a:pt x="110" y="69"/>
                      <a:pt x="110" y="69"/>
                      <a:pt x="110" y="69"/>
                    </a:cubicBezTo>
                    <a:cubicBezTo>
                      <a:pt x="110" y="67"/>
                      <a:pt x="111" y="66"/>
                      <a:pt x="113" y="67"/>
                    </a:cubicBezTo>
                    <a:cubicBezTo>
                      <a:pt x="114" y="67"/>
                      <a:pt x="115" y="68"/>
                      <a:pt x="115" y="69"/>
                    </a:cubicBezTo>
                    <a:cubicBezTo>
                      <a:pt x="121" y="111"/>
                      <a:pt x="121" y="111"/>
                      <a:pt x="121" y="111"/>
                    </a:cubicBezTo>
                    <a:cubicBezTo>
                      <a:pt x="124" y="103"/>
                      <a:pt x="124" y="103"/>
                      <a:pt x="124" y="103"/>
                    </a:cubicBezTo>
                    <a:cubicBezTo>
                      <a:pt x="124" y="102"/>
                      <a:pt x="125" y="101"/>
                      <a:pt x="127" y="101"/>
                    </a:cubicBezTo>
                    <a:cubicBezTo>
                      <a:pt x="190" y="101"/>
                      <a:pt x="190" y="101"/>
                      <a:pt x="190" y="101"/>
                    </a:cubicBezTo>
                    <a:cubicBezTo>
                      <a:pt x="190" y="86"/>
                      <a:pt x="190" y="86"/>
                      <a:pt x="190" y="86"/>
                    </a:cubicBezTo>
                    <a:cubicBezTo>
                      <a:pt x="190" y="73"/>
                      <a:pt x="179" y="62"/>
                      <a:pt x="165" y="62"/>
                    </a:cubicBezTo>
                    <a:cubicBezTo>
                      <a:pt x="127" y="62"/>
                      <a:pt x="127" y="62"/>
                      <a:pt x="127" y="62"/>
                    </a:cubicBezTo>
                    <a:cubicBezTo>
                      <a:pt x="127" y="24"/>
                      <a:pt x="127" y="24"/>
                      <a:pt x="127" y="24"/>
                    </a:cubicBezTo>
                    <a:cubicBezTo>
                      <a:pt x="127" y="11"/>
                      <a:pt x="116" y="0"/>
                      <a:pt x="103" y="0"/>
                    </a:cubicBezTo>
                    <a:cubicBezTo>
                      <a:pt x="89" y="0"/>
                      <a:pt x="89" y="0"/>
                      <a:pt x="89" y="0"/>
                    </a:cubicBezTo>
                    <a:cubicBezTo>
                      <a:pt x="87" y="0"/>
                      <a:pt x="87" y="0"/>
                      <a:pt x="87" y="0"/>
                    </a:cubicBezTo>
                    <a:cubicBezTo>
                      <a:pt x="74" y="0"/>
                      <a:pt x="63" y="11"/>
                      <a:pt x="63" y="24"/>
                    </a:cubicBezTo>
                    <a:cubicBezTo>
                      <a:pt x="63" y="62"/>
                      <a:pt x="63" y="62"/>
                      <a:pt x="63" y="62"/>
                    </a:cubicBezTo>
                    <a:cubicBezTo>
                      <a:pt x="24" y="62"/>
                      <a:pt x="24" y="62"/>
                      <a:pt x="24" y="62"/>
                    </a:cubicBezTo>
                    <a:cubicBezTo>
                      <a:pt x="11" y="62"/>
                      <a:pt x="0" y="73"/>
                      <a:pt x="0" y="86"/>
                    </a:cubicBezTo>
                    <a:cubicBezTo>
                      <a:pt x="0" y="101"/>
                      <a:pt x="0" y="101"/>
                      <a:pt x="0" y="101"/>
                    </a:cubicBezTo>
                    <a:cubicBezTo>
                      <a:pt x="58" y="101"/>
                      <a:pt x="58" y="101"/>
                      <a:pt x="58" y="101"/>
                    </a:cubicBezTo>
                    <a:lnTo>
                      <a:pt x="73"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21" name="Freeform 266">
                <a:extLst>
                  <a:ext uri="{FF2B5EF4-FFF2-40B4-BE49-F238E27FC236}">
                    <a16:creationId xmlns:a16="http://schemas.microsoft.com/office/drawing/2014/main" xmlns="" id="{54F21D86-BA1B-0841-88E6-F322AA28F8DA}"/>
                  </a:ext>
                </a:extLst>
              </p:cNvPr>
              <p:cNvSpPr>
                <a:spLocks/>
              </p:cNvSpPr>
              <p:nvPr/>
            </p:nvSpPr>
            <p:spPr bwMode="auto">
              <a:xfrm>
                <a:off x="3984" y="2186"/>
                <a:ext cx="358" cy="220"/>
              </a:xfrm>
              <a:custGeom>
                <a:avLst/>
                <a:gdLst>
                  <a:gd name="T0" fmla="*/ 122 w 188"/>
                  <a:gd name="T1" fmla="*/ 52 h 116"/>
                  <a:gd name="T2" fmla="*/ 119 w 188"/>
                  <a:gd name="T3" fmla="*/ 54 h 116"/>
                  <a:gd name="T4" fmla="*/ 116 w 188"/>
                  <a:gd name="T5" fmla="*/ 52 h 116"/>
                  <a:gd name="T6" fmla="*/ 111 w 188"/>
                  <a:gd name="T7" fmla="*/ 11 h 116"/>
                  <a:gd name="T8" fmla="*/ 103 w 188"/>
                  <a:gd name="T9" fmla="*/ 42 h 116"/>
                  <a:gd name="T10" fmla="*/ 103 w 188"/>
                  <a:gd name="T11" fmla="*/ 43 h 116"/>
                  <a:gd name="T12" fmla="*/ 101 w 188"/>
                  <a:gd name="T13" fmla="*/ 44 h 116"/>
                  <a:gd name="T14" fmla="*/ 101 w 188"/>
                  <a:gd name="T15" fmla="*/ 44 h 116"/>
                  <a:gd name="T16" fmla="*/ 101 w 188"/>
                  <a:gd name="T17" fmla="*/ 44 h 116"/>
                  <a:gd name="T18" fmla="*/ 98 w 188"/>
                  <a:gd name="T19" fmla="*/ 42 h 116"/>
                  <a:gd name="T20" fmla="*/ 93 w 188"/>
                  <a:gd name="T21" fmla="*/ 21 h 116"/>
                  <a:gd name="T22" fmla="*/ 84 w 188"/>
                  <a:gd name="T23" fmla="*/ 55 h 116"/>
                  <a:gd name="T24" fmla="*/ 81 w 188"/>
                  <a:gd name="T25" fmla="*/ 58 h 116"/>
                  <a:gd name="T26" fmla="*/ 81 w 188"/>
                  <a:gd name="T27" fmla="*/ 58 h 116"/>
                  <a:gd name="T28" fmla="*/ 78 w 188"/>
                  <a:gd name="T29" fmla="*/ 55 h 116"/>
                  <a:gd name="T30" fmla="*/ 73 w 188"/>
                  <a:gd name="T31" fmla="*/ 0 h 116"/>
                  <a:gd name="T32" fmla="*/ 62 w 188"/>
                  <a:gd name="T33" fmla="*/ 32 h 116"/>
                  <a:gd name="T34" fmla="*/ 59 w 188"/>
                  <a:gd name="T35" fmla="*/ 34 h 116"/>
                  <a:gd name="T36" fmla="*/ 0 w 188"/>
                  <a:gd name="T37" fmla="*/ 34 h 116"/>
                  <a:gd name="T38" fmla="*/ 23 w 188"/>
                  <a:gd name="T39" fmla="*/ 54 h 116"/>
                  <a:gd name="T40" fmla="*/ 62 w 188"/>
                  <a:gd name="T41" fmla="*/ 54 h 116"/>
                  <a:gd name="T42" fmla="*/ 62 w 188"/>
                  <a:gd name="T43" fmla="*/ 92 h 116"/>
                  <a:gd name="T44" fmla="*/ 86 w 188"/>
                  <a:gd name="T45" fmla="*/ 116 h 116"/>
                  <a:gd name="T46" fmla="*/ 88 w 188"/>
                  <a:gd name="T47" fmla="*/ 116 h 116"/>
                  <a:gd name="T48" fmla="*/ 102 w 188"/>
                  <a:gd name="T49" fmla="*/ 116 h 116"/>
                  <a:gd name="T50" fmla="*/ 126 w 188"/>
                  <a:gd name="T51" fmla="*/ 92 h 116"/>
                  <a:gd name="T52" fmla="*/ 126 w 188"/>
                  <a:gd name="T53" fmla="*/ 54 h 116"/>
                  <a:gd name="T54" fmla="*/ 164 w 188"/>
                  <a:gd name="T55" fmla="*/ 54 h 116"/>
                  <a:gd name="T56" fmla="*/ 188 w 188"/>
                  <a:gd name="T57" fmla="*/ 33 h 116"/>
                  <a:gd name="T58" fmla="*/ 128 w 188"/>
                  <a:gd name="T59" fmla="*/ 33 h 116"/>
                  <a:gd name="T60" fmla="*/ 122 w 188"/>
                  <a:gd name="T6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 h="116">
                    <a:moveTo>
                      <a:pt x="122" y="52"/>
                    </a:moveTo>
                    <a:cubicBezTo>
                      <a:pt x="121" y="53"/>
                      <a:pt x="120" y="54"/>
                      <a:pt x="119" y="54"/>
                    </a:cubicBezTo>
                    <a:cubicBezTo>
                      <a:pt x="118" y="54"/>
                      <a:pt x="117" y="53"/>
                      <a:pt x="116" y="52"/>
                    </a:cubicBezTo>
                    <a:cubicBezTo>
                      <a:pt x="111" y="11"/>
                      <a:pt x="111" y="11"/>
                      <a:pt x="111" y="11"/>
                    </a:cubicBezTo>
                    <a:cubicBezTo>
                      <a:pt x="103" y="42"/>
                      <a:pt x="103" y="42"/>
                      <a:pt x="103" y="42"/>
                    </a:cubicBezTo>
                    <a:cubicBezTo>
                      <a:pt x="103" y="42"/>
                      <a:pt x="103" y="43"/>
                      <a:pt x="103" y="43"/>
                    </a:cubicBezTo>
                    <a:cubicBezTo>
                      <a:pt x="103" y="44"/>
                      <a:pt x="102" y="44"/>
                      <a:pt x="101" y="44"/>
                    </a:cubicBezTo>
                    <a:cubicBezTo>
                      <a:pt x="101" y="44"/>
                      <a:pt x="101" y="44"/>
                      <a:pt x="101" y="44"/>
                    </a:cubicBezTo>
                    <a:cubicBezTo>
                      <a:pt x="101" y="44"/>
                      <a:pt x="101" y="44"/>
                      <a:pt x="101" y="44"/>
                    </a:cubicBezTo>
                    <a:cubicBezTo>
                      <a:pt x="99" y="44"/>
                      <a:pt x="98" y="43"/>
                      <a:pt x="98" y="42"/>
                    </a:cubicBezTo>
                    <a:cubicBezTo>
                      <a:pt x="93" y="21"/>
                      <a:pt x="93" y="21"/>
                      <a:pt x="93" y="21"/>
                    </a:cubicBezTo>
                    <a:cubicBezTo>
                      <a:pt x="84" y="55"/>
                      <a:pt x="84" y="55"/>
                      <a:pt x="84" y="55"/>
                    </a:cubicBezTo>
                    <a:cubicBezTo>
                      <a:pt x="83" y="57"/>
                      <a:pt x="82" y="58"/>
                      <a:pt x="81" y="58"/>
                    </a:cubicBezTo>
                    <a:cubicBezTo>
                      <a:pt x="81" y="58"/>
                      <a:pt x="81" y="58"/>
                      <a:pt x="81" y="58"/>
                    </a:cubicBezTo>
                    <a:cubicBezTo>
                      <a:pt x="79" y="57"/>
                      <a:pt x="78" y="56"/>
                      <a:pt x="78" y="55"/>
                    </a:cubicBezTo>
                    <a:cubicBezTo>
                      <a:pt x="73" y="0"/>
                      <a:pt x="73" y="0"/>
                      <a:pt x="73" y="0"/>
                    </a:cubicBezTo>
                    <a:cubicBezTo>
                      <a:pt x="62" y="32"/>
                      <a:pt x="62" y="32"/>
                      <a:pt x="62" y="32"/>
                    </a:cubicBezTo>
                    <a:cubicBezTo>
                      <a:pt x="62" y="33"/>
                      <a:pt x="60" y="34"/>
                      <a:pt x="59" y="34"/>
                    </a:cubicBezTo>
                    <a:cubicBezTo>
                      <a:pt x="0" y="34"/>
                      <a:pt x="0" y="34"/>
                      <a:pt x="0" y="34"/>
                    </a:cubicBezTo>
                    <a:cubicBezTo>
                      <a:pt x="2" y="45"/>
                      <a:pt x="12" y="54"/>
                      <a:pt x="23" y="54"/>
                    </a:cubicBezTo>
                    <a:cubicBezTo>
                      <a:pt x="62" y="54"/>
                      <a:pt x="62" y="54"/>
                      <a:pt x="62" y="54"/>
                    </a:cubicBezTo>
                    <a:cubicBezTo>
                      <a:pt x="62" y="92"/>
                      <a:pt x="62" y="92"/>
                      <a:pt x="62" y="92"/>
                    </a:cubicBezTo>
                    <a:cubicBezTo>
                      <a:pt x="62" y="105"/>
                      <a:pt x="73" y="116"/>
                      <a:pt x="86" y="116"/>
                    </a:cubicBezTo>
                    <a:cubicBezTo>
                      <a:pt x="88" y="116"/>
                      <a:pt x="88" y="116"/>
                      <a:pt x="88" y="116"/>
                    </a:cubicBezTo>
                    <a:cubicBezTo>
                      <a:pt x="102" y="116"/>
                      <a:pt x="102" y="116"/>
                      <a:pt x="102" y="116"/>
                    </a:cubicBezTo>
                    <a:cubicBezTo>
                      <a:pt x="115" y="116"/>
                      <a:pt x="126" y="105"/>
                      <a:pt x="126" y="92"/>
                    </a:cubicBezTo>
                    <a:cubicBezTo>
                      <a:pt x="126" y="54"/>
                      <a:pt x="126" y="54"/>
                      <a:pt x="126" y="54"/>
                    </a:cubicBezTo>
                    <a:cubicBezTo>
                      <a:pt x="164" y="54"/>
                      <a:pt x="164" y="54"/>
                      <a:pt x="164" y="54"/>
                    </a:cubicBezTo>
                    <a:cubicBezTo>
                      <a:pt x="176" y="54"/>
                      <a:pt x="186" y="45"/>
                      <a:pt x="188" y="33"/>
                    </a:cubicBezTo>
                    <a:cubicBezTo>
                      <a:pt x="128" y="33"/>
                      <a:pt x="128" y="33"/>
                      <a:pt x="128" y="33"/>
                    </a:cubicBezTo>
                    <a:lnTo>
                      <a:pt x="12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grpSp>
        <p:sp>
          <p:nvSpPr>
            <p:cNvPr id="30" name="TextBox 29">
              <a:extLst>
                <a:ext uri="{FF2B5EF4-FFF2-40B4-BE49-F238E27FC236}">
                  <a16:creationId xmlns:a16="http://schemas.microsoft.com/office/drawing/2014/main" xmlns="" id="{CAA98585-120D-ED41-840B-D5E9D80BAD1F}"/>
                </a:ext>
              </a:extLst>
            </p:cNvPr>
            <p:cNvSpPr txBox="1"/>
            <p:nvPr/>
          </p:nvSpPr>
          <p:spPr>
            <a:xfrm>
              <a:off x="5571930" y="2413337"/>
              <a:ext cx="2997900" cy="623853"/>
            </a:xfrm>
            <a:prstGeom prst="rect">
              <a:avLst/>
            </a:prstGeom>
            <a:noFill/>
          </p:spPr>
          <p:txBody>
            <a:bodyPr wrap="square" rtlCol="0">
              <a:spAutoFit/>
            </a:bodyPr>
            <a:lstStyle/>
            <a:p>
              <a:pPr algn="r"/>
              <a:r>
                <a:rPr lang="en-US" sz="2000" b="1" dirty="0" smtClean="0">
                  <a:solidFill>
                    <a:schemeClr val="accent1"/>
                  </a:solidFill>
                  <a:latin typeface="Open Sans Extrabold" panose="020B0606030504020204" pitchFamily="34" charset="0"/>
                  <a:ea typeface="Open Sans Extrabold" panose="020B0606030504020204" pitchFamily="34" charset="0"/>
                  <a:cs typeface="Open Sans Extrabold" panose="020B0606030504020204" pitchFamily="34" charset="0"/>
                </a:rPr>
                <a:t>Go hospital</a:t>
              </a:r>
              <a:endParaRPr lang="en-US" sz="20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27" name="Google Shape;299;p28"/>
          <p:cNvGrpSpPr/>
          <p:nvPr/>
        </p:nvGrpSpPr>
        <p:grpSpPr>
          <a:xfrm>
            <a:off x="4355100" y="2832965"/>
            <a:ext cx="433800" cy="433800"/>
            <a:chOff x="5382800" y="412975"/>
            <a:chExt cx="433800" cy="433800"/>
          </a:xfrm>
        </p:grpSpPr>
        <p:sp>
          <p:nvSpPr>
            <p:cNvPr id="228" name="Google Shape;300;p28"/>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01;p28"/>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02;p28"/>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1" name="Google Shape;287;p28"/>
          <p:cNvCxnSpPr/>
          <p:nvPr/>
        </p:nvCxnSpPr>
        <p:spPr>
          <a:xfrm rot="10800000">
            <a:off x="4571882" y="2173448"/>
            <a:ext cx="0" cy="876300"/>
          </a:xfrm>
          <a:prstGeom prst="straightConnector1">
            <a:avLst/>
          </a:prstGeom>
          <a:noFill/>
          <a:ln w="9525" cap="flat" cmpd="sng">
            <a:solidFill>
              <a:srgbClr val="415665"/>
            </a:solidFill>
            <a:prstDash val="solid"/>
            <a:round/>
            <a:headEnd type="oval" w="med" len="med"/>
            <a:tailEnd type="oval" w="med" len="med"/>
          </a:ln>
        </p:spPr>
      </p:cxnSp>
      <p:sp>
        <p:nvSpPr>
          <p:cNvPr id="232" name="Google Shape;290;p28"/>
          <p:cNvSpPr txBox="1"/>
          <p:nvPr/>
        </p:nvSpPr>
        <p:spPr>
          <a:xfrm>
            <a:off x="5828088" y="411834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smtClean="0">
                <a:solidFill>
                  <a:srgbClr val="415665"/>
                </a:solidFill>
                <a:latin typeface="Source Sans Pro"/>
                <a:ea typeface="Source Sans Pro"/>
                <a:cs typeface="Source Sans Pro"/>
                <a:sym typeface="Source Sans Pro"/>
              </a:rPr>
              <a:t>last</a:t>
            </a:r>
            <a:endParaRPr sz="1800" b="1" dirty="0">
              <a:solidFill>
                <a:srgbClr val="415665"/>
              </a:solidFill>
              <a:latin typeface="Source Sans Pro"/>
              <a:ea typeface="Source Sans Pro"/>
              <a:cs typeface="Source Sans Pro"/>
              <a:sym typeface="Source Sans Pro"/>
            </a:endParaRPr>
          </a:p>
        </p:txBody>
      </p:sp>
      <p:sp>
        <p:nvSpPr>
          <p:cNvPr id="2" name="TextBox 1"/>
          <p:cNvSpPr txBox="1"/>
          <p:nvPr/>
        </p:nvSpPr>
        <p:spPr>
          <a:xfrm>
            <a:off x="353373" y="1185865"/>
            <a:ext cx="2706718" cy="400110"/>
          </a:xfrm>
          <a:prstGeom prst="rect">
            <a:avLst/>
          </a:prstGeom>
          <a:noFill/>
        </p:spPr>
        <p:txBody>
          <a:bodyPr wrap="square" rtlCol="0">
            <a:spAutoFit/>
          </a:bodyPr>
          <a:lstStyle/>
          <a:p>
            <a:pPr marL="285750" indent="-285750">
              <a:spcBef>
                <a:spcPts val="600"/>
              </a:spcBef>
              <a:buClr>
                <a:srgbClr val="0DB7C4"/>
              </a:buClr>
              <a:buSzPts val="2000"/>
              <a:buFont typeface="Source Sans Pro"/>
              <a:buChar char="▹"/>
            </a:pPr>
            <a:r>
              <a:rPr lang="en-US" sz="2000" b="1" dirty="0">
                <a:solidFill>
                  <a:schemeClr val="accent4">
                    <a:lumMod val="75000"/>
                  </a:schemeClr>
                </a:solidFill>
                <a:latin typeface="Source Sans Pro"/>
                <a:ea typeface="Source Sans Pro"/>
                <a:cs typeface="Source Sans Pro"/>
                <a:sym typeface="Dosis"/>
              </a:rPr>
              <a:t>For donor </a:t>
            </a:r>
          </a:p>
        </p:txBody>
      </p:sp>
    </p:spTree>
    <p:extLst>
      <p:ext uri="{BB962C8B-B14F-4D97-AF65-F5344CB8AC3E}">
        <p14:creationId xmlns:p14="http://schemas.microsoft.com/office/powerpoint/2010/main" val="3285198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Technologies </a:t>
            </a:r>
            <a:endParaRPr lang="en-US" sz="4400" dirty="0"/>
          </a:p>
        </p:txBody>
      </p:sp>
      <p:sp>
        <p:nvSpPr>
          <p:cNvPr id="4" name="Google Shape;82;p13"/>
          <p:cNvSpPr txBox="1">
            <a:spLocks/>
          </p:cNvSpPr>
          <p:nvPr/>
        </p:nvSpPr>
        <p:spPr>
          <a:xfrm>
            <a:off x="381000" y="1200150"/>
            <a:ext cx="3200400" cy="3042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0DB7C4"/>
              </a:buClr>
              <a:buSzPts val="3000"/>
              <a:buFont typeface="Source Sans Pro"/>
              <a:buChar char="▹"/>
              <a:defRPr sz="3000" b="0" i="0" u="none" strike="noStrike" cap="none">
                <a:solidFill>
                  <a:srgbClr val="415665"/>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9pPr>
          </a:lstStyle>
          <a:p>
            <a:pPr marL="285750" indent="-285750">
              <a:lnSpc>
                <a:spcPct val="150000"/>
              </a:lnSpc>
              <a:buSzPts val="2000"/>
            </a:pPr>
            <a:r>
              <a:rPr lang="en-US" sz="2400" b="1" dirty="0" smtClean="0">
                <a:solidFill>
                  <a:schemeClr val="accent4">
                    <a:lumMod val="75000"/>
                  </a:schemeClr>
                </a:solidFill>
              </a:rPr>
              <a:t>Firebase</a:t>
            </a:r>
            <a:endParaRPr lang="en-US" sz="2400" b="1" dirty="0" smtClean="0">
              <a:solidFill>
                <a:schemeClr val="accent4">
                  <a:lumMod val="75000"/>
                </a:schemeClr>
              </a:solidFill>
              <a:sym typeface="Merriweather"/>
            </a:endParaRPr>
          </a:p>
          <a:p>
            <a:pPr marL="285750" indent="-285750">
              <a:lnSpc>
                <a:spcPct val="150000"/>
              </a:lnSpc>
              <a:buSzPts val="2000"/>
            </a:pPr>
            <a:r>
              <a:rPr lang="en-US" sz="2400" b="1" dirty="0" smtClean="0">
                <a:solidFill>
                  <a:schemeClr val="accent4">
                    <a:lumMod val="75000"/>
                  </a:schemeClr>
                </a:solidFill>
              </a:rPr>
              <a:t> Node JS</a:t>
            </a:r>
            <a:endParaRPr lang="en-US" sz="2400" b="1" dirty="0" smtClean="0">
              <a:solidFill>
                <a:schemeClr val="accent4">
                  <a:lumMod val="75000"/>
                </a:schemeClr>
              </a:solidFill>
              <a:sym typeface="Merriweather"/>
            </a:endParaRPr>
          </a:p>
          <a:p>
            <a:pPr marL="285750" indent="-285750">
              <a:lnSpc>
                <a:spcPct val="150000"/>
              </a:lnSpc>
              <a:buSzPts val="2000"/>
            </a:pPr>
            <a:r>
              <a:rPr lang="en-US" sz="2400" b="1" dirty="0" smtClean="0">
                <a:solidFill>
                  <a:schemeClr val="accent4">
                    <a:lumMod val="75000"/>
                  </a:schemeClr>
                </a:solidFill>
              </a:rPr>
              <a:t>React JS </a:t>
            </a:r>
            <a:endParaRPr lang="ar-EG" sz="2400" b="1" dirty="0" smtClean="0">
              <a:solidFill>
                <a:schemeClr val="accent4">
                  <a:lumMod val="75000"/>
                </a:schemeClr>
              </a:solidFill>
            </a:endParaRPr>
          </a:p>
          <a:p>
            <a:pPr marL="285750" indent="-285750">
              <a:lnSpc>
                <a:spcPct val="150000"/>
              </a:lnSpc>
              <a:buSzPts val="2000"/>
            </a:pPr>
            <a:r>
              <a:rPr lang="en-US" sz="2400" b="1" dirty="0" smtClean="0">
                <a:solidFill>
                  <a:schemeClr val="accent4">
                    <a:lumMod val="75000"/>
                  </a:schemeClr>
                </a:solidFill>
              </a:rPr>
              <a:t>Swift  </a:t>
            </a:r>
          </a:p>
          <a:p>
            <a:pPr marL="285750" indent="-285750">
              <a:lnSpc>
                <a:spcPct val="150000"/>
              </a:lnSpc>
              <a:buSzPts val="2000"/>
            </a:pPr>
            <a:r>
              <a:rPr lang="en-US" sz="2400" b="1" dirty="0" smtClean="0">
                <a:solidFill>
                  <a:schemeClr val="accent4">
                    <a:lumMod val="75000"/>
                  </a:schemeClr>
                </a:solidFill>
              </a:rPr>
              <a:t>Apple </a:t>
            </a:r>
            <a:r>
              <a:rPr lang="en-US" sz="2400" b="1" dirty="0" err="1" smtClean="0">
                <a:solidFill>
                  <a:schemeClr val="accent4">
                    <a:lumMod val="75000"/>
                  </a:schemeClr>
                </a:solidFill>
              </a:rPr>
              <a:t>mapkit</a:t>
            </a:r>
            <a:endParaRPr lang="ar-EG" sz="2400" b="1" dirty="0" smtClean="0">
              <a:solidFill>
                <a:schemeClr val="accent4">
                  <a:lumMod val="75000"/>
                </a:schemeClr>
              </a:solidFill>
            </a:endParaRPr>
          </a:p>
          <a:p>
            <a:pPr marL="0" indent="0">
              <a:lnSpc>
                <a:spcPct val="150000"/>
              </a:lnSpc>
              <a:buSzPts val="2000"/>
              <a:buNone/>
            </a:pPr>
            <a:endParaRPr lang="en-US" sz="1600" b="1" dirty="0">
              <a:solidFill>
                <a:schemeClr val="accent4">
                  <a:lumMod val="75000"/>
                </a:schemeClr>
              </a:solidFill>
              <a:sym typeface="Merriweather"/>
            </a:endParaRPr>
          </a:p>
        </p:txBody>
      </p:sp>
    </p:spTree>
    <p:extLst>
      <p:ext uri="{BB962C8B-B14F-4D97-AF65-F5344CB8AC3E}">
        <p14:creationId xmlns:p14="http://schemas.microsoft.com/office/powerpoint/2010/main" val="1474474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a:xfrm>
            <a:off x="671944" y="0"/>
            <a:ext cx="7924800" cy="1828800"/>
          </a:xfrm>
        </p:spPr>
        <p:txBody>
          <a:bodyPr/>
          <a:lstStyle/>
          <a:p>
            <a:pPr marL="0" lvl="0" indent="0"/>
            <a:r>
              <a:rPr lang="en-US" sz="4400" dirty="0" smtClean="0"/>
              <a:t>Firebase</a:t>
            </a:r>
            <a:br>
              <a:rPr lang="en-US" sz="4400" dirty="0" smtClean="0"/>
            </a:br>
            <a:r>
              <a:rPr lang="en-US" b="1" dirty="0">
                <a:solidFill>
                  <a:schemeClr val="tx1">
                    <a:lumMod val="95000"/>
                    <a:lumOff val="5000"/>
                  </a:schemeClr>
                </a:solidFill>
              </a:rPr>
              <a:t/>
            </a:r>
            <a:br>
              <a:rPr lang="en-US" b="1" dirty="0">
                <a:solidFill>
                  <a:schemeClr val="tx1">
                    <a:lumMod val="95000"/>
                    <a:lumOff val="5000"/>
                  </a:schemeClr>
                </a:solidFill>
              </a:rPr>
            </a:br>
            <a:r>
              <a:rPr lang="en-US" sz="1600" b="1" dirty="0" smtClean="0">
                <a:solidFill>
                  <a:schemeClr val="accent4">
                    <a:lumMod val="75000"/>
                  </a:schemeClr>
                </a:solidFill>
                <a:latin typeface="Source Sans Pro"/>
                <a:ea typeface="Source Sans Pro"/>
                <a:cs typeface="Source Sans Pro"/>
                <a:sym typeface="Source Sans Pro"/>
              </a:rPr>
              <a:t>Firebase</a:t>
            </a:r>
            <a:r>
              <a:rPr lang="en-US" sz="1600" b="1" dirty="0" smtClean="0">
                <a:solidFill>
                  <a:schemeClr val="accent4">
                    <a:lumMod val="75000"/>
                  </a:schemeClr>
                </a:solidFill>
                <a:latin typeface="Source Sans Pro"/>
                <a:ea typeface="Source Sans Pro"/>
                <a:cs typeface="Source Sans Pro"/>
                <a:sym typeface="Source Sans Pro"/>
              </a:rPr>
              <a:t> </a:t>
            </a:r>
            <a:r>
              <a:rPr lang="en-US" sz="1600" b="1" dirty="0">
                <a:solidFill>
                  <a:schemeClr val="accent4">
                    <a:lumMod val="75000"/>
                  </a:schemeClr>
                </a:solidFill>
                <a:latin typeface="Source Sans Pro"/>
                <a:ea typeface="Source Sans Pro"/>
                <a:cs typeface="Source Sans Pro"/>
                <a:sym typeface="Source Sans Pro"/>
              </a:rPr>
              <a:t>is Google’s mobile and web application development platform that helps you build, improve, and grow your app and it  a Backend-as-a-Service </a:t>
            </a:r>
            <a:r>
              <a:rPr lang="ar-EG" sz="1600" b="1" dirty="0" smtClean="0">
                <a:solidFill>
                  <a:schemeClr val="accent4">
                    <a:lumMod val="75000"/>
                  </a:schemeClr>
                </a:solidFill>
                <a:latin typeface="Source Sans Pro"/>
                <a:ea typeface="Source Sans Pro"/>
                <a:cs typeface="Source Sans Pro"/>
                <a:sym typeface="Source Sans Pro"/>
              </a:rPr>
              <a:t> </a:t>
            </a:r>
            <a:endParaRPr lang="en-US" dirty="0"/>
          </a:p>
        </p:txBody>
      </p:sp>
      <p:sp>
        <p:nvSpPr>
          <p:cNvPr id="9" name="Google Shape;82;p13"/>
          <p:cNvSpPr txBox="1">
            <a:spLocks noGrp="1"/>
          </p:cNvSpPr>
          <p:nvPr>
            <p:ph type="body" idx="4294967295"/>
          </p:nvPr>
        </p:nvSpPr>
        <p:spPr>
          <a:xfrm>
            <a:off x="381000" y="2130491"/>
            <a:ext cx="3200400" cy="3042450"/>
          </a:xfrm>
          <a:prstGeom prst="rect">
            <a:avLst/>
          </a:prstGeom>
        </p:spPr>
        <p:txBody>
          <a:bodyPr spcFirstLastPara="1" wrap="square" lIns="91425" tIns="91425" rIns="91425" bIns="91425" anchor="t" anchorCtr="0">
            <a:noAutofit/>
          </a:bodyPr>
          <a:lstStyle/>
          <a:p>
            <a:pPr marL="285750" indent="-285750">
              <a:lnSpc>
                <a:spcPct val="150000"/>
              </a:lnSpc>
              <a:buSzPts val="2000"/>
            </a:pPr>
            <a:r>
              <a:rPr lang="en-US" sz="1600" b="1">
                <a:solidFill>
                  <a:schemeClr val="accent4">
                    <a:lumMod val="75000"/>
                  </a:schemeClr>
                </a:solidFill>
              </a:rPr>
              <a:t>Easy Setup &amp; Integration </a:t>
            </a:r>
            <a:endParaRPr lang="en-US" sz="1600" b="1">
              <a:solidFill>
                <a:schemeClr val="accent4">
                  <a:lumMod val="75000"/>
                </a:schemeClr>
              </a:solidFill>
              <a:sym typeface="Merriweather"/>
            </a:endParaRPr>
          </a:p>
          <a:p>
            <a:pPr marL="285750" indent="-285750">
              <a:lnSpc>
                <a:spcPct val="150000"/>
              </a:lnSpc>
              <a:buSzPts val="2000"/>
            </a:pPr>
            <a:r>
              <a:rPr lang="en-US" sz="1600" b="1" smtClean="0">
                <a:solidFill>
                  <a:schemeClr val="accent4">
                    <a:lumMod val="75000"/>
                  </a:schemeClr>
                </a:solidFill>
              </a:rPr>
              <a:t>Conversion </a:t>
            </a:r>
            <a:r>
              <a:rPr lang="en-US" sz="1600" b="1" dirty="0">
                <a:solidFill>
                  <a:schemeClr val="accent4">
                    <a:lumMod val="75000"/>
                  </a:schemeClr>
                </a:solidFill>
              </a:rPr>
              <a:t>Funnels </a:t>
            </a:r>
            <a:endParaRPr lang="en-US" sz="1600" b="1" dirty="0">
              <a:solidFill>
                <a:schemeClr val="accent4">
                  <a:lumMod val="75000"/>
                </a:schemeClr>
              </a:solidFill>
              <a:sym typeface="Merriweather"/>
            </a:endParaRPr>
          </a:p>
          <a:p>
            <a:pPr marL="285750" indent="-285750">
              <a:lnSpc>
                <a:spcPct val="150000"/>
              </a:lnSpc>
              <a:buSzPts val="2000"/>
            </a:pPr>
            <a:r>
              <a:rPr lang="en-US" sz="1600" b="1" dirty="0">
                <a:solidFill>
                  <a:schemeClr val="accent4">
                    <a:lumMod val="75000"/>
                  </a:schemeClr>
                </a:solidFill>
              </a:rPr>
              <a:t>Real-time In-App Analytics </a:t>
            </a:r>
            <a:endParaRPr lang="en-US" sz="1600" b="1" dirty="0">
              <a:solidFill>
                <a:schemeClr val="accent4">
                  <a:lumMod val="75000"/>
                </a:schemeClr>
              </a:solidFill>
              <a:sym typeface="Merriweather"/>
            </a:endParaRPr>
          </a:p>
          <a:p>
            <a:pPr marL="285750" indent="-285750">
              <a:lnSpc>
                <a:spcPct val="150000"/>
              </a:lnSpc>
              <a:buSzPts val="2000"/>
            </a:pPr>
            <a:r>
              <a:rPr lang="en-US" sz="1600" b="1" dirty="0">
                <a:solidFill>
                  <a:schemeClr val="accent4">
                    <a:lumMod val="75000"/>
                  </a:schemeClr>
                </a:solidFill>
              </a:rPr>
              <a:t>Crash Recordings </a:t>
            </a:r>
            <a:endParaRPr lang="ar-EG" sz="1600" b="1" dirty="0">
              <a:solidFill>
                <a:schemeClr val="accent4">
                  <a:lumMod val="75000"/>
                </a:schemeClr>
              </a:solidFill>
            </a:endParaRPr>
          </a:p>
          <a:p>
            <a:pPr marL="285750" indent="-285750">
              <a:lnSpc>
                <a:spcPct val="150000"/>
              </a:lnSpc>
              <a:buSzPts val="2000"/>
            </a:pPr>
            <a:r>
              <a:rPr lang="en-US" sz="1600" b="1" dirty="0">
                <a:solidFill>
                  <a:schemeClr val="accent4">
                    <a:lumMod val="75000"/>
                  </a:schemeClr>
                </a:solidFill>
              </a:rPr>
              <a:t>Actionable Insights </a:t>
            </a:r>
            <a:endParaRPr lang="ar-EG" sz="1600" b="1" dirty="0">
              <a:solidFill>
                <a:schemeClr val="accent4">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72400" y="133350"/>
            <a:ext cx="1003300" cy="1003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1943" y="1809750"/>
            <a:ext cx="2395207" cy="461665"/>
          </a:xfrm>
          <a:prstGeom prst="rect">
            <a:avLst/>
          </a:prstGeom>
        </p:spPr>
        <p:txBody>
          <a:bodyPr wrap="none">
            <a:spAutoFit/>
          </a:bodyPr>
          <a:lstStyle/>
          <a:p>
            <a:r>
              <a:rPr lang="en-US" sz="2400" dirty="0" smtClean="0">
                <a:solidFill>
                  <a:srgbClr val="0DB7C4"/>
                </a:solidFill>
                <a:latin typeface="Dosis"/>
                <a:ea typeface="Dosis"/>
                <a:cs typeface="Dosis"/>
                <a:sym typeface="Dosis"/>
              </a:rPr>
              <a:t>Firebas</a:t>
            </a:r>
            <a:r>
              <a:rPr lang="en-US" sz="2400" dirty="0">
                <a:solidFill>
                  <a:srgbClr val="0DB7C4"/>
                </a:solidFill>
                <a:latin typeface="Dosis"/>
                <a:ea typeface="Dosis"/>
                <a:cs typeface="Dosis"/>
                <a:sym typeface="Dosis"/>
              </a:rPr>
              <a:t>e</a:t>
            </a:r>
            <a:r>
              <a:rPr lang="ar-EG" sz="2400" dirty="0">
                <a:solidFill>
                  <a:srgbClr val="0DB7C4"/>
                </a:solidFill>
                <a:latin typeface="Dosis"/>
                <a:ea typeface="Dosis"/>
                <a:cs typeface="Dosis"/>
                <a:sym typeface="Dosis"/>
              </a:rPr>
              <a:t> </a:t>
            </a:r>
            <a:r>
              <a:rPr lang="en-US" sz="2400" dirty="0" smtClean="0">
                <a:solidFill>
                  <a:srgbClr val="0DB7C4"/>
                </a:solidFill>
                <a:latin typeface="Dosis"/>
                <a:ea typeface="Dosis"/>
                <a:cs typeface="Dosis"/>
              </a:rPr>
              <a:t>features</a:t>
            </a:r>
            <a:r>
              <a:rPr lang="ar-EG" sz="2400" dirty="0" smtClean="0">
                <a:solidFill>
                  <a:srgbClr val="0DB7C4"/>
                </a:solidFill>
                <a:latin typeface="Dosis"/>
                <a:ea typeface="Dosis"/>
                <a:cs typeface="Dosis"/>
              </a:rPr>
              <a:t> </a:t>
            </a:r>
            <a:r>
              <a:rPr lang="en-US" sz="2400" dirty="0" smtClean="0">
                <a:solidFill>
                  <a:srgbClr val="0DB7C4"/>
                </a:solidFill>
                <a:latin typeface="Dosis"/>
                <a:ea typeface="Dosis"/>
                <a:cs typeface="Dosis"/>
              </a:rPr>
              <a:t>.</a:t>
            </a:r>
            <a:r>
              <a:rPr lang="en-US" sz="2400" dirty="0" smtClean="0">
                <a:solidFill>
                  <a:srgbClr val="0DB7C4"/>
                </a:solidFill>
                <a:latin typeface="Dosis"/>
                <a:ea typeface="Dosis"/>
                <a:cs typeface="Dosis"/>
                <a:sym typeface="Dosis"/>
              </a:rPr>
              <a:t> </a:t>
            </a:r>
            <a:endParaRPr lang="en-US" sz="2400" dirty="0">
              <a:solidFill>
                <a:srgbClr val="0DB7C4"/>
              </a:solidFill>
              <a:latin typeface="Dosis"/>
              <a:ea typeface="Dosis"/>
              <a:cs typeface="Dosis"/>
              <a:sym typeface="Dosis"/>
            </a:endParaRPr>
          </a:p>
        </p:txBody>
      </p:sp>
    </p:spTree>
    <p:extLst>
      <p:ext uri="{BB962C8B-B14F-4D97-AF65-F5344CB8AC3E}">
        <p14:creationId xmlns:p14="http://schemas.microsoft.com/office/powerpoint/2010/main" val="4108876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a:xfrm>
            <a:off x="685800" y="209550"/>
            <a:ext cx="7924800" cy="1828800"/>
          </a:xfrm>
        </p:spPr>
        <p:txBody>
          <a:bodyPr/>
          <a:lstStyle/>
          <a:p>
            <a:pPr marL="0" lvl="0" indent="0"/>
            <a:r>
              <a:rPr lang="en-US" sz="4400" dirty="0" smtClean="0"/>
              <a:t>Node.js</a:t>
            </a:r>
            <a:br>
              <a:rPr lang="en-US" sz="4400" dirty="0" smtClean="0"/>
            </a:br>
            <a:r>
              <a:rPr lang="en-US" b="1" dirty="0">
                <a:solidFill>
                  <a:schemeClr val="tx1">
                    <a:lumMod val="95000"/>
                    <a:lumOff val="5000"/>
                  </a:schemeClr>
                </a:solidFill>
              </a:rPr>
              <a:t/>
            </a:r>
            <a:br>
              <a:rPr lang="en-US" b="1" dirty="0">
                <a:solidFill>
                  <a:schemeClr val="tx1">
                    <a:lumMod val="95000"/>
                    <a:lumOff val="5000"/>
                  </a:schemeClr>
                </a:solidFill>
              </a:rPr>
            </a:br>
            <a:r>
              <a:rPr lang="en-US" b="1" dirty="0">
                <a:solidFill>
                  <a:schemeClr val="tx1">
                    <a:lumMod val="95000"/>
                    <a:lumOff val="5000"/>
                  </a:schemeClr>
                </a:solidFill>
              </a:rPr>
              <a:t> </a:t>
            </a:r>
            <a:r>
              <a:rPr lang="en-US" sz="1600" b="1" dirty="0" smtClean="0">
                <a:solidFill>
                  <a:schemeClr val="accent4">
                    <a:lumMod val="75000"/>
                  </a:schemeClr>
                </a:solidFill>
                <a:latin typeface="Source Sans Pro"/>
                <a:ea typeface="Source Sans Pro"/>
                <a:cs typeface="Source Sans Pro"/>
                <a:sym typeface="Source Sans Pro"/>
              </a:rPr>
              <a:t>Node   is </a:t>
            </a:r>
            <a:r>
              <a:rPr lang="en-US" sz="1600" b="1" dirty="0">
                <a:solidFill>
                  <a:schemeClr val="accent4">
                    <a:lumMod val="75000"/>
                  </a:schemeClr>
                </a:solidFill>
                <a:latin typeface="Source Sans Pro"/>
                <a:ea typeface="Source Sans Pro"/>
                <a:cs typeface="Source Sans Pro"/>
                <a:sym typeface="Source Sans Pro"/>
              </a:rPr>
              <a:t>a cross platform runtime environment originally developed </a:t>
            </a:r>
            <a:r>
              <a:rPr lang="en-US" sz="1600" b="1" dirty="0" smtClean="0">
                <a:solidFill>
                  <a:schemeClr val="accent4">
                    <a:lumMod val="75000"/>
                  </a:schemeClr>
                </a:solidFill>
                <a:latin typeface="Source Sans Pro"/>
                <a:ea typeface="Source Sans Pro"/>
                <a:cs typeface="Source Sans Pro"/>
                <a:sym typeface="Source Sans Pro"/>
              </a:rPr>
              <a:t>in2009</a:t>
            </a:r>
            <a:r>
              <a:rPr lang="en-US" sz="1600" b="1" dirty="0">
                <a:solidFill>
                  <a:schemeClr val="accent4">
                    <a:lumMod val="75000"/>
                  </a:schemeClr>
                </a:solidFill>
                <a:latin typeface="Source Sans Pro"/>
                <a:ea typeface="Source Sans Pro"/>
                <a:cs typeface="Source Sans Pro"/>
                <a:sym typeface="Source Sans Pro"/>
              </a:rPr>
              <a:t/>
            </a:r>
            <a:br>
              <a:rPr lang="en-US" sz="1600" b="1" dirty="0">
                <a:solidFill>
                  <a:schemeClr val="accent4">
                    <a:lumMod val="75000"/>
                  </a:schemeClr>
                </a:solidFill>
                <a:latin typeface="Source Sans Pro"/>
                <a:ea typeface="Source Sans Pro"/>
                <a:cs typeface="Source Sans Pro"/>
                <a:sym typeface="Source Sans Pro"/>
              </a:rPr>
            </a:br>
            <a:endParaRPr lang="en-US" dirty="0"/>
          </a:p>
        </p:txBody>
      </p:sp>
      <p:sp>
        <p:nvSpPr>
          <p:cNvPr id="9" name="Google Shape;82;p13"/>
          <p:cNvSpPr txBox="1">
            <a:spLocks noGrp="1"/>
          </p:cNvSpPr>
          <p:nvPr>
            <p:ph type="body" idx="4294967295"/>
          </p:nvPr>
        </p:nvSpPr>
        <p:spPr>
          <a:xfrm>
            <a:off x="381000" y="2495550"/>
            <a:ext cx="4862944" cy="3042450"/>
          </a:xfrm>
          <a:prstGeom prst="rect">
            <a:avLst/>
          </a:prstGeom>
        </p:spPr>
        <p:txBody>
          <a:bodyPr spcFirstLastPara="1" wrap="square" lIns="91425" tIns="91425" rIns="91425" bIns="91425" anchor="t" anchorCtr="0">
            <a:noAutofit/>
          </a:bodyPr>
          <a:lstStyle/>
          <a:p>
            <a:pPr marL="285750" indent="-285750">
              <a:lnSpc>
                <a:spcPct val="150000"/>
              </a:lnSpc>
              <a:buSzPts val="2000"/>
            </a:pPr>
            <a:r>
              <a:rPr lang="en-US" sz="1600" b="1" dirty="0">
                <a:solidFill>
                  <a:schemeClr val="accent4">
                    <a:lumMod val="75000"/>
                  </a:schemeClr>
                </a:solidFill>
                <a:sym typeface="Merriweather"/>
              </a:rPr>
              <a:t>Node is </a:t>
            </a:r>
            <a:r>
              <a:rPr lang="en-US" sz="1600" b="1" dirty="0" smtClean="0">
                <a:solidFill>
                  <a:schemeClr val="accent4">
                    <a:lumMod val="75000"/>
                  </a:schemeClr>
                </a:solidFill>
                <a:sym typeface="Merriweather"/>
              </a:rPr>
              <a:t>non-blocking (callback)</a:t>
            </a:r>
            <a:endParaRPr lang="en-US" sz="1600" b="1" dirty="0">
              <a:solidFill>
                <a:schemeClr val="accent4">
                  <a:lumMod val="75000"/>
                </a:schemeClr>
              </a:solidFill>
              <a:sym typeface="Merriweather"/>
            </a:endParaRPr>
          </a:p>
          <a:p>
            <a:pPr marL="285750" indent="-285750">
              <a:lnSpc>
                <a:spcPct val="150000"/>
              </a:lnSpc>
              <a:buSzPts val="2000"/>
            </a:pPr>
            <a:r>
              <a:rPr lang="en-US" sz="1600" b="1" dirty="0">
                <a:solidFill>
                  <a:schemeClr val="accent4">
                    <a:lumMod val="75000"/>
                  </a:schemeClr>
                </a:solidFill>
                <a:sym typeface="Merriweather"/>
              </a:rPr>
              <a:t>Single-Threaded Model</a:t>
            </a:r>
          </a:p>
          <a:p>
            <a:pPr marL="285750" indent="-285750">
              <a:lnSpc>
                <a:spcPct val="150000"/>
              </a:lnSpc>
              <a:buSzPts val="2000"/>
            </a:pPr>
            <a:r>
              <a:rPr lang="en-US" sz="1600" b="1" dirty="0">
                <a:solidFill>
                  <a:schemeClr val="accent4">
                    <a:lumMod val="75000"/>
                  </a:schemeClr>
                </a:solidFill>
                <a:sym typeface="Merriweather"/>
              </a:rPr>
              <a:t>Asynchronous Programming</a:t>
            </a:r>
          </a:p>
        </p:txBody>
      </p:sp>
      <p:pic>
        <p:nvPicPr>
          <p:cNvPr id="5122" name="Picture 2" descr="C:\Users\bele\Downloads\iconfinder_nodejs-new-pantone-black_10128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85750"/>
            <a:ext cx="1400186" cy="8641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85799" y="1867950"/>
            <a:ext cx="1733167" cy="461665"/>
          </a:xfrm>
          <a:prstGeom prst="rect">
            <a:avLst/>
          </a:prstGeom>
        </p:spPr>
        <p:txBody>
          <a:bodyPr wrap="none">
            <a:spAutoFit/>
          </a:bodyPr>
          <a:lstStyle/>
          <a:p>
            <a:r>
              <a:rPr lang="en-US" sz="2400" dirty="0">
                <a:solidFill>
                  <a:srgbClr val="0DB7C4"/>
                </a:solidFill>
                <a:latin typeface="Dosis"/>
                <a:ea typeface="Dosis"/>
                <a:cs typeface="Dosis"/>
                <a:sym typeface="Dosis"/>
              </a:rPr>
              <a:t>Why </a:t>
            </a:r>
            <a:r>
              <a:rPr lang="en-US" sz="2400" dirty="0" smtClean="0">
                <a:solidFill>
                  <a:srgbClr val="0DB7C4"/>
                </a:solidFill>
                <a:latin typeface="Dosis"/>
                <a:ea typeface="Dosis"/>
                <a:cs typeface="Dosis"/>
                <a:sym typeface="Dosis"/>
              </a:rPr>
              <a:t>Node.js?</a:t>
            </a:r>
            <a:endParaRPr lang="en-US" sz="2400" dirty="0">
              <a:solidFill>
                <a:srgbClr val="0DB7C4"/>
              </a:solidFill>
              <a:latin typeface="Dosis"/>
              <a:ea typeface="Dosis"/>
              <a:cs typeface="Dosis"/>
              <a:sym typeface="Dosis"/>
            </a:endParaRPr>
          </a:p>
        </p:txBody>
      </p:sp>
    </p:spTree>
    <p:extLst>
      <p:ext uri="{BB962C8B-B14F-4D97-AF65-F5344CB8AC3E}">
        <p14:creationId xmlns:p14="http://schemas.microsoft.com/office/powerpoint/2010/main" val="296962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a:xfrm>
            <a:off x="671943" y="245264"/>
            <a:ext cx="8243456" cy="1619250"/>
          </a:xfrm>
        </p:spPr>
        <p:txBody>
          <a:bodyPr/>
          <a:lstStyle/>
          <a:p>
            <a:pPr>
              <a:lnSpc>
                <a:spcPct val="150000"/>
              </a:lnSpc>
              <a:spcBef>
                <a:spcPts val="600"/>
              </a:spcBef>
              <a:buSzPts val="2000"/>
            </a:pPr>
            <a:r>
              <a:rPr lang="en-US" sz="4400" dirty="0" smtClean="0"/>
              <a:t>React JS</a:t>
            </a:r>
            <a:r>
              <a:rPr lang="en-US" b="1" dirty="0">
                <a:solidFill>
                  <a:schemeClr val="tx1">
                    <a:lumMod val="95000"/>
                    <a:lumOff val="5000"/>
                  </a:schemeClr>
                </a:solidFill>
              </a:rPr>
              <a:t/>
            </a:r>
            <a:br>
              <a:rPr lang="en-US" b="1" dirty="0">
                <a:solidFill>
                  <a:schemeClr val="tx1">
                    <a:lumMod val="95000"/>
                    <a:lumOff val="5000"/>
                  </a:schemeClr>
                </a:solidFill>
              </a:rPr>
            </a:br>
            <a:r>
              <a:rPr lang="en-US" sz="1600" b="1" dirty="0">
                <a:solidFill>
                  <a:schemeClr val="accent4">
                    <a:lumMod val="75000"/>
                  </a:schemeClr>
                </a:solidFill>
                <a:latin typeface="Source Sans Pro"/>
                <a:ea typeface="Source Sans Pro"/>
                <a:cs typeface="Source Sans Pro"/>
                <a:sym typeface="Source Sans Pro"/>
              </a:rPr>
              <a:t>React is a popular open source front-end JavaScript library developed by Facebook. </a:t>
            </a:r>
            <a:br>
              <a:rPr lang="en-US" sz="1600" b="1" dirty="0">
                <a:solidFill>
                  <a:schemeClr val="accent4">
                    <a:lumMod val="75000"/>
                  </a:schemeClr>
                </a:solidFill>
                <a:latin typeface="Source Sans Pro"/>
                <a:ea typeface="Source Sans Pro"/>
                <a:cs typeface="Source Sans Pro"/>
                <a:sym typeface="Source Sans Pro"/>
              </a:rPr>
            </a:br>
            <a:endParaRPr lang="en-US" sz="1600" b="1" dirty="0">
              <a:solidFill>
                <a:schemeClr val="accent4">
                  <a:lumMod val="75000"/>
                </a:schemeClr>
              </a:solidFill>
              <a:latin typeface="Source Sans Pro"/>
              <a:ea typeface="Source Sans Pro"/>
              <a:cs typeface="Source Sans Pro"/>
              <a:sym typeface="Source Sans Pro"/>
            </a:endParaRPr>
          </a:p>
        </p:txBody>
      </p:sp>
      <p:sp>
        <p:nvSpPr>
          <p:cNvPr id="9" name="Google Shape;82;p13"/>
          <p:cNvSpPr txBox="1">
            <a:spLocks noGrp="1"/>
          </p:cNvSpPr>
          <p:nvPr>
            <p:ph type="body" idx="4294967295"/>
          </p:nvPr>
        </p:nvSpPr>
        <p:spPr>
          <a:xfrm>
            <a:off x="381000" y="2419350"/>
            <a:ext cx="3505200" cy="3042450"/>
          </a:xfrm>
          <a:prstGeom prst="rect">
            <a:avLst/>
          </a:prstGeom>
        </p:spPr>
        <p:txBody>
          <a:bodyPr spcFirstLastPara="1" wrap="square" lIns="91425" tIns="91425" rIns="91425" bIns="91425" anchor="t" anchorCtr="0">
            <a:noAutofit/>
          </a:bodyPr>
          <a:lstStyle/>
          <a:p>
            <a:pPr marL="285750" indent="-285750">
              <a:lnSpc>
                <a:spcPct val="150000"/>
              </a:lnSpc>
              <a:buSzPts val="2000"/>
            </a:pPr>
            <a:r>
              <a:rPr lang="en-US" sz="1600" b="1" dirty="0">
                <a:solidFill>
                  <a:schemeClr val="accent4">
                    <a:lumMod val="75000"/>
                  </a:schemeClr>
                </a:solidFill>
              </a:rPr>
              <a:t>Short and Easy Learning Curve</a:t>
            </a:r>
          </a:p>
          <a:p>
            <a:pPr marL="285750" indent="-285750">
              <a:lnSpc>
                <a:spcPct val="150000"/>
              </a:lnSpc>
              <a:buSzPts val="2000"/>
            </a:pPr>
            <a:r>
              <a:rPr lang="en-US" sz="1600" b="1" dirty="0">
                <a:solidFill>
                  <a:schemeClr val="accent4">
                    <a:lumMod val="75000"/>
                  </a:schemeClr>
                </a:solidFill>
              </a:rPr>
              <a:t>React is fast and agile</a:t>
            </a:r>
          </a:p>
          <a:p>
            <a:pPr marL="285750" indent="-285750">
              <a:lnSpc>
                <a:spcPct val="150000"/>
              </a:lnSpc>
              <a:buSzPts val="2000"/>
            </a:pPr>
            <a:r>
              <a:rPr lang="en-US" sz="1600" b="1" dirty="0">
                <a:solidFill>
                  <a:schemeClr val="accent4">
                    <a:lumMod val="75000"/>
                  </a:schemeClr>
                </a:solidFill>
              </a:rPr>
              <a:t>React Introduced JSX</a:t>
            </a:r>
          </a:p>
          <a:p>
            <a:pPr marL="285750" indent="-285750">
              <a:lnSpc>
                <a:spcPct val="150000"/>
              </a:lnSpc>
              <a:buSzPts val="2000"/>
            </a:pPr>
            <a:r>
              <a:rPr lang="en-US" sz="1600" b="1" dirty="0">
                <a:solidFill>
                  <a:schemeClr val="accent4">
                    <a:lumMod val="75000"/>
                  </a:schemeClr>
                </a:solidFill>
              </a:rPr>
              <a:t>Big Development Community</a:t>
            </a:r>
          </a:p>
        </p:txBody>
      </p:sp>
      <p:sp>
        <p:nvSpPr>
          <p:cNvPr id="3" name="Rectangle 2"/>
          <p:cNvSpPr/>
          <p:nvPr/>
        </p:nvSpPr>
        <p:spPr>
          <a:xfrm>
            <a:off x="685800" y="1733550"/>
            <a:ext cx="2165978" cy="584775"/>
          </a:xfrm>
          <a:prstGeom prst="rect">
            <a:avLst/>
          </a:prstGeom>
        </p:spPr>
        <p:txBody>
          <a:bodyPr wrap="none">
            <a:spAutoFit/>
          </a:bodyPr>
          <a:lstStyle/>
          <a:p>
            <a:r>
              <a:rPr lang="en-US" sz="3200" dirty="0">
                <a:solidFill>
                  <a:srgbClr val="0DB7C4"/>
                </a:solidFill>
                <a:latin typeface="Dosis"/>
                <a:ea typeface="Dosis"/>
                <a:cs typeface="Dosis"/>
                <a:sym typeface="Dosis"/>
              </a:rPr>
              <a:t>Why </a:t>
            </a:r>
            <a:r>
              <a:rPr lang="en-US" sz="3200" dirty="0" smtClean="0">
                <a:solidFill>
                  <a:srgbClr val="0DB7C4"/>
                </a:solidFill>
                <a:latin typeface="Dosis"/>
                <a:ea typeface="Dosis"/>
                <a:cs typeface="Dosis"/>
                <a:sym typeface="Dosis"/>
              </a:rPr>
              <a:t> </a:t>
            </a:r>
            <a:r>
              <a:rPr lang="en-US" sz="3200" dirty="0">
                <a:solidFill>
                  <a:srgbClr val="0DB7C4"/>
                </a:solidFill>
                <a:latin typeface="Dosis"/>
                <a:ea typeface="Dosis"/>
                <a:cs typeface="Dosis"/>
                <a:sym typeface="Dosis"/>
              </a:rPr>
              <a:t>React ?</a:t>
            </a:r>
          </a:p>
        </p:txBody>
      </p:sp>
      <p:pic>
        <p:nvPicPr>
          <p:cNvPr id="6146" name="Picture 2" descr="C:\Users\bele\Downloads\iconfinder_React.js_logo_1174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041"/>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508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a:xfrm>
            <a:off x="609600" y="285750"/>
            <a:ext cx="8689109" cy="2280516"/>
          </a:xfrm>
        </p:spPr>
        <p:txBody>
          <a:bodyPr/>
          <a:lstStyle/>
          <a:p>
            <a:pPr>
              <a:lnSpc>
                <a:spcPct val="150000"/>
              </a:lnSpc>
              <a:spcBef>
                <a:spcPts val="600"/>
              </a:spcBef>
              <a:buSzPts val="2000"/>
            </a:pPr>
            <a:r>
              <a:rPr lang="en-US" sz="4400" dirty="0" err="1" smtClean="0"/>
              <a:t>iOS</a:t>
            </a:r>
            <a:r>
              <a:rPr lang="en-US" b="1" dirty="0">
                <a:solidFill>
                  <a:schemeClr val="tx1">
                    <a:lumMod val="95000"/>
                    <a:lumOff val="5000"/>
                  </a:schemeClr>
                </a:solidFill>
              </a:rPr>
              <a:t/>
            </a:r>
            <a:br>
              <a:rPr lang="en-US" b="1" dirty="0">
                <a:solidFill>
                  <a:schemeClr val="tx1">
                    <a:lumMod val="95000"/>
                    <a:lumOff val="5000"/>
                  </a:schemeClr>
                </a:solidFill>
              </a:rPr>
            </a:br>
            <a:r>
              <a:rPr lang="en-US" sz="1600" b="1" dirty="0">
                <a:solidFill>
                  <a:schemeClr val="accent4">
                    <a:lumMod val="75000"/>
                  </a:schemeClr>
                </a:solidFill>
                <a:latin typeface="Source Sans Pro"/>
                <a:ea typeface="Source Sans Pro"/>
                <a:cs typeface="Source Sans Pro"/>
                <a:sym typeface="Source Sans Pro"/>
              </a:rPr>
              <a:t>is a mobile operating system created and developed by Apple Inc. exclusively for its hardware. It is the operating system that presently powers many of the company's mobile devices, including the iPhone, </a:t>
            </a:r>
            <a:r>
              <a:rPr lang="en-US" sz="1600" b="1" dirty="0" err="1">
                <a:solidFill>
                  <a:schemeClr val="accent4">
                    <a:lumMod val="75000"/>
                  </a:schemeClr>
                </a:solidFill>
                <a:latin typeface="Source Sans Pro"/>
                <a:ea typeface="Source Sans Pro"/>
                <a:cs typeface="Source Sans Pro"/>
                <a:sym typeface="Source Sans Pro"/>
              </a:rPr>
              <a:t>iPad</a:t>
            </a:r>
            <a:r>
              <a:rPr lang="en-US" sz="1600" b="1" dirty="0">
                <a:solidFill>
                  <a:schemeClr val="accent4">
                    <a:lumMod val="75000"/>
                  </a:schemeClr>
                </a:solidFill>
                <a:latin typeface="Source Sans Pro"/>
                <a:ea typeface="Source Sans Pro"/>
                <a:cs typeface="Source Sans Pro"/>
                <a:sym typeface="Source Sans Pro"/>
              </a:rPr>
              <a:t>, and iPod Touch</a:t>
            </a:r>
            <a:br>
              <a:rPr lang="en-US" sz="1600" b="1" dirty="0">
                <a:solidFill>
                  <a:schemeClr val="accent4">
                    <a:lumMod val="75000"/>
                  </a:schemeClr>
                </a:solidFill>
                <a:latin typeface="Source Sans Pro"/>
                <a:ea typeface="Source Sans Pro"/>
                <a:cs typeface="Source Sans Pro"/>
                <a:sym typeface="Source Sans Pro"/>
              </a:rPr>
            </a:br>
            <a:endParaRPr lang="en-US" sz="1600" b="1" dirty="0">
              <a:solidFill>
                <a:schemeClr val="accent4">
                  <a:lumMod val="75000"/>
                </a:schemeClr>
              </a:solidFill>
              <a:latin typeface="Source Sans Pro"/>
              <a:ea typeface="Source Sans Pro"/>
              <a:cs typeface="Source Sans Pro"/>
              <a:sym typeface="Source Sans Pro"/>
            </a:endParaRPr>
          </a:p>
        </p:txBody>
      </p:sp>
      <p:sp>
        <p:nvSpPr>
          <p:cNvPr id="9" name="Google Shape;82;p13"/>
          <p:cNvSpPr txBox="1">
            <a:spLocks noGrp="1"/>
          </p:cNvSpPr>
          <p:nvPr>
            <p:ph type="body" idx="4294967295"/>
          </p:nvPr>
        </p:nvSpPr>
        <p:spPr>
          <a:xfrm>
            <a:off x="381000" y="2495550"/>
            <a:ext cx="6934200" cy="3042450"/>
          </a:xfrm>
          <a:prstGeom prst="rect">
            <a:avLst/>
          </a:prstGeom>
        </p:spPr>
        <p:txBody>
          <a:bodyPr spcFirstLastPara="1" wrap="square" lIns="91425" tIns="91425" rIns="91425" bIns="91425" anchor="t" anchorCtr="0">
            <a:noAutofit/>
          </a:bodyPr>
          <a:lstStyle/>
          <a:p>
            <a:pPr marL="285750" indent="-285750">
              <a:lnSpc>
                <a:spcPct val="150000"/>
              </a:lnSpc>
              <a:buSzPts val="2000"/>
            </a:pPr>
            <a:r>
              <a:rPr lang="en-US" sz="1600" b="1" dirty="0">
                <a:solidFill>
                  <a:schemeClr val="accent4">
                    <a:lumMod val="75000"/>
                  </a:schemeClr>
                </a:solidFill>
              </a:rPr>
              <a:t>Better Developer Support &amp; Tools.</a:t>
            </a:r>
          </a:p>
          <a:p>
            <a:pPr marL="285750" indent="-285750">
              <a:lnSpc>
                <a:spcPct val="150000"/>
              </a:lnSpc>
              <a:buSzPts val="2000"/>
            </a:pPr>
            <a:r>
              <a:rPr lang="en-US" sz="1600" b="1" dirty="0">
                <a:solidFill>
                  <a:schemeClr val="accent4">
                    <a:lumMod val="75000"/>
                  </a:schemeClr>
                </a:solidFill>
              </a:rPr>
              <a:t>Lesser Fragmentation.</a:t>
            </a:r>
          </a:p>
          <a:p>
            <a:pPr marL="285750" indent="-285750">
              <a:lnSpc>
                <a:spcPct val="150000"/>
              </a:lnSpc>
              <a:buSzPts val="2000"/>
            </a:pPr>
            <a:r>
              <a:rPr lang="en-US" sz="1600" b="1" dirty="0">
                <a:solidFill>
                  <a:schemeClr val="accent4">
                    <a:lumMod val="75000"/>
                  </a:schemeClr>
                </a:solidFill>
              </a:rPr>
              <a:t>High Quality Emulators.</a:t>
            </a:r>
          </a:p>
          <a:p>
            <a:pPr marL="285750" indent="-285750">
              <a:lnSpc>
                <a:spcPct val="150000"/>
              </a:lnSpc>
              <a:buSzPts val="2000"/>
            </a:pPr>
            <a:r>
              <a:rPr lang="en-US" sz="1600" b="1" dirty="0">
                <a:solidFill>
                  <a:schemeClr val="accent4">
                    <a:lumMod val="75000"/>
                  </a:schemeClr>
                </a:solidFill>
              </a:rPr>
              <a:t>Higher </a:t>
            </a:r>
            <a:r>
              <a:rPr lang="en-US" sz="1600" b="1" dirty="0" smtClean="0">
                <a:solidFill>
                  <a:schemeClr val="accent4">
                    <a:lumMod val="75000"/>
                  </a:schemeClr>
                </a:solidFill>
              </a:rPr>
              <a:t>Revenue.</a:t>
            </a:r>
            <a:endParaRPr lang="en-US" sz="1600" b="1" dirty="0">
              <a:solidFill>
                <a:schemeClr val="accent4">
                  <a:lumMod val="75000"/>
                </a:schemeClr>
              </a:solidFill>
            </a:endParaRPr>
          </a:p>
          <a:p>
            <a:pPr marL="285750" indent="-285750">
              <a:lnSpc>
                <a:spcPct val="150000"/>
              </a:lnSpc>
              <a:buSzPts val="2000"/>
            </a:pPr>
            <a:r>
              <a:rPr lang="en-US" sz="1600" b="1" dirty="0" smtClean="0">
                <a:solidFill>
                  <a:schemeClr val="accent4">
                    <a:lumMod val="75000"/>
                  </a:schemeClr>
                </a:solidFill>
              </a:rPr>
              <a:t>Apple map  .</a:t>
            </a:r>
            <a:endParaRPr lang="en-US" sz="1600" b="1" dirty="0">
              <a:solidFill>
                <a:schemeClr val="accent4">
                  <a:lumMod val="75000"/>
                </a:schemeClr>
              </a:solidFill>
            </a:endParaRPr>
          </a:p>
        </p:txBody>
      </p:sp>
      <p:sp>
        <p:nvSpPr>
          <p:cNvPr id="3" name="Rectangle 2"/>
          <p:cNvSpPr/>
          <p:nvPr/>
        </p:nvSpPr>
        <p:spPr>
          <a:xfrm>
            <a:off x="762000" y="1657350"/>
            <a:ext cx="1717137" cy="1077218"/>
          </a:xfrm>
          <a:prstGeom prst="rect">
            <a:avLst/>
          </a:prstGeom>
        </p:spPr>
        <p:txBody>
          <a:bodyPr wrap="none">
            <a:spAutoFit/>
          </a:bodyPr>
          <a:lstStyle/>
          <a:p>
            <a:endParaRPr lang="en-US" sz="3200" dirty="0" smtClean="0">
              <a:solidFill>
                <a:srgbClr val="0DB7C4"/>
              </a:solidFill>
              <a:latin typeface="Dosis"/>
              <a:ea typeface="Dosis"/>
              <a:cs typeface="Dosis"/>
              <a:sym typeface="Dosis"/>
            </a:endParaRPr>
          </a:p>
          <a:p>
            <a:r>
              <a:rPr lang="en-US" sz="3200" dirty="0" smtClean="0">
                <a:solidFill>
                  <a:srgbClr val="0DB7C4"/>
                </a:solidFill>
                <a:latin typeface="Dosis"/>
                <a:ea typeface="Dosis"/>
                <a:cs typeface="Dosis"/>
                <a:sym typeface="Dosis"/>
              </a:rPr>
              <a:t>Why </a:t>
            </a:r>
            <a:r>
              <a:rPr lang="en-US" sz="3200" dirty="0" err="1" smtClean="0">
                <a:solidFill>
                  <a:srgbClr val="0DB7C4"/>
                </a:solidFill>
                <a:latin typeface="Dosis"/>
                <a:ea typeface="Dosis"/>
                <a:cs typeface="Dosis"/>
                <a:sym typeface="Dosis"/>
              </a:rPr>
              <a:t>iOS</a:t>
            </a:r>
            <a:r>
              <a:rPr lang="en-US" sz="3200" dirty="0" smtClean="0">
                <a:solidFill>
                  <a:srgbClr val="0DB7C4"/>
                </a:solidFill>
                <a:latin typeface="Dosis"/>
                <a:ea typeface="Dosis"/>
                <a:cs typeface="Dosis"/>
                <a:sym typeface="Dosis"/>
              </a:rPr>
              <a:t> </a:t>
            </a:r>
            <a:r>
              <a:rPr lang="en-US" sz="3200" dirty="0">
                <a:solidFill>
                  <a:srgbClr val="0DB7C4"/>
                </a:solidFill>
                <a:latin typeface="Dosis"/>
                <a:ea typeface="Dosis"/>
                <a:cs typeface="Dosis"/>
                <a:sym typeface="Dosis"/>
              </a:rPr>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20000" y="-9525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871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a:xfrm>
            <a:off x="685800" y="71870"/>
            <a:ext cx="8243456" cy="1619250"/>
          </a:xfrm>
        </p:spPr>
        <p:txBody>
          <a:bodyPr/>
          <a:lstStyle/>
          <a:p>
            <a:pPr>
              <a:lnSpc>
                <a:spcPct val="150000"/>
              </a:lnSpc>
              <a:spcBef>
                <a:spcPts val="600"/>
              </a:spcBef>
              <a:buSzPts val="2000"/>
            </a:pPr>
            <a:r>
              <a:rPr lang="en-US" sz="4400" dirty="0" smtClean="0"/>
              <a:t>Swift </a:t>
            </a:r>
            <a:r>
              <a:rPr lang="en-US" b="1" dirty="0" smtClean="0">
                <a:solidFill>
                  <a:schemeClr val="tx1">
                    <a:lumMod val="95000"/>
                    <a:lumOff val="5000"/>
                  </a:schemeClr>
                </a:solidFill>
              </a:rPr>
              <a:t/>
            </a:r>
            <a:br>
              <a:rPr lang="en-US" b="1" dirty="0" smtClean="0">
                <a:solidFill>
                  <a:schemeClr val="tx1">
                    <a:lumMod val="95000"/>
                    <a:lumOff val="5000"/>
                  </a:schemeClr>
                </a:solidFill>
              </a:rPr>
            </a:br>
            <a:r>
              <a:rPr lang="en-US" sz="1600" b="1" dirty="0" err="1">
                <a:solidFill>
                  <a:schemeClr val="accent4">
                    <a:lumMod val="75000"/>
                  </a:schemeClr>
                </a:solidFill>
                <a:latin typeface="Source Sans Pro"/>
                <a:sym typeface="Source Sans Pro"/>
              </a:rPr>
              <a:t>S</a:t>
            </a:r>
            <a:r>
              <a:rPr lang="en-US" sz="1600" b="1" dirty="0" err="1" smtClean="0">
                <a:solidFill>
                  <a:schemeClr val="accent4">
                    <a:lumMod val="75000"/>
                  </a:schemeClr>
                </a:solidFill>
                <a:latin typeface="Source Sans Pro"/>
                <a:ea typeface="Source Sans Pro"/>
                <a:cs typeface="Source Sans Pro"/>
                <a:sym typeface="Source Sans Pro"/>
              </a:rPr>
              <a:t>wift</a:t>
            </a:r>
            <a:r>
              <a:rPr lang="en-US" sz="1600" b="1" dirty="0" smtClean="0">
                <a:solidFill>
                  <a:schemeClr val="accent4">
                    <a:lumMod val="75000"/>
                  </a:schemeClr>
                </a:solidFill>
                <a:latin typeface="Source Sans Pro"/>
                <a:ea typeface="Source Sans Pro"/>
                <a:cs typeface="Source Sans Pro"/>
                <a:sym typeface="Source Sans Pro"/>
              </a:rPr>
              <a:t> </a:t>
            </a:r>
            <a:r>
              <a:rPr lang="en-US" sz="1600" b="1" dirty="0">
                <a:solidFill>
                  <a:schemeClr val="accent4">
                    <a:lumMod val="75000"/>
                  </a:schemeClr>
                </a:solidFill>
                <a:latin typeface="Source Sans Pro"/>
                <a:ea typeface="Source Sans Pro"/>
                <a:cs typeface="Source Sans Pro"/>
                <a:sym typeface="Source Sans Pro"/>
              </a:rPr>
              <a:t>is a general-purpose, multi-paradigm, compiled programming language developed by Apple Inc</a:t>
            </a:r>
            <a:r>
              <a:rPr lang="en-US" sz="1600" b="1" dirty="0" smtClean="0">
                <a:solidFill>
                  <a:schemeClr val="accent4">
                    <a:lumMod val="75000"/>
                  </a:schemeClr>
                </a:solidFill>
                <a:latin typeface="Source Sans Pro"/>
                <a:ea typeface="Source Sans Pro"/>
                <a:cs typeface="Source Sans Pro"/>
                <a:sym typeface="Source Sans Pro"/>
              </a:rPr>
              <a:t>. </a:t>
            </a:r>
            <a:endParaRPr lang="en-US" sz="1600" b="1" dirty="0">
              <a:solidFill>
                <a:schemeClr val="accent4">
                  <a:lumMod val="75000"/>
                </a:schemeClr>
              </a:solidFill>
              <a:latin typeface="Source Sans Pro"/>
              <a:ea typeface="Source Sans Pro"/>
              <a:cs typeface="Source Sans Pro"/>
              <a:sym typeface="Source Sans Pro"/>
            </a:endParaRPr>
          </a:p>
        </p:txBody>
      </p:sp>
      <p:sp>
        <p:nvSpPr>
          <p:cNvPr id="9" name="Google Shape;82;p13"/>
          <p:cNvSpPr txBox="1">
            <a:spLocks noGrp="1"/>
          </p:cNvSpPr>
          <p:nvPr>
            <p:ph type="body" idx="4294967295"/>
          </p:nvPr>
        </p:nvSpPr>
        <p:spPr>
          <a:xfrm>
            <a:off x="304800" y="1428750"/>
            <a:ext cx="8458200" cy="3229264"/>
          </a:xfrm>
          <a:prstGeom prst="rect">
            <a:avLst/>
          </a:prstGeom>
        </p:spPr>
        <p:txBody>
          <a:bodyPr spcFirstLastPara="1" wrap="square" lIns="91425" tIns="91425" rIns="91425" bIns="91425" anchor="t" anchorCtr="0">
            <a:noAutofit/>
          </a:bodyPr>
          <a:lstStyle/>
          <a:p>
            <a:pPr marL="0" indent="0">
              <a:lnSpc>
                <a:spcPct val="150000"/>
              </a:lnSpc>
              <a:buSzPts val="2000"/>
              <a:buNone/>
            </a:pPr>
            <a:r>
              <a:rPr lang="ar-EG" sz="2800" dirty="0" smtClean="0">
                <a:solidFill>
                  <a:srgbClr val="0DB7C4"/>
                </a:solidFill>
                <a:latin typeface="Dosis"/>
                <a:ea typeface="Dosis"/>
                <a:cs typeface="Dosis"/>
                <a:sym typeface="Dosis"/>
              </a:rPr>
              <a:t>        </a:t>
            </a:r>
            <a:r>
              <a:rPr lang="en-US" sz="2800" dirty="0" smtClean="0">
                <a:solidFill>
                  <a:srgbClr val="0DB7C4"/>
                </a:solidFill>
                <a:latin typeface="Dosis"/>
                <a:ea typeface="Dosis"/>
                <a:cs typeface="Dosis"/>
                <a:sym typeface="Dosis"/>
              </a:rPr>
              <a:t>Why </a:t>
            </a:r>
            <a:r>
              <a:rPr lang="en-US" sz="2800" dirty="0">
                <a:solidFill>
                  <a:srgbClr val="0DB7C4"/>
                </a:solidFill>
                <a:latin typeface="Dosis"/>
                <a:ea typeface="Dosis"/>
                <a:cs typeface="Dosis"/>
                <a:sym typeface="Dosis"/>
              </a:rPr>
              <a:t>Swift</a:t>
            </a:r>
            <a:r>
              <a:rPr lang="en-US" sz="2800" dirty="0" smtClean="0">
                <a:solidFill>
                  <a:srgbClr val="0DB7C4"/>
                </a:solidFill>
                <a:latin typeface="Dosis"/>
                <a:ea typeface="Dosis"/>
                <a:cs typeface="Dosis"/>
                <a:sym typeface="Dosis"/>
              </a:rPr>
              <a:t>?</a:t>
            </a:r>
            <a:endParaRPr lang="en-US" sz="2800" dirty="0"/>
          </a:p>
          <a:p>
            <a:pPr marL="0" indent="0">
              <a:lnSpc>
                <a:spcPct val="150000"/>
              </a:lnSpc>
              <a:buSzPts val="2000"/>
              <a:buNone/>
            </a:pPr>
            <a:r>
              <a:rPr lang="ar-EG" sz="1600" dirty="0" smtClean="0"/>
              <a:t>                               </a:t>
            </a:r>
            <a:r>
              <a:rPr lang="en-US" sz="1600" dirty="0" smtClean="0"/>
              <a:t>First </a:t>
            </a:r>
            <a:r>
              <a:rPr lang="en-US" sz="1600" dirty="0"/>
              <a:t>of all it is open source, safe and fast language. Its mainly advantages are</a:t>
            </a:r>
            <a:r>
              <a:rPr lang="en-US" sz="1600" dirty="0" smtClean="0"/>
              <a:t>:</a:t>
            </a:r>
            <a:endParaRPr lang="en-US" sz="1600" b="1" dirty="0" smtClean="0">
              <a:solidFill>
                <a:schemeClr val="accent4">
                  <a:lumMod val="75000"/>
                </a:schemeClr>
              </a:solidFill>
              <a:sym typeface="Dosis"/>
            </a:endParaRPr>
          </a:p>
          <a:p>
            <a:pPr marL="285750" indent="-285750">
              <a:lnSpc>
                <a:spcPct val="150000"/>
              </a:lnSpc>
              <a:buSzPts val="2000"/>
            </a:pPr>
            <a:r>
              <a:rPr lang="en-US" sz="1600" b="1" dirty="0" smtClean="0">
                <a:solidFill>
                  <a:schemeClr val="accent4">
                    <a:lumMod val="75000"/>
                  </a:schemeClr>
                </a:solidFill>
                <a:sym typeface="Dosis"/>
              </a:rPr>
              <a:t>Rapid </a:t>
            </a:r>
            <a:r>
              <a:rPr lang="en-US" sz="1600" b="1" dirty="0">
                <a:solidFill>
                  <a:schemeClr val="accent4">
                    <a:lumMod val="75000"/>
                  </a:schemeClr>
                </a:solidFill>
                <a:sym typeface="Dosis"/>
              </a:rPr>
              <a:t>development process</a:t>
            </a:r>
          </a:p>
          <a:p>
            <a:pPr marL="285750" indent="-285750">
              <a:lnSpc>
                <a:spcPct val="150000"/>
              </a:lnSpc>
              <a:buSzPts val="2000"/>
            </a:pPr>
            <a:r>
              <a:rPr lang="en-US" sz="1600" b="1" dirty="0">
                <a:solidFill>
                  <a:schemeClr val="accent4">
                    <a:lumMod val="75000"/>
                  </a:schemeClr>
                </a:solidFill>
                <a:sym typeface="Dosis"/>
              </a:rPr>
              <a:t>Easier to scale the product and the team</a:t>
            </a:r>
          </a:p>
          <a:p>
            <a:pPr marL="285750" indent="-285750">
              <a:lnSpc>
                <a:spcPct val="150000"/>
              </a:lnSpc>
              <a:buSzPts val="2000"/>
            </a:pPr>
            <a:r>
              <a:rPr lang="en-US" sz="1600" b="1" dirty="0">
                <a:solidFill>
                  <a:schemeClr val="accent4">
                    <a:lumMod val="75000"/>
                  </a:schemeClr>
                </a:solidFill>
                <a:sym typeface="Dosis"/>
              </a:rPr>
              <a:t>Improved safety and performance</a:t>
            </a:r>
          </a:p>
          <a:p>
            <a:pPr marL="285750" indent="-285750">
              <a:lnSpc>
                <a:spcPct val="150000"/>
              </a:lnSpc>
              <a:buSzPts val="2000"/>
            </a:pPr>
            <a:r>
              <a:rPr lang="en-US" sz="1600" b="1" dirty="0">
                <a:solidFill>
                  <a:schemeClr val="accent4">
                    <a:lumMod val="75000"/>
                  </a:schemeClr>
                </a:solidFill>
                <a:sym typeface="Dosis"/>
              </a:rPr>
              <a:t>Automatic memory management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72400" y="-32905"/>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450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ctrTitle" idx="4294967295"/>
          </p:nvPr>
        </p:nvSpPr>
        <p:spPr>
          <a:xfrm>
            <a:off x="1094780" y="1690650"/>
            <a:ext cx="6525220" cy="1159800"/>
          </a:xfrm>
          <a:prstGeom prst="rect">
            <a:avLst/>
          </a:prstGeom>
        </p:spPr>
        <p:txBody>
          <a:bodyPr spcFirstLastPara="1" wrap="square" lIns="91425" tIns="91425" rIns="91425" bIns="91425" anchor="b" anchorCtr="0">
            <a:noAutofit/>
          </a:bodyPr>
          <a:lstStyle/>
          <a:p>
            <a:pPr lvl="0"/>
            <a:r>
              <a:rPr lang="en-US" sz="7200" dirty="0" smtClean="0"/>
              <a:t>Vision &amp;mission</a:t>
            </a:r>
            <a:br>
              <a:rPr lang="en-US" sz="7200" dirty="0" smtClean="0"/>
            </a:br>
            <a:endParaRPr sz="7200" dirty="0"/>
          </a:p>
        </p:txBody>
      </p:sp>
      <p:sp>
        <p:nvSpPr>
          <p:cNvPr id="130" name="Google Shape;130;p18"/>
          <p:cNvSpPr txBox="1">
            <a:spLocks noGrp="1"/>
          </p:cNvSpPr>
          <p:nvPr>
            <p:ph type="subTitle" idx="4294967295"/>
          </p:nvPr>
        </p:nvSpPr>
        <p:spPr>
          <a:xfrm>
            <a:off x="152400" y="1810153"/>
            <a:ext cx="8610600" cy="2743200"/>
          </a:xfrm>
          <a:prstGeom prst="rect">
            <a:avLst/>
          </a:prstGeom>
        </p:spPr>
        <p:txBody>
          <a:bodyPr spcFirstLastPara="1" wrap="square" lIns="91425" tIns="91425" rIns="91425" bIns="91425" anchor="t" anchorCtr="0">
            <a:noAutofit/>
          </a:bodyPr>
          <a:lstStyle/>
          <a:p>
            <a:pPr indent="-457200"/>
            <a:r>
              <a:rPr lang="en-US" dirty="0"/>
              <a:t> </a:t>
            </a:r>
            <a:r>
              <a:rPr lang="en-US" dirty="0" smtClean="0"/>
              <a:t>we see  , </a:t>
            </a:r>
            <a:r>
              <a:rPr lang="ar-EG" dirty="0" smtClean="0"/>
              <a:t>  </a:t>
            </a:r>
            <a:r>
              <a:rPr lang="en-US" dirty="0"/>
              <a:t>It is our duty to adapt </a:t>
            </a:r>
            <a:r>
              <a:rPr lang="en-US" dirty="0" smtClean="0"/>
              <a:t>the computer</a:t>
            </a:r>
          </a:p>
          <a:p>
            <a:pPr marL="0" indent="0">
              <a:buNone/>
            </a:pPr>
            <a:r>
              <a:rPr lang="ar-EG" dirty="0" smtClean="0"/>
              <a:t>      </a:t>
            </a:r>
            <a:r>
              <a:rPr lang="en-US" dirty="0" smtClean="0"/>
              <a:t>science </a:t>
            </a:r>
            <a:r>
              <a:rPr lang="en-US" dirty="0"/>
              <a:t>to serve the </a:t>
            </a:r>
            <a:r>
              <a:rPr lang="en-US" dirty="0" smtClean="0"/>
              <a:t>community </a:t>
            </a:r>
          </a:p>
          <a:p>
            <a:pPr indent="-457200"/>
            <a:r>
              <a:rPr lang="en-US" dirty="0" smtClean="0"/>
              <a:t>We choose health </a:t>
            </a:r>
            <a:r>
              <a:rPr lang="en-US" dirty="0"/>
              <a:t>sector Given </a:t>
            </a:r>
            <a:r>
              <a:rPr lang="en-US" dirty="0" smtClean="0"/>
              <a:t>the</a:t>
            </a:r>
            <a:r>
              <a:rPr lang="ar-EG" dirty="0" smtClean="0"/>
              <a:t> </a:t>
            </a:r>
            <a:r>
              <a:rPr lang="en-US" dirty="0" smtClean="0"/>
              <a:t>deteriorating </a:t>
            </a:r>
            <a:r>
              <a:rPr lang="en-US" dirty="0"/>
              <a:t>conditions in </a:t>
            </a:r>
            <a:r>
              <a:rPr lang="en-US" dirty="0" smtClean="0"/>
              <a:t>Egypt</a:t>
            </a:r>
            <a:r>
              <a:rPr lang="ar-EG" dirty="0" smtClean="0"/>
              <a:t>  </a:t>
            </a:r>
          </a:p>
          <a:p>
            <a:pPr indent="-457200"/>
            <a:r>
              <a:rPr lang="en-US" dirty="0"/>
              <a:t>Community service is our nominal goal</a:t>
            </a:r>
            <a:endParaRPr lang="ar-EG" dirty="0" smtClean="0"/>
          </a:p>
          <a:p>
            <a:pPr indent="-457200"/>
            <a:endParaRPr lang="en-US" dirty="0" smtClean="0"/>
          </a:p>
          <a:p>
            <a:pPr indent="-457200"/>
            <a:endParaRPr dirty="0"/>
          </a:p>
        </p:txBody>
      </p:sp>
      <p:grpSp>
        <p:nvGrpSpPr>
          <p:cNvPr id="138" name="Google Shape;138;p18"/>
          <p:cNvGrpSpPr/>
          <p:nvPr/>
        </p:nvGrpSpPr>
        <p:grpSpPr>
          <a:xfrm>
            <a:off x="7841620" y="3181753"/>
            <a:ext cx="320399" cy="320378"/>
            <a:chOff x="1951075" y="2333250"/>
            <a:chExt cx="381200" cy="381175"/>
          </a:xfrm>
        </p:grpSpPr>
        <p:sp>
          <p:nvSpPr>
            <p:cNvPr id="139" name="Google Shape;139;p1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0" name="Google Shape;140;p1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1" name="Google Shape;141;p1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2" name="Google Shape;142;p1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43" name="Google Shape;143;p18"/>
          <p:cNvGrpSpPr/>
          <p:nvPr/>
        </p:nvGrpSpPr>
        <p:grpSpPr>
          <a:xfrm>
            <a:off x="6134870" y="1247078"/>
            <a:ext cx="320378" cy="320378"/>
            <a:chOff x="1278900" y="2333250"/>
            <a:chExt cx="381175" cy="381175"/>
          </a:xfrm>
        </p:grpSpPr>
        <p:sp>
          <p:nvSpPr>
            <p:cNvPr id="144" name="Google Shape;144;p1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ctrTitle" idx="4294967295"/>
          </p:nvPr>
        </p:nvSpPr>
        <p:spPr>
          <a:xfrm>
            <a:off x="1094780" y="1690650"/>
            <a:ext cx="5178600" cy="1159800"/>
          </a:xfrm>
          <a:prstGeom prst="rect">
            <a:avLst/>
          </a:prstGeom>
        </p:spPr>
        <p:txBody>
          <a:bodyPr spcFirstLastPara="1" wrap="square" lIns="91425" tIns="91425" rIns="91425" bIns="91425" anchor="b" anchorCtr="0">
            <a:noAutofit/>
          </a:bodyPr>
          <a:lstStyle/>
          <a:p>
            <a:pPr lvl="0"/>
            <a:r>
              <a:rPr lang="en-US" sz="7200" dirty="0"/>
              <a:t>Achievements</a:t>
            </a:r>
            <a:r>
              <a:rPr lang="en-US" sz="7200" dirty="0" smtClean="0"/>
              <a:t/>
            </a:r>
            <a:br>
              <a:rPr lang="en-US" sz="7200" dirty="0" smtClean="0"/>
            </a:br>
            <a:endParaRPr sz="7200" dirty="0"/>
          </a:p>
        </p:txBody>
      </p:sp>
      <p:sp>
        <p:nvSpPr>
          <p:cNvPr id="130" name="Google Shape;130;p18"/>
          <p:cNvSpPr txBox="1">
            <a:spLocks noGrp="1"/>
          </p:cNvSpPr>
          <p:nvPr>
            <p:ph type="subTitle" idx="4294967295"/>
          </p:nvPr>
        </p:nvSpPr>
        <p:spPr>
          <a:xfrm>
            <a:off x="152400" y="1810152"/>
            <a:ext cx="8610600" cy="3047597"/>
          </a:xfrm>
          <a:prstGeom prst="rect">
            <a:avLst/>
          </a:prstGeom>
        </p:spPr>
        <p:txBody>
          <a:bodyPr spcFirstLastPara="1" wrap="square" lIns="91425" tIns="91425" rIns="91425" bIns="91425" anchor="t" anchorCtr="0">
            <a:noAutofit/>
          </a:bodyPr>
          <a:lstStyle/>
          <a:p>
            <a:pPr indent="-457200"/>
            <a:r>
              <a:rPr lang="en-US" dirty="0" smtClean="0"/>
              <a:t>Our </a:t>
            </a:r>
            <a:r>
              <a:rPr lang="en-US" dirty="0"/>
              <a:t>project Achieved first place in the university competition </a:t>
            </a:r>
            <a:r>
              <a:rPr lang="en-US" dirty="0" smtClean="0"/>
              <a:t>for apps that  </a:t>
            </a:r>
            <a:r>
              <a:rPr lang="en-US" dirty="0"/>
              <a:t>serve the </a:t>
            </a:r>
            <a:r>
              <a:rPr lang="en-US" dirty="0" smtClean="0"/>
              <a:t>community</a:t>
            </a:r>
            <a:endParaRPr lang="ar-EG" dirty="0" smtClean="0"/>
          </a:p>
          <a:p>
            <a:pPr indent="-457200"/>
            <a:r>
              <a:rPr lang="en-US" dirty="0" smtClean="0"/>
              <a:t>We </a:t>
            </a:r>
            <a:r>
              <a:rPr lang="en-US" dirty="0"/>
              <a:t>still participate in some competitions for community </a:t>
            </a:r>
            <a:r>
              <a:rPr lang="en-US" dirty="0" smtClean="0"/>
              <a:t>service</a:t>
            </a:r>
            <a:endParaRPr lang="ar-EG" dirty="0" smtClean="0"/>
          </a:p>
          <a:p>
            <a:pPr indent="-457200"/>
            <a:endParaRPr lang="en-US" dirty="0" smtClean="0"/>
          </a:p>
          <a:p>
            <a:pPr indent="-457200"/>
            <a:endParaRPr dirty="0"/>
          </a:p>
        </p:txBody>
      </p:sp>
      <p:grpSp>
        <p:nvGrpSpPr>
          <p:cNvPr id="138" name="Google Shape;138;p18"/>
          <p:cNvGrpSpPr/>
          <p:nvPr/>
        </p:nvGrpSpPr>
        <p:grpSpPr>
          <a:xfrm>
            <a:off x="7841620" y="3181753"/>
            <a:ext cx="320399" cy="320378"/>
            <a:chOff x="1951075" y="2333250"/>
            <a:chExt cx="381200" cy="381175"/>
          </a:xfrm>
        </p:grpSpPr>
        <p:sp>
          <p:nvSpPr>
            <p:cNvPr id="139" name="Google Shape;139;p1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40" name="Google Shape;140;p1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41" name="Google Shape;141;p1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42" name="Google Shape;142;p1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43" name="Google Shape;143;p18"/>
          <p:cNvGrpSpPr/>
          <p:nvPr/>
        </p:nvGrpSpPr>
        <p:grpSpPr>
          <a:xfrm>
            <a:off x="6134870" y="1247078"/>
            <a:ext cx="320378" cy="320378"/>
            <a:chOff x="1278900" y="2333250"/>
            <a:chExt cx="381175" cy="381175"/>
          </a:xfrm>
        </p:grpSpPr>
        <p:sp>
          <p:nvSpPr>
            <p:cNvPr id="144" name="Google Shape;144;p1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5" name="Google Shape;145;p1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6" name="Google Shape;146;p1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7" name="Google Shape;147;p1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5" name="Google Shape;509;p40"/>
          <p:cNvGrpSpPr/>
          <p:nvPr/>
        </p:nvGrpSpPr>
        <p:grpSpPr>
          <a:xfrm>
            <a:off x="6178287" y="301336"/>
            <a:ext cx="1292590" cy="1500819"/>
            <a:chOff x="5290150" y="1636700"/>
            <a:chExt cx="425025" cy="429875"/>
          </a:xfrm>
        </p:grpSpPr>
        <p:sp>
          <p:nvSpPr>
            <p:cNvPr id="16" name="Google Shape;510;p4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1;p4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188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5" name="TextBox 14"/>
          <p:cNvSpPr txBox="1"/>
          <p:nvPr/>
        </p:nvSpPr>
        <p:spPr>
          <a:xfrm>
            <a:off x="5406283" y="3052006"/>
            <a:ext cx="4896544" cy="338554"/>
          </a:xfrm>
          <a:prstGeom prst="rect">
            <a:avLst/>
          </a:prstGeom>
          <a:noFill/>
        </p:spPr>
        <p:txBody>
          <a:bodyPr wrap="square" rtlCol="0">
            <a:spAutoFit/>
          </a:bodyPr>
          <a:lstStyle/>
          <a:p>
            <a:endParaRPr lang="en-US" sz="1600" b="1" dirty="0">
              <a:solidFill>
                <a:schemeClr val="accent4">
                  <a:lumMod val="75000"/>
                </a:schemeClr>
              </a:solidFill>
              <a:latin typeface="Source Sans Pro"/>
              <a:ea typeface="Source Sans Pro"/>
              <a:cs typeface="Source Sans Pro"/>
            </a:endParaRPr>
          </a:p>
        </p:txBody>
      </p:sp>
      <p:sp>
        <p:nvSpPr>
          <p:cNvPr id="2" name="Title 1"/>
          <p:cNvSpPr>
            <a:spLocks noGrp="1"/>
          </p:cNvSpPr>
          <p:nvPr>
            <p:ph type="title"/>
          </p:nvPr>
        </p:nvSpPr>
        <p:spPr>
          <a:xfrm>
            <a:off x="991155" y="-95250"/>
            <a:ext cx="3552600" cy="1140000"/>
          </a:xfrm>
        </p:spPr>
        <p:txBody>
          <a:bodyPr/>
          <a:lstStyle/>
          <a:p>
            <a:r>
              <a:rPr lang="en-US" sz="3200" b="1" dirty="0" smtClean="0">
                <a:solidFill>
                  <a:schemeClr val="accent5">
                    <a:lumMod val="75000"/>
                  </a:schemeClr>
                </a:solidFill>
              </a:rPr>
              <a:t>Marketing strategy </a:t>
            </a:r>
            <a:endParaRPr lang="en-US" sz="3200" b="1" dirty="0">
              <a:solidFill>
                <a:schemeClr val="accent5">
                  <a:lumMod val="75000"/>
                </a:schemeClr>
              </a:solidFill>
            </a:endParaRPr>
          </a:p>
        </p:txBody>
      </p:sp>
      <p:sp>
        <p:nvSpPr>
          <p:cNvPr id="34" name="TextBox 33"/>
          <p:cNvSpPr txBox="1"/>
          <p:nvPr/>
        </p:nvSpPr>
        <p:spPr>
          <a:xfrm>
            <a:off x="655732" y="1122196"/>
            <a:ext cx="862528" cy="646331"/>
          </a:xfrm>
          <a:prstGeom prst="rect">
            <a:avLst/>
          </a:prstGeom>
          <a:noFill/>
        </p:spPr>
        <p:txBody>
          <a:bodyPr wrap="square" rtlCol="0">
            <a:spAutoFit/>
          </a:bodyPr>
          <a:lstStyle/>
          <a:p>
            <a:pPr algn="ctr"/>
            <a:r>
              <a:rPr lang="en-US" altLang="ko-KR" sz="3600" dirty="0" smtClean="0">
                <a:solidFill>
                  <a:schemeClr val="accent1"/>
                </a:solidFill>
                <a:cs typeface="Arial" pitchFamily="34" charset="0"/>
              </a:rPr>
              <a:t>01</a:t>
            </a:r>
            <a:endParaRPr lang="ko-KR" altLang="en-US" sz="3600" dirty="0">
              <a:solidFill>
                <a:schemeClr val="accent1"/>
              </a:solidFill>
              <a:cs typeface="Arial" pitchFamily="34" charset="0"/>
            </a:endParaRPr>
          </a:p>
        </p:txBody>
      </p:sp>
      <p:sp>
        <p:nvSpPr>
          <p:cNvPr id="35" name="TextBox 34"/>
          <p:cNvSpPr txBox="1"/>
          <p:nvPr/>
        </p:nvSpPr>
        <p:spPr>
          <a:xfrm>
            <a:off x="1386642" y="1805620"/>
            <a:ext cx="862528" cy="646331"/>
          </a:xfrm>
          <a:prstGeom prst="rect">
            <a:avLst/>
          </a:prstGeom>
          <a:noFill/>
        </p:spPr>
        <p:txBody>
          <a:bodyPr wrap="square" rtlCol="0">
            <a:spAutoFit/>
          </a:bodyPr>
          <a:lstStyle/>
          <a:p>
            <a:pPr algn="ctr"/>
            <a:r>
              <a:rPr lang="en-US" altLang="ko-KR" sz="3600" dirty="0" smtClean="0">
                <a:solidFill>
                  <a:schemeClr val="accent1"/>
                </a:solidFill>
                <a:cs typeface="Arial" pitchFamily="34" charset="0"/>
              </a:rPr>
              <a:t>02</a:t>
            </a:r>
            <a:endParaRPr lang="ko-KR" altLang="en-US" sz="3600" dirty="0">
              <a:solidFill>
                <a:schemeClr val="accent1"/>
              </a:solidFill>
              <a:cs typeface="Arial" pitchFamily="34" charset="0"/>
            </a:endParaRPr>
          </a:p>
        </p:txBody>
      </p:sp>
      <p:sp>
        <p:nvSpPr>
          <p:cNvPr id="36" name="TextBox 35"/>
          <p:cNvSpPr txBox="1"/>
          <p:nvPr/>
        </p:nvSpPr>
        <p:spPr>
          <a:xfrm>
            <a:off x="2151384" y="2618736"/>
            <a:ext cx="862528" cy="646331"/>
          </a:xfrm>
          <a:prstGeom prst="rect">
            <a:avLst/>
          </a:prstGeom>
          <a:noFill/>
        </p:spPr>
        <p:txBody>
          <a:bodyPr wrap="square" rtlCol="0">
            <a:spAutoFit/>
          </a:bodyPr>
          <a:lstStyle/>
          <a:p>
            <a:pPr algn="ctr"/>
            <a:r>
              <a:rPr lang="en-US" altLang="ko-KR" sz="3600" dirty="0" smtClean="0">
                <a:solidFill>
                  <a:schemeClr val="accent1"/>
                </a:solidFill>
                <a:cs typeface="Arial" pitchFamily="34" charset="0"/>
              </a:rPr>
              <a:t>03</a:t>
            </a:r>
            <a:endParaRPr lang="ko-KR" altLang="en-US" sz="3600" dirty="0">
              <a:solidFill>
                <a:schemeClr val="accent1"/>
              </a:solidFill>
              <a:cs typeface="Arial" pitchFamily="34" charset="0"/>
            </a:endParaRPr>
          </a:p>
        </p:txBody>
      </p:sp>
      <p:sp>
        <p:nvSpPr>
          <p:cNvPr id="37" name="TextBox 36"/>
          <p:cNvSpPr txBox="1"/>
          <p:nvPr/>
        </p:nvSpPr>
        <p:spPr>
          <a:xfrm>
            <a:off x="2865532" y="3398638"/>
            <a:ext cx="862528" cy="646331"/>
          </a:xfrm>
          <a:prstGeom prst="rect">
            <a:avLst/>
          </a:prstGeom>
          <a:noFill/>
        </p:spPr>
        <p:txBody>
          <a:bodyPr wrap="square" rtlCol="0">
            <a:spAutoFit/>
          </a:bodyPr>
          <a:lstStyle/>
          <a:p>
            <a:pPr algn="ctr"/>
            <a:r>
              <a:rPr lang="en-US" altLang="ko-KR" sz="3600" dirty="0">
                <a:solidFill>
                  <a:schemeClr val="accent1"/>
                </a:solidFill>
                <a:cs typeface="Arial" pitchFamily="34" charset="0"/>
              </a:rPr>
              <a:t>04</a:t>
            </a:r>
            <a:endParaRPr lang="ko-KR" altLang="en-US" sz="3600" dirty="0">
              <a:solidFill>
                <a:schemeClr val="accent1"/>
              </a:solidFill>
              <a:cs typeface="Arial" pitchFamily="34" charset="0"/>
            </a:endParaRPr>
          </a:p>
        </p:txBody>
      </p:sp>
      <p:sp>
        <p:nvSpPr>
          <p:cNvPr id="38" name="TextBox 37"/>
          <p:cNvSpPr txBox="1"/>
          <p:nvPr/>
        </p:nvSpPr>
        <p:spPr>
          <a:xfrm>
            <a:off x="3010481" y="2741846"/>
            <a:ext cx="4896544" cy="400110"/>
          </a:xfrm>
          <a:prstGeom prst="rect">
            <a:avLst/>
          </a:prstGeom>
          <a:noFill/>
        </p:spPr>
        <p:txBody>
          <a:bodyPr wrap="square" rtlCol="0">
            <a:spAutoFit/>
          </a:bodyPr>
          <a:lstStyle/>
          <a:p>
            <a:r>
              <a:rPr lang="en-US" sz="2000" dirty="0">
                <a:solidFill>
                  <a:srgbClr val="0DB7C4"/>
                </a:solidFill>
                <a:latin typeface="Dosis"/>
                <a:ea typeface="Dosis"/>
                <a:cs typeface="Dosis"/>
                <a:sym typeface="Dosis"/>
              </a:rPr>
              <a:t>Awareness of the benefits of blood donation</a:t>
            </a:r>
            <a:r>
              <a:rPr lang="en-US" sz="2000" dirty="0" smtClean="0">
                <a:solidFill>
                  <a:srgbClr val="0DB7C4"/>
                </a:solidFill>
                <a:latin typeface="Dosis"/>
                <a:ea typeface="Dosis"/>
                <a:cs typeface="Dosis"/>
                <a:sym typeface="Dosis"/>
              </a:rPr>
              <a:t>.</a:t>
            </a:r>
            <a:endParaRPr lang="en-US" sz="2000" dirty="0">
              <a:solidFill>
                <a:srgbClr val="0DB7C4"/>
              </a:solidFill>
              <a:latin typeface="Dosis"/>
              <a:ea typeface="Dosis"/>
              <a:cs typeface="Dosis"/>
              <a:sym typeface="Dosis"/>
            </a:endParaRPr>
          </a:p>
        </p:txBody>
      </p:sp>
      <p:sp>
        <p:nvSpPr>
          <p:cNvPr id="39" name="TextBox 38"/>
          <p:cNvSpPr txBox="1"/>
          <p:nvPr/>
        </p:nvSpPr>
        <p:spPr>
          <a:xfrm>
            <a:off x="3846637" y="3473490"/>
            <a:ext cx="4700072" cy="615553"/>
          </a:xfrm>
          <a:prstGeom prst="rect">
            <a:avLst/>
          </a:prstGeom>
          <a:noFill/>
        </p:spPr>
        <p:txBody>
          <a:bodyPr wrap="square" rtlCol="0">
            <a:spAutoFit/>
          </a:bodyPr>
          <a:lstStyle/>
          <a:p>
            <a:pPr marL="285750" indent="-285750"/>
            <a:r>
              <a:rPr lang="en-US" sz="2000" dirty="0">
                <a:solidFill>
                  <a:srgbClr val="0DB7C4"/>
                </a:solidFill>
                <a:latin typeface="Dosis"/>
                <a:ea typeface="Dosis"/>
                <a:cs typeface="Dosis"/>
              </a:rPr>
              <a:t>Try to change Culture of Egyptian </a:t>
            </a:r>
            <a:r>
              <a:rPr lang="en-US" sz="2000" dirty="0" smtClean="0">
                <a:solidFill>
                  <a:srgbClr val="0DB7C4"/>
                </a:solidFill>
                <a:latin typeface="Dosis"/>
                <a:ea typeface="Dosis"/>
                <a:cs typeface="Dosis"/>
              </a:rPr>
              <a:t>society.</a:t>
            </a:r>
            <a:endParaRPr lang="ar-EG" sz="2000" dirty="0">
              <a:solidFill>
                <a:srgbClr val="0DB7C4"/>
              </a:solidFill>
              <a:latin typeface="Dosis"/>
              <a:ea typeface="Dosis"/>
              <a:cs typeface="Dosis"/>
            </a:endParaRPr>
          </a:p>
          <a:p>
            <a:endParaRPr lang="en-US" altLang="ko-KR" dirty="0">
              <a:solidFill>
                <a:schemeClr val="tx1">
                  <a:lumMod val="75000"/>
                  <a:lumOff val="25000"/>
                </a:schemeClr>
              </a:solidFill>
              <a:cs typeface="Arial" pitchFamily="34" charset="0"/>
            </a:endParaRPr>
          </a:p>
        </p:txBody>
      </p:sp>
      <p:sp>
        <p:nvSpPr>
          <p:cNvPr id="40" name="TextBox 39"/>
          <p:cNvSpPr txBox="1"/>
          <p:nvPr/>
        </p:nvSpPr>
        <p:spPr>
          <a:xfrm>
            <a:off x="1578396" y="1245306"/>
            <a:ext cx="5630536" cy="400110"/>
          </a:xfrm>
          <a:prstGeom prst="rect">
            <a:avLst/>
          </a:prstGeom>
          <a:noFill/>
        </p:spPr>
        <p:txBody>
          <a:bodyPr wrap="square" rtlCol="0">
            <a:spAutoFit/>
          </a:bodyPr>
          <a:lstStyle/>
          <a:p>
            <a:pPr marL="285750" indent="-285750"/>
            <a:r>
              <a:rPr lang="en-US" sz="2000" dirty="0">
                <a:solidFill>
                  <a:srgbClr val="0DB7C4"/>
                </a:solidFill>
                <a:latin typeface="Dosis"/>
                <a:ea typeface="Dosis"/>
                <a:cs typeface="Dosis"/>
              </a:rPr>
              <a:t>Partnership between hospitals and </a:t>
            </a:r>
            <a:r>
              <a:rPr lang="en-US" sz="2000" dirty="0" smtClean="0">
                <a:solidFill>
                  <a:srgbClr val="0DB7C4"/>
                </a:solidFill>
                <a:latin typeface="Dosis"/>
                <a:ea typeface="Dosis"/>
                <a:cs typeface="Dosis"/>
              </a:rPr>
              <a:t>app increases </a:t>
            </a:r>
            <a:r>
              <a:rPr lang="en-US" sz="2000" dirty="0">
                <a:solidFill>
                  <a:srgbClr val="0DB7C4"/>
                </a:solidFill>
                <a:latin typeface="Dosis"/>
                <a:ea typeface="Dosis"/>
                <a:cs typeface="Dosis"/>
              </a:rPr>
              <a:t>trust</a:t>
            </a:r>
            <a:endParaRPr lang="en-US" altLang="ko-KR" sz="2000" dirty="0">
              <a:solidFill>
                <a:srgbClr val="0DB7C4"/>
              </a:solidFill>
              <a:latin typeface="Dosis"/>
              <a:ea typeface="Dosis"/>
              <a:cs typeface="Dosis"/>
            </a:endParaRPr>
          </a:p>
        </p:txBody>
      </p:sp>
      <p:sp>
        <p:nvSpPr>
          <p:cNvPr id="41" name="TextBox 40"/>
          <p:cNvSpPr txBox="1"/>
          <p:nvPr/>
        </p:nvSpPr>
        <p:spPr>
          <a:xfrm>
            <a:off x="2249170" y="1928730"/>
            <a:ext cx="5630536" cy="400110"/>
          </a:xfrm>
          <a:prstGeom prst="rect">
            <a:avLst/>
          </a:prstGeom>
          <a:noFill/>
        </p:spPr>
        <p:txBody>
          <a:bodyPr wrap="square" rtlCol="0">
            <a:spAutoFit/>
          </a:bodyPr>
          <a:lstStyle/>
          <a:p>
            <a:pPr marL="285750" indent="-285750"/>
            <a:r>
              <a:rPr lang="en-US" sz="2000" dirty="0">
                <a:solidFill>
                  <a:srgbClr val="0DB7C4"/>
                </a:solidFill>
                <a:latin typeface="Dosis"/>
                <a:ea typeface="Dosis"/>
                <a:cs typeface="Dosis"/>
              </a:rPr>
              <a:t>The </a:t>
            </a:r>
            <a:r>
              <a:rPr lang="en-US" sz="2000" dirty="0" smtClean="0">
                <a:solidFill>
                  <a:srgbClr val="0DB7C4"/>
                </a:solidFill>
                <a:latin typeface="Dosis"/>
                <a:ea typeface="Dosis"/>
                <a:cs typeface="Dosis"/>
              </a:rPr>
              <a:t>hospitals offers </a:t>
            </a:r>
            <a:r>
              <a:rPr lang="en-US" sz="2000" dirty="0">
                <a:solidFill>
                  <a:srgbClr val="0DB7C4"/>
                </a:solidFill>
                <a:latin typeface="Dosis"/>
                <a:ea typeface="Dosis"/>
                <a:cs typeface="Dosis"/>
              </a:rPr>
              <a:t>free blood donation to donors</a:t>
            </a:r>
            <a:endParaRPr lang="en-US" altLang="ko-KR" sz="2000" dirty="0">
              <a:solidFill>
                <a:srgbClr val="0DB7C4"/>
              </a:solidFill>
              <a:latin typeface="Dosis"/>
              <a:ea typeface="Dosis"/>
              <a:cs typeface="Dosis"/>
            </a:endParaRPr>
          </a:p>
        </p:txBody>
      </p:sp>
      <p:sp>
        <p:nvSpPr>
          <p:cNvPr id="42" name="TextBox 41"/>
          <p:cNvSpPr txBox="1"/>
          <p:nvPr/>
        </p:nvSpPr>
        <p:spPr>
          <a:xfrm>
            <a:off x="3627532" y="4044969"/>
            <a:ext cx="862528" cy="646331"/>
          </a:xfrm>
          <a:prstGeom prst="rect">
            <a:avLst/>
          </a:prstGeom>
          <a:noFill/>
        </p:spPr>
        <p:txBody>
          <a:bodyPr wrap="square" rtlCol="0">
            <a:spAutoFit/>
          </a:bodyPr>
          <a:lstStyle/>
          <a:p>
            <a:pPr algn="ctr"/>
            <a:r>
              <a:rPr lang="en-US" altLang="ko-KR" sz="3600" dirty="0" smtClean="0">
                <a:solidFill>
                  <a:schemeClr val="accent1"/>
                </a:solidFill>
                <a:cs typeface="Arial" pitchFamily="34" charset="0"/>
              </a:rPr>
              <a:t>05</a:t>
            </a:r>
            <a:endParaRPr lang="ko-KR" altLang="en-US" sz="3600" dirty="0">
              <a:solidFill>
                <a:schemeClr val="accent1"/>
              </a:solidFill>
              <a:cs typeface="Arial" pitchFamily="34" charset="0"/>
            </a:endParaRPr>
          </a:p>
        </p:txBody>
      </p:sp>
      <p:sp>
        <p:nvSpPr>
          <p:cNvPr id="43" name="TextBox 42"/>
          <p:cNvSpPr txBox="1"/>
          <p:nvPr/>
        </p:nvSpPr>
        <p:spPr>
          <a:xfrm>
            <a:off x="4560670" y="4089043"/>
            <a:ext cx="4116408" cy="615553"/>
          </a:xfrm>
          <a:prstGeom prst="rect">
            <a:avLst/>
          </a:prstGeom>
          <a:noFill/>
        </p:spPr>
        <p:txBody>
          <a:bodyPr wrap="square" rtlCol="0">
            <a:spAutoFit/>
          </a:bodyPr>
          <a:lstStyle/>
          <a:p>
            <a:pPr marL="285750" indent="-285750"/>
            <a:r>
              <a:rPr lang="en-US" sz="2000" dirty="0" smtClean="0">
                <a:solidFill>
                  <a:srgbClr val="0DB7C4"/>
                </a:solidFill>
                <a:latin typeface="Dosis"/>
                <a:ea typeface="Dosis"/>
                <a:cs typeface="Dosis"/>
              </a:rPr>
              <a:t>Prize system for donors </a:t>
            </a:r>
            <a:endParaRPr lang="ar-EG" sz="2000" dirty="0">
              <a:solidFill>
                <a:srgbClr val="0DB7C4"/>
              </a:solidFill>
              <a:latin typeface="Dosis"/>
              <a:ea typeface="Dosis"/>
              <a:cs typeface="Dosis"/>
            </a:endParaRPr>
          </a:p>
          <a:p>
            <a:endParaRPr lang="en-US" altLang="ko-KR"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192542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reeform 120"/>
          <p:cNvSpPr/>
          <p:nvPr/>
        </p:nvSpPr>
        <p:spPr>
          <a:xfrm>
            <a:off x="-23536" y="0"/>
            <a:ext cx="9144000" cy="5143500"/>
          </a:xfrm>
          <a:custGeom>
            <a:avLst/>
            <a:gdLst>
              <a:gd name="connsiteX0" fmla="*/ 10523226 w 12192000"/>
              <a:gd name="connsiteY0" fmla="*/ 0 h 6858000"/>
              <a:gd name="connsiteX1" fmla="*/ 12192000 w 12192000"/>
              <a:gd name="connsiteY1" fmla="*/ 0 h 6858000"/>
              <a:gd name="connsiteX2" fmla="*/ 12192000 w 12192000"/>
              <a:gd name="connsiteY2" fmla="*/ 4398845 h 6858000"/>
              <a:gd name="connsiteX3" fmla="*/ 12106031 w 12192000"/>
              <a:gd name="connsiteY3" fmla="*/ 4418734 h 6858000"/>
              <a:gd name="connsiteX4" fmla="*/ 7236250 w 12192000"/>
              <a:gd name="connsiteY4" fmla="*/ 4634577 h 6858000"/>
              <a:gd name="connsiteX5" fmla="*/ 3877451 w 12192000"/>
              <a:gd name="connsiteY5" fmla="*/ 6757126 h 6858000"/>
              <a:gd name="connsiteX6" fmla="*/ 3800340 w 12192000"/>
              <a:gd name="connsiteY6" fmla="*/ 6858000 h 6858000"/>
              <a:gd name="connsiteX7" fmla="*/ 0 w 12192000"/>
              <a:gd name="connsiteY7" fmla="*/ 6858000 h 6858000"/>
              <a:gd name="connsiteX8" fmla="*/ 0 w 12192000"/>
              <a:gd name="connsiteY8" fmla="*/ 3661609 h 6858000"/>
              <a:gd name="connsiteX9" fmla="*/ 114844 w 12192000"/>
              <a:gd name="connsiteY9" fmla="*/ 3648787 h 6858000"/>
              <a:gd name="connsiteX10" fmla="*/ 1443788 w 12192000"/>
              <a:gd name="connsiteY10" fmla="*/ 2811320 h 6858000"/>
              <a:gd name="connsiteX11" fmla="*/ 6140714 w 12192000"/>
              <a:gd name="connsiteY11" fmla="*/ 1459714 h 6858000"/>
              <a:gd name="connsiteX12" fmla="*/ 10415284 w 12192000"/>
              <a:gd name="connsiteY12" fmla="*/ 1063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8000">
                <a:moveTo>
                  <a:pt x="10523226" y="0"/>
                </a:moveTo>
                <a:lnTo>
                  <a:pt x="12192000" y="0"/>
                </a:lnTo>
                <a:lnTo>
                  <a:pt x="12192000" y="4398845"/>
                </a:lnTo>
                <a:lnTo>
                  <a:pt x="12106031" y="4418734"/>
                </a:lnTo>
                <a:cubicBezTo>
                  <a:pt x="10322516" y="4806074"/>
                  <a:pt x="8860477" y="4550230"/>
                  <a:pt x="7236250" y="4634577"/>
                </a:cubicBezTo>
                <a:cubicBezTo>
                  <a:pt x="5752923" y="4711692"/>
                  <a:pt x="4840379" y="5522739"/>
                  <a:pt x="3877451" y="6757126"/>
                </a:cubicBezTo>
                <a:lnTo>
                  <a:pt x="3800340" y="6858000"/>
                </a:lnTo>
                <a:lnTo>
                  <a:pt x="0" y="6858000"/>
                </a:lnTo>
                <a:lnTo>
                  <a:pt x="0" y="3661609"/>
                </a:lnTo>
                <a:lnTo>
                  <a:pt x="114844" y="3648787"/>
                </a:lnTo>
                <a:cubicBezTo>
                  <a:pt x="570604" y="3570783"/>
                  <a:pt x="1017211" y="3302379"/>
                  <a:pt x="1443788" y="2811320"/>
                </a:cubicBezTo>
                <a:cubicBezTo>
                  <a:pt x="2683216" y="1395327"/>
                  <a:pt x="3839629" y="1147006"/>
                  <a:pt x="6140714" y="1459714"/>
                </a:cubicBezTo>
                <a:cubicBezTo>
                  <a:pt x="7035270" y="1583877"/>
                  <a:pt x="9224514" y="1167099"/>
                  <a:pt x="10415284" y="106311"/>
                </a:cubicBezTo>
                <a:close/>
              </a:path>
            </a:pathLst>
          </a:custGeom>
          <a:gradFill>
            <a:gsLst>
              <a:gs pos="100000">
                <a:srgbClr val="EBFCFF"/>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buClrTx/>
            </a:pPr>
            <a:r>
              <a:rPr lang="en-US" kern="1200" dirty="0">
                <a:solidFill>
                  <a:prstClr val="white"/>
                </a:solidFill>
              </a:rPr>
              <a:t>v</a:t>
            </a:r>
          </a:p>
        </p:txBody>
      </p:sp>
      <p:grpSp>
        <p:nvGrpSpPr>
          <p:cNvPr id="114" name="Group 113"/>
          <p:cNvGrpSpPr/>
          <p:nvPr/>
        </p:nvGrpSpPr>
        <p:grpSpPr>
          <a:xfrm>
            <a:off x="58609" y="0"/>
            <a:ext cx="4489855" cy="2454576"/>
            <a:chOff x="237168" y="0"/>
            <a:chExt cx="5986473" cy="3272768"/>
          </a:xfrm>
        </p:grpSpPr>
        <p:sp>
          <p:nvSpPr>
            <p:cNvPr id="47" name="Freeform 46"/>
            <p:cNvSpPr>
              <a:spLocks/>
            </p:cNvSpPr>
            <p:nvPr/>
          </p:nvSpPr>
          <p:spPr bwMode="auto">
            <a:xfrm>
              <a:off x="2396773" y="0"/>
              <a:ext cx="3826868" cy="1462334"/>
            </a:xfrm>
            <a:custGeom>
              <a:avLst/>
              <a:gdLst>
                <a:gd name="connsiteX0" fmla="*/ 0 w 3826868"/>
                <a:gd name="connsiteY0" fmla="*/ 0 h 1462334"/>
                <a:gd name="connsiteX1" fmla="*/ 3826868 w 3826868"/>
                <a:gd name="connsiteY1" fmla="*/ 0 h 1462334"/>
                <a:gd name="connsiteX2" fmla="*/ 3747083 w 3826868"/>
                <a:gd name="connsiteY2" fmla="*/ 92650 h 1462334"/>
                <a:gd name="connsiteX3" fmla="*/ 3101090 w 3826868"/>
                <a:gd name="connsiteY3" fmla="*/ 842809 h 1462334"/>
                <a:gd name="connsiteX4" fmla="*/ 2263410 w 3826868"/>
                <a:gd name="connsiteY4" fmla="*/ 1389449 h 1462334"/>
                <a:gd name="connsiteX5" fmla="*/ 1871184 w 3826868"/>
                <a:gd name="connsiteY5" fmla="*/ 1459531 h 1462334"/>
                <a:gd name="connsiteX6" fmla="*/ 1750716 w 3826868"/>
                <a:gd name="connsiteY6" fmla="*/ 1462334 h 1462334"/>
                <a:gd name="connsiteX7" fmla="*/ 588047 w 3826868"/>
                <a:gd name="connsiteY7" fmla="*/ 1030629 h 1462334"/>
                <a:gd name="connsiteX8" fmla="*/ 29440 w 3826868"/>
                <a:gd name="connsiteY8" fmla="*/ 138322 h 14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6868" h="1462334">
                  <a:moveTo>
                    <a:pt x="0" y="0"/>
                  </a:moveTo>
                  <a:lnTo>
                    <a:pt x="3826868" y="0"/>
                  </a:lnTo>
                  <a:lnTo>
                    <a:pt x="3747083" y="92650"/>
                  </a:lnTo>
                  <a:cubicBezTo>
                    <a:pt x="3101090" y="842809"/>
                    <a:pt x="3101090" y="842809"/>
                    <a:pt x="3101090" y="842809"/>
                  </a:cubicBezTo>
                  <a:cubicBezTo>
                    <a:pt x="2871358" y="1111924"/>
                    <a:pt x="2579991" y="1294138"/>
                    <a:pt x="2263410" y="1389449"/>
                  </a:cubicBezTo>
                  <a:cubicBezTo>
                    <a:pt x="2134536" y="1425892"/>
                    <a:pt x="2005661" y="1451121"/>
                    <a:pt x="1871184" y="1459531"/>
                  </a:cubicBezTo>
                  <a:cubicBezTo>
                    <a:pt x="1831962" y="1462334"/>
                    <a:pt x="1792739" y="1462334"/>
                    <a:pt x="1750716" y="1462334"/>
                  </a:cubicBezTo>
                  <a:cubicBezTo>
                    <a:pt x="1338878" y="1462334"/>
                    <a:pt x="927042" y="1322170"/>
                    <a:pt x="588047" y="1030629"/>
                  </a:cubicBezTo>
                  <a:cubicBezTo>
                    <a:pt x="305698" y="787532"/>
                    <a:pt x="118149" y="474216"/>
                    <a:pt x="29440" y="138322"/>
                  </a:cubicBezTo>
                  <a:close/>
                </a:path>
              </a:pathLst>
            </a:custGeom>
            <a:gradFill flip="none" rotWithShape="1">
              <a:gsLst>
                <a:gs pos="100000">
                  <a:srgbClr val="3EDCFC"/>
                </a:gs>
                <a:gs pos="53000">
                  <a:srgbClr val="01A0D9"/>
                </a:gs>
              </a:gsLst>
              <a:lin ang="18900000" scaled="1"/>
              <a:tileRect/>
            </a:gradFill>
            <a:ln>
              <a:noFill/>
            </a:ln>
          </p:spPr>
          <p:txBody>
            <a:bodyPr vert="horz" wrap="square" lIns="91440" tIns="45720" rIns="91440" bIns="45720" numCol="1" anchor="t" anchorCtr="0" compatLnSpc="1">
              <a:prstTxWarp prst="textNoShape">
                <a:avLst/>
              </a:prstTxWarp>
              <a:noAutofit/>
            </a:bodyPr>
            <a:lstStyle/>
            <a:p>
              <a:pPr defTabSz="685783">
                <a:buClrTx/>
              </a:pPr>
              <a:endParaRPr lang="en-US" kern="1200">
                <a:solidFill>
                  <a:prstClr val="black"/>
                </a:solidFill>
                <a:latin typeface="Calibri"/>
                <a:ea typeface="+mn-ea"/>
                <a:cs typeface="+mn-cs"/>
              </a:endParaRPr>
            </a:p>
          </p:txBody>
        </p:sp>
        <p:sp>
          <p:nvSpPr>
            <p:cNvPr id="42" name="Freeform 41"/>
            <p:cNvSpPr>
              <a:spLocks/>
            </p:cNvSpPr>
            <p:nvPr/>
          </p:nvSpPr>
          <p:spPr bwMode="auto">
            <a:xfrm>
              <a:off x="1208913" y="0"/>
              <a:ext cx="4729268" cy="2475166"/>
            </a:xfrm>
            <a:custGeom>
              <a:avLst/>
              <a:gdLst>
                <a:gd name="connsiteX0" fmla="*/ 141588 w 4729268"/>
                <a:gd name="connsiteY0" fmla="*/ 0 h 2475166"/>
                <a:gd name="connsiteX1" fmla="*/ 4729268 w 4729268"/>
                <a:gd name="connsiteY1" fmla="*/ 0 h 2475166"/>
                <a:gd name="connsiteX2" fmla="*/ 4626749 w 4729268"/>
                <a:gd name="connsiteY2" fmla="*/ 119231 h 2475166"/>
                <a:gd name="connsiteX3" fmla="*/ 3478409 w 4729268"/>
                <a:gd name="connsiteY3" fmla="*/ 1454767 h 2475166"/>
                <a:gd name="connsiteX4" fmla="*/ 3131056 w 4729268"/>
                <a:gd name="connsiteY4" fmla="*/ 1855638 h 2475166"/>
                <a:gd name="connsiteX5" fmla="*/ 2349510 w 4729268"/>
                <a:gd name="connsiteY5" fmla="*/ 2382657 h 2475166"/>
                <a:gd name="connsiteX6" fmla="*/ 1780858 w 4729268"/>
                <a:gd name="connsiteY6" fmla="*/ 2475166 h 2475166"/>
                <a:gd name="connsiteX7" fmla="*/ 618343 w 4729268"/>
                <a:gd name="connsiteY7" fmla="*/ 2043459 h 2475166"/>
                <a:gd name="connsiteX8" fmla="*/ 96047 w 4729268"/>
                <a:gd name="connsiteY8" fmla="*/ 115165 h 24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9268" h="2475166">
                  <a:moveTo>
                    <a:pt x="141588" y="0"/>
                  </a:moveTo>
                  <a:lnTo>
                    <a:pt x="4729268" y="0"/>
                  </a:lnTo>
                  <a:lnTo>
                    <a:pt x="4626749" y="119231"/>
                  </a:lnTo>
                  <a:cubicBezTo>
                    <a:pt x="3478409" y="1454767"/>
                    <a:pt x="3478409" y="1454767"/>
                    <a:pt x="3478409" y="1454767"/>
                  </a:cubicBezTo>
                  <a:cubicBezTo>
                    <a:pt x="3131056" y="1855638"/>
                    <a:pt x="3131056" y="1855638"/>
                    <a:pt x="3131056" y="1855638"/>
                  </a:cubicBezTo>
                  <a:cubicBezTo>
                    <a:pt x="2915360" y="2107934"/>
                    <a:pt x="2643640" y="2284542"/>
                    <a:pt x="2349510" y="2382657"/>
                  </a:cubicBezTo>
                  <a:cubicBezTo>
                    <a:pt x="2164628" y="2444330"/>
                    <a:pt x="1974144" y="2475166"/>
                    <a:pt x="1780858" y="2475166"/>
                  </a:cubicBezTo>
                  <a:cubicBezTo>
                    <a:pt x="1369076" y="2475166"/>
                    <a:pt x="957293" y="2332198"/>
                    <a:pt x="618343" y="2043459"/>
                  </a:cubicBezTo>
                  <a:cubicBezTo>
                    <a:pt x="50764" y="1554470"/>
                    <a:pt x="-133239" y="784094"/>
                    <a:pt x="96047" y="115165"/>
                  </a:cubicBezTo>
                  <a:close/>
                </a:path>
              </a:pathLst>
            </a:custGeom>
            <a:solidFill>
              <a:schemeClr val="bg1"/>
            </a:solidFill>
            <a:ln>
              <a:noFill/>
            </a:ln>
            <a:effectLst>
              <a:outerShdw blurRad="101600" dist="38100" dir="2700000" algn="tl" rotWithShape="0">
                <a:prstClr val="black">
                  <a:alpha val="6000"/>
                </a:prstClr>
              </a:outerShdw>
            </a:effectLst>
          </p:spPr>
          <p:txBody>
            <a:bodyPr vert="horz" wrap="square" lIns="91440" tIns="45720" rIns="91440" bIns="45720" numCol="1" anchor="t" anchorCtr="0" compatLnSpc="1">
              <a:prstTxWarp prst="textNoShape">
                <a:avLst/>
              </a:prstTxWarp>
              <a:noAutofit/>
            </a:bodyPr>
            <a:lstStyle/>
            <a:p>
              <a:pPr defTabSz="685783">
                <a:buClrTx/>
              </a:pPr>
              <a:endParaRPr lang="en-US" kern="1200">
                <a:solidFill>
                  <a:prstClr val="black"/>
                </a:solidFill>
                <a:latin typeface="Calibri"/>
                <a:ea typeface="+mn-ea"/>
                <a:cs typeface="+mn-cs"/>
              </a:endParaRPr>
            </a:p>
          </p:txBody>
        </p:sp>
        <p:sp>
          <p:nvSpPr>
            <p:cNvPr id="40" name="Freeform 39"/>
            <p:cNvSpPr/>
            <p:nvPr/>
          </p:nvSpPr>
          <p:spPr>
            <a:xfrm>
              <a:off x="237168" y="0"/>
              <a:ext cx="5414398" cy="3272768"/>
            </a:xfrm>
            <a:custGeom>
              <a:avLst/>
              <a:gdLst>
                <a:gd name="connsiteX0" fmla="*/ 711768 w 5414398"/>
                <a:gd name="connsiteY0" fmla="*/ 0 h 3272768"/>
                <a:gd name="connsiteX1" fmla="*/ 5414398 w 5414398"/>
                <a:gd name="connsiteY1" fmla="*/ 0 h 3272768"/>
                <a:gd name="connsiteX2" fmla="*/ 5367108 w 5414398"/>
                <a:gd name="connsiteY2" fmla="*/ 54895 h 3272768"/>
                <a:gd name="connsiteX3" fmla="*/ 4056223 w 5414398"/>
                <a:gd name="connsiteY3" fmla="*/ 1576571 h 3272768"/>
                <a:gd name="connsiteX4" fmla="*/ 3319443 w 5414398"/>
                <a:gd name="connsiteY4" fmla="*/ 2434483 h 3272768"/>
                <a:gd name="connsiteX5" fmla="*/ 3131747 w 5414398"/>
                <a:gd name="connsiteY5" fmla="*/ 2653166 h 3272768"/>
                <a:gd name="connsiteX6" fmla="*/ 1778649 w 5414398"/>
                <a:gd name="connsiteY6" fmla="*/ 3272768 h 3272768"/>
                <a:gd name="connsiteX7" fmla="*/ 618852 w 5414398"/>
                <a:gd name="connsiteY7" fmla="*/ 2841009 h 3272768"/>
                <a:gd name="connsiteX8" fmla="*/ 431155 w 5414398"/>
                <a:gd name="connsiteY8" fmla="*/ 326151 h 3272768"/>
                <a:gd name="connsiteX9" fmla="*/ 617556 w 5414398"/>
                <a:gd name="connsiteY9" fmla="*/ 109500 h 32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14398" h="3272768">
                  <a:moveTo>
                    <a:pt x="711768" y="0"/>
                  </a:moveTo>
                  <a:lnTo>
                    <a:pt x="5414398" y="0"/>
                  </a:lnTo>
                  <a:lnTo>
                    <a:pt x="5367108" y="54895"/>
                  </a:lnTo>
                  <a:cubicBezTo>
                    <a:pt x="4056223" y="1576571"/>
                    <a:pt x="4056223" y="1576571"/>
                    <a:pt x="4056223" y="1576571"/>
                  </a:cubicBezTo>
                  <a:cubicBezTo>
                    <a:pt x="3319443" y="2434483"/>
                    <a:pt x="3319443" y="2434483"/>
                    <a:pt x="3319443" y="2434483"/>
                  </a:cubicBezTo>
                  <a:cubicBezTo>
                    <a:pt x="3131747" y="2653166"/>
                    <a:pt x="3131747" y="2653166"/>
                    <a:pt x="3131747" y="2653166"/>
                  </a:cubicBezTo>
                  <a:cubicBezTo>
                    <a:pt x="2778765" y="3062496"/>
                    <a:pt x="2280108" y="3272768"/>
                    <a:pt x="1778649" y="3272768"/>
                  </a:cubicBezTo>
                  <a:cubicBezTo>
                    <a:pt x="1366837" y="3272768"/>
                    <a:pt x="955025" y="3129783"/>
                    <a:pt x="618852" y="2841009"/>
                  </a:cubicBezTo>
                  <a:cubicBezTo>
                    <a:pt x="-126332" y="2198977"/>
                    <a:pt x="-210376" y="1071917"/>
                    <a:pt x="431155" y="326151"/>
                  </a:cubicBezTo>
                  <a:cubicBezTo>
                    <a:pt x="497339" y="249227"/>
                    <a:pt x="559387" y="177110"/>
                    <a:pt x="617556" y="109500"/>
                  </a:cubicBezTo>
                  <a:close/>
                </a:path>
              </a:pathLst>
            </a:custGeom>
            <a:gradFill flip="none" rotWithShape="1">
              <a:gsLst>
                <a:gs pos="100000">
                  <a:srgbClr val="3EDCFC"/>
                </a:gs>
                <a:gs pos="0">
                  <a:srgbClr val="01A0D9"/>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buClrTx/>
              </a:pPr>
              <a:endParaRPr lang="en-US" kern="1200">
                <a:solidFill>
                  <a:prstClr val="white"/>
                </a:solidFill>
              </a:endParaRPr>
            </a:p>
          </p:txBody>
        </p:sp>
      </p:grpSp>
      <p:grpSp>
        <p:nvGrpSpPr>
          <p:cNvPr id="34" name="Group 33"/>
          <p:cNvGrpSpPr/>
          <p:nvPr/>
        </p:nvGrpSpPr>
        <p:grpSpPr>
          <a:xfrm>
            <a:off x="1189014" y="471551"/>
            <a:ext cx="1285382" cy="1197816"/>
            <a:chOff x="1328201" y="1004168"/>
            <a:chExt cx="1417097" cy="1320556"/>
          </a:xfrm>
        </p:grpSpPr>
        <p:sp>
          <p:nvSpPr>
            <p:cNvPr id="21" name="Rectangle 20"/>
            <p:cNvSpPr/>
            <p:nvPr/>
          </p:nvSpPr>
          <p:spPr>
            <a:xfrm>
              <a:off x="1741137" y="1408575"/>
              <a:ext cx="1004161" cy="916149"/>
            </a:xfrm>
            <a:prstGeom prst="rect">
              <a:avLst/>
            </a:prstGeom>
            <a:noFill/>
          </p:spPr>
          <p:txBody>
            <a:bodyPr wrap="none" lIns="91440" tIns="45720" rIns="91440" bIns="45720">
              <a:spAutoFit/>
            </a:bodyPr>
            <a:lstStyle/>
            <a:p>
              <a:pPr defTabSz="685783">
                <a:buClrTx/>
              </a:pPr>
              <a:r>
                <a:rPr lang="en-US" sz="2400" kern="1200" spc="150" dirty="0">
                  <a:ln w="0">
                    <a:noFill/>
                  </a:ln>
                  <a:solidFill>
                    <a:prstClr val="white"/>
                  </a:solidFill>
                  <a:latin typeface="Impact" panose="020B0806030902050204" pitchFamily="34" charset="0"/>
                  <a:ea typeface="+mn-ea"/>
                  <a:cs typeface="+mn-cs"/>
                </a:rPr>
                <a:t>OUR</a:t>
              </a:r>
            </a:p>
            <a:p>
              <a:pPr defTabSz="685783">
                <a:buClrTx/>
              </a:pPr>
              <a:r>
                <a:rPr lang="en-US" sz="2400" kern="1200" spc="150" dirty="0">
                  <a:ln w="0">
                    <a:noFill/>
                  </a:ln>
                  <a:solidFill>
                    <a:prstClr val="white"/>
                  </a:solidFill>
                  <a:latin typeface="Impact" panose="020B0806030902050204" pitchFamily="34" charset="0"/>
                  <a:ea typeface="+mn-ea"/>
                  <a:cs typeface="+mn-cs"/>
                </a:rPr>
                <a:t>TEAM</a:t>
              </a:r>
            </a:p>
          </p:txBody>
        </p:sp>
        <p:sp>
          <p:nvSpPr>
            <p:cNvPr id="22" name="Freeform 31"/>
            <p:cNvSpPr>
              <a:spLocks/>
            </p:cNvSpPr>
            <p:nvPr/>
          </p:nvSpPr>
          <p:spPr bwMode="auto">
            <a:xfrm>
              <a:off x="1328201" y="1004168"/>
              <a:ext cx="864230" cy="1171499"/>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92E3FC">
                <a:alpha val="86000"/>
              </a:srgbClr>
            </a:solidFill>
            <a:ln>
              <a:noFill/>
            </a:ln>
          </p:spPr>
          <p:txBody>
            <a:bodyPr vert="horz" wrap="square" lIns="91440" tIns="45720" rIns="91440" bIns="45720" numCol="1" anchor="t" anchorCtr="0" compatLnSpc="1">
              <a:prstTxWarp prst="textNoShape">
                <a:avLst/>
              </a:prstTxWarp>
            </a:bodyPr>
            <a:lstStyle/>
            <a:p>
              <a:pPr defTabSz="685783">
                <a:buClrTx/>
              </a:pPr>
              <a:endParaRPr lang="en-US" kern="1200">
                <a:solidFill>
                  <a:prstClr val="black"/>
                </a:solidFill>
                <a:latin typeface="Calibri"/>
                <a:ea typeface="+mn-ea"/>
                <a:cs typeface="+mn-cs"/>
              </a:endParaRPr>
            </a:p>
          </p:txBody>
        </p:sp>
      </p:grpSp>
      <p:grpSp>
        <p:nvGrpSpPr>
          <p:cNvPr id="88" name="Group 87"/>
          <p:cNvGrpSpPr/>
          <p:nvPr/>
        </p:nvGrpSpPr>
        <p:grpSpPr>
          <a:xfrm>
            <a:off x="3870195" y="2220293"/>
            <a:ext cx="1850327" cy="528079"/>
            <a:chOff x="7394818" y="561572"/>
            <a:chExt cx="3644685" cy="640095"/>
          </a:xfrm>
        </p:grpSpPr>
        <p:sp>
          <p:nvSpPr>
            <p:cNvPr id="89" name="Rectangle 88"/>
            <p:cNvSpPr/>
            <p:nvPr/>
          </p:nvSpPr>
          <p:spPr>
            <a:xfrm>
              <a:off x="7718608" y="561572"/>
              <a:ext cx="2997117" cy="391715"/>
            </a:xfrm>
            <a:prstGeom prst="rect">
              <a:avLst/>
            </a:prstGeom>
            <a:noFill/>
          </p:spPr>
          <p:txBody>
            <a:bodyPr wrap="none" lIns="91440" tIns="45720" rIns="91440" bIns="45720">
              <a:spAutoFit/>
            </a:bodyPr>
            <a:lstStyle/>
            <a:p>
              <a:pPr algn="ctr" defTabSz="685783">
                <a:buClrTx/>
              </a:pPr>
              <a:r>
                <a:rPr lang="en-US" sz="1500" b="1" kern="1200" dirty="0"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Ahmed </a:t>
              </a:r>
              <a:r>
                <a:rPr lang="en-US" sz="1500" b="1" kern="1200" dirty="0" err="1">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B</a:t>
              </a:r>
              <a:r>
                <a:rPr lang="en-US" sz="1500" b="1" kern="1200" dirty="0" err="1"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eledy</a:t>
              </a:r>
              <a:endParaRPr lang="en-US" sz="1500" b="1" kern="1200" dirty="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0" name="TextBox 89"/>
            <p:cNvSpPr txBox="1"/>
            <p:nvPr/>
          </p:nvSpPr>
          <p:spPr>
            <a:xfrm>
              <a:off x="7394818" y="884564"/>
              <a:ext cx="3644685" cy="317103"/>
            </a:xfrm>
            <a:prstGeom prst="rect">
              <a:avLst/>
            </a:prstGeom>
            <a:noFill/>
          </p:spPr>
          <p:txBody>
            <a:bodyPr wrap="square" rtlCol="0">
              <a:spAutoFit/>
            </a:bodyPr>
            <a:lstStyle/>
            <a:p>
              <a:pPr algn="ctr" defTabSz="685783">
                <a:buClrTx/>
              </a:pPr>
              <a:r>
                <a:rPr lang="en-US" sz="1100" kern="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System analyst </a:t>
              </a:r>
              <a:endParaRPr lang="en-US" sz="1100" kern="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2" name="Group 101"/>
          <p:cNvGrpSpPr/>
          <p:nvPr/>
        </p:nvGrpSpPr>
        <p:grpSpPr>
          <a:xfrm>
            <a:off x="-242133" y="3974111"/>
            <a:ext cx="1920446" cy="513794"/>
            <a:chOff x="7394818" y="561572"/>
            <a:chExt cx="3644685" cy="658056"/>
          </a:xfrm>
        </p:grpSpPr>
        <p:sp>
          <p:nvSpPr>
            <p:cNvPr id="103" name="Rectangle 102"/>
            <p:cNvSpPr/>
            <p:nvPr/>
          </p:nvSpPr>
          <p:spPr>
            <a:xfrm>
              <a:off x="7821149" y="561572"/>
              <a:ext cx="2792038" cy="413903"/>
            </a:xfrm>
            <a:prstGeom prst="rect">
              <a:avLst/>
            </a:prstGeom>
            <a:noFill/>
          </p:spPr>
          <p:txBody>
            <a:bodyPr wrap="none" lIns="91440" tIns="45720" rIns="91440" bIns="45720">
              <a:spAutoFit/>
            </a:bodyPr>
            <a:lstStyle/>
            <a:p>
              <a:pPr algn="ctr" defTabSz="685783">
                <a:buClrTx/>
              </a:pPr>
              <a:r>
                <a:rPr lang="en-US" sz="1500" b="1" kern="1200" dirty="0"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Ahmed Anwar</a:t>
              </a:r>
              <a:endParaRPr lang="en-US" sz="1500" b="1" kern="1200" dirty="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 name="TextBox 103"/>
            <p:cNvSpPr txBox="1"/>
            <p:nvPr/>
          </p:nvSpPr>
          <p:spPr>
            <a:xfrm>
              <a:off x="7394818" y="884564"/>
              <a:ext cx="3644685" cy="335064"/>
            </a:xfrm>
            <a:prstGeom prst="rect">
              <a:avLst/>
            </a:prstGeom>
            <a:noFill/>
          </p:spPr>
          <p:txBody>
            <a:bodyPr wrap="square" rtlCol="0">
              <a:spAutoFit/>
            </a:bodyPr>
            <a:lstStyle/>
            <a:p>
              <a:pPr algn="ctr" defTabSz="685783">
                <a:buClrTx/>
              </a:pPr>
              <a:r>
                <a:rPr lang="en-US" sz="1100" kern="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Front End developer</a:t>
              </a:r>
              <a:endParaRPr lang="en-US" sz="1100" kern="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9" name="Group 108"/>
          <p:cNvGrpSpPr/>
          <p:nvPr/>
        </p:nvGrpSpPr>
        <p:grpSpPr>
          <a:xfrm>
            <a:off x="1189014" y="3542445"/>
            <a:ext cx="2002471" cy="555196"/>
            <a:chOff x="7203471" y="561573"/>
            <a:chExt cx="4027408" cy="610804"/>
          </a:xfrm>
        </p:grpSpPr>
        <p:sp>
          <p:nvSpPr>
            <p:cNvPr id="110" name="Rectangle 109"/>
            <p:cNvSpPr/>
            <p:nvPr/>
          </p:nvSpPr>
          <p:spPr>
            <a:xfrm>
              <a:off x="7203471" y="561573"/>
              <a:ext cx="4027408" cy="355533"/>
            </a:xfrm>
            <a:prstGeom prst="rect">
              <a:avLst/>
            </a:prstGeom>
            <a:noFill/>
          </p:spPr>
          <p:txBody>
            <a:bodyPr wrap="none" lIns="91440" tIns="45720" rIns="91440" bIns="45720">
              <a:spAutoFit/>
            </a:bodyPr>
            <a:lstStyle/>
            <a:p>
              <a:pPr algn="ctr" defTabSz="685783">
                <a:buClrTx/>
              </a:pPr>
              <a:r>
                <a:rPr lang="en-US" sz="1500" b="1" kern="1200" dirty="0"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Mohamed Ramadan</a:t>
              </a:r>
              <a:endParaRPr lang="en-US" sz="1500" b="1" kern="1200" dirty="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TextBox 110"/>
            <p:cNvSpPr txBox="1"/>
            <p:nvPr/>
          </p:nvSpPr>
          <p:spPr>
            <a:xfrm>
              <a:off x="7394818" y="884564"/>
              <a:ext cx="3644685" cy="287813"/>
            </a:xfrm>
            <a:prstGeom prst="rect">
              <a:avLst/>
            </a:prstGeom>
            <a:noFill/>
          </p:spPr>
          <p:txBody>
            <a:bodyPr wrap="square" rtlCol="0">
              <a:spAutoFit/>
            </a:bodyPr>
            <a:lstStyle/>
            <a:p>
              <a:pPr algn="ctr" defTabSz="685783">
                <a:buClrTx/>
              </a:pPr>
              <a:r>
                <a:rPr lang="en-US" sz="1100" kern="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Database</a:t>
              </a:r>
              <a:endParaRPr lang="en-US" sz="1100" kern="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5" name="Group 114"/>
          <p:cNvGrpSpPr/>
          <p:nvPr/>
        </p:nvGrpSpPr>
        <p:grpSpPr>
          <a:xfrm rot="10800000" flipH="1">
            <a:off x="4223305" y="2888348"/>
            <a:ext cx="4150322" cy="2267877"/>
            <a:chOff x="237168" y="0"/>
            <a:chExt cx="5986473" cy="3272768"/>
          </a:xfrm>
        </p:grpSpPr>
        <p:sp>
          <p:nvSpPr>
            <p:cNvPr id="116" name="Freeform 115"/>
            <p:cNvSpPr>
              <a:spLocks/>
            </p:cNvSpPr>
            <p:nvPr/>
          </p:nvSpPr>
          <p:spPr bwMode="auto">
            <a:xfrm>
              <a:off x="2396773" y="0"/>
              <a:ext cx="3826868" cy="1462334"/>
            </a:xfrm>
            <a:custGeom>
              <a:avLst/>
              <a:gdLst>
                <a:gd name="connsiteX0" fmla="*/ 0 w 3826868"/>
                <a:gd name="connsiteY0" fmla="*/ 0 h 1462334"/>
                <a:gd name="connsiteX1" fmla="*/ 3826868 w 3826868"/>
                <a:gd name="connsiteY1" fmla="*/ 0 h 1462334"/>
                <a:gd name="connsiteX2" fmla="*/ 3747083 w 3826868"/>
                <a:gd name="connsiteY2" fmla="*/ 92650 h 1462334"/>
                <a:gd name="connsiteX3" fmla="*/ 3101090 w 3826868"/>
                <a:gd name="connsiteY3" fmla="*/ 842809 h 1462334"/>
                <a:gd name="connsiteX4" fmla="*/ 2263410 w 3826868"/>
                <a:gd name="connsiteY4" fmla="*/ 1389449 h 1462334"/>
                <a:gd name="connsiteX5" fmla="*/ 1871184 w 3826868"/>
                <a:gd name="connsiteY5" fmla="*/ 1459531 h 1462334"/>
                <a:gd name="connsiteX6" fmla="*/ 1750716 w 3826868"/>
                <a:gd name="connsiteY6" fmla="*/ 1462334 h 1462334"/>
                <a:gd name="connsiteX7" fmla="*/ 588047 w 3826868"/>
                <a:gd name="connsiteY7" fmla="*/ 1030629 h 1462334"/>
                <a:gd name="connsiteX8" fmla="*/ 29440 w 3826868"/>
                <a:gd name="connsiteY8" fmla="*/ 138322 h 14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6868" h="1462334">
                  <a:moveTo>
                    <a:pt x="0" y="0"/>
                  </a:moveTo>
                  <a:lnTo>
                    <a:pt x="3826868" y="0"/>
                  </a:lnTo>
                  <a:lnTo>
                    <a:pt x="3747083" y="92650"/>
                  </a:lnTo>
                  <a:cubicBezTo>
                    <a:pt x="3101090" y="842809"/>
                    <a:pt x="3101090" y="842809"/>
                    <a:pt x="3101090" y="842809"/>
                  </a:cubicBezTo>
                  <a:cubicBezTo>
                    <a:pt x="2871358" y="1111924"/>
                    <a:pt x="2579991" y="1294138"/>
                    <a:pt x="2263410" y="1389449"/>
                  </a:cubicBezTo>
                  <a:cubicBezTo>
                    <a:pt x="2134536" y="1425892"/>
                    <a:pt x="2005661" y="1451121"/>
                    <a:pt x="1871184" y="1459531"/>
                  </a:cubicBezTo>
                  <a:cubicBezTo>
                    <a:pt x="1831962" y="1462334"/>
                    <a:pt x="1792739" y="1462334"/>
                    <a:pt x="1750716" y="1462334"/>
                  </a:cubicBezTo>
                  <a:cubicBezTo>
                    <a:pt x="1338878" y="1462334"/>
                    <a:pt x="927042" y="1322170"/>
                    <a:pt x="588047" y="1030629"/>
                  </a:cubicBezTo>
                  <a:cubicBezTo>
                    <a:pt x="305698" y="787532"/>
                    <a:pt x="118149" y="474216"/>
                    <a:pt x="29440" y="138322"/>
                  </a:cubicBezTo>
                  <a:close/>
                </a:path>
              </a:pathLst>
            </a:custGeom>
            <a:gradFill flip="none" rotWithShape="1">
              <a:gsLst>
                <a:gs pos="100000">
                  <a:srgbClr val="3EDCFC"/>
                </a:gs>
                <a:gs pos="53000">
                  <a:srgbClr val="01A0D9"/>
                </a:gs>
              </a:gsLst>
              <a:lin ang="18900000" scaled="1"/>
              <a:tileRect/>
            </a:gradFill>
            <a:ln>
              <a:noFill/>
            </a:ln>
          </p:spPr>
          <p:txBody>
            <a:bodyPr vert="horz" wrap="square" lIns="91440" tIns="45720" rIns="91440" bIns="45720" numCol="1" anchor="t" anchorCtr="0" compatLnSpc="1">
              <a:prstTxWarp prst="textNoShape">
                <a:avLst/>
              </a:prstTxWarp>
              <a:noAutofit/>
            </a:bodyPr>
            <a:lstStyle/>
            <a:p>
              <a:pPr defTabSz="685783">
                <a:buClrTx/>
              </a:pPr>
              <a:endParaRPr lang="en-US" kern="1200">
                <a:solidFill>
                  <a:prstClr val="black"/>
                </a:solidFill>
                <a:latin typeface="Calibri"/>
                <a:ea typeface="+mn-ea"/>
                <a:cs typeface="+mn-cs"/>
              </a:endParaRPr>
            </a:p>
          </p:txBody>
        </p:sp>
        <p:sp>
          <p:nvSpPr>
            <p:cNvPr id="117" name="Freeform 116"/>
            <p:cNvSpPr>
              <a:spLocks/>
            </p:cNvSpPr>
            <p:nvPr/>
          </p:nvSpPr>
          <p:spPr bwMode="auto">
            <a:xfrm>
              <a:off x="1208913" y="0"/>
              <a:ext cx="4729268" cy="2475166"/>
            </a:xfrm>
            <a:custGeom>
              <a:avLst/>
              <a:gdLst>
                <a:gd name="connsiteX0" fmla="*/ 141588 w 4729268"/>
                <a:gd name="connsiteY0" fmla="*/ 0 h 2475166"/>
                <a:gd name="connsiteX1" fmla="*/ 4729268 w 4729268"/>
                <a:gd name="connsiteY1" fmla="*/ 0 h 2475166"/>
                <a:gd name="connsiteX2" fmla="*/ 4626749 w 4729268"/>
                <a:gd name="connsiteY2" fmla="*/ 119231 h 2475166"/>
                <a:gd name="connsiteX3" fmla="*/ 3478409 w 4729268"/>
                <a:gd name="connsiteY3" fmla="*/ 1454767 h 2475166"/>
                <a:gd name="connsiteX4" fmla="*/ 3131056 w 4729268"/>
                <a:gd name="connsiteY4" fmla="*/ 1855638 h 2475166"/>
                <a:gd name="connsiteX5" fmla="*/ 2349510 w 4729268"/>
                <a:gd name="connsiteY5" fmla="*/ 2382657 h 2475166"/>
                <a:gd name="connsiteX6" fmla="*/ 1780858 w 4729268"/>
                <a:gd name="connsiteY6" fmla="*/ 2475166 h 2475166"/>
                <a:gd name="connsiteX7" fmla="*/ 618343 w 4729268"/>
                <a:gd name="connsiteY7" fmla="*/ 2043459 h 2475166"/>
                <a:gd name="connsiteX8" fmla="*/ 96047 w 4729268"/>
                <a:gd name="connsiteY8" fmla="*/ 115165 h 24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9268" h="2475166">
                  <a:moveTo>
                    <a:pt x="141588" y="0"/>
                  </a:moveTo>
                  <a:lnTo>
                    <a:pt x="4729268" y="0"/>
                  </a:lnTo>
                  <a:lnTo>
                    <a:pt x="4626749" y="119231"/>
                  </a:lnTo>
                  <a:cubicBezTo>
                    <a:pt x="3478409" y="1454767"/>
                    <a:pt x="3478409" y="1454767"/>
                    <a:pt x="3478409" y="1454767"/>
                  </a:cubicBezTo>
                  <a:cubicBezTo>
                    <a:pt x="3131056" y="1855638"/>
                    <a:pt x="3131056" y="1855638"/>
                    <a:pt x="3131056" y="1855638"/>
                  </a:cubicBezTo>
                  <a:cubicBezTo>
                    <a:pt x="2915360" y="2107934"/>
                    <a:pt x="2643640" y="2284542"/>
                    <a:pt x="2349510" y="2382657"/>
                  </a:cubicBezTo>
                  <a:cubicBezTo>
                    <a:pt x="2164628" y="2444330"/>
                    <a:pt x="1974144" y="2475166"/>
                    <a:pt x="1780858" y="2475166"/>
                  </a:cubicBezTo>
                  <a:cubicBezTo>
                    <a:pt x="1369076" y="2475166"/>
                    <a:pt x="957293" y="2332198"/>
                    <a:pt x="618343" y="2043459"/>
                  </a:cubicBezTo>
                  <a:cubicBezTo>
                    <a:pt x="50764" y="1554470"/>
                    <a:pt x="-133239" y="784094"/>
                    <a:pt x="96047" y="115165"/>
                  </a:cubicBezTo>
                  <a:close/>
                </a:path>
              </a:pathLst>
            </a:custGeom>
            <a:solidFill>
              <a:schemeClr val="bg1"/>
            </a:solidFill>
            <a:ln>
              <a:noFill/>
            </a:ln>
            <a:effectLst>
              <a:outerShdw blurRad="101600" dist="38100" dir="2700000" algn="tl" rotWithShape="0">
                <a:prstClr val="black">
                  <a:alpha val="6000"/>
                </a:prstClr>
              </a:outerShdw>
            </a:effectLst>
          </p:spPr>
          <p:txBody>
            <a:bodyPr vert="horz" wrap="square" lIns="91440" tIns="45720" rIns="91440" bIns="45720" numCol="1" anchor="t" anchorCtr="0" compatLnSpc="1">
              <a:prstTxWarp prst="textNoShape">
                <a:avLst/>
              </a:prstTxWarp>
              <a:noAutofit/>
            </a:bodyPr>
            <a:lstStyle/>
            <a:p>
              <a:pPr defTabSz="685783">
                <a:buClrTx/>
              </a:pPr>
              <a:endParaRPr lang="en-US" kern="1200">
                <a:solidFill>
                  <a:prstClr val="black"/>
                </a:solidFill>
                <a:latin typeface="Calibri"/>
                <a:ea typeface="+mn-ea"/>
                <a:cs typeface="+mn-cs"/>
              </a:endParaRPr>
            </a:p>
          </p:txBody>
        </p:sp>
        <p:sp>
          <p:nvSpPr>
            <p:cNvPr id="118" name="Freeform 117"/>
            <p:cNvSpPr/>
            <p:nvPr/>
          </p:nvSpPr>
          <p:spPr>
            <a:xfrm>
              <a:off x="237168" y="0"/>
              <a:ext cx="5414398" cy="3272768"/>
            </a:xfrm>
            <a:custGeom>
              <a:avLst/>
              <a:gdLst>
                <a:gd name="connsiteX0" fmla="*/ 711768 w 5414398"/>
                <a:gd name="connsiteY0" fmla="*/ 0 h 3272768"/>
                <a:gd name="connsiteX1" fmla="*/ 5414398 w 5414398"/>
                <a:gd name="connsiteY1" fmla="*/ 0 h 3272768"/>
                <a:gd name="connsiteX2" fmla="*/ 5367108 w 5414398"/>
                <a:gd name="connsiteY2" fmla="*/ 54895 h 3272768"/>
                <a:gd name="connsiteX3" fmla="*/ 4056223 w 5414398"/>
                <a:gd name="connsiteY3" fmla="*/ 1576571 h 3272768"/>
                <a:gd name="connsiteX4" fmla="*/ 3319443 w 5414398"/>
                <a:gd name="connsiteY4" fmla="*/ 2434483 h 3272768"/>
                <a:gd name="connsiteX5" fmla="*/ 3131747 w 5414398"/>
                <a:gd name="connsiteY5" fmla="*/ 2653166 h 3272768"/>
                <a:gd name="connsiteX6" fmla="*/ 1778649 w 5414398"/>
                <a:gd name="connsiteY6" fmla="*/ 3272768 h 3272768"/>
                <a:gd name="connsiteX7" fmla="*/ 618852 w 5414398"/>
                <a:gd name="connsiteY7" fmla="*/ 2841009 h 3272768"/>
                <a:gd name="connsiteX8" fmla="*/ 431155 w 5414398"/>
                <a:gd name="connsiteY8" fmla="*/ 326151 h 3272768"/>
                <a:gd name="connsiteX9" fmla="*/ 617556 w 5414398"/>
                <a:gd name="connsiteY9" fmla="*/ 109500 h 32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14398" h="3272768">
                  <a:moveTo>
                    <a:pt x="711768" y="0"/>
                  </a:moveTo>
                  <a:lnTo>
                    <a:pt x="5414398" y="0"/>
                  </a:lnTo>
                  <a:lnTo>
                    <a:pt x="5367108" y="54895"/>
                  </a:lnTo>
                  <a:cubicBezTo>
                    <a:pt x="4056223" y="1576571"/>
                    <a:pt x="4056223" y="1576571"/>
                    <a:pt x="4056223" y="1576571"/>
                  </a:cubicBezTo>
                  <a:cubicBezTo>
                    <a:pt x="3319443" y="2434483"/>
                    <a:pt x="3319443" y="2434483"/>
                    <a:pt x="3319443" y="2434483"/>
                  </a:cubicBezTo>
                  <a:cubicBezTo>
                    <a:pt x="3131747" y="2653166"/>
                    <a:pt x="3131747" y="2653166"/>
                    <a:pt x="3131747" y="2653166"/>
                  </a:cubicBezTo>
                  <a:cubicBezTo>
                    <a:pt x="2778765" y="3062496"/>
                    <a:pt x="2280108" y="3272768"/>
                    <a:pt x="1778649" y="3272768"/>
                  </a:cubicBezTo>
                  <a:cubicBezTo>
                    <a:pt x="1366837" y="3272768"/>
                    <a:pt x="955025" y="3129783"/>
                    <a:pt x="618852" y="2841009"/>
                  </a:cubicBezTo>
                  <a:cubicBezTo>
                    <a:pt x="-126332" y="2198977"/>
                    <a:pt x="-210376" y="1071917"/>
                    <a:pt x="431155" y="326151"/>
                  </a:cubicBezTo>
                  <a:cubicBezTo>
                    <a:pt x="497339" y="249227"/>
                    <a:pt x="559387" y="177110"/>
                    <a:pt x="617556" y="109500"/>
                  </a:cubicBezTo>
                  <a:close/>
                </a:path>
              </a:pathLst>
            </a:custGeom>
            <a:gradFill flip="none" rotWithShape="1">
              <a:gsLst>
                <a:gs pos="100000">
                  <a:srgbClr val="3EDCFC"/>
                </a:gs>
                <a:gs pos="0">
                  <a:srgbClr val="01A0D9"/>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buClrTx/>
              </a:pPr>
              <a:endParaRPr lang="en-US" kern="1200">
                <a:solidFill>
                  <a:prstClr val="white"/>
                </a:solidFill>
              </a:endParaRPr>
            </a:p>
          </p:txBody>
        </p:sp>
      </p:grpSp>
      <p:sp>
        <p:nvSpPr>
          <p:cNvPr id="125" name="Freeform 20"/>
          <p:cNvSpPr>
            <a:spLocks/>
          </p:cNvSpPr>
          <p:nvPr/>
        </p:nvSpPr>
        <p:spPr bwMode="auto">
          <a:xfrm>
            <a:off x="4020530" y="4593689"/>
            <a:ext cx="1956998" cy="341387"/>
          </a:xfrm>
          <a:custGeom>
            <a:avLst/>
            <a:gdLst>
              <a:gd name="T0" fmla="*/ 16 w 968"/>
              <a:gd name="T1" fmla="*/ 128 h 168"/>
              <a:gd name="T2" fmla="*/ 952 w 968"/>
              <a:gd name="T3" fmla="*/ 168 h 168"/>
              <a:gd name="T4" fmla="*/ 968 w 968"/>
              <a:gd name="T5" fmla="*/ 152 h 168"/>
              <a:gd name="T6" fmla="*/ 968 w 968"/>
              <a:gd name="T7" fmla="*/ 16 h 168"/>
              <a:gd name="T8" fmla="*/ 952 w 968"/>
              <a:gd name="T9" fmla="*/ 0 h 168"/>
              <a:gd name="T10" fmla="*/ 16 w 968"/>
              <a:gd name="T11" fmla="*/ 0 h 168"/>
              <a:gd name="T12" fmla="*/ 0 w 968"/>
              <a:gd name="T13" fmla="*/ 16 h 168"/>
              <a:gd name="T14" fmla="*/ 0 w 968"/>
              <a:gd name="T15" fmla="*/ 112 h 168"/>
              <a:gd name="T16" fmla="*/ 16 w 968"/>
              <a:gd name="T17" fmla="*/ 12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168">
                <a:moveTo>
                  <a:pt x="16" y="128"/>
                </a:moveTo>
                <a:cubicBezTo>
                  <a:pt x="952" y="168"/>
                  <a:pt x="952" y="168"/>
                  <a:pt x="952" y="168"/>
                </a:cubicBezTo>
                <a:cubicBezTo>
                  <a:pt x="961" y="168"/>
                  <a:pt x="968" y="161"/>
                  <a:pt x="968" y="152"/>
                </a:cubicBezTo>
                <a:cubicBezTo>
                  <a:pt x="968" y="16"/>
                  <a:pt x="968" y="16"/>
                  <a:pt x="968" y="16"/>
                </a:cubicBezTo>
                <a:cubicBezTo>
                  <a:pt x="968" y="8"/>
                  <a:pt x="961" y="0"/>
                  <a:pt x="952" y="0"/>
                </a:cubicBezTo>
                <a:cubicBezTo>
                  <a:pt x="16" y="0"/>
                  <a:pt x="16" y="0"/>
                  <a:pt x="16" y="0"/>
                </a:cubicBezTo>
                <a:cubicBezTo>
                  <a:pt x="8" y="0"/>
                  <a:pt x="0" y="8"/>
                  <a:pt x="0" y="16"/>
                </a:cubicBezTo>
                <a:cubicBezTo>
                  <a:pt x="0" y="112"/>
                  <a:pt x="0" y="112"/>
                  <a:pt x="0" y="112"/>
                </a:cubicBezTo>
                <a:cubicBezTo>
                  <a:pt x="0" y="121"/>
                  <a:pt x="8" y="128"/>
                  <a:pt x="16" y="128"/>
                </a:cubicBezTo>
                <a:close/>
              </a:path>
            </a:pathLst>
          </a:custGeom>
          <a:gradFill flip="none" rotWithShape="1">
            <a:gsLst>
              <a:gs pos="44000">
                <a:srgbClr val="109CC2"/>
              </a:gs>
              <a:gs pos="0">
                <a:srgbClr val="21C0EC">
                  <a:alpha val="0"/>
                </a:srgbClr>
              </a:gs>
            </a:gsLst>
            <a:lin ang="10800000" scaled="0"/>
            <a:tileRect/>
          </a:gradFill>
          <a:ln>
            <a:noFill/>
          </a:ln>
          <a:effectLst/>
        </p:spPr>
        <p:txBody>
          <a:bodyPr vert="horz" wrap="square" lIns="68579" tIns="34289" rIns="68579" bIns="34289" numCol="1" anchor="t" anchorCtr="0" compatLnSpc="1">
            <a:prstTxWarp prst="textNoShape">
              <a:avLst/>
            </a:prstTxWarp>
          </a:bodyPr>
          <a:lstStyle/>
          <a:p>
            <a:pPr defTabSz="685783">
              <a:buClrTx/>
            </a:pPr>
            <a:endParaRPr lang="en-US" kern="1200">
              <a:solidFill>
                <a:prstClr val="black"/>
              </a:solidFill>
              <a:latin typeface="Calibri"/>
              <a:ea typeface="+mn-ea"/>
              <a:cs typeface="+mn-cs"/>
            </a:endParaRPr>
          </a:p>
        </p:txBody>
      </p:sp>
      <p:sp>
        <p:nvSpPr>
          <p:cNvPr id="126" name="Freeform 21"/>
          <p:cNvSpPr>
            <a:spLocks/>
          </p:cNvSpPr>
          <p:nvPr/>
        </p:nvSpPr>
        <p:spPr bwMode="auto">
          <a:xfrm>
            <a:off x="4557970" y="3409980"/>
            <a:ext cx="1956998" cy="618763"/>
          </a:xfrm>
          <a:custGeom>
            <a:avLst/>
            <a:gdLst>
              <a:gd name="T0" fmla="*/ 952 w 968"/>
              <a:gd name="T1" fmla="*/ 304 h 304"/>
              <a:gd name="T2" fmla="*/ 16 w 968"/>
              <a:gd name="T3" fmla="*/ 304 h 304"/>
              <a:gd name="T4" fmla="*/ 0 w 968"/>
              <a:gd name="T5" fmla="*/ 288 h 304"/>
              <a:gd name="T6" fmla="*/ 0 w 968"/>
              <a:gd name="T7" fmla="*/ 16 h 304"/>
              <a:gd name="T8" fmla="*/ 16 w 968"/>
              <a:gd name="T9" fmla="*/ 0 h 304"/>
              <a:gd name="T10" fmla="*/ 952 w 968"/>
              <a:gd name="T11" fmla="*/ 0 h 304"/>
              <a:gd name="T12" fmla="*/ 968 w 968"/>
              <a:gd name="T13" fmla="*/ 16 h 304"/>
              <a:gd name="T14" fmla="*/ 968 w 968"/>
              <a:gd name="T15" fmla="*/ 288 h 304"/>
              <a:gd name="T16" fmla="*/ 952 w 968"/>
              <a:gd name="T1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304">
                <a:moveTo>
                  <a:pt x="952" y="304"/>
                </a:moveTo>
                <a:cubicBezTo>
                  <a:pt x="16" y="304"/>
                  <a:pt x="16" y="304"/>
                  <a:pt x="16" y="304"/>
                </a:cubicBezTo>
                <a:cubicBezTo>
                  <a:pt x="8" y="304"/>
                  <a:pt x="0" y="297"/>
                  <a:pt x="0" y="288"/>
                </a:cubicBezTo>
                <a:cubicBezTo>
                  <a:pt x="0" y="16"/>
                  <a:pt x="0" y="16"/>
                  <a:pt x="0" y="16"/>
                </a:cubicBezTo>
                <a:cubicBezTo>
                  <a:pt x="0" y="8"/>
                  <a:pt x="8" y="0"/>
                  <a:pt x="16" y="0"/>
                </a:cubicBezTo>
                <a:cubicBezTo>
                  <a:pt x="952" y="0"/>
                  <a:pt x="952" y="0"/>
                  <a:pt x="952" y="0"/>
                </a:cubicBezTo>
                <a:cubicBezTo>
                  <a:pt x="961" y="0"/>
                  <a:pt x="968" y="8"/>
                  <a:pt x="968" y="16"/>
                </a:cubicBezTo>
                <a:cubicBezTo>
                  <a:pt x="968" y="288"/>
                  <a:pt x="968" y="288"/>
                  <a:pt x="968" y="288"/>
                </a:cubicBezTo>
                <a:cubicBezTo>
                  <a:pt x="968" y="297"/>
                  <a:pt x="961" y="304"/>
                  <a:pt x="952" y="304"/>
                </a:cubicBezTo>
                <a:close/>
              </a:path>
            </a:pathLst>
          </a:custGeom>
          <a:gradFill flip="none" rotWithShape="1">
            <a:gsLst>
              <a:gs pos="100000">
                <a:srgbClr val="EBFCFF"/>
              </a:gs>
              <a:gs pos="0">
                <a:schemeClr val="bg1"/>
              </a:gs>
            </a:gsLst>
            <a:lin ang="8100000" scaled="1"/>
            <a:tileRect/>
          </a:gradFill>
          <a:ln>
            <a:noFill/>
          </a:ln>
        </p:spPr>
        <p:txBody>
          <a:bodyPr vert="horz" wrap="square" lIns="68579" tIns="34289" rIns="68579" bIns="34289" numCol="1" anchor="t" anchorCtr="0" compatLnSpc="1">
            <a:prstTxWarp prst="textNoShape">
              <a:avLst/>
            </a:prstTxWarp>
          </a:bodyPr>
          <a:lstStyle/>
          <a:p>
            <a:pPr defTabSz="685783">
              <a:buClrTx/>
            </a:pPr>
            <a:endParaRPr lang="en-US" kern="1200" dirty="0">
              <a:solidFill>
                <a:prstClr val="black"/>
              </a:solidFill>
              <a:latin typeface="Calibri"/>
              <a:ea typeface="+mn-ea"/>
              <a:cs typeface="+mn-cs"/>
            </a:endParaRPr>
          </a:p>
        </p:txBody>
      </p:sp>
      <p:sp>
        <p:nvSpPr>
          <p:cNvPr id="139" name="Rectangle 138"/>
          <p:cNvSpPr/>
          <p:nvPr/>
        </p:nvSpPr>
        <p:spPr>
          <a:xfrm>
            <a:off x="4817861" y="3497802"/>
            <a:ext cx="1579073" cy="392415"/>
          </a:xfrm>
          <a:prstGeom prst="rect">
            <a:avLst/>
          </a:prstGeom>
          <a:noFill/>
        </p:spPr>
        <p:txBody>
          <a:bodyPr wrap="square" lIns="68579" tIns="34289" rIns="68579" bIns="34289">
            <a:spAutoFit/>
          </a:bodyPr>
          <a:lstStyle/>
          <a:p>
            <a:pPr defTabSz="685783">
              <a:buClrTx/>
            </a:pPr>
            <a:r>
              <a:rPr lang="en-US" sz="2100" kern="1200" spc="150" dirty="0" smtClean="0">
                <a:ln w="0">
                  <a:noFill/>
                </a:ln>
                <a:solidFill>
                  <a:srgbClr val="27C5EF"/>
                </a:solidFill>
                <a:latin typeface="Impact" panose="020B0806030902050204" pitchFamily="34" charset="0"/>
                <a:ea typeface="+mn-ea"/>
                <a:cs typeface="+mn-cs"/>
              </a:rPr>
              <a:t>Supervisor </a:t>
            </a:r>
            <a:endParaRPr lang="en-US" sz="2100" kern="1200" spc="150" dirty="0">
              <a:ln w="0">
                <a:noFill/>
              </a:ln>
              <a:solidFill>
                <a:srgbClr val="27C5EF"/>
              </a:solidFill>
              <a:latin typeface="Impact" panose="020B0806030902050204" pitchFamily="34" charset="0"/>
              <a:ea typeface="+mn-ea"/>
              <a:cs typeface="+mn-cs"/>
            </a:endParaRPr>
          </a:p>
        </p:txBody>
      </p:sp>
      <p:pic>
        <p:nvPicPr>
          <p:cNvPr id="3074" name="Picture 2" descr="C:\Users\bele\Desktop\64572770_1903290673106198_5177112690509742080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89" y="2597831"/>
            <a:ext cx="968625" cy="118813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3075" name="Picture 3" descr="C:\Users\bele\Desktop\jj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48377"/>
            <a:ext cx="974493" cy="12189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23304" y="1002856"/>
            <a:ext cx="974493" cy="10599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43"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61535" y="61446"/>
            <a:ext cx="929943" cy="12099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44"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718213" y="393401"/>
            <a:ext cx="796755" cy="12189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584925" y="2278891"/>
            <a:ext cx="889475" cy="12189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46" name="Group 45"/>
          <p:cNvGrpSpPr/>
          <p:nvPr/>
        </p:nvGrpSpPr>
        <p:grpSpPr>
          <a:xfrm>
            <a:off x="2528103" y="2993380"/>
            <a:ext cx="1915910" cy="528079"/>
            <a:chOff x="7330230" y="561572"/>
            <a:chExt cx="3773867" cy="640095"/>
          </a:xfrm>
        </p:grpSpPr>
        <p:sp>
          <p:nvSpPr>
            <p:cNvPr id="48" name="Rectangle 47"/>
            <p:cNvSpPr/>
            <p:nvPr/>
          </p:nvSpPr>
          <p:spPr>
            <a:xfrm>
              <a:off x="7330230" y="561572"/>
              <a:ext cx="3773867" cy="391715"/>
            </a:xfrm>
            <a:prstGeom prst="rect">
              <a:avLst/>
            </a:prstGeom>
            <a:noFill/>
          </p:spPr>
          <p:txBody>
            <a:bodyPr wrap="none" lIns="91440" tIns="45720" rIns="91440" bIns="45720">
              <a:spAutoFit/>
            </a:bodyPr>
            <a:lstStyle/>
            <a:p>
              <a:pPr algn="ctr" defTabSz="685783">
                <a:buClrTx/>
              </a:pPr>
              <a:r>
                <a:rPr lang="en-US" sz="1500" b="1" kern="1200" dirty="0" err="1"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Mostafa</a:t>
              </a:r>
              <a:r>
                <a:rPr lang="en-US" sz="1500" b="1" kern="1200" dirty="0"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 Mohamed </a:t>
              </a:r>
              <a:endParaRPr lang="en-US" sz="1500" b="1" kern="1200" dirty="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p:cNvSpPr txBox="1"/>
            <p:nvPr/>
          </p:nvSpPr>
          <p:spPr>
            <a:xfrm>
              <a:off x="7394818" y="884564"/>
              <a:ext cx="3644685" cy="317103"/>
            </a:xfrm>
            <a:prstGeom prst="rect">
              <a:avLst/>
            </a:prstGeom>
            <a:noFill/>
          </p:spPr>
          <p:txBody>
            <a:bodyPr wrap="square" rtlCol="0">
              <a:spAutoFit/>
            </a:bodyPr>
            <a:lstStyle/>
            <a:p>
              <a:pPr algn="ctr" defTabSz="685783">
                <a:buClrTx/>
              </a:pPr>
              <a:r>
                <a:rPr lang="en-US" sz="1100" kern="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Back End developer</a:t>
              </a:r>
              <a:endParaRPr lang="en-US" sz="1100" kern="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0" name="Group 49"/>
          <p:cNvGrpSpPr/>
          <p:nvPr/>
        </p:nvGrpSpPr>
        <p:grpSpPr>
          <a:xfrm>
            <a:off x="5321771" y="1812200"/>
            <a:ext cx="1921616" cy="528079"/>
            <a:chOff x="7324610" y="561572"/>
            <a:chExt cx="3785107" cy="640095"/>
          </a:xfrm>
        </p:grpSpPr>
        <p:sp>
          <p:nvSpPr>
            <p:cNvPr id="51" name="Rectangle 50"/>
            <p:cNvSpPr/>
            <p:nvPr/>
          </p:nvSpPr>
          <p:spPr>
            <a:xfrm>
              <a:off x="7324610" y="561572"/>
              <a:ext cx="3785107" cy="391715"/>
            </a:xfrm>
            <a:prstGeom prst="rect">
              <a:avLst/>
            </a:prstGeom>
            <a:noFill/>
          </p:spPr>
          <p:txBody>
            <a:bodyPr wrap="none" lIns="91440" tIns="45720" rIns="91440" bIns="45720">
              <a:spAutoFit/>
            </a:bodyPr>
            <a:lstStyle/>
            <a:p>
              <a:pPr algn="ctr" defTabSz="685783">
                <a:buClrTx/>
              </a:pPr>
              <a:r>
                <a:rPr lang="en-US" sz="1500" b="1" kern="1200" dirty="0" err="1"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Moataz</a:t>
              </a:r>
              <a:r>
                <a:rPr lang="en-US" sz="1500" b="1" kern="1200" dirty="0"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 Al-</a:t>
              </a:r>
              <a:r>
                <a:rPr lang="en-US" sz="1500" b="1" kern="1200" dirty="0" err="1"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Alazamy</a:t>
              </a:r>
              <a:endParaRPr lang="en-US" sz="1500" b="1" kern="1200" dirty="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51"/>
            <p:cNvSpPr txBox="1"/>
            <p:nvPr/>
          </p:nvSpPr>
          <p:spPr>
            <a:xfrm>
              <a:off x="7394818" y="884564"/>
              <a:ext cx="3644685" cy="317103"/>
            </a:xfrm>
            <a:prstGeom prst="rect">
              <a:avLst/>
            </a:prstGeom>
            <a:noFill/>
          </p:spPr>
          <p:txBody>
            <a:bodyPr wrap="square" rtlCol="0">
              <a:spAutoFit/>
            </a:bodyPr>
            <a:lstStyle/>
            <a:p>
              <a:pPr algn="ctr" defTabSz="685783">
                <a:buClrTx/>
              </a:pPr>
              <a:r>
                <a:rPr lang="en-US" sz="1100" kern="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Mobile App developer</a:t>
              </a:r>
              <a:endParaRPr lang="en-US" sz="1100" kern="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3" name="Group 52"/>
          <p:cNvGrpSpPr/>
          <p:nvPr/>
        </p:nvGrpSpPr>
        <p:grpSpPr>
          <a:xfrm>
            <a:off x="6536361" y="1348272"/>
            <a:ext cx="1850327" cy="528079"/>
            <a:chOff x="7394818" y="561572"/>
            <a:chExt cx="3644685" cy="640095"/>
          </a:xfrm>
        </p:grpSpPr>
        <p:sp>
          <p:nvSpPr>
            <p:cNvPr id="54" name="Rectangle 53"/>
            <p:cNvSpPr/>
            <p:nvPr/>
          </p:nvSpPr>
          <p:spPr>
            <a:xfrm>
              <a:off x="7906487" y="561572"/>
              <a:ext cx="2621373" cy="391715"/>
            </a:xfrm>
            <a:prstGeom prst="rect">
              <a:avLst/>
            </a:prstGeom>
            <a:noFill/>
          </p:spPr>
          <p:txBody>
            <a:bodyPr wrap="none" lIns="91440" tIns="45720" rIns="91440" bIns="45720">
              <a:spAutoFit/>
            </a:bodyPr>
            <a:lstStyle/>
            <a:p>
              <a:pPr algn="ctr" defTabSz="685783">
                <a:buClrTx/>
              </a:pPr>
              <a:r>
                <a:rPr lang="en-US" sz="1500" b="1" kern="1200" dirty="0" err="1"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Hader</a:t>
              </a:r>
              <a:r>
                <a:rPr lang="en-US" sz="1500" b="1" kern="1200" dirty="0"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 </a:t>
              </a:r>
              <a:r>
                <a:rPr lang="en-US" sz="1500" b="1" kern="1200" dirty="0" err="1"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kamel</a:t>
              </a:r>
              <a:endParaRPr lang="en-US" sz="1500" b="1" kern="1200" dirty="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TextBox 54"/>
            <p:cNvSpPr txBox="1"/>
            <p:nvPr/>
          </p:nvSpPr>
          <p:spPr>
            <a:xfrm>
              <a:off x="7394818" y="884564"/>
              <a:ext cx="3644685" cy="317103"/>
            </a:xfrm>
            <a:prstGeom prst="rect">
              <a:avLst/>
            </a:prstGeom>
            <a:noFill/>
          </p:spPr>
          <p:txBody>
            <a:bodyPr wrap="square" rtlCol="0">
              <a:spAutoFit/>
            </a:bodyPr>
            <a:lstStyle/>
            <a:p>
              <a:pPr algn="ctr" defTabSz="685783">
                <a:buClrTx/>
              </a:pPr>
              <a:r>
                <a:rPr lang="en-US" sz="1100" kern="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UI-UX </a:t>
              </a:r>
              <a:endParaRPr lang="en-US" sz="1100" kern="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0" name="Group 59"/>
          <p:cNvGrpSpPr/>
          <p:nvPr/>
        </p:nvGrpSpPr>
        <p:grpSpPr>
          <a:xfrm>
            <a:off x="6768415" y="4226295"/>
            <a:ext cx="1863011" cy="528079"/>
            <a:chOff x="7382338" y="561572"/>
            <a:chExt cx="3669669" cy="640095"/>
          </a:xfrm>
        </p:grpSpPr>
        <p:sp>
          <p:nvSpPr>
            <p:cNvPr id="61" name="Rectangle 60"/>
            <p:cNvSpPr/>
            <p:nvPr/>
          </p:nvSpPr>
          <p:spPr>
            <a:xfrm>
              <a:off x="7382338" y="561572"/>
              <a:ext cx="3669669" cy="391715"/>
            </a:xfrm>
            <a:prstGeom prst="rect">
              <a:avLst/>
            </a:prstGeom>
            <a:noFill/>
          </p:spPr>
          <p:txBody>
            <a:bodyPr wrap="none" lIns="91440" tIns="45720" rIns="91440" bIns="45720">
              <a:spAutoFit/>
            </a:bodyPr>
            <a:lstStyle/>
            <a:p>
              <a:pPr algn="ctr" defTabSz="685783">
                <a:buClrTx/>
              </a:pPr>
              <a:r>
                <a:rPr lang="en-US" sz="1500" b="1" kern="1200" dirty="0" err="1"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Dr</a:t>
              </a:r>
              <a:r>
                <a:rPr lang="en-US" sz="1500" b="1" kern="1200" dirty="0"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a:t>
              </a:r>
              <a:r>
                <a:rPr lang="en-US" sz="1500" b="1" kern="1200" dirty="0" err="1"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Mostafa</a:t>
              </a:r>
              <a:r>
                <a:rPr lang="en-US" sz="1500" b="1" kern="1200" dirty="0"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 </a:t>
              </a:r>
              <a:r>
                <a:rPr lang="en-US" sz="1500" b="1" kern="1200" dirty="0" err="1" smtClean="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rPr>
                <a:t>Thabet</a:t>
              </a:r>
              <a:endParaRPr lang="en-US" sz="1500" b="1" kern="1200" dirty="0">
                <a:ln w="0">
                  <a:noFill/>
                </a:ln>
                <a:solidFill>
                  <a:srgbClr val="76767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TextBox 61"/>
            <p:cNvSpPr txBox="1"/>
            <p:nvPr/>
          </p:nvSpPr>
          <p:spPr>
            <a:xfrm>
              <a:off x="7394818" y="884564"/>
              <a:ext cx="3644685" cy="317103"/>
            </a:xfrm>
            <a:prstGeom prst="rect">
              <a:avLst/>
            </a:prstGeom>
            <a:noFill/>
          </p:spPr>
          <p:txBody>
            <a:bodyPr wrap="square" rtlCol="0">
              <a:spAutoFit/>
            </a:bodyPr>
            <a:lstStyle/>
            <a:p>
              <a:pPr algn="ctr" defTabSz="685783">
                <a:buClrTx/>
              </a:pPr>
              <a:endParaRPr lang="en-US" sz="1100" kern="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3077" name="Picture 5" descr="Image may contain: 1 pers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0930" y="3063573"/>
            <a:ext cx="951151" cy="10332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85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Google Shape;270;p27"/>
          <p:cNvSpPr txBox="1">
            <a:spLocks/>
          </p:cNvSpPr>
          <p:nvPr/>
        </p:nvSpPr>
        <p:spPr>
          <a:xfrm>
            <a:off x="960582" y="0"/>
            <a:ext cx="8153400" cy="1123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1pPr>
            <a:lvl2pPr marR="0" lvl="1"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2pPr>
            <a:lvl3pPr marR="0" lvl="2"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3pPr>
            <a:lvl4pPr marR="0" lvl="3"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4pPr>
            <a:lvl5pPr marR="0" lvl="4"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5pPr>
            <a:lvl6pPr marR="0" lvl="5"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6pPr>
            <a:lvl7pPr marR="0" lvl="6"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7pPr>
            <a:lvl8pPr marR="0" lvl="7"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8pPr>
            <a:lvl9pPr marR="0" lvl="8"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9pPr>
          </a:lstStyle>
          <a:p>
            <a:r>
              <a:rPr lang="en-US" sz="4000" dirty="0">
                <a:solidFill>
                  <a:srgbClr val="FFFFFF"/>
                </a:solidFill>
              </a:rPr>
              <a:t>The population </a:t>
            </a:r>
            <a:r>
              <a:rPr lang="en-US" sz="4000" dirty="0" smtClean="0">
                <a:solidFill>
                  <a:srgbClr val="FFFFFF"/>
                </a:solidFill>
              </a:rPr>
              <a:t>of Egypt </a:t>
            </a:r>
            <a:r>
              <a:rPr lang="ar-EG" sz="4000" dirty="0" smtClean="0">
                <a:solidFill>
                  <a:srgbClr val="FFFFFF"/>
                </a:solidFill>
              </a:rPr>
              <a:t> </a:t>
            </a:r>
            <a:endParaRPr lang="en" sz="4000" dirty="0">
              <a:solidFill>
                <a:srgbClr val="FFFFFF"/>
              </a:solidFill>
            </a:endParaRPr>
          </a:p>
        </p:txBody>
      </p:sp>
      <p:sp>
        <p:nvSpPr>
          <p:cNvPr id="4" name="Google Shape;274;p27"/>
          <p:cNvSpPr txBox="1">
            <a:spLocks/>
          </p:cNvSpPr>
          <p:nvPr/>
        </p:nvSpPr>
        <p:spPr>
          <a:xfrm>
            <a:off x="1940070" y="1266825"/>
            <a:ext cx="7173912" cy="8953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1pPr>
            <a:lvl2pPr marR="0" lvl="1"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2pPr>
            <a:lvl3pPr marR="0" lvl="2"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3pPr>
            <a:lvl4pPr marR="0" lvl="3"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4pPr>
            <a:lvl5pPr marR="0" lvl="4"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5pPr>
            <a:lvl6pPr marR="0" lvl="5"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6pPr>
            <a:lvl7pPr marR="0" lvl="6"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7pPr>
            <a:lvl8pPr marR="0" lvl="7"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8pPr>
            <a:lvl9pPr marR="0" lvl="8"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9pPr>
          </a:lstStyle>
          <a:p>
            <a:r>
              <a:rPr lang="en-US" sz="7200" dirty="0" smtClean="0">
                <a:solidFill>
                  <a:srgbClr val="FFFFFF"/>
                </a:solidFill>
              </a:rPr>
              <a:t>105.000.000 </a:t>
            </a:r>
            <a:endParaRPr lang="en-US" sz="4800" dirty="0">
              <a:solidFill>
                <a:srgbClr val="FFFFFF"/>
              </a:solidFill>
            </a:endParaRPr>
          </a:p>
        </p:txBody>
      </p:sp>
      <p:sp>
        <p:nvSpPr>
          <p:cNvPr id="5" name="Google Shape;272;p27"/>
          <p:cNvSpPr txBox="1">
            <a:spLocks/>
          </p:cNvSpPr>
          <p:nvPr/>
        </p:nvSpPr>
        <p:spPr>
          <a:xfrm>
            <a:off x="1413381" y="3590781"/>
            <a:ext cx="7173912" cy="8953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1pPr>
            <a:lvl2pPr marR="0" lvl="1"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2pPr>
            <a:lvl3pPr marR="0" lvl="2"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3pPr>
            <a:lvl4pPr marR="0" lvl="3"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4pPr>
            <a:lvl5pPr marR="0" lvl="4"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5pPr>
            <a:lvl6pPr marR="0" lvl="5"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6pPr>
            <a:lvl7pPr marR="0" lvl="6"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7pPr>
            <a:lvl8pPr marR="0" lvl="7"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8pPr>
            <a:lvl9pPr marR="0" lvl="8"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9pPr>
          </a:lstStyle>
          <a:p>
            <a:r>
              <a:rPr lang="en" sz="7200" dirty="0" smtClean="0">
                <a:solidFill>
                  <a:srgbClr val="FFFFFF"/>
                </a:solidFill>
              </a:rPr>
              <a:t>100% </a:t>
            </a:r>
            <a:endParaRPr lang="en" sz="7200" dirty="0">
              <a:solidFill>
                <a:srgbClr val="FFFFFF"/>
              </a:solidFill>
            </a:endParaRPr>
          </a:p>
        </p:txBody>
      </p:sp>
      <p:sp>
        <p:nvSpPr>
          <p:cNvPr id="6" name="Google Shape;273;p27"/>
          <p:cNvSpPr txBox="1">
            <a:spLocks/>
          </p:cNvSpPr>
          <p:nvPr/>
        </p:nvSpPr>
        <p:spPr>
          <a:xfrm>
            <a:off x="1970088" y="4095750"/>
            <a:ext cx="7173912" cy="46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0DB7C4"/>
              </a:buClr>
              <a:buSzPts val="3000"/>
              <a:buFont typeface="Source Sans Pro"/>
              <a:buChar char="▹"/>
              <a:defRPr sz="3000" b="0" i="0" u="none" strike="noStrike" cap="none">
                <a:solidFill>
                  <a:srgbClr val="415665"/>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DB7C4"/>
              </a:buClr>
              <a:buSzPts val="24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0DB7C4"/>
              </a:buClr>
              <a:buSzPts val="1800"/>
              <a:buFont typeface="Source Sans Pro"/>
              <a:buChar char="■"/>
              <a:defRPr sz="1800" b="0" i="0" u="none" strike="noStrike" cap="none">
                <a:solidFill>
                  <a:srgbClr val="415665"/>
                </a:solidFill>
                <a:latin typeface="Source Sans Pro"/>
                <a:ea typeface="Source Sans Pro"/>
                <a:cs typeface="Source Sans Pro"/>
                <a:sym typeface="Source Sans Pro"/>
              </a:defRPr>
            </a:lvl9pPr>
          </a:lstStyle>
          <a:p>
            <a:pPr marL="0" indent="0">
              <a:buFont typeface="Source Sans Pro"/>
              <a:buNone/>
            </a:pPr>
            <a:r>
              <a:rPr lang="en-US" sz="3600" dirty="0">
                <a:solidFill>
                  <a:srgbClr val="0DB7C4"/>
                </a:solidFill>
                <a:latin typeface="Dosis"/>
                <a:ea typeface="Dosis"/>
                <a:cs typeface="Dosis"/>
                <a:sym typeface="Dosis"/>
              </a:rPr>
              <a:t>Total success! If campaign success</a:t>
            </a:r>
          </a:p>
        </p:txBody>
      </p:sp>
      <p:sp>
        <p:nvSpPr>
          <p:cNvPr id="7" name="Google Shape;270;p27"/>
          <p:cNvSpPr txBox="1">
            <a:spLocks/>
          </p:cNvSpPr>
          <p:nvPr/>
        </p:nvSpPr>
        <p:spPr>
          <a:xfrm>
            <a:off x="923637" y="1428750"/>
            <a:ext cx="8153400" cy="1123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1pPr>
            <a:lvl2pPr marR="0" lvl="1"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2pPr>
            <a:lvl3pPr marR="0" lvl="2"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3pPr>
            <a:lvl4pPr marR="0" lvl="3"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4pPr>
            <a:lvl5pPr marR="0" lvl="4"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5pPr>
            <a:lvl6pPr marR="0" lvl="5"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6pPr>
            <a:lvl7pPr marR="0" lvl="6"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7pPr>
            <a:lvl8pPr marR="0" lvl="7"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8pPr>
            <a:lvl9pPr marR="0" lvl="8"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9pPr>
          </a:lstStyle>
          <a:p>
            <a:r>
              <a:rPr lang="en" sz="3600" dirty="0" smtClean="0">
                <a:solidFill>
                  <a:srgbClr val="FFFFFF"/>
                </a:solidFill>
              </a:rPr>
              <a:t>1.5 % </a:t>
            </a:r>
            <a:r>
              <a:rPr lang="ar-EG" sz="3600" dirty="0" smtClean="0">
                <a:solidFill>
                  <a:srgbClr val="FFFFFF"/>
                </a:solidFill>
              </a:rPr>
              <a:t>    </a:t>
            </a:r>
            <a:r>
              <a:rPr lang="en-US" sz="3600" dirty="0" smtClean="0"/>
              <a:t>Expected </a:t>
            </a:r>
            <a:r>
              <a:rPr lang="en-US" sz="3600" dirty="0"/>
              <a:t>number of donors</a:t>
            </a:r>
            <a:endParaRPr lang="en" sz="3600" dirty="0">
              <a:solidFill>
                <a:srgbClr val="FFFFFF"/>
              </a:solidFill>
            </a:endParaRPr>
          </a:p>
        </p:txBody>
      </p:sp>
      <p:sp>
        <p:nvSpPr>
          <p:cNvPr id="8" name="Google Shape;270;p27"/>
          <p:cNvSpPr txBox="1">
            <a:spLocks/>
          </p:cNvSpPr>
          <p:nvPr/>
        </p:nvSpPr>
        <p:spPr>
          <a:xfrm>
            <a:off x="923637" y="2266950"/>
            <a:ext cx="8153400" cy="1123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1pPr>
            <a:lvl2pPr marR="0" lvl="1"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2pPr>
            <a:lvl3pPr marR="0" lvl="2"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3pPr>
            <a:lvl4pPr marR="0" lvl="3"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4pPr>
            <a:lvl5pPr marR="0" lvl="4"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5pPr>
            <a:lvl6pPr marR="0" lvl="5"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6pPr>
            <a:lvl7pPr marR="0" lvl="6"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7pPr>
            <a:lvl8pPr marR="0" lvl="7"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8pPr>
            <a:lvl9pPr marR="0" lvl="8" algn="l" rtl="0">
              <a:lnSpc>
                <a:spcPct val="100000"/>
              </a:lnSpc>
              <a:spcBef>
                <a:spcPts val="0"/>
              </a:spcBef>
              <a:spcAft>
                <a:spcPts val="0"/>
              </a:spcAft>
              <a:buClr>
                <a:srgbClr val="0DB7C4"/>
              </a:buClr>
              <a:buSzPts val="2400"/>
              <a:buFont typeface="Dosis"/>
              <a:buNone/>
              <a:defRPr sz="2400" b="0" i="0" u="none" strike="noStrike" cap="none">
                <a:solidFill>
                  <a:srgbClr val="0DB7C4"/>
                </a:solidFill>
                <a:latin typeface="Dosis"/>
                <a:ea typeface="Dosis"/>
                <a:cs typeface="Dosis"/>
                <a:sym typeface="Dosis"/>
              </a:defRPr>
            </a:lvl9pPr>
          </a:lstStyle>
          <a:p>
            <a:r>
              <a:rPr lang="en-US" sz="3600" dirty="0"/>
              <a:t>M</a:t>
            </a:r>
            <a:r>
              <a:rPr lang="en" sz="3600" dirty="0"/>
              <a:t>ore than </a:t>
            </a:r>
            <a:r>
              <a:rPr lang="en" sz="3600" dirty="0" smtClean="0">
                <a:solidFill>
                  <a:srgbClr val="FFFFFF"/>
                </a:solidFill>
              </a:rPr>
              <a:t>1.000.000   </a:t>
            </a:r>
            <a:r>
              <a:rPr lang="en" sz="3600" dirty="0"/>
              <a:t>user</a:t>
            </a:r>
          </a:p>
        </p:txBody>
      </p:sp>
    </p:spTree>
    <p:extLst>
      <p:ext uri="{BB962C8B-B14F-4D97-AF65-F5344CB8AC3E}">
        <p14:creationId xmlns:p14="http://schemas.microsoft.com/office/powerpoint/2010/main" val="2329671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a:xfrm>
            <a:off x="838200" y="-171450"/>
            <a:ext cx="8077200" cy="1216200"/>
          </a:xfrm>
        </p:spPr>
        <p:txBody>
          <a:bodyPr/>
          <a:lstStyle/>
          <a:p>
            <a:r>
              <a:rPr lang="en-US" sz="3200" dirty="0" smtClean="0"/>
              <a:t>Future work</a:t>
            </a:r>
            <a:endParaRPr lang="en-US" sz="3200" dirty="0"/>
          </a:p>
        </p:txBody>
      </p:sp>
      <p:sp>
        <p:nvSpPr>
          <p:cNvPr id="9" name="Google Shape;82;p13"/>
          <p:cNvSpPr txBox="1">
            <a:spLocks noGrp="1"/>
          </p:cNvSpPr>
          <p:nvPr>
            <p:ph type="body" idx="4294967295"/>
          </p:nvPr>
        </p:nvSpPr>
        <p:spPr>
          <a:xfrm>
            <a:off x="304800" y="590550"/>
            <a:ext cx="8610600" cy="4419600"/>
          </a:xfrm>
          <a:prstGeom prst="rect">
            <a:avLst/>
          </a:prstGeom>
        </p:spPr>
        <p:txBody>
          <a:bodyPr spcFirstLastPara="1" wrap="square" lIns="91425" tIns="91425" rIns="91425" bIns="91425" anchor="t" anchorCtr="0">
            <a:noAutofit/>
          </a:bodyPr>
          <a:lstStyle/>
          <a:p>
            <a:pPr marL="0" indent="0">
              <a:spcBef>
                <a:spcPts val="600"/>
              </a:spcBef>
              <a:buClr>
                <a:srgbClr val="0DB7C4"/>
              </a:buClr>
              <a:buSzPts val="2000"/>
              <a:buNone/>
            </a:pPr>
            <a:endParaRPr lang="ar-EG" sz="1600" b="1" dirty="0">
              <a:solidFill>
                <a:schemeClr val="accent4">
                  <a:lumMod val="75000"/>
                </a:schemeClr>
              </a:solidFill>
              <a:latin typeface="Source Sans Pro"/>
              <a:ea typeface="Source Sans Pro"/>
              <a:cs typeface="Source Sans Pro"/>
              <a:sym typeface="Source Sans Pro"/>
            </a:endParaRPr>
          </a:p>
          <a:p>
            <a:pPr marL="285750" indent="-285750">
              <a:lnSpc>
                <a:spcPct val="150000"/>
              </a:lnSpc>
              <a:buSzPts val="2000"/>
            </a:pPr>
            <a:r>
              <a:rPr lang="en-US" sz="1600" b="1" dirty="0" smtClean="0">
                <a:solidFill>
                  <a:schemeClr val="accent4">
                    <a:lumMod val="75000"/>
                  </a:schemeClr>
                </a:solidFill>
              </a:rPr>
              <a:t>First stage  </a:t>
            </a:r>
          </a:p>
          <a:p>
            <a:pPr marL="742950" lvl="1" indent="-285750">
              <a:lnSpc>
                <a:spcPct val="150000"/>
              </a:lnSpc>
              <a:buSzPts val="2000"/>
            </a:pPr>
            <a:r>
              <a:rPr lang="en-US" sz="1000" dirty="0" smtClean="0"/>
              <a:t>Develop </a:t>
            </a:r>
            <a:r>
              <a:rPr lang="en-US" sz="1000" dirty="0"/>
              <a:t>android version from our project </a:t>
            </a:r>
            <a:endParaRPr lang="en-US" sz="1000" dirty="0" smtClean="0"/>
          </a:p>
          <a:p>
            <a:pPr marL="742950" lvl="1" indent="-285750">
              <a:lnSpc>
                <a:spcPct val="150000"/>
              </a:lnSpc>
              <a:buSzPts val="2000"/>
            </a:pPr>
            <a:r>
              <a:rPr lang="en-US" sz="1000" dirty="0" smtClean="0"/>
              <a:t>Use machine learning to increase performance</a:t>
            </a:r>
            <a:endParaRPr lang="ar-EG" sz="1000" dirty="0" smtClean="0"/>
          </a:p>
          <a:p>
            <a:pPr marL="742950" lvl="1" indent="-285750">
              <a:lnSpc>
                <a:spcPct val="150000"/>
              </a:lnSpc>
              <a:buSzPts val="2000"/>
            </a:pPr>
            <a:r>
              <a:rPr lang="en-US" sz="1000" dirty="0" smtClean="0"/>
              <a:t>Social media </a:t>
            </a:r>
          </a:p>
          <a:p>
            <a:pPr marL="285750" lvl="0" indent="-285750">
              <a:lnSpc>
                <a:spcPct val="150000"/>
              </a:lnSpc>
              <a:buSzPts val="2000"/>
            </a:pPr>
            <a:r>
              <a:rPr lang="en-US" sz="1600" b="1" dirty="0">
                <a:solidFill>
                  <a:schemeClr val="accent4">
                    <a:lumMod val="75000"/>
                  </a:schemeClr>
                </a:solidFill>
              </a:rPr>
              <a:t>Second stage</a:t>
            </a:r>
          </a:p>
          <a:p>
            <a:pPr marL="628650" lvl="1" indent="-171450">
              <a:lnSpc>
                <a:spcPct val="150000"/>
              </a:lnSpc>
              <a:buSzPts val="2000"/>
            </a:pPr>
            <a:r>
              <a:rPr lang="en-US" sz="1000" b="1" dirty="0" smtClean="0"/>
              <a:t>         </a:t>
            </a:r>
            <a:r>
              <a:rPr lang="en-US" sz="1000" dirty="0" smtClean="0"/>
              <a:t> </a:t>
            </a:r>
            <a:r>
              <a:rPr lang="en-US" sz="1000" dirty="0"/>
              <a:t>add features that enable user to donate and  his Medicine to other users </a:t>
            </a:r>
            <a:r>
              <a:rPr lang="ar-SA" sz="1000" dirty="0"/>
              <a:t>  </a:t>
            </a:r>
            <a:endParaRPr lang="en-US" sz="1000" b="1" dirty="0" smtClean="0">
              <a:solidFill>
                <a:schemeClr val="accent4">
                  <a:lumMod val="75000"/>
                </a:schemeClr>
              </a:solidFill>
              <a:latin typeface="Source Sans Pro"/>
              <a:ea typeface="Source Sans Pro"/>
              <a:cs typeface="Source Sans Pro"/>
              <a:sym typeface="Source Sans Pro"/>
            </a:endParaRPr>
          </a:p>
          <a:p>
            <a:pPr marL="285750" indent="-285750">
              <a:lnSpc>
                <a:spcPct val="150000"/>
              </a:lnSpc>
              <a:buSzPts val="2000"/>
            </a:pPr>
            <a:r>
              <a:rPr lang="en-US" sz="1600" b="1" dirty="0" smtClean="0">
                <a:solidFill>
                  <a:schemeClr val="accent4">
                    <a:lumMod val="75000"/>
                  </a:schemeClr>
                </a:solidFill>
              </a:rPr>
              <a:t>Third stage </a:t>
            </a:r>
          </a:p>
          <a:p>
            <a:pPr marL="742950" lvl="1" indent="-285750">
              <a:lnSpc>
                <a:spcPct val="150000"/>
              </a:lnSpc>
              <a:buSzPts val="2000"/>
            </a:pPr>
            <a:r>
              <a:rPr lang="en-US" sz="1000" dirty="0" smtClean="0"/>
              <a:t>Transfer </a:t>
            </a:r>
            <a:r>
              <a:rPr lang="en-US" sz="1000" dirty="0"/>
              <a:t>system from  share blood and medicine system to more powerful share system </a:t>
            </a:r>
            <a:r>
              <a:rPr lang="en-US" sz="1000" dirty="0" smtClean="0"/>
              <a:t> allow </a:t>
            </a:r>
            <a:r>
              <a:rPr lang="en-US" sz="1000" dirty="0"/>
              <a:t>user to donate and share anything related to health </a:t>
            </a:r>
            <a:r>
              <a:rPr lang="en-US" sz="1000" dirty="0" smtClean="0"/>
              <a:t>sector</a:t>
            </a:r>
          </a:p>
          <a:p>
            <a:pPr marL="742950" lvl="1" indent="-285750">
              <a:lnSpc>
                <a:spcPct val="150000"/>
              </a:lnSpc>
              <a:buSzPts val="2000"/>
            </a:pPr>
            <a:r>
              <a:rPr lang="en-US" sz="1000" dirty="0" smtClean="0"/>
              <a:t>This </a:t>
            </a:r>
            <a:r>
              <a:rPr lang="en-US" sz="1000" dirty="0"/>
              <a:t>system allow you to donate Medical tools, medical equipment </a:t>
            </a:r>
            <a:r>
              <a:rPr lang="en-US" sz="1000" dirty="0" smtClean="0"/>
              <a:t>Money</a:t>
            </a:r>
            <a:r>
              <a:rPr lang="en-US" sz="1000" dirty="0"/>
              <a:t>, Operations, donating organs and anything can improve medical sector in Egypt </a:t>
            </a:r>
            <a:endParaRPr lang="en-US" sz="1000" b="1" dirty="0">
              <a:solidFill>
                <a:schemeClr val="accent4">
                  <a:lumMod val="75000"/>
                </a:schemeClr>
              </a:solidFill>
              <a:latin typeface="Source Sans Pro"/>
              <a:ea typeface="Source Sans Pro"/>
              <a:cs typeface="Source Sans Pro"/>
            </a:endParaRPr>
          </a:p>
          <a:p>
            <a:pPr marL="285750" indent="-285750">
              <a:spcBef>
                <a:spcPts val="600"/>
              </a:spcBef>
              <a:buClr>
                <a:srgbClr val="0DB7C4"/>
              </a:buClr>
              <a:buSzPts val="2000"/>
              <a:buFont typeface="Source Sans Pro"/>
              <a:buChar char="▹"/>
            </a:pPr>
            <a:endParaRPr lang="en-US" sz="1800" b="1" dirty="0">
              <a:solidFill>
                <a:schemeClr val="accent4">
                  <a:lumMod val="75000"/>
                </a:schemeClr>
              </a:solidFill>
              <a:latin typeface="Source Sans Pro"/>
              <a:ea typeface="Source Sans Pro"/>
              <a:cs typeface="Source Sans Pro"/>
              <a:sym typeface="Source Sans Pro"/>
            </a:endParaRPr>
          </a:p>
          <a:p>
            <a:pPr marL="285750" indent="-285750">
              <a:buFont typeface="Arial" pitchFamily="34" charset="0"/>
              <a:buChar char="•"/>
            </a:pPr>
            <a:endParaRPr sz="1300" dirty="0">
              <a:solidFill>
                <a:schemeClr val="accent4">
                  <a:lumMod val="75000"/>
                </a:schemeClr>
              </a:solidFill>
            </a:endParaRPr>
          </a:p>
          <a:p>
            <a:pPr marL="0" lvl="0" indent="0" algn="l" rtl="0">
              <a:spcBef>
                <a:spcPts val="600"/>
              </a:spcBef>
              <a:spcAft>
                <a:spcPts val="0"/>
              </a:spcAft>
              <a:buClr>
                <a:schemeClr val="dk1"/>
              </a:buClr>
              <a:buSzPts val="1100"/>
              <a:buFont typeface="Arial"/>
              <a:buNone/>
            </a:pPr>
            <a:endParaRPr sz="1300" dirty="0"/>
          </a:p>
          <a:p>
            <a:pPr marL="0" lvl="0" indent="0" algn="l" rtl="0">
              <a:spcBef>
                <a:spcPts val="600"/>
              </a:spcBef>
              <a:spcAft>
                <a:spcPts val="0"/>
              </a:spcAft>
              <a:buNone/>
            </a:pPr>
            <a:endParaRPr sz="1300" dirty="0"/>
          </a:p>
        </p:txBody>
      </p:sp>
    </p:spTree>
    <p:extLst>
      <p:ext uri="{BB962C8B-B14F-4D97-AF65-F5344CB8AC3E}">
        <p14:creationId xmlns:p14="http://schemas.microsoft.com/office/powerpoint/2010/main" val="2822269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5"/>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22</a:t>
            </a:fld>
            <a:endParaRPr/>
          </a:p>
        </p:txBody>
      </p:sp>
      <p:sp>
        <p:nvSpPr>
          <p:cNvPr id="363" name="Google Shape;363;p35"/>
          <p:cNvSpPr txBox="1">
            <a:spLocks noGrp="1"/>
          </p:cNvSpPr>
          <p:nvPr>
            <p:ph type="title"/>
          </p:nvPr>
        </p:nvSpPr>
        <p:spPr>
          <a:xfrm>
            <a:off x="3505200" y="3028950"/>
            <a:ext cx="31950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a:t>
            </a:r>
            <a:endParaRPr sz="6000" dirty="0"/>
          </a:p>
        </p:txBody>
      </p:sp>
      <p:sp>
        <p:nvSpPr>
          <p:cNvPr id="364" name="Google Shape;364;p35"/>
          <p:cNvSpPr txBox="1">
            <a:spLocks noGrp="1"/>
          </p:cNvSpPr>
          <p:nvPr>
            <p:ph type="body" idx="1"/>
          </p:nvPr>
        </p:nvSpPr>
        <p:spPr>
          <a:xfrm>
            <a:off x="1828800" y="819150"/>
            <a:ext cx="3378900" cy="2530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b="1" dirty="0"/>
              <a:t>Any questions?</a:t>
            </a:r>
            <a:endParaRPr sz="3000" b="1" dirty="0"/>
          </a:p>
          <a:p>
            <a:pPr marL="0" lvl="0" indent="0" algn="l" rtl="0">
              <a:spcBef>
                <a:spcPts val="600"/>
              </a:spcBef>
              <a:spcAft>
                <a:spcPts val="0"/>
              </a:spcAft>
              <a:buClr>
                <a:schemeClr val="dk1"/>
              </a:buClr>
              <a:buSzPts val="1100"/>
              <a:buFont typeface="Arial"/>
              <a:buNone/>
            </a:pPr>
            <a:r>
              <a:rPr lang="ar-EG" sz="1800" dirty="0" smtClean="0"/>
              <a:t> </a:t>
            </a: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60600" y="1276351"/>
            <a:ext cx="862528" cy="646331"/>
          </a:xfrm>
          <a:prstGeom prst="rect">
            <a:avLst/>
          </a:prstGeom>
          <a:noFill/>
        </p:spPr>
        <p:txBody>
          <a:bodyPr wrap="square" rtlCol="0">
            <a:spAutoFit/>
          </a:bodyPr>
          <a:lstStyle/>
          <a:p>
            <a:pPr algn="ctr"/>
            <a:r>
              <a:rPr lang="en-US" altLang="ko-KR" sz="3600" dirty="0">
                <a:solidFill>
                  <a:schemeClr val="accent1"/>
                </a:solidFill>
                <a:cs typeface="Arial" pitchFamily="34" charset="0"/>
              </a:rPr>
              <a:t>01</a:t>
            </a:r>
            <a:endParaRPr lang="ko-KR" altLang="en-US" sz="3600" dirty="0">
              <a:solidFill>
                <a:schemeClr val="accent1"/>
              </a:solidFill>
              <a:cs typeface="Arial" pitchFamily="34" charset="0"/>
            </a:endParaRPr>
          </a:p>
        </p:txBody>
      </p:sp>
      <p:sp>
        <p:nvSpPr>
          <p:cNvPr id="8" name="TextBox 7"/>
          <p:cNvSpPr txBox="1"/>
          <p:nvPr/>
        </p:nvSpPr>
        <p:spPr>
          <a:xfrm>
            <a:off x="4543755" y="1813902"/>
            <a:ext cx="862528" cy="646331"/>
          </a:xfrm>
          <a:prstGeom prst="rect">
            <a:avLst/>
          </a:prstGeom>
          <a:noFill/>
        </p:spPr>
        <p:txBody>
          <a:bodyPr wrap="square" rtlCol="0">
            <a:spAutoFit/>
          </a:bodyPr>
          <a:lstStyle/>
          <a:p>
            <a:pPr algn="ctr"/>
            <a:r>
              <a:rPr lang="en-US" altLang="ko-KR" sz="3600" dirty="0">
                <a:solidFill>
                  <a:schemeClr val="accent1"/>
                </a:solidFill>
                <a:cs typeface="Arial" pitchFamily="34" charset="0"/>
              </a:rPr>
              <a:t>02</a:t>
            </a:r>
            <a:endParaRPr lang="ko-KR" altLang="en-US" sz="3600" dirty="0">
              <a:solidFill>
                <a:schemeClr val="accent1"/>
              </a:solidFill>
              <a:cs typeface="Arial" pitchFamily="34" charset="0"/>
            </a:endParaRPr>
          </a:p>
        </p:txBody>
      </p:sp>
      <p:sp>
        <p:nvSpPr>
          <p:cNvPr id="9" name="TextBox 8"/>
          <p:cNvSpPr txBox="1"/>
          <p:nvPr/>
        </p:nvSpPr>
        <p:spPr>
          <a:xfrm>
            <a:off x="2230582" y="2297212"/>
            <a:ext cx="862528" cy="646331"/>
          </a:xfrm>
          <a:prstGeom prst="rect">
            <a:avLst/>
          </a:prstGeom>
          <a:noFill/>
        </p:spPr>
        <p:txBody>
          <a:bodyPr wrap="square" rtlCol="0">
            <a:spAutoFit/>
          </a:bodyPr>
          <a:lstStyle/>
          <a:p>
            <a:pPr algn="ctr"/>
            <a:r>
              <a:rPr lang="en-US" altLang="ko-KR" sz="3600" dirty="0" smtClean="0">
                <a:solidFill>
                  <a:schemeClr val="accent1"/>
                </a:solidFill>
                <a:cs typeface="Arial" pitchFamily="34" charset="0"/>
              </a:rPr>
              <a:t>03</a:t>
            </a:r>
            <a:endParaRPr lang="ko-KR" altLang="en-US" sz="3600" dirty="0">
              <a:solidFill>
                <a:schemeClr val="accent1"/>
              </a:solidFill>
              <a:cs typeface="Arial" pitchFamily="34" charset="0"/>
            </a:endParaRPr>
          </a:p>
        </p:txBody>
      </p:sp>
      <p:sp>
        <p:nvSpPr>
          <p:cNvPr id="10" name="TextBox 9"/>
          <p:cNvSpPr txBox="1"/>
          <p:nvPr/>
        </p:nvSpPr>
        <p:spPr>
          <a:xfrm>
            <a:off x="4495800" y="2882730"/>
            <a:ext cx="862528" cy="646331"/>
          </a:xfrm>
          <a:prstGeom prst="rect">
            <a:avLst/>
          </a:prstGeom>
          <a:noFill/>
        </p:spPr>
        <p:txBody>
          <a:bodyPr wrap="square" rtlCol="0">
            <a:spAutoFit/>
          </a:bodyPr>
          <a:lstStyle/>
          <a:p>
            <a:pPr algn="ctr"/>
            <a:r>
              <a:rPr lang="en-US" altLang="ko-KR" sz="3600" dirty="0">
                <a:solidFill>
                  <a:schemeClr val="accent1"/>
                </a:solidFill>
                <a:cs typeface="Arial" pitchFamily="34" charset="0"/>
              </a:rPr>
              <a:t>04</a:t>
            </a:r>
            <a:endParaRPr lang="ko-KR" altLang="en-US" sz="3600" dirty="0">
              <a:solidFill>
                <a:schemeClr val="accent1"/>
              </a:solidFill>
              <a:cs typeface="Arial" pitchFamily="34" charset="0"/>
            </a:endParaRPr>
          </a:p>
        </p:txBody>
      </p:sp>
      <p:sp>
        <p:nvSpPr>
          <p:cNvPr id="11" name="TextBox 10"/>
          <p:cNvSpPr txBox="1"/>
          <p:nvPr/>
        </p:nvSpPr>
        <p:spPr>
          <a:xfrm>
            <a:off x="2269836" y="3529061"/>
            <a:ext cx="862528" cy="646331"/>
          </a:xfrm>
          <a:prstGeom prst="rect">
            <a:avLst/>
          </a:prstGeom>
          <a:noFill/>
        </p:spPr>
        <p:txBody>
          <a:bodyPr wrap="square" rtlCol="0">
            <a:spAutoFit/>
          </a:bodyPr>
          <a:lstStyle/>
          <a:p>
            <a:pPr algn="ctr"/>
            <a:r>
              <a:rPr lang="en-US" altLang="ko-KR" sz="3600" dirty="0">
                <a:solidFill>
                  <a:schemeClr val="accent1"/>
                </a:solidFill>
                <a:cs typeface="Arial" pitchFamily="34" charset="0"/>
              </a:rPr>
              <a:t>05</a:t>
            </a:r>
            <a:endParaRPr lang="ko-KR" altLang="en-US" sz="3600" dirty="0">
              <a:solidFill>
                <a:schemeClr val="accent1"/>
              </a:solidFill>
              <a:cs typeface="Arial" pitchFamily="34" charset="0"/>
            </a:endParaRPr>
          </a:p>
        </p:txBody>
      </p:sp>
      <p:sp>
        <p:nvSpPr>
          <p:cNvPr id="12" name="TextBox 11"/>
          <p:cNvSpPr txBox="1"/>
          <p:nvPr/>
        </p:nvSpPr>
        <p:spPr>
          <a:xfrm>
            <a:off x="3053318" y="1368684"/>
            <a:ext cx="4896544" cy="553998"/>
          </a:xfrm>
          <a:prstGeom prst="rect">
            <a:avLst/>
          </a:prstGeom>
          <a:noFill/>
        </p:spPr>
        <p:txBody>
          <a:bodyPr wrap="square" rtlCol="0">
            <a:spAutoFit/>
          </a:bodyPr>
          <a:lstStyle/>
          <a:p>
            <a:r>
              <a:rPr lang="en-US" sz="1600" b="1" dirty="0">
                <a:solidFill>
                  <a:schemeClr val="accent4">
                    <a:lumMod val="75000"/>
                  </a:schemeClr>
                </a:solidFill>
                <a:latin typeface="Source Sans Pro"/>
                <a:ea typeface="Source Sans Pro"/>
                <a:cs typeface="Source Sans Pro"/>
              </a:rPr>
              <a:t>Problem</a:t>
            </a:r>
            <a:r>
              <a:rPr lang="en-US" dirty="0"/>
              <a:t> </a:t>
            </a:r>
            <a:r>
              <a:rPr lang="en-US" sz="1600" b="1" dirty="0">
                <a:solidFill>
                  <a:schemeClr val="accent4">
                    <a:lumMod val="75000"/>
                  </a:schemeClr>
                </a:solidFill>
                <a:latin typeface="Source Sans Pro"/>
                <a:ea typeface="Source Sans Pro"/>
                <a:cs typeface="Source Sans Pro"/>
              </a:rPr>
              <a:t>Definition.</a:t>
            </a:r>
          </a:p>
          <a:p>
            <a:endParaRPr lang="en-US" altLang="ko-KR" dirty="0">
              <a:solidFill>
                <a:schemeClr val="tx1">
                  <a:lumMod val="75000"/>
                  <a:lumOff val="25000"/>
                </a:schemeClr>
              </a:solidFill>
              <a:cs typeface="Arial" pitchFamily="34" charset="0"/>
            </a:endParaRPr>
          </a:p>
        </p:txBody>
      </p:sp>
      <p:sp>
        <p:nvSpPr>
          <p:cNvPr id="13" name="TextBox 12"/>
          <p:cNvSpPr txBox="1"/>
          <p:nvPr/>
        </p:nvSpPr>
        <p:spPr>
          <a:xfrm>
            <a:off x="5314991" y="1989435"/>
            <a:ext cx="3000721" cy="338554"/>
          </a:xfrm>
          <a:prstGeom prst="rect">
            <a:avLst/>
          </a:prstGeom>
          <a:noFill/>
        </p:spPr>
        <p:txBody>
          <a:bodyPr wrap="square" rtlCol="0">
            <a:spAutoFit/>
          </a:bodyPr>
          <a:lstStyle/>
          <a:p>
            <a:r>
              <a:rPr lang="en-US" sz="1600" b="1" dirty="0">
                <a:solidFill>
                  <a:schemeClr val="accent4">
                    <a:lumMod val="75000"/>
                  </a:schemeClr>
                </a:solidFill>
                <a:latin typeface="Source Sans Pro"/>
                <a:ea typeface="Source Sans Pro"/>
                <a:cs typeface="Source Sans Pro"/>
              </a:rPr>
              <a:t>Previous Solutions.</a:t>
            </a:r>
          </a:p>
        </p:txBody>
      </p:sp>
      <p:sp>
        <p:nvSpPr>
          <p:cNvPr id="14" name="TextBox 13"/>
          <p:cNvSpPr txBox="1"/>
          <p:nvPr/>
        </p:nvSpPr>
        <p:spPr>
          <a:xfrm>
            <a:off x="3008745" y="2460233"/>
            <a:ext cx="1879064" cy="338554"/>
          </a:xfrm>
          <a:prstGeom prst="rect">
            <a:avLst/>
          </a:prstGeom>
          <a:noFill/>
        </p:spPr>
        <p:txBody>
          <a:bodyPr wrap="square" rtlCol="0">
            <a:spAutoFit/>
          </a:bodyPr>
          <a:lstStyle/>
          <a:p>
            <a:pPr algn="just">
              <a:spcBef>
                <a:spcPts val="1800"/>
              </a:spcBef>
            </a:pPr>
            <a:r>
              <a:rPr lang="en-US" sz="1600" b="1" dirty="0">
                <a:solidFill>
                  <a:schemeClr val="accent4">
                    <a:lumMod val="75000"/>
                  </a:schemeClr>
                </a:solidFill>
                <a:latin typeface="Source Sans Pro"/>
                <a:ea typeface="Source Sans Pro"/>
                <a:cs typeface="Source Sans Pro"/>
              </a:rPr>
              <a:t>Our Solution.</a:t>
            </a:r>
          </a:p>
        </p:txBody>
      </p:sp>
      <p:sp>
        <p:nvSpPr>
          <p:cNvPr id="15" name="TextBox 14"/>
          <p:cNvSpPr txBox="1"/>
          <p:nvPr/>
        </p:nvSpPr>
        <p:spPr>
          <a:xfrm>
            <a:off x="3093110" y="3682949"/>
            <a:ext cx="4896544" cy="338554"/>
          </a:xfrm>
          <a:prstGeom prst="rect">
            <a:avLst/>
          </a:prstGeom>
          <a:noFill/>
        </p:spPr>
        <p:txBody>
          <a:bodyPr wrap="square" rtlCol="0">
            <a:spAutoFit/>
          </a:bodyPr>
          <a:lstStyle/>
          <a:p>
            <a:r>
              <a:rPr lang="en-US" sz="1600" b="1" dirty="0" smtClean="0">
                <a:solidFill>
                  <a:schemeClr val="accent4">
                    <a:lumMod val="75000"/>
                  </a:schemeClr>
                </a:solidFill>
                <a:latin typeface="Source Sans Pro"/>
                <a:ea typeface="Source Sans Pro"/>
                <a:cs typeface="Source Sans Pro"/>
              </a:rPr>
              <a:t>Vision &amp;mission .</a:t>
            </a:r>
            <a:endParaRPr lang="en-US" sz="1600" b="1" dirty="0">
              <a:solidFill>
                <a:schemeClr val="accent4">
                  <a:lumMod val="75000"/>
                </a:schemeClr>
              </a:solidFill>
              <a:latin typeface="Source Sans Pro"/>
              <a:ea typeface="Source Sans Pro"/>
              <a:cs typeface="Source Sans Pro"/>
            </a:endParaRPr>
          </a:p>
        </p:txBody>
      </p:sp>
      <p:sp>
        <p:nvSpPr>
          <p:cNvPr id="16" name="TextBox 15"/>
          <p:cNvSpPr txBox="1"/>
          <p:nvPr/>
        </p:nvSpPr>
        <p:spPr>
          <a:xfrm>
            <a:off x="5406283" y="3036618"/>
            <a:ext cx="1866281" cy="338554"/>
          </a:xfrm>
          <a:prstGeom prst="rect">
            <a:avLst/>
          </a:prstGeom>
          <a:noFill/>
        </p:spPr>
        <p:txBody>
          <a:bodyPr wrap="square" rtlCol="0">
            <a:spAutoFit/>
          </a:bodyPr>
          <a:lstStyle/>
          <a:p>
            <a:r>
              <a:rPr lang="en-US" sz="1600" b="1" dirty="0">
                <a:solidFill>
                  <a:schemeClr val="accent4">
                    <a:lumMod val="75000"/>
                  </a:schemeClr>
                </a:solidFill>
                <a:latin typeface="Source Sans Pro"/>
                <a:ea typeface="Source Sans Pro"/>
                <a:cs typeface="Source Sans Pro"/>
              </a:rPr>
              <a:t>Used Technology.</a:t>
            </a:r>
          </a:p>
        </p:txBody>
      </p:sp>
      <p:sp>
        <p:nvSpPr>
          <p:cNvPr id="21" name="TextBox 20"/>
          <p:cNvSpPr txBox="1"/>
          <p:nvPr/>
        </p:nvSpPr>
        <p:spPr>
          <a:xfrm>
            <a:off x="4543755" y="4026210"/>
            <a:ext cx="862528" cy="646331"/>
          </a:xfrm>
          <a:prstGeom prst="rect">
            <a:avLst/>
          </a:prstGeom>
          <a:noFill/>
        </p:spPr>
        <p:txBody>
          <a:bodyPr wrap="square" rtlCol="0">
            <a:spAutoFit/>
          </a:bodyPr>
          <a:lstStyle/>
          <a:p>
            <a:pPr algn="ctr"/>
            <a:r>
              <a:rPr lang="en-US" altLang="ko-KR" sz="3600" dirty="0">
                <a:solidFill>
                  <a:schemeClr val="accent1"/>
                </a:solidFill>
                <a:cs typeface="Arial" pitchFamily="34" charset="0"/>
              </a:rPr>
              <a:t>06</a:t>
            </a:r>
            <a:endParaRPr lang="ko-KR" altLang="en-US" sz="3600" dirty="0">
              <a:solidFill>
                <a:schemeClr val="accent1"/>
              </a:solidFill>
              <a:cs typeface="Arial" pitchFamily="34" charset="0"/>
            </a:endParaRPr>
          </a:p>
        </p:txBody>
      </p:sp>
      <p:sp>
        <p:nvSpPr>
          <p:cNvPr id="22" name="TextBox 21"/>
          <p:cNvSpPr txBox="1"/>
          <p:nvPr/>
        </p:nvSpPr>
        <p:spPr>
          <a:xfrm>
            <a:off x="5432907" y="4195657"/>
            <a:ext cx="4896544" cy="338554"/>
          </a:xfrm>
          <a:prstGeom prst="rect">
            <a:avLst/>
          </a:prstGeom>
          <a:noFill/>
        </p:spPr>
        <p:txBody>
          <a:bodyPr wrap="square" rtlCol="0">
            <a:spAutoFit/>
          </a:bodyPr>
          <a:lstStyle/>
          <a:p>
            <a:r>
              <a:rPr lang="en-US" sz="1600" b="1" dirty="0" smtClean="0">
                <a:solidFill>
                  <a:schemeClr val="accent4">
                    <a:lumMod val="75000"/>
                  </a:schemeClr>
                </a:solidFill>
                <a:latin typeface="Source Sans Pro"/>
                <a:ea typeface="Source Sans Pro"/>
                <a:cs typeface="Source Sans Pro"/>
              </a:rPr>
              <a:t>Marketing strategy &amp;Future work.</a:t>
            </a:r>
            <a:endParaRPr lang="en-US" sz="1600" b="1" dirty="0">
              <a:solidFill>
                <a:schemeClr val="accent4">
                  <a:lumMod val="75000"/>
                </a:schemeClr>
              </a:solidFill>
              <a:latin typeface="Source Sans Pro"/>
              <a:ea typeface="Source Sans Pro"/>
              <a:cs typeface="Source Sans Pro"/>
            </a:endParaRPr>
          </a:p>
        </p:txBody>
      </p:sp>
      <p:sp>
        <p:nvSpPr>
          <p:cNvPr id="2" name="Title 1"/>
          <p:cNvSpPr>
            <a:spLocks noGrp="1"/>
          </p:cNvSpPr>
          <p:nvPr>
            <p:ph type="title"/>
          </p:nvPr>
        </p:nvSpPr>
        <p:spPr>
          <a:xfrm>
            <a:off x="991155" y="-95250"/>
            <a:ext cx="3552600" cy="1140000"/>
          </a:xfrm>
        </p:spPr>
        <p:txBody>
          <a:bodyPr/>
          <a:lstStyle/>
          <a:p>
            <a:r>
              <a:rPr lang="en-US" sz="3200" dirty="0" smtClean="0"/>
              <a:t>Agenda</a:t>
            </a:r>
            <a:endParaRPr lang="en-US" sz="3200" dirty="0"/>
          </a:p>
        </p:txBody>
      </p:sp>
    </p:spTree>
    <p:extLst>
      <p:ext uri="{BB962C8B-B14F-4D97-AF65-F5344CB8AC3E}">
        <p14:creationId xmlns:p14="http://schemas.microsoft.com/office/powerpoint/2010/main" val="1283613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P</a:t>
            </a:r>
            <a:r>
              <a:rPr lang="en" dirty="0" smtClean="0"/>
              <a:t>roblem definition </a:t>
            </a:r>
            <a:endParaRPr dirty="0"/>
          </a:p>
        </p:txBody>
      </p:sp>
      <p:sp>
        <p:nvSpPr>
          <p:cNvPr id="82" name="Google Shape;82;p13"/>
          <p:cNvSpPr txBox="1">
            <a:spLocks noGrp="1"/>
          </p:cNvSpPr>
          <p:nvPr>
            <p:ph type="body" idx="2"/>
          </p:nvPr>
        </p:nvSpPr>
        <p:spPr>
          <a:xfrm>
            <a:off x="1752600" y="1581150"/>
            <a:ext cx="5943600" cy="3042450"/>
          </a:xfrm>
          <a:prstGeom prst="rect">
            <a:avLst/>
          </a:prstGeom>
        </p:spPr>
        <p:txBody>
          <a:bodyPr spcFirstLastPara="1" wrap="square" lIns="91425" tIns="91425" rIns="91425" bIns="91425" anchor="t" anchorCtr="0">
            <a:noAutofit/>
          </a:bodyPr>
          <a:lstStyle/>
          <a:p>
            <a:pPr marL="285750" indent="-285750"/>
            <a:r>
              <a:rPr lang="en-US" sz="1800" b="1" dirty="0"/>
              <a:t>Health Sector Problems in </a:t>
            </a:r>
            <a:r>
              <a:rPr lang="en-US" sz="1800" b="1" dirty="0" smtClean="0"/>
              <a:t>Egypt</a:t>
            </a:r>
            <a:r>
              <a:rPr lang="ar-EG" sz="1600" b="1" dirty="0" smtClean="0"/>
              <a:t> </a:t>
            </a:r>
            <a:r>
              <a:rPr lang="en-US" sz="1600" b="1" dirty="0" smtClean="0"/>
              <a:t>.</a:t>
            </a:r>
            <a:endParaRPr lang="ar-EG" sz="1600" b="1" dirty="0" smtClean="0"/>
          </a:p>
          <a:p>
            <a:pPr marL="285750" indent="-285750"/>
            <a:r>
              <a:rPr lang="en-US" sz="1800" b="1" dirty="0" smtClean="0"/>
              <a:t>Blood shortage problem </a:t>
            </a:r>
          </a:p>
          <a:p>
            <a:pPr marL="285750" indent="-285750"/>
            <a:r>
              <a:rPr lang="en-US" sz="1800" b="1" dirty="0"/>
              <a:t>Culture of Egyptian </a:t>
            </a:r>
            <a:r>
              <a:rPr lang="en-US" sz="1800" b="1" dirty="0" smtClean="0"/>
              <a:t>society</a:t>
            </a:r>
            <a:endParaRPr lang="ar-EG" sz="1800" b="1" dirty="0" smtClean="0"/>
          </a:p>
          <a:p>
            <a:pPr marL="285750" indent="-285750"/>
            <a:r>
              <a:rPr lang="en-US" sz="1800" b="1" dirty="0"/>
              <a:t>Role </a:t>
            </a:r>
            <a:r>
              <a:rPr lang="en-US" sz="1800" b="1" dirty="0" smtClean="0"/>
              <a:t>of computer science in  community </a:t>
            </a:r>
            <a:r>
              <a:rPr lang="en-US" sz="1800" b="1" dirty="0"/>
              <a:t>service</a:t>
            </a:r>
            <a:endParaRPr lang="en-US" sz="1600" b="1" dirty="0" smtClean="0"/>
          </a:p>
          <a:p>
            <a:pPr marL="285750" indent="-285750"/>
            <a:endParaRPr sz="1300" dirty="0"/>
          </a:p>
          <a:p>
            <a:pPr marL="0" lvl="0" indent="0" algn="l" rtl="0">
              <a:spcBef>
                <a:spcPts val="600"/>
              </a:spcBef>
              <a:spcAft>
                <a:spcPts val="0"/>
              </a:spcAft>
              <a:buClr>
                <a:schemeClr val="dk1"/>
              </a:buClr>
              <a:buSzPts val="1100"/>
              <a:buFont typeface="Arial"/>
              <a:buNone/>
            </a:pPr>
            <a:endParaRPr sz="1300" dirty="0"/>
          </a:p>
          <a:p>
            <a:pPr marL="0" lvl="0" indent="0" algn="l" rtl="0">
              <a:spcBef>
                <a:spcPts val="600"/>
              </a:spcBef>
              <a:spcAft>
                <a:spcPts val="0"/>
              </a:spcAft>
              <a:buNone/>
            </a:pPr>
            <a:endParaRPr sz="1300" dirty="0"/>
          </a:p>
        </p:txBody>
      </p:sp>
      <p:sp>
        <p:nvSpPr>
          <p:cNvPr id="85" name="Google Shape;85;p13"/>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 </a:t>
            </a:r>
            <a:endParaRPr dirty="0"/>
          </a:p>
        </p:txBody>
      </p:sp>
      <p:pic>
        <p:nvPicPr>
          <p:cNvPr id="9" name="Picture 2" descr="C:\Users\bele\Downloads\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476750"/>
            <a:ext cx="25146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a:xfrm>
            <a:off x="838200" y="209550"/>
            <a:ext cx="6400800" cy="1216200"/>
          </a:xfrm>
        </p:spPr>
        <p:txBody>
          <a:bodyPr/>
          <a:lstStyle/>
          <a:p>
            <a:r>
              <a:rPr lang="en-US" dirty="0" smtClean="0"/>
              <a:t>Info graphic  </a:t>
            </a:r>
            <a:r>
              <a:rPr lang="en-US" dirty="0"/>
              <a:t>illustrates the magnitude of the problem of blood shortage</a:t>
            </a:r>
            <a:br>
              <a:rPr lang="en-US" dirty="0"/>
            </a:br>
            <a:r>
              <a:rPr lang="ar-EG" dirty="0" smtClean="0"/>
              <a:t> </a:t>
            </a:r>
            <a:endParaRPr lang="en-US" dirty="0"/>
          </a:p>
        </p:txBody>
      </p:sp>
      <p:pic>
        <p:nvPicPr>
          <p:cNvPr id="4098" name="Picture 2" descr="C:\Users\be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39173"/>
            <a:ext cx="3657600" cy="42711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9" name="Google Shape;82;p13"/>
          <p:cNvSpPr txBox="1">
            <a:spLocks noGrp="1"/>
          </p:cNvSpPr>
          <p:nvPr>
            <p:ph type="body" idx="4294967295"/>
          </p:nvPr>
        </p:nvSpPr>
        <p:spPr>
          <a:xfrm>
            <a:off x="304800" y="1200150"/>
            <a:ext cx="4862944" cy="3042450"/>
          </a:xfrm>
          <a:prstGeom prst="rect">
            <a:avLst/>
          </a:prstGeom>
        </p:spPr>
        <p:txBody>
          <a:bodyPr spcFirstLastPara="1" wrap="square" lIns="91425" tIns="91425" rIns="91425" bIns="91425" anchor="t" anchorCtr="0">
            <a:noAutofit/>
          </a:bodyPr>
          <a:lstStyle/>
          <a:p>
            <a:pPr marL="285750" indent="-285750">
              <a:spcBef>
                <a:spcPts val="600"/>
              </a:spcBef>
              <a:buClr>
                <a:srgbClr val="0DB7C4"/>
              </a:buClr>
              <a:buSzPts val="2000"/>
              <a:buFont typeface="Source Sans Pro"/>
              <a:buChar char="▹"/>
            </a:pPr>
            <a:r>
              <a:rPr lang="en-US" sz="1600" b="1" dirty="0">
                <a:solidFill>
                  <a:schemeClr val="accent4">
                    <a:lumMod val="75000"/>
                  </a:schemeClr>
                </a:solidFill>
                <a:latin typeface="Source Sans Pro"/>
                <a:ea typeface="Source Sans Pro"/>
                <a:cs typeface="Source Sans Pro"/>
                <a:sym typeface="Source Sans Pro"/>
              </a:rPr>
              <a:t>The blood stock fills 1/3 of the actual requirement</a:t>
            </a:r>
            <a:r>
              <a:rPr lang="en-US" sz="1600" b="1" dirty="0" smtClean="0">
                <a:solidFill>
                  <a:schemeClr val="accent4">
                    <a:lumMod val="75000"/>
                  </a:schemeClr>
                </a:solidFill>
                <a:latin typeface="Source Sans Pro"/>
                <a:ea typeface="Source Sans Pro"/>
                <a:cs typeface="Source Sans Pro"/>
                <a:sym typeface="Source Sans Pro"/>
              </a:rPr>
              <a:t>.</a:t>
            </a:r>
          </a:p>
          <a:p>
            <a:pPr marL="285750" indent="-285750">
              <a:spcBef>
                <a:spcPts val="600"/>
              </a:spcBef>
              <a:buClr>
                <a:srgbClr val="0DB7C4"/>
              </a:buClr>
              <a:buSzPts val="2000"/>
              <a:buFont typeface="Source Sans Pro"/>
              <a:buChar char="▹"/>
            </a:pPr>
            <a:endParaRPr lang="ar-EG" sz="1600" b="1" dirty="0">
              <a:solidFill>
                <a:schemeClr val="accent4">
                  <a:lumMod val="75000"/>
                </a:schemeClr>
              </a:solidFill>
              <a:latin typeface="Source Sans Pro"/>
              <a:ea typeface="Source Sans Pro"/>
              <a:cs typeface="Source Sans Pro"/>
              <a:sym typeface="Source Sans Pro"/>
            </a:endParaRPr>
          </a:p>
          <a:p>
            <a:pPr marL="285750" indent="-285750">
              <a:spcBef>
                <a:spcPts val="600"/>
              </a:spcBef>
              <a:buClr>
                <a:srgbClr val="0DB7C4"/>
              </a:buClr>
              <a:buSzPts val="2000"/>
              <a:buFont typeface="Source Sans Pro"/>
              <a:buChar char="▹"/>
            </a:pPr>
            <a:r>
              <a:rPr lang="en-US" sz="1600" b="1" dirty="0">
                <a:solidFill>
                  <a:schemeClr val="accent4">
                    <a:lumMod val="75000"/>
                  </a:schemeClr>
                </a:solidFill>
                <a:latin typeface="Source Sans Pro"/>
                <a:ea typeface="Source Sans Pro"/>
                <a:cs typeface="Source Sans Pro"/>
                <a:sym typeface="Source Sans Pro"/>
              </a:rPr>
              <a:t>One out of 10 people entering the hospital needs blood vessels</a:t>
            </a:r>
            <a:r>
              <a:rPr lang="en-US" sz="1600" b="1" dirty="0" smtClean="0">
                <a:solidFill>
                  <a:schemeClr val="accent4">
                    <a:lumMod val="75000"/>
                  </a:schemeClr>
                </a:solidFill>
                <a:latin typeface="Source Sans Pro"/>
                <a:ea typeface="Source Sans Pro"/>
                <a:cs typeface="Source Sans Pro"/>
                <a:sym typeface="Source Sans Pro"/>
              </a:rPr>
              <a:t>.</a:t>
            </a:r>
          </a:p>
          <a:p>
            <a:pPr marL="285750" indent="-285750">
              <a:spcBef>
                <a:spcPts val="600"/>
              </a:spcBef>
              <a:buClr>
                <a:srgbClr val="0DB7C4"/>
              </a:buClr>
              <a:buSzPts val="2000"/>
              <a:buFont typeface="Source Sans Pro"/>
              <a:buChar char="▹"/>
            </a:pPr>
            <a:endParaRPr lang="en-US" sz="1600" b="1" dirty="0" smtClean="0">
              <a:solidFill>
                <a:schemeClr val="accent4">
                  <a:lumMod val="75000"/>
                </a:schemeClr>
              </a:solidFill>
              <a:latin typeface="Source Sans Pro"/>
              <a:ea typeface="Source Sans Pro"/>
              <a:cs typeface="Source Sans Pro"/>
              <a:sym typeface="Source Sans Pro"/>
            </a:endParaRPr>
          </a:p>
          <a:p>
            <a:pPr marL="285750" indent="-285750">
              <a:spcBef>
                <a:spcPts val="600"/>
              </a:spcBef>
              <a:buClr>
                <a:srgbClr val="0DB7C4"/>
              </a:buClr>
              <a:buSzPts val="2000"/>
              <a:buFont typeface="Source Sans Pro"/>
              <a:buChar char="▹"/>
            </a:pPr>
            <a:r>
              <a:rPr lang="en-US" sz="1600" b="1" dirty="0">
                <a:solidFill>
                  <a:schemeClr val="accent4">
                    <a:lumMod val="75000"/>
                  </a:schemeClr>
                </a:solidFill>
                <a:latin typeface="Source Sans Pro"/>
                <a:ea typeface="Source Sans Pro"/>
                <a:cs typeface="Source Sans Pro"/>
              </a:rPr>
              <a:t>The donation rate is less than 30% of </a:t>
            </a:r>
            <a:r>
              <a:rPr lang="en-US" sz="1600" b="1" dirty="0" smtClean="0">
                <a:solidFill>
                  <a:schemeClr val="accent4">
                    <a:lumMod val="75000"/>
                  </a:schemeClr>
                </a:solidFill>
                <a:latin typeface="Source Sans Pro"/>
                <a:ea typeface="Source Sans Pro"/>
                <a:cs typeface="Source Sans Pro"/>
              </a:rPr>
              <a:t>the patients </a:t>
            </a:r>
            <a:r>
              <a:rPr lang="en-US" sz="1600" b="1" dirty="0">
                <a:solidFill>
                  <a:schemeClr val="accent4">
                    <a:lumMod val="75000"/>
                  </a:schemeClr>
                </a:solidFill>
                <a:latin typeface="Source Sans Pro"/>
                <a:ea typeface="Source Sans Pro"/>
                <a:cs typeface="Source Sans Pro"/>
              </a:rPr>
              <a:t>need.</a:t>
            </a:r>
          </a:p>
          <a:p>
            <a:pPr marL="285750" indent="-285750">
              <a:spcBef>
                <a:spcPts val="600"/>
              </a:spcBef>
              <a:buClr>
                <a:srgbClr val="0DB7C4"/>
              </a:buClr>
              <a:buSzPts val="2000"/>
              <a:buFont typeface="Source Sans Pro"/>
              <a:buChar char="▹"/>
            </a:pPr>
            <a:endParaRPr lang="en-US" sz="1800" b="1" dirty="0">
              <a:solidFill>
                <a:schemeClr val="accent4">
                  <a:lumMod val="75000"/>
                </a:schemeClr>
              </a:solidFill>
              <a:latin typeface="Source Sans Pro"/>
              <a:ea typeface="Source Sans Pro"/>
              <a:cs typeface="Source Sans Pro"/>
              <a:sym typeface="Source Sans Pro"/>
            </a:endParaRPr>
          </a:p>
          <a:p>
            <a:pPr marL="285750" indent="-285750">
              <a:buFont typeface="Arial" pitchFamily="34" charset="0"/>
              <a:buChar char="•"/>
            </a:pPr>
            <a:endParaRPr sz="1300" dirty="0">
              <a:solidFill>
                <a:schemeClr val="accent4">
                  <a:lumMod val="75000"/>
                </a:schemeClr>
              </a:solidFill>
            </a:endParaRPr>
          </a:p>
          <a:p>
            <a:pPr marL="0" lvl="0" indent="0" algn="l" rtl="0">
              <a:spcBef>
                <a:spcPts val="600"/>
              </a:spcBef>
              <a:spcAft>
                <a:spcPts val="0"/>
              </a:spcAft>
              <a:buClr>
                <a:schemeClr val="dk1"/>
              </a:buClr>
              <a:buSzPts val="1100"/>
              <a:buFont typeface="Arial"/>
              <a:buNone/>
            </a:pPr>
            <a:endParaRPr sz="1300" dirty="0"/>
          </a:p>
          <a:p>
            <a:pPr marL="0" lvl="0" indent="0" algn="l" rtl="0">
              <a:spcBef>
                <a:spcPts val="600"/>
              </a:spcBef>
              <a:spcAft>
                <a:spcPts val="0"/>
              </a:spcAft>
              <a:buNone/>
            </a:pPr>
            <a:endParaRPr sz="13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a:xfrm>
            <a:off x="685800" y="-95250"/>
            <a:ext cx="5334000" cy="1752600"/>
          </a:xfrm>
        </p:spPr>
        <p:txBody>
          <a:bodyPr/>
          <a:lstStyle/>
          <a:p>
            <a:r>
              <a:rPr lang="en-US" dirty="0" smtClean="0"/>
              <a:t>Info graphic  </a:t>
            </a:r>
            <a:r>
              <a:rPr lang="en-US" dirty="0"/>
              <a:t>illustrates the magnitude of the problem of blood </a:t>
            </a:r>
            <a:r>
              <a:rPr lang="en-US" dirty="0" smtClean="0"/>
              <a:t>shortage in </a:t>
            </a:r>
            <a:r>
              <a:rPr lang="en-US" dirty="0"/>
              <a:t>E</a:t>
            </a:r>
            <a:r>
              <a:rPr lang="en-US" dirty="0" smtClean="0"/>
              <a:t>gypt </a:t>
            </a:r>
            <a:r>
              <a:rPr lang="en-US" dirty="0"/>
              <a:t/>
            </a:r>
            <a:br>
              <a:rPr lang="en-US" dirty="0"/>
            </a:br>
            <a:r>
              <a:rPr lang="ar-EG" dirty="0" smtClean="0"/>
              <a:t> </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0"/>
            <a:ext cx="2747348" cy="47765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4" name="Google Shape;82;p13"/>
          <p:cNvSpPr txBox="1">
            <a:spLocks noGrp="1"/>
          </p:cNvSpPr>
          <p:nvPr>
            <p:ph type="body" idx="4294967295"/>
          </p:nvPr>
        </p:nvSpPr>
        <p:spPr>
          <a:xfrm>
            <a:off x="304800" y="1504950"/>
            <a:ext cx="5638800" cy="3128416"/>
          </a:xfrm>
          <a:prstGeom prst="rect">
            <a:avLst/>
          </a:prstGeom>
        </p:spPr>
        <p:txBody>
          <a:bodyPr spcFirstLastPara="1" wrap="square" lIns="91425" tIns="91425" rIns="91425" bIns="91425" anchor="t" anchorCtr="0">
            <a:noAutofit/>
          </a:bodyPr>
          <a:lstStyle/>
          <a:p>
            <a:pPr marL="285750" lvl="0" indent="-285750">
              <a:spcBef>
                <a:spcPts val="600"/>
              </a:spcBef>
              <a:buClr>
                <a:srgbClr val="0DB7C4"/>
              </a:buClr>
              <a:buSzPts val="2000"/>
              <a:buFont typeface="Source Sans Pro"/>
              <a:buChar char="▹"/>
            </a:pPr>
            <a:r>
              <a:rPr lang="en-US" sz="1600" b="1" dirty="0">
                <a:solidFill>
                  <a:schemeClr val="accent4">
                    <a:lumMod val="75000"/>
                  </a:schemeClr>
                </a:solidFill>
                <a:latin typeface="Source Sans Pro"/>
                <a:ea typeface="Source Sans Pro"/>
                <a:cs typeface="Source Sans Pro"/>
              </a:rPr>
              <a:t>Total Egyptian donors does not exceed 1% from total population.</a:t>
            </a:r>
          </a:p>
          <a:p>
            <a:pPr marL="285750" indent="-285750">
              <a:spcBef>
                <a:spcPts val="600"/>
              </a:spcBef>
              <a:buClr>
                <a:srgbClr val="0DB7C4"/>
              </a:buClr>
              <a:buSzPts val="2000"/>
              <a:buFont typeface="Source Sans Pro"/>
              <a:buChar char="▹"/>
            </a:pPr>
            <a:r>
              <a:rPr lang="en-US" sz="1600" b="1" dirty="0">
                <a:solidFill>
                  <a:schemeClr val="accent4">
                    <a:lumMod val="75000"/>
                  </a:schemeClr>
                </a:solidFill>
                <a:latin typeface="Source Sans Pro"/>
                <a:ea typeface="Source Sans Pro"/>
                <a:cs typeface="Source Sans Pro"/>
              </a:rPr>
              <a:t>The rate of blood donation in Egypt is 1/6 </a:t>
            </a:r>
            <a:r>
              <a:rPr lang="ar-EG" sz="1600" b="1" dirty="0">
                <a:solidFill>
                  <a:schemeClr val="accent4">
                    <a:lumMod val="75000"/>
                  </a:schemeClr>
                </a:solidFill>
                <a:latin typeface="Source Sans Pro"/>
                <a:ea typeface="Source Sans Pro"/>
                <a:cs typeface="Source Sans Pro"/>
              </a:rPr>
              <a:t> </a:t>
            </a:r>
            <a:r>
              <a:rPr lang="en-US" sz="1600" b="1" dirty="0">
                <a:solidFill>
                  <a:schemeClr val="accent4">
                    <a:lumMod val="75000"/>
                  </a:schemeClr>
                </a:solidFill>
                <a:latin typeface="Source Sans Pro"/>
                <a:ea typeface="Source Sans Pro"/>
                <a:cs typeface="Source Sans Pro"/>
              </a:rPr>
              <a:t>the rate in developed countries.</a:t>
            </a:r>
            <a:endParaRPr lang="ar-EG" sz="1600" b="1" dirty="0">
              <a:solidFill>
                <a:schemeClr val="accent4">
                  <a:lumMod val="75000"/>
                </a:schemeClr>
              </a:solidFill>
              <a:latin typeface="Source Sans Pro"/>
              <a:ea typeface="Source Sans Pro"/>
              <a:cs typeface="Source Sans Pro"/>
            </a:endParaRPr>
          </a:p>
          <a:p>
            <a:pPr marL="285750" indent="-285750">
              <a:spcBef>
                <a:spcPts val="600"/>
              </a:spcBef>
              <a:buClr>
                <a:srgbClr val="0DB7C4"/>
              </a:buClr>
              <a:buSzPts val="2000"/>
              <a:buFont typeface="Source Sans Pro"/>
              <a:buChar char="▹"/>
            </a:pPr>
            <a:r>
              <a:rPr lang="en-US" sz="1600" b="1" dirty="0">
                <a:solidFill>
                  <a:schemeClr val="accent4">
                    <a:lumMod val="75000"/>
                  </a:schemeClr>
                </a:solidFill>
                <a:latin typeface="Source Sans Pro"/>
                <a:ea typeface="Source Sans Pro"/>
                <a:cs typeface="Source Sans Pro"/>
              </a:rPr>
              <a:t>World Health Organization put Egypt from 120 countries is unsafe in the blood.</a:t>
            </a:r>
          </a:p>
          <a:p>
            <a:pPr marL="285750" indent="-285750">
              <a:spcBef>
                <a:spcPts val="600"/>
              </a:spcBef>
              <a:buClr>
                <a:srgbClr val="0DB7C4"/>
              </a:buClr>
              <a:buSzPts val="2000"/>
              <a:buFont typeface="Source Sans Pro"/>
              <a:buChar char="▹"/>
            </a:pPr>
            <a:r>
              <a:rPr lang="en-US" sz="1600" b="1" dirty="0">
                <a:solidFill>
                  <a:schemeClr val="accent4">
                    <a:lumMod val="75000"/>
                  </a:schemeClr>
                </a:solidFill>
                <a:latin typeface="Source Sans Pro"/>
                <a:ea typeface="Source Sans Pro"/>
                <a:cs typeface="Source Sans Pro"/>
              </a:rPr>
              <a:t>Egyptians need 2.5 to 3 million blood bags</a:t>
            </a:r>
            <a:r>
              <a:rPr lang="ar-EG" sz="1600" b="1" dirty="0">
                <a:solidFill>
                  <a:schemeClr val="accent4">
                    <a:lumMod val="75000"/>
                  </a:schemeClr>
                </a:solidFill>
                <a:latin typeface="Source Sans Pro"/>
                <a:ea typeface="Source Sans Pro"/>
                <a:cs typeface="Source Sans Pro"/>
              </a:rPr>
              <a:t>  </a:t>
            </a:r>
            <a:r>
              <a:rPr lang="en-US" sz="1600" b="1" dirty="0">
                <a:solidFill>
                  <a:schemeClr val="accent4">
                    <a:lumMod val="75000"/>
                  </a:schemeClr>
                </a:solidFill>
                <a:latin typeface="Source Sans Pro"/>
                <a:ea typeface="Source Sans Pro"/>
                <a:cs typeface="Source Sans Pro"/>
              </a:rPr>
              <a:t>There are no more than 800,000 bags.</a:t>
            </a:r>
            <a:endParaRPr lang="ar-EG" sz="1600" b="1" dirty="0">
              <a:solidFill>
                <a:schemeClr val="accent4">
                  <a:lumMod val="75000"/>
                </a:schemeClr>
              </a:solidFill>
              <a:latin typeface="Source Sans Pro"/>
              <a:ea typeface="Source Sans Pro"/>
              <a:cs typeface="Source Sans Pro"/>
            </a:endParaRPr>
          </a:p>
        </p:txBody>
      </p:sp>
    </p:spTree>
    <p:extLst>
      <p:ext uri="{BB962C8B-B14F-4D97-AF65-F5344CB8AC3E}">
        <p14:creationId xmlns:p14="http://schemas.microsoft.com/office/powerpoint/2010/main" val="2324080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1403927" y="2036041"/>
            <a:ext cx="7162800" cy="10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a:p>
            <a:pPr lvl="0"/>
            <a:r>
              <a:rPr lang="en-US" b="1" dirty="0" smtClean="0">
                <a:solidFill>
                  <a:schemeClr val="accent5">
                    <a:lumMod val="75000"/>
                  </a:schemeClr>
                </a:solidFill>
                <a:latin typeface="Source Sans Pro"/>
                <a:ea typeface="Source Sans Pro"/>
                <a:cs typeface="Source Sans Pro"/>
              </a:rPr>
              <a:t> Previous </a:t>
            </a:r>
            <a:r>
              <a:rPr lang="en-US" b="1" dirty="0">
                <a:solidFill>
                  <a:schemeClr val="accent5">
                    <a:lumMod val="75000"/>
                  </a:schemeClr>
                </a:solidFill>
                <a:latin typeface="Source Sans Pro"/>
                <a:ea typeface="Source Sans Pro"/>
                <a:cs typeface="Source Sans Pro"/>
              </a:rPr>
              <a:t>Solutions</a:t>
            </a:r>
            <a:endParaRPr dirty="0">
              <a:solidFill>
                <a:schemeClr val="accent5">
                  <a:lumMod val="75000"/>
                </a:schemeClr>
              </a:solidFill>
            </a:endParaRPr>
          </a:p>
        </p:txBody>
      </p:sp>
      <p:sp>
        <p:nvSpPr>
          <p:cNvPr id="5" name="Google Shape;82;p13"/>
          <p:cNvSpPr txBox="1">
            <a:spLocks noGrp="1"/>
          </p:cNvSpPr>
          <p:nvPr>
            <p:ph type="subTitle" idx="1"/>
          </p:nvPr>
        </p:nvSpPr>
        <p:spPr>
          <a:xfrm>
            <a:off x="381000" y="3714750"/>
            <a:ext cx="6019800" cy="1012825"/>
          </a:xfrm>
          <a:prstGeom prst="rect">
            <a:avLst/>
          </a:prstGeom>
        </p:spPr>
        <p:txBody>
          <a:bodyPr spcFirstLastPara="1" wrap="square" lIns="91425" tIns="91425" rIns="91425" bIns="91425" anchor="t" anchorCtr="0">
            <a:noAutofit/>
          </a:bodyPr>
          <a:lstStyle/>
          <a:p>
            <a:pPr marL="285750" indent="-285750">
              <a:spcBef>
                <a:spcPts val="600"/>
              </a:spcBef>
              <a:buClr>
                <a:srgbClr val="0DB7C4"/>
              </a:buClr>
              <a:buSzPts val="2000"/>
              <a:buFont typeface="Source Sans Pro"/>
              <a:buChar char="▹"/>
            </a:pPr>
            <a:r>
              <a:rPr lang="en-US" sz="1600" b="1" dirty="0" smtClean="0">
                <a:solidFill>
                  <a:schemeClr val="accent4">
                    <a:lumMod val="75000"/>
                  </a:schemeClr>
                </a:solidFill>
                <a:latin typeface="Source Sans Pro"/>
                <a:ea typeface="Source Sans Pro"/>
                <a:cs typeface="Source Sans Pro"/>
                <a:sym typeface="Source Sans Pro"/>
              </a:rPr>
              <a:t>Traditional way .</a:t>
            </a:r>
            <a:endParaRPr lang="ar-EG" sz="1600" b="1" dirty="0">
              <a:solidFill>
                <a:schemeClr val="accent4">
                  <a:lumMod val="75000"/>
                </a:schemeClr>
              </a:solidFill>
              <a:latin typeface="Source Sans Pro"/>
              <a:ea typeface="Source Sans Pro"/>
              <a:cs typeface="Source Sans Pro"/>
              <a:sym typeface="Source Sans Pro"/>
            </a:endParaRPr>
          </a:p>
          <a:p>
            <a:pPr marL="285750" indent="-285750">
              <a:spcBef>
                <a:spcPts val="600"/>
              </a:spcBef>
              <a:buClr>
                <a:srgbClr val="0DB7C4"/>
              </a:buClr>
              <a:buSzPts val="2000"/>
              <a:buFont typeface="Source Sans Pro"/>
              <a:buChar char="▹"/>
            </a:pPr>
            <a:r>
              <a:rPr lang="en-US" sz="1600" b="1" dirty="0" smtClean="0">
                <a:solidFill>
                  <a:schemeClr val="accent4">
                    <a:lumMod val="75000"/>
                  </a:schemeClr>
                </a:solidFill>
              </a:rPr>
              <a:t>Facebook groups</a:t>
            </a:r>
            <a:r>
              <a:rPr lang="en-US" sz="1600" b="1" dirty="0" smtClean="0">
                <a:solidFill>
                  <a:schemeClr val="accent4">
                    <a:lumMod val="75000"/>
                  </a:schemeClr>
                </a:solidFill>
                <a:latin typeface="Source Sans Pro"/>
                <a:ea typeface="Source Sans Pro"/>
                <a:cs typeface="Source Sans Pro"/>
                <a:sym typeface="Source Sans Pro"/>
              </a:rPr>
              <a:t>.</a:t>
            </a:r>
          </a:p>
          <a:p>
            <a:pPr marL="285750" indent="-285750">
              <a:spcBef>
                <a:spcPts val="600"/>
              </a:spcBef>
              <a:buClr>
                <a:srgbClr val="0DB7C4"/>
              </a:buClr>
              <a:buSzPts val="2000"/>
              <a:buFont typeface="Source Sans Pro"/>
              <a:buChar char="▹"/>
            </a:pPr>
            <a:r>
              <a:rPr lang="en-US" sz="1600" b="1" dirty="0" smtClean="0">
                <a:solidFill>
                  <a:schemeClr val="accent4">
                    <a:lumMod val="75000"/>
                  </a:schemeClr>
                </a:solidFill>
              </a:rPr>
              <a:t>Application not meet user demand  and security standards</a:t>
            </a:r>
            <a:r>
              <a:rPr lang="en-US" sz="1600" b="1" dirty="0" smtClean="0">
                <a:solidFill>
                  <a:schemeClr val="accent4">
                    <a:lumMod val="75000"/>
                  </a:schemeClr>
                </a:solidFill>
                <a:latin typeface="Source Sans Pro"/>
                <a:ea typeface="Source Sans Pro"/>
                <a:cs typeface="Source Sans Pro"/>
              </a:rPr>
              <a:t>.</a:t>
            </a:r>
            <a:endParaRPr lang="en-US" sz="1800" b="1" dirty="0">
              <a:solidFill>
                <a:schemeClr val="accent4">
                  <a:lumMod val="75000"/>
                </a:schemeClr>
              </a:solidFill>
              <a:latin typeface="Source Sans Pro"/>
              <a:ea typeface="Source Sans Pro"/>
              <a:cs typeface="Source Sans Pro"/>
              <a:sym typeface="Source Sans Pro"/>
            </a:endParaRPr>
          </a:p>
          <a:p>
            <a:pPr marL="285750" indent="-285750">
              <a:buFont typeface="Arial" pitchFamily="34" charset="0"/>
              <a:buChar char="•"/>
            </a:pPr>
            <a:endParaRPr sz="1300" dirty="0">
              <a:solidFill>
                <a:schemeClr val="accent4">
                  <a:lumMod val="75000"/>
                </a:schemeClr>
              </a:solidFill>
            </a:endParaRPr>
          </a:p>
          <a:p>
            <a:pPr marL="0" lvl="0" indent="0" algn="l" rtl="0">
              <a:spcBef>
                <a:spcPts val="600"/>
              </a:spcBef>
              <a:spcAft>
                <a:spcPts val="0"/>
              </a:spcAft>
              <a:buClr>
                <a:schemeClr val="dk1"/>
              </a:buClr>
              <a:buSzPts val="1100"/>
              <a:buFont typeface="Arial"/>
              <a:buNone/>
            </a:pPr>
            <a:endParaRPr sz="1300" dirty="0"/>
          </a:p>
          <a:p>
            <a:pPr marL="0" lvl="0" indent="0" algn="l" rtl="0">
              <a:spcBef>
                <a:spcPts val="600"/>
              </a:spcBef>
              <a:spcAft>
                <a:spcPts val="0"/>
              </a:spcAft>
              <a:buNone/>
            </a:pPr>
            <a:endParaRPr sz="13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a:xfrm>
            <a:off x="914400" y="-400050"/>
            <a:ext cx="8077200" cy="1216200"/>
          </a:xfrm>
        </p:spPr>
        <p:txBody>
          <a:bodyPr/>
          <a:lstStyle/>
          <a:p>
            <a:r>
              <a:rPr lang="en-US" sz="3200" dirty="0" smtClean="0"/>
              <a:t>Our solution </a:t>
            </a:r>
            <a:endParaRPr lang="en-US" sz="3200" dirty="0"/>
          </a:p>
        </p:txBody>
      </p:sp>
      <p:sp>
        <p:nvSpPr>
          <p:cNvPr id="9" name="Google Shape;82;p13"/>
          <p:cNvSpPr txBox="1">
            <a:spLocks noGrp="1"/>
          </p:cNvSpPr>
          <p:nvPr>
            <p:ph type="body" idx="4294967295"/>
          </p:nvPr>
        </p:nvSpPr>
        <p:spPr>
          <a:xfrm>
            <a:off x="304800" y="590550"/>
            <a:ext cx="8610600" cy="4419600"/>
          </a:xfrm>
          <a:prstGeom prst="rect">
            <a:avLst/>
          </a:prstGeom>
        </p:spPr>
        <p:txBody>
          <a:bodyPr spcFirstLastPara="1" wrap="square" lIns="91425" tIns="91425" rIns="91425" bIns="91425" anchor="t" anchorCtr="0">
            <a:noAutofit/>
          </a:bodyPr>
          <a:lstStyle/>
          <a:p>
            <a:pPr marL="0" indent="0">
              <a:spcBef>
                <a:spcPts val="600"/>
              </a:spcBef>
              <a:buClr>
                <a:srgbClr val="0DB7C4"/>
              </a:buClr>
              <a:buSzPts val="2000"/>
              <a:buNone/>
            </a:pPr>
            <a:endParaRPr lang="ar-EG" sz="1600" b="1" dirty="0">
              <a:solidFill>
                <a:schemeClr val="accent4">
                  <a:lumMod val="75000"/>
                </a:schemeClr>
              </a:solidFill>
              <a:latin typeface="Source Sans Pro"/>
              <a:ea typeface="Source Sans Pro"/>
              <a:cs typeface="Source Sans Pro"/>
              <a:sym typeface="Source Sans Pro"/>
            </a:endParaRPr>
          </a:p>
          <a:p>
            <a:pPr marL="285750" indent="-285750">
              <a:lnSpc>
                <a:spcPct val="150000"/>
              </a:lnSpc>
              <a:buSzPts val="2000"/>
            </a:pPr>
            <a:r>
              <a:rPr lang="en-US" sz="1600" b="1" dirty="0">
                <a:solidFill>
                  <a:schemeClr val="accent4">
                    <a:lumMod val="75000"/>
                  </a:schemeClr>
                </a:solidFill>
              </a:rPr>
              <a:t>User use mobile app and hospital has admin interface web application  </a:t>
            </a:r>
            <a:r>
              <a:rPr lang="en-US" sz="1600" b="1" dirty="0" smtClean="0">
                <a:solidFill>
                  <a:schemeClr val="accent4">
                    <a:lumMod val="75000"/>
                  </a:schemeClr>
                </a:solidFill>
              </a:rPr>
              <a:t>.</a:t>
            </a:r>
          </a:p>
          <a:p>
            <a:pPr marL="285750" indent="-285750">
              <a:lnSpc>
                <a:spcPct val="150000"/>
              </a:lnSpc>
              <a:spcBef>
                <a:spcPts val="600"/>
              </a:spcBef>
              <a:buClr>
                <a:srgbClr val="0DB7C4"/>
              </a:buClr>
              <a:buSzPts val="2000"/>
              <a:buFont typeface="Source Sans Pro"/>
              <a:buChar char="▹"/>
            </a:pPr>
            <a:r>
              <a:rPr lang="en-US" sz="1600" b="1" dirty="0" smtClean="0">
                <a:solidFill>
                  <a:schemeClr val="accent4">
                    <a:lumMod val="75000"/>
                  </a:schemeClr>
                </a:solidFill>
              </a:rPr>
              <a:t>User can be</a:t>
            </a:r>
            <a:r>
              <a:rPr lang="en-US" sz="1600" b="1" dirty="0">
                <a:solidFill>
                  <a:schemeClr val="accent4">
                    <a:lumMod val="75000"/>
                  </a:schemeClr>
                </a:solidFill>
              </a:rPr>
              <a:t> </a:t>
            </a:r>
            <a:r>
              <a:rPr lang="en-US" sz="1600" b="1" dirty="0" smtClean="0">
                <a:solidFill>
                  <a:schemeClr val="accent4">
                    <a:lumMod val="75000"/>
                  </a:schemeClr>
                </a:solidFill>
              </a:rPr>
              <a:t>a donor or requester  </a:t>
            </a:r>
            <a:r>
              <a:rPr lang="en-US" sz="1600" b="1" dirty="0" smtClean="0">
                <a:solidFill>
                  <a:schemeClr val="accent4">
                    <a:lumMod val="75000"/>
                  </a:schemeClr>
                </a:solidFill>
                <a:latin typeface="Source Sans Pro"/>
                <a:ea typeface="Source Sans Pro"/>
                <a:cs typeface="Source Sans Pro"/>
                <a:sym typeface="Source Sans Pro"/>
              </a:rPr>
              <a:t>.</a:t>
            </a:r>
          </a:p>
          <a:p>
            <a:pPr marL="285750" indent="-285750">
              <a:lnSpc>
                <a:spcPct val="150000"/>
              </a:lnSpc>
              <a:spcBef>
                <a:spcPts val="600"/>
              </a:spcBef>
              <a:buClr>
                <a:srgbClr val="0DB7C4"/>
              </a:buClr>
              <a:buSzPts val="2000"/>
              <a:buFont typeface="Source Sans Pro"/>
              <a:buChar char="▹"/>
            </a:pPr>
            <a:r>
              <a:rPr lang="en-US" sz="1600" b="1" dirty="0" smtClean="0">
                <a:solidFill>
                  <a:schemeClr val="accent4">
                    <a:lumMod val="75000"/>
                  </a:schemeClr>
                </a:solidFill>
              </a:rPr>
              <a:t>User request blood by choose blood group and hospital .</a:t>
            </a:r>
          </a:p>
          <a:p>
            <a:pPr marL="285750" indent="-285750">
              <a:lnSpc>
                <a:spcPct val="150000"/>
              </a:lnSpc>
              <a:spcBef>
                <a:spcPts val="600"/>
              </a:spcBef>
              <a:buClr>
                <a:srgbClr val="0DB7C4"/>
              </a:buClr>
              <a:buSzPts val="2000"/>
              <a:buFont typeface="Source Sans Pro"/>
              <a:buChar char="▹"/>
            </a:pPr>
            <a:r>
              <a:rPr lang="en-US" sz="1600" b="1" dirty="0" smtClean="0">
                <a:solidFill>
                  <a:schemeClr val="accent4">
                    <a:lumMod val="75000"/>
                  </a:schemeClr>
                </a:solidFill>
                <a:latin typeface="Source Sans Pro"/>
                <a:ea typeface="Source Sans Pro"/>
                <a:cs typeface="Source Sans Pro"/>
                <a:sym typeface="Source Sans Pro"/>
              </a:rPr>
              <a:t>User enter confirmation  code from hospital.</a:t>
            </a:r>
          </a:p>
          <a:p>
            <a:pPr marL="285750" indent="-285750">
              <a:lnSpc>
                <a:spcPct val="150000"/>
              </a:lnSpc>
              <a:buSzPts val="2000"/>
            </a:pPr>
            <a:r>
              <a:rPr lang="en-US" sz="1600" b="1" dirty="0">
                <a:solidFill>
                  <a:schemeClr val="accent4">
                    <a:lumMod val="75000"/>
                  </a:schemeClr>
                </a:solidFill>
              </a:rPr>
              <a:t>The hospital </a:t>
            </a:r>
            <a:r>
              <a:rPr lang="en-US" sz="1600" b="1" dirty="0" smtClean="0">
                <a:solidFill>
                  <a:schemeClr val="accent4">
                    <a:lumMod val="75000"/>
                  </a:schemeClr>
                </a:solidFill>
              </a:rPr>
              <a:t>analyze blood and prevent </a:t>
            </a:r>
            <a:r>
              <a:rPr lang="en-US" sz="1600" b="1" dirty="0">
                <a:solidFill>
                  <a:schemeClr val="accent4">
                    <a:lumMod val="75000"/>
                  </a:schemeClr>
                </a:solidFill>
              </a:rPr>
              <a:t>the patient  </a:t>
            </a:r>
            <a:r>
              <a:rPr lang="en-US" sz="1600" b="1" dirty="0" smtClean="0">
                <a:solidFill>
                  <a:schemeClr val="accent4">
                    <a:lumMod val="75000"/>
                  </a:schemeClr>
                </a:solidFill>
              </a:rPr>
              <a:t>donor from </a:t>
            </a:r>
            <a:r>
              <a:rPr lang="en-US" sz="1600" b="1" dirty="0">
                <a:solidFill>
                  <a:schemeClr val="accent4">
                    <a:lumMod val="75000"/>
                  </a:schemeClr>
                </a:solidFill>
              </a:rPr>
              <a:t>donating and reporting </a:t>
            </a:r>
            <a:r>
              <a:rPr lang="en-US" sz="1600" b="1" dirty="0" smtClean="0">
                <a:solidFill>
                  <a:schemeClr val="accent4">
                    <a:lumMod val="75000"/>
                  </a:schemeClr>
                </a:solidFill>
              </a:rPr>
              <a:t>to application then application block user from donate</a:t>
            </a:r>
            <a:endParaRPr lang="en-US" sz="1600" b="1" dirty="0" smtClean="0">
              <a:solidFill>
                <a:schemeClr val="accent4">
                  <a:lumMod val="75000"/>
                </a:schemeClr>
              </a:solidFill>
              <a:latin typeface="Source Sans Pro"/>
              <a:ea typeface="Source Sans Pro"/>
              <a:cs typeface="Source Sans Pro"/>
              <a:sym typeface="Source Sans Pro"/>
            </a:endParaRPr>
          </a:p>
          <a:p>
            <a:pPr marL="285750" indent="-285750">
              <a:lnSpc>
                <a:spcPct val="150000"/>
              </a:lnSpc>
              <a:spcBef>
                <a:spcPts val="600"/>
              </a:spcBef>
              <a:buClr>
                <a:srgbClr val="0DB7C4"/>
              </a:buClr>
              <a:buSzPts val="2000"/>
              <a:buFont typeface="Source Sans Pro"/>
              <a:buChar char="▹"/>
            </a:pPr>
            <a:r>
              <a:rPr lang="en-US" sz="1600" b="1" dirty="0" smtClean="0">
                <a:solidFill>
                  <a:schemeClr val="accent4">
                    <a:lumMod val="75000"/>
                  </a:schemeClr>
                </a:solidFill>
                <a:latin typeface="Source Sans Pro"/>
                <a:ea typeface="Source Sans Pro"/>
                <a:cs typeface="Source Sans Pro"/>
              </a:rPr>
              <a:t>Application send notification to donors   .</a:t>
            </a:r>
          </a:p>
          <a:p>
            <a:pPr marL="285750" indent="-285750">
              <a:lnSpc>
                <a:spcPct val="150000"/>
              </a:lnSpc>
              <a:spcBef>
                <a:spcPts val="600"/>
              </a:spcBef>
              <a:buClr>
                <a:srgbClr val="0DB7C4"/>
              </a:buClr>
              <a:buSzPts val="2000"/>
              <a:buFont typeface="Source Sans Pro"/>
              <a:buChar char="▹"/>
            </a:pPr>
            <a:r>
              <a:rPr lang="en-US" sz="1600" b="1" dirty="0" smtClean="0">
                <a:solidFill>
                  <a:schemeClr val="accent4">
                    <a:lumMod val="75000"/>
                  </a:schemeClr>
                </a:solidFill>
              </a:rPr>
              <a:t>Donor confirm donation notification then application send his place to requester  .</a:t>
            </a:r>
          </a:p>
          <a:p>
            <a:pPr marL="285750" indent="-285750">
              <a:lnSpc>
                <a:spcPct val="150000"/>
              </a:lnSpc>
              <a:spcBef>
                <a:spcPts val="600"/>
              </a:spcBef>
              <a:buClr>
                <a:srgbClr val="0DB7C4"/>
              </a:buClr>
              <a:buSzPts val="2000"/>
              <a:buFont typeface="Source Sans Pro"/>
              <a:buChar char="▹"/>
            </a:pPr>
            <a:r>
              <a:rPr lang="en-US" sz="1600" b="1" dirty="0" smtClean="0">
                <a:solidFill>
                  <a:schemeClr val="accent4">
                    <a:lumMod val="75000"/>
                  </a:schemeClr>
                </a:solidFill>
                <a:latin typeface="Source Sans Pro"/>
                <a:ea typeface="Source Sans Pro"/>
                <a:cs typeface="Source Sans Pro"/>
              </a:rPr>
              <a:t>Hospital can edit blood group for a donor then report to application .</a:t>
            </a:r>
            <a:endParaRPr lang="en-US" sz="1600" b="1" dirty="0">
              <a:solidFill>
                <a:schemeClr val="accent4">
                  <a:lumMod val="75000"/>
                </a:schemeClr>
              </a:solidFill>
              <a:latin typeface="Source Sans Pro"/>
              <a:ea typeface="Source Sans Pro"/>
              <a:cs typeface="Source Sans Pro"/>
            </a:endParaRPr>
          </a:p>
          <a:p>
            <a:pPr marL="285750" indent="-285750">
              <a:spcBef>
                <a:spcPts val="600"/>
              </a:spcBef>
              <a:buClr>
                <a:srgbClr val="0DB7C4"/>
              </a:buClr>
              <a:buSzPts val="2000"/>
              <a:buFont typeface="Source Sans Pro"/>
              <a:buChar char="▹"/>
            </a:pPr>
            <a:endParaRPr lang="en-US" sz="1800" b="1" dirty="0">
              <a:solidFill>
                <a:schemeClr val="accent4">
                  <a:lumMod val="75000"/>
                </a:schemeClr>
              </a:solidFill>
              <a:latin typeface="Source Sans Pro"/>
              <a:ea typeface="Source Sans Pro"/>
              <a:cs typeface="Source Sans Pro"/>
              <a:sym typeface="Source Sans Pro"/>
            </a:endParaRPr>
          </a:p>
          <a:p>
            <a:pPr marL="285750" indent="-285750">
              <a:buFont typeface="Arial" pitchFamily="34" charset="0"/>
              <a:buChar char="•"/>
            </a:pPr>
            <a:endParaRPr sz="1300" dirty="0">
              <a:solidFill>
                <a:schemeClr val="accent4">
                  <a:lumMod val="75000"/>
                </a:schemeClr>
              </a:solidFill>
            </a:endParaRPr>
          </a:p>
          <a:p>
            <a:pPr marL="0" lvl="0" indent="0" algn="l" rtl="0">
              <a:spcBef>
                <a:spcPts val="600"/>
              </a:spcBef>
              <a:spcAft>
                <a:spcPts val="0"/>
              </a:spcAft>
              <a:buClr>
                <a:schemeClr val="dk1"/>
              </a:buClr>
              <a:buSzPts val="1100"/>
              <a:buFont typeface="Arial"/>
              <a:buNone/>
            </a:pPr>
            <a:endParaRPr sz="1300" dirty="0"/>
          </a:p>
          <a:p>
            <a:pPr marL="0" lvl="0" indent="0" algn="l" rtl="0">
              <a:spcBef>
                <a:spcPts val="600"/>
              </a:spcBef>
              <a:spcAft>
                <a:spcPts val="0"/>
              </a:spcAft>
              <a:buNone/>
            </a:pPr>
            <a:endParaRPr sz="1300" dirty="0"/>
          </a:p>
        </p:txBody>
      </p:sp>
    </p:spTree>
    <p:extLst>
      <p:ext uri="{BB962C8B-B14F-4D97-AF65-F5344CB8AC3E}">
        <p14:creationId xmlns:p14="http://schemas.microsoft.com/office/powerpoint/2010/main" val="2969620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63080" y="-247650"/>
            <a:ext cx="3552600" cy="114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 IS </a:t>
            </a:r>
            <a:r>
              <a:rPr lang="en" dirty="0" smtClean="0"/>
              <a:t>EASY</a:t>
            </a:r>
            <a:endParaRPr dirty="0"/>
          </a:p>
        </p:txBody>
      </p:sp>
      <p:cxnSp>
        <p:nvCxnSpPr>
          <p:cNvPr id="284" name="Google Shape;284;p28"/>
          <p:cNvCxnSpPr/>
          <p:nvPr/>
        </p:nvCxnSpPr>
        <p:spPr>
          <a:xfrm>
            <a:off x="-4800" y="3028950"/>
            <a:ext cx="9153600" cy="0"/>
          </a:xfrm>
          <a:prstGeom prst="straightConnector1">
            <a:avLst/>
          </a:prstGeom>
          <a:noFill/>
          <a:ln w="9525" cap="flat" cmpd="sng">
            <a:solidFill>
              <a:srgbClr val="B3B3B3"/>
            </a:solidFill>
            <a:prstDash val="dash"/>
            <a:round/>
            <a:headEnd type="none" w="med" len="med"/>
            <a:tailEnd type="none" w="med" len="med"/>
          </a:ln>
        </p:spPr>
      </p:cxnSp>
      <p:cxnSp>
        <p:nvCxnSpPr>
          <p:cNvPr id="285" name="Google Shape;285;p28"/>
          <p:cNvCxnSpPr/>
          <p:nvPr/>
        </p:nvCxnSpPr>
        <p:spPr>
          <a:xfrm rot="10800000">
            <a:off x="978782" y="2178050"/>
            <a:ext cx="0" cy="876300"/>
          </a:xfrm>
          <a:prstGeom prst="straightConnector1">
            <a:avLst/>
          </a:prstGeom>
          <a:noFill/>
          <a:ln w="9525" cap="flat" cmpd="sng">
            <a:solidFill>
              <a:srgbClr val="415665"/>
            </a:solidFill>
            <a:prstDash val="solid"/>
            <a:round/>
            <a:headEnd type="oval" w="med" len="med"/>
            <a:tailEnd type="oval" w="med" len="med"/>
          </a:ln>
        </p:spPr>
      </p:cxnSp>
      <p:cxnSp>
        <p:nvCxnSpPr>
          <p:cNvPr id="286" name="Google Shape;286;p28"/>
          <p:cNvCxnSpPr/>
          <p:nvPr/>
        </p:nvCxnSpPr>
        <p:spPr>
          <a:xfrm>
            <a:off x="3188582" y="3028950"/>
            <a:ext cx="0" cy="876300"/>
          </a:xfrm>
          <a:prstGeom prst="straightConnector1">
            <a:avLst/>
          </a:prstGeom>
          <a:noFill/>
          <a:ln w="9525" cap="flat" cmpd="sng">
            <a:solidFill>
              <a:srgbClr val="415665"/>
            </a:solidFill>
            <a:prstDash val="solid"/>
            <a:round/>
            <a:headEnd type="oval" w="med" len="med"/>
            <a:tailEnd type="oval" w="med" len="med"/>
          </a:ln>
        </p:spPr>
      </p:cxnSp>
      <p:sp>
        <p:nvSpPr>
          <p:cNvPr id="288" name="Google Shape;288;p28"/>
          <p:cNvSpPr txBox="1"/>
          <p:nvPr/>
        </p:nvSpPr>
        <p:spPr>
          <a:xfrm>
            <a:off x="459032" y="158597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415665"/>
                </a:solidFill>
                <a:latin typeface="Source Sans Pro"/>
                <a:ea typeface="Source Sans Pro"/>
                <a:cs typeface="Source Sans Pro"/>
                <a:sym typeface="Source Sans Pro"/>
              </a:rPr>
              <a:t>first</a:t>
            </a:r>
            <a:endParaRPr sz="1800" b="1" dirty="0">
              <a:solidFill>
                <a:srgbClr val="415665"/>
              </a:solidFill>
              <a:latin typeface="Source Sans Pro"/>
              <a:ea typeface="Source Sans Pro"/>
              <a:cs typeface="Source Sans Pro"/>
              <a:sym typeface="Source Sans Pro"/>
            </a:endParaRPr>
          </a:p>
        </p:txBody>
      </p:sp>
      <p:sp>
        <p:nvSpPr>
          <p:cNvPr id="289" name="Google Shape;289;p28"/>
          <p:cNvSpPr txBox="1"/>
          <p:nvPr/>
        </p:nvSpPr>
        <p:spPr>
          <a:xfrm>
            <a:off x="2564732" y="3917950"/>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415665"/>
                </a:solidFill>
                <a:latin typeface="Source Sans Pro"/>
                <a:ea typeface="Source Sans Pro"/>
                <a:cs typeface="Source Sans Pro"/>
                <a:sym typeface="Source Sans Pro"/>
              </a:rPr>
              <a:t>second</a:t>
            </a:r>
            <a:endParaRPr sz="1800" b="1" dirty="0">
              <a:solidFill>
                <a:srgbClr val="415665"/>
              </a:solidFill>
              <a:latin typeface="Source Sans Pro"/>
              <a:ea typeface="Source Sans Pro"/>
              <a:cs typeface="Source Sans Pro"/>
              <a:sym typeface="Source Sans Pro"/>
            </a:endParaRPr>
          </a:p>
        </p:txBody>
      </p:sp>
      <p:grpSp>
        <p:nvGrpSpPr>
          <p:cNvPr id="291" name="Google Shape;291;p28"/>
          <p:cNvGrpSpPr/>
          <p:nvPr/>
        </p:nvGrpSpPr>
        <p:grpSpPr>
          <a:xfrm>
            <a:off x="762000" y="2850151"/>
            <a:ext cx="433800" cy="433800"/>
            <a:chOff x="5382800" y="412975"/>
            <a:chExt cx="433800" cy="433800"/>
          </a:xfrm>
        </p:grpSpPr>
        <p:sp>
          <p:nvSpPr>
            <p:cNvPr id="292" name="Google Shape;292;p28"/>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8"/>
          <p:cNvGrpSpPr/>
          <p:nvPr/>
        </p:nvGrpSpPr>
        <p:grpSpPr>
          <a:xfrm>
            <a:off x="2971800" y="2812050"/>
            <a:ext cx="433800" cy="433800"/>
            <a:chOff x="5382800" y="412975"/>
            <a:chExt cx="433800" cy="433800"/>
          </a:xfrm>
        </p:grpSpPr>
        <p:sp>
          <p:nvSpPr>
            <p:cNvPr id="296" name="Google Shape;296;p28"/>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C:\Users\bele\Downloads\login-system-icon-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453" y="1766192"/>
            <a:ext cx="1066800" cy="1177036"/>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xmlns="" id="{2020EC37-684D-9D4C-993B-440F6FD468F4}"/>
              </a:ext>
            </a:extLst>
          </p:cNvPr>
          <p:cNvGrpSpPr/>
          <p:nvPr/>
        </p:nvGrpSpPr>
        <p:grpSpPr>
          <a:xfrm>
            <a:off x="6280658" y="2214029"/>
            <a:ext cx="2238160" cy="580140"/>
            <a:chOff x="4355522" y="2340981"/>
            <a:chExt cx="4214308" cy="1034917"/>
          </a:xfrm>
        </p:grpSpPr>
        <p:grpSp>
          <p:nvGrpSpPr>
            <p:cNvPr id="29" name="Group 75">
              <a:extLst>
                <a:ext uri="{FF2B5EF4-FFF2-40B4-BE49-F238E27FC236}">
                  <a16:creationId xmlns:a16="http://schemas.microsoft.com/office/drawing/2014/main" xmlns="" id="{215535B7-4E8F-1848-BD60-F9F15A78BC42}"/>
                </a:ext>
              </a:extLst>
            </p:cNvPr>
            <p:cNvGrpSpPr>
              <a:grpSpLocks noChangeAspect="1"/>
            </p:cNvGrpSpPr>
            <p:nvPr/>
          </p:nvGrpSpPr>
          <p:grpSpPr bwMode="auto">
            <a:xfrm>
              <a:off x="4355522" y="2340981"/>
              <a:ext cx="1027582" cy="1034917"/>
              <a:chOff x="1381" y="-310"/>
              <a:chExt cx="4903" cy="4938"/>
            </a:xfrm>
            <a:solidFill>
              <a:schemeClr val="accent1"/>
            </a:solidFill>
          </p:grpSpPr>
          <p:sp>
            <p:nvSpPr>
              <p:cNvPr id="31" name="Freeform 76">
                <a:extLst>
                  <a:ext uri="{FF2B5EF4-FFF2-40B4-BE49-F238E27FC236}">
                    <a16:creationId xmlns:a16="http://schemas.microsoft.com/office/drawing/2014/main" xmlns="" id="{87B60462-A97C-A447-ADD1-02BFE4638FA0}"/>
                  </a:ext>
                </a:extLst>
              </p:cNvPr>
              <p:cNvSpPr>
                <a:spLocks noEditPoints="1"/>
              </p:cNvSpPr>
              <p:nvPr/>
            </p:nvSpPr>
            <p:spPr bwMode="auto">
              <a:xfrm>
                <a:off x="4672" y="2579"/>
                <a:ext cx="387" cy="485"/>
              </a:xfrm>
              <a:custGeom>
                <a:avLst/>
                <a:gdLst>
                  <a:gd name="T0" fmla="*/ 179 w 203"/>
                  <a:gd name="T1" fmla="*/ 104 h 255"/>
                  <a:gd name="T2" fmla="*/ 171 w 203"/>
                  <a:gd name="T3" fmla="*/ 10 h 255"/>
                  <a:gd name="T4" fmla="*/ 139 w 203"/>
                  <a:gd name="T5" fmla="*/ 0 h 255"/>
                  <a:gd name="T6" fmla="*/ 111 w 203"/>
                  <a:gd name="T7" fmla="*/ 7 h 255"/>
                  <a:gd name="T8" fmla="*/ 102 w 203"/>
                  <a:gd name="T9" fmla="*/ 10 h 255"/>
                  <a:gd name="T10" fmla="*/ 93 w 203"/>
                  <a:gd name="T11" fmla="*/ 7 h 255"/>
                  <a:gd name="T12" fmla="*/ 65 w 203"/>
                  <a:gd name="T13" fmla="*/ 0 h 255"/>
                  <a:gd name="T14" fmla="*/ 32 w 203"/>
                  <a:gd name="T15" fmla="*/ 10 h 255"/>
                  <a:gd name="T16" fmla="*/ 24 w 203"/>
                  <a:gd name="T17" fmla="*/ 104 h 255"/>
                  <a:gd name="T18" fmla="*/ 31 w 203"/>
                  <a:gd name="T19" fmla="*/ 126 h 255"/>
                  <a:gd name="T20" fmla="*/ 30 w 203"/>
                  <a:gd name="T21" fmla="*/ 156 h 255"/>
                  <a:gd name="T22" fmla="*/ 31 w 203"/>
                  <a:gd name="T23" fmla="*/ 207 h 255"/>
                  <a:gd name="T24" fmla="*/ 62 w 203"/>
                  <a:gd name="T25" fmla="*/ 252 h 255"/>
                  <a:gd name="T26" fmla="*/ 69 w 203"/>
                  <a:gd name="T27" fmla="*/ 255 h 255"/>
                  <a:gd name="T28" fmla="*/ 69 w 203"/>
                  <a:gd name="T29" fmla="*/ 255 h 255"/>
                  <a:gd name="T30" fmla="*/ 82 w 203"/>
                  <a:gd name="T31" fmla="*/ 243 h 255"/>
                  <a:gd name="T32" fmla="*/ 81 w 203"/>
                  <a:gd name="T33" fmla="*/ 240 h 255"/>
                  <a:gd name="T34" fmla="*/ 83 w 203"/>
                  <a:gd name="T35" fmla="*/ 176 h 255"/>
                  <a:gd name="T36" fmla="*/ 102 w 203"/>
                  <a:gd name="T37" fmla="*/ 148 h 255"/>
                  <a:gd name="T38" fmla="*/ 121 w 203"/>
                  <a:gd name="T39" fmla="*/ 176 h 255"/>
                  <a:gd name="T40" fmla="*/ 122 w 203"/>
                  <a:gd name="T41" fmla="*/ 241 h 255"/>
                  <a:gd name="T42" fmla="*/ 128 w 203"/>
                  <a:gd name="T43" fmla="*/ 254 h 255"/>
                  <a:gd name="T44" fmla="*/ 134 w 203"/>
                  <a:gd name="T45" fmla="*/ 255 h 255"/>
                  <a:gd name="T46" fmla="*/ 142 w 203"/>
                  <a:gd name="T47" fmla="*/ 252 h 255"/>
                  <a:gd name="T48" fmla="*/ 173 w 203"/>
                  <a:gd name="T49" fmla="*/ 207 h 255"/>
                  <a:gd name="T50" fmla="*/ 174 w 203"/>
                  <a:gd name="T51" fmla="*/ 156 h 255"/>
                  <a:gd name="T52" fmla="*/ 173 w 203"/>
                  <a:gd name="T53" fmla="*/ 126 h 255"/>
                  <a:gd name="T54" fmla="*/ 179 w 203"/>
                  <a:gd name="T55" fmla="*/ 104 h 255"/>
                  <a:gd name="T56" fmla="*/ 167 w 203"/>
                  <a:gd name="T57" fmla="*/ 87 h 255"/>
                  <a:gd name="T58" fmla="*/ 143 w 203"/>
                  <a:gd name="T59" fmla="*/ 15 h 255"/>
                  <a:gd name="T60" fmla="*/ 167 w 203"/>
                  <a:gd name="T61" fmla="*/ 8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255">
                    <a:moveTo>
                      <a:pt x="179" y="104"/>
                    </a:moveTo>
                    <a:cubicBezTo>
                      <a:pt x="189" y="75"/>
                      <a:pt x="203" y="30"/>
                      <a:pt x="171" y="10"/>
                    </a:cubicBezTo>
                    <a:cubicBezTo>
                      <a:pt x="160" y="3"/>
                      <a:pt x="150" y="0"/>
                      <a:pt x="139" y="0"/>
                    </a:cubicBezTo>
                    <a:cubicBezTo>
                      <a:pt x="127" y="0"/>
                      <a:pt x="118" y="4"/>
                      <a:pt x="111" y="7"/>
                    </a:cubicBezTo>
                    <a:cubicBezTo>
                      <a:pt x="107" y="8"/>
                      <a:pt x="103" y="10"/>
                      <a:pt x="102" y="10"/>
                    </a:cubicBezTo>
                    <a:cubicBezTo>
                      <a:pt x="100" y="10"/>
                      <a:pt x="96" y="8"/>
                      <a:pt x="93" y="7"/>
                    </a:cubicBezTo>
                    <a:cubicBezTo>
                      <a:pt x="86" y="4"/>
                      <a:pt x="76" y="0"/>
                      <a:pt x="65" y="0"/>
                    </a:cubicBezTo>
                    <a:cubicBezTo>
                      <a:pt x="54" y="0"/>
                      <a:pt x="43" y="3"/>
                      <a:pt x="32" y="10"/>
                    </a:cubicBezTo>
                    <a:cubicBezTo>
                      <a:pt x="0" y="30"/>
                      <a:pt x="15" y="75"/>
                      <a:pt x="24" y="104"/>
                    </a:cubicBezTo>
                    <a:cubicBezTo>
                      <a:pt x="27" y="113"/>
                      <a:pt x="30" y="122"/>
                      <a:pt x="31" y="126"/>
                    </a:cubicBezTo>
                    <a:cubicBezTo>
                      <a:pt x="31" y="134"/>
                      <a:pt x="31" y="145"/>
                      <a:pt x="30" y="156"/>
                    </a:cubicBezTo>
                    <a:cubicBezTo>
                      <a:pt x="28" y="173"/>
                      <a:pt x="27" y="192"/>
                      <a:pt x="31" y="207"/>
                    </a:cubicBezTo>
                    <a:cubicBezTo>
                      <a:pt x="38" y="233"/>
                      <a:pt x="61" y="252"/>
                      <a:pt x="62" y="252"/>
                    </a:cubicBezTo>
                    <a:cubicBezTo>
                      <a:pt x="64" y="254"/>
                      <a:pt x="66" y="255"/>
                      <a:pt x="69" y="255"/>
                    </a:cubicBezTo>
                    <a:cubicBezTo>
                      <a:pt x="69" y="255"/>
                      <a:pt x="69" y="255"/>
                      <a:pt x="69" y="255"/>
                    </a:cubicBezTo>
                    <a:cubicBezTo>
                      <a:pt x="76" y="255"/>
                      <a:pt x="82" y="250"/>
                      <a:pt x="82" y="243"/>
                    </a:cubicBezTo>
                    <a:cubicBezTo>
                      <a:pt x="82" y="242"/>
                      <a:pt x="82" y="241"/>
                      <a:pt x="81" y="240"/>
                    </a:cubicBezTo>
                    <a:cubicBezTo>
                      <a:pt x="80" y="233"/>
                      <a:pt x="75" y="198"/>
                      <a:pt x="83" y="176"/>
                    </a:cubicBezTo>
                    <a:cubicBezTo>
                      <a:pt x="89" y="159"/>
                      <a:pt x="98" y="151"/>
                      <a:pt x="102" y="148"/>
                    </a:cubicBezTo>
                    <a:cubicBezTo>
                      <a:pt x="106" y="151"/>
                      <a:pt x="115" y="159"/>
                      <a:pt x="121" y="176"/>
                    </a:cubicBezTo>
                    <a:cubicBezTo>
                      <a:pt x="129" y="201"/>
                      <a:pt x="122" y="240"/>
                      <a:pt x="122" y="241"/>
                    </a:cubicBezTo>
                    <a:cubicBezTo>
                      <a:pt x="121" y="246"/>
                      <a:pt x="124" y="251"/>
                      <a:pt x="128" y="254"/>
                    </a:cubicBezTo>
                    <a:cubicBezTo>
                      <a:pt x="130" y="255"/>
                      <a:pt x="132" y="255"/>
                      <a:pt x="134" y="255"/>
                    </a:cubicBezTo>
                    <a:cubicBezTo>
                      <a:pt x="137" y="255"/>
                      <a:pt x="140" y="254"/>
                      <a:pt x="142" y="252"/>
                    </a:cubicBezTo>
                    <a:cubicBezTo>
                      <a:pt x="143" y="252"/>
                      <a:pt x="166" y="233"/>
                      <a:pt x="173" y="207"/>
                    </a:cubicBezTo>
                    <a:cubicBezTo>
                      <a:pt x="177" y="192"/>
                      <a:pt x="175" y="173"/>
                      <a:pt x="174" y="156"/>
                    </a:cubicBezTo>
                    <a:cubicBezTo>
                      <a:pt x="173" y="145"/>
                      <a:pt x="172" y="134"/>
                      <a:pt x="173" y="126"/>
                    </a:cubicBezTo>
                    <a:cubicBezTo>
                      <a:pt x="173" y="122"/>
                      <a:pt x="176" y="113"/>
                      <a:pt x="179" y="104"/>
                    </a:cubicBezTo>
                    <a:close/>
                    <a:moveTo>
                      <a:pt x="167" y="87"/>
                    </a:moveTo>
                    <a:cubicBezTo>
                      <a:pt x="159" y="43"/>
                      <a:pt x="116" y="23"/>
                      <a:pt x="143" y="15"/>
                    </a:cubicBezTo>
                    <a:cubicBezTo>
                      <a:pt x="170" y="8"/>
                      <a:pt x="185" y="76"/>
                      <a:pt x="16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2" name="Freeform 77">
                <a:extLst>
                  <a:ext uri="{FF2B5EF4-FFF2-40B4-BE49-F238E27FC236}">
                    <a16:creationId xmlns:a16="http://schemas.microsoft.com/office/drawing/2014/main" xmlns="" id="{35A54D45-D507-594F-B368-2F134C9CB6B4}"/>
                  </a:ext>
                </a:extLst>
              </p:cNvPr>
              <p:cNvSpPr>
                <a:spLocks/>
              </p:cNvSpPr>
              <p:nvPr/>
            </p:nvSpPr>
            <p:spPr bwMode="auto">
              <a:xfrm>
                <a:off x="4622" y="3989"/>
                <a:ext cx="118" cy="639"/>
              </a:xfrm>
              <a:custGeom>
                <a:avLst/>
                <a:gdLst>
                  <a:gd name="T0" fmla="*/ 54 w 62"/>
                  <a:gd name="T1" fmla="*/ 149 h 336"/>
                  <a:gd name="T2" fmla="*/ 61 w 62"/>
                  <a:gd name="T3" fmla="*/ 149 h 336"/>
                  <a:gd name="T4" fmla="*/ 61 w 62"/>
                  <a:gd name="T5" fmla="*/ 113 h 336"/>
                  <a:gd name="T6" fmla="*/ 48 w 62"/>
                  <a:gd name="T7" fmla="*/ 113 h 336"/>
                  <a:gd name="T8" fmla="*/ 48 w 62"/>
                  <a:gd name="T9" fmla="*/ 37 h 336"/>
                  <a:gd name="T10" fmla="*/ 40 w 62"/>
                  <a:gd name="T11" fmla="*/ 28 h 336"/>
                  <a:gd name="T12" fmla="*/ 12 w 62"/>
                  <a:gd name="T13" fmla="*/ 0 h 336"/>
                  <a:gd name="T14" fmla="*/ 0 w 62"/>
                  <a:gd name="T15" fmla="*/ 13 h 336"/>
                  <a:gd name="T16" fmla="*/ 31 w 62"/>
                  <a:gd name="T17" fmla="*/ 43 h 336"/>
                  <a:gd name="T18" fmla="*/ 31 w 62"/>
                  <a:gd name="T19" fmla="*/ 113 h 336"/>
                  <a:gd name="T20" fmla="*/ 18 w 62"/>
                  <a:gd name="T21" fmla="*/ 113 h 336"/>
                  <a:gd name="T22" fmla="*/ 18 w 62"/>
                  <a:gd name="T23" fmla="*/ 149 h 336"/>
                  <a:gd name="T24" fmla="*/ 24 w 62"/>
                  <a:gd name="T25" fmla="*/ 149 h 336"/>
                  <a:gd name="T26" fmla="*/ 17 w 62"/>
                  <a:gd name="T27" fmla="*/ 313 h 336"/>
                  <a:gd name="T28" fmla="*/ 39 w 62"/>
                  <a:gd name="T29" fmla="*/ 336 h 336"/>
                  <a:gd name="T30" fmla="*/ 62 w 62"/>
                  <a:gd name="T31" fmla="*/ 313 h 336"/>
                  <a:gd name="T32" fmla="*/ 54 w 62"/>
                  <a:gd name="T33" fmla="*/ 14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336">
                    <a:moveTo>
                      <a:pt x="54" y="149"/>
                    </a:moveTo>
                    <a:cubicBezTo>
                      <a:pt x="61" y="149"/>
                      <a:pt x="61" y="149"/>
                      <a:pt x="61" y="149"/>
                    </a:cubicBezTo>
                    <a:cubicBezTo>
                      <a:pt x="61" y="113"/>
                      <a:pt x="61" y="113"/>
                      <a:pt x="61" y="113"/>
                    </a:cubicBezTo>
                    <a:cubicBezTo>
                      <a:pt x="48" y="113"/>
                      <a:pt x="48" y="113"/>
                      <a:pt x="48" y="113"/>
                    </a:cubicBezTo>
                    <a:cubicBezTo>
                      <a:pt x="48" y="37"/>
                      <a:pt x="48" y="37"/>
                      <a:pt x="48" y="37"/>
                    </a:cubicBezTo>
                    <a:cubicBezTo>
                      <a:pt x="40" y="28"/>
                      <a:pt x="40" y="28"/>
                      <a:pt x="40" y="28"/>
                    </a:cubicBezTo>
                    <a:cubicBezTo>
                      <a:pt x="12" y="0"/>
                      <a:pt x="12" y="0"/>
                      <a:pt x="12" y="0"/>
                    </a:cubicBezTo>
                    <a:cubicBezTo>
                      <a:pt x="0" y="13"/>
                      <a:pt x="0" y="13"/>
                      <a:pt x="0" y="13"/>
                    </a:cubicBezTo>
                    <a:cubicBezTo>
                      <a:pt x="31" y="43"/>
                      <a:pt x="31" y="43"/>
                      <a:pt x="31" y="43"/>
                    </a:cubicBezTo>
                    <a:cubicBezTo>
                      <a:pt x="31" y="113"/>
                      <a:pt x="31" y="113"/>
                      <a:pt x="31" y="113"/>
                    </a:cubicBezTo>
                    <a:cubicBezTo>
                      <a:pt x="18" y="113"/>
                      <a:pt x="18" y="113"/>
                      <a:pt x="18" y="113"/>
                    </a:cubicBezTo>
                    <a:cubicBezTo>
                      <a:pt x="18" y="149"/>
                      <a:pt x="18" y="149"/>
                      <a:pt x="18" y="149"/>
                    </a:cubicBezTo>
                    <a:cubicBezTo>
                      <a:pt x="24" y="149"/>
                      <a:pt x="24" y="149"/>
                      <a:pt x="24" y="149"/>
                    </a:cubicBezTo>
                    <a:cubicBezTo>
                      <a:pt x="17" y="313"/>
                      <a:pt x="17" y="313"/>
                      <a:pt x="17" y="313"/>
                    </a:cubicBezTo>
                    <a:cubicBezTo>
                      <a:pt x="17" y="326"/>
                      <a:pt x="27" y="336"/>
                      <a:pt x="39" y="336"/>
                    </a:cubicBezTo>
                    <a:cubicBezTo>
                      <a:pt x="52" y="336"/>
                      <a:pt x="62" y="326"/>
                      <a:pt x="62" y="313"/>
                    </a:cubicBezTo>
                    <a:lnTo>
                      <a:pt x="54"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3" name="Freeform 78">
                <a:extLst>
                  <a:ext uri="{FF2B5EF4-FFF2-40B4-BE49-F238E27FC236}">
                    <a16:creationId xmlns:a16="http://schemas.microsoft.com/office/drawing/2014/main" xmlns="" id="{DCEF227E-5A6D-AD40-B81F-5AC4EE38F4C4}"/>
                  </a:ext>
                </a:extLst>
              </p:cNvPr>
              <p:cNvSpPr>
                <a:spLocks noEditPoints="1"/>
              </p:cNvSpPr>
              <p:nvPr/>
            </p:nvSpPr>
            <p:spPr bwMode="auto">
              <a:xfrm>
                <a:off x="4420" y="3989"/>
                <a:ext cx="160" cy="639"/>
              </a:xfrm>
              <a:custGeom>
                <a:avLst/>
                <a:gdLst>
                  <a:gd name="T0" fmla="*/ 84 w 84"/>
                  <a:gd name="T1" fmla="*/ 42 h 336"/>
                  <a:gd name="T2" fmla="*/ 42 w 84"/>
                  <a:gd name="T3" fmla="*/ 0 h 336"/>
                  <a:gd name="T4" fmla="*/ 0 w 84"/>
                  <a:gd name="T5" fmla="*/ 42 h 336"/>
                  <a:gd name="T6" fmla="*/ 33 w 84"/>
                  <a:gd name="T7" fmla="*/ 83 h 336"/>
                  <a:gd name="T8" fmla="*/ 33 w 84"/>
                  <a:gd name="T9" fmla="*/ 113 h 336"/>
                  <a:gd name="T10" fmla="*/ 20 w 84"/>
                  <a:gd name="T11" fmla="*/ 113 h 336"/>
                  <a:gd name="T12" fmla="*/ 20 w 84"/>
                  <a:gd name="T13" fmla="*/ 149 h 336"/>
                  <a:gd name="T14" fmla="*/ 27 w 84"/>
                  <a:gd name="T15" fmla="*/ 149 h 336"/>
                  <a:gd name="T16" fmla="*/ 20 w 84"/>
                  <a:gd name="T17" fmla="*/ 313 h 336"/>
                  <a:gd name="T18" fmla="*/ 42 w 84"/>
                  <a:gd name="T19" fmla="*/ 336 h 336"/>
                  <a:gd name="T20" fmla="*/ 65 w 84"/>
                  <a:gd name="T21" fmla="*/ 313 h 336"/>
                  <a:gd name="T22" fmla="*/ 57 w 84"/>
                  <a:gd name="T23" fmla="*/ 149 h 336"/>
                  <a:gd name="T24" fmla="*/ 64 w 84"/>
                  <a:gd name="T25" fmla="*/ 149 h 336"/>
                  <a:gd name="T26" fmla="*/ 64 w 84"/>
                  <a:gd name="T27" fmla="*/ 113 h 336"/>
                  <a:gd name="T28" fmla="*/ 51 w 84"/>
                  <a:gd name="T29" fmla="*/ 113 h 336"/>
                  <a:gd name="T30" fmla="*/ 51 w 84"/>
                  <a:gd name="T31" fmla="*/ 83 h 336"/>
                  <a:gd name="T32" fmla="*/ 84 w 84"/>
                  <a:gd name="T33" fmla="*/ 42 h 336"/>
                  <a:gd name="T34" fmla="*/ 42 w 84"/>
                  <a:gd name="T35" fmla="*/ 76 h 336"/>
                  <a:gd name="T36" fmla="*/ 9 w 84"/>
                  <a:gd name="T37" fmla="*/ 42 h 336"/>
                  <a:gd name="T38" fmla="*/ 42 w 84"/>
                  <a:gd name="T39" fmla="*/ 9 h 336"/>
                  <a:gd name="T40" fmla="*/ 75 w 84"/>
                  <a:gd name="T41" fmla="*/ 42 h 336"/>
                  <a:gd name="T42" fmla="*/ 42 w 84"/>
                  <a:gd name="T43" fmla="*/ 7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336">
                    <a:moveTo>
                      <a:pt x="84" y="42"/>
                    </a:moveTo>
                    <a:cubicBezTo>
                      <a:pt x="84" y="19"/>
                      <a:pt x="65" y="0"/>
                      <a:pt x="42" y="0"/>
                    </a:cubicBezTo>
                    <a:cubicBezTo>
                      <a:pt x="19" y="0"/>
                      <a:pt x="0" y="19"/>
                      <a:pt x="0" y="42"/>
                    </a:cubicBezTo>
                    <a:cubicBezTo>
                      <a:pt x="0" y="63"/>
                      <a:pt x="14" y="79"/>
                      <a:pt x="33" y="83"/>
                    </a:cubicBezTo>
                    <a:cubicBezTo>
                      <a:pt x="33" y="113"/>
                      <a:pt x="33" y="113"/>
                      <a:pt x="33" y="113"/>
                    </a:cubicBezTo>
                    <a:cubicBezTo>
                      <a:pt x="20" y="113"/>
                      <a:pt x="20" y="113"/>
                      <a:pt x="20" y="113"/>
                    </a:cubicBezTo>
                    <a:cubicBezTo>
                      <a:pt x="20" y="149"/>
                      <a:pt x="20" y="149"/>
                      <a:pt x="20" y="149"/>
                    </a:cubicBezTo>
                    <a:cubicBezTo>
                      <a:pt x="27" y="149"/>
                      <a:pt x="27" y="149"/>
                      <a:pt x="27" y="149"/>
                    </a:cubicBezTo>
                    <a:cubicBezTo>
                      <a:pt x="20" y="313"/>
                      <a:pt x="20" y="313"/>
                      <a:pt x="20" y="313"/>
                    </a:cubicBezTo>
                    <a:cubicBezTo>
                      <a:pt x="20" y="326"/>
                      <a:pt x="30" y="336"/>
                      <a:pt x="42" y="336"/>
                    </a:cubicBezTo>
                    <a:cubicBezTo>
                      <a:pt x="55" y="336"/>
                      <a:pt x="65" y="326"/>
                      <a:pt x="65" y="313"/>
                    </a:cubicBezTo>
                    <a:cubicBezTo>
                      <a:pt x="57" y="149"/>
                      <a:pt x="57" y="149"/>
                      <a:pt x="57" y="149"/>
                    </a:cubicBezTo>
                    <a:cubicBezTo>
                      <a:pt x="64" y="149"/>
                      <a:pt x="64" y="149"/>
                      <a:pt x="64" y="149"/>
                    </a:cubicBezTo>
                    <a:cubicBezTo>
                      <a:pt x="64" y="113"/>
                      <a:pt x="64" y="113"/>
                      <a:pt x="64" y="113"/>
                    </a:cubicBezTo>
                    <a:cubicBezTo>
                      <a:pt x="51" y="113"/>
                      <a:pt x="51" y="113"/>
                      <a:pt x="51" y="113"/>
                    </a:cubicBezTo>
                    <a:cubicBezTo>
                      <a:pt x="51" y="83"/>
                      <a:pt x="51" y="83"/>
                      <a:pt x="51" y="83"/>
                    </a:cubicBezTo>
                    <a:cubicBezTo>
                      <a:pt x="70" y="79"/>
                      <a:pt x="84" y="63"/>
                      <a:pt x="84" y="42"/>
                    </a:cubicBezTo>
                    <a:close/>
                    <a:moveTo>
                      <a:pt x="42" y="76"/>
                    </a:moveTo>
                    <a:cubicBezTo>
                      <a:pt x="24" y="76"/>
                      <a:pt x="9" y="61"/>
                      <a:pt x="9" y="42"/>
                    </a:cubicBezTo>
                    <a:cubicBezTo>
                      <a:pt x="9" y="24"/>
                      <a:pt x="24" y="9"/>
                      <a:pt x="42" y="9"/>
                    </a:cubicBezTo>
                    <a:cubicBezTo>
                      <a:pt x="61" y="9"/>
                      <a:pt x="75" y="24"/>
                      <a:pt x="75" y="42"/>
                    </a:cubicBezTo>
                    <a:cubicBezTo>
                      <a:pt x="75" y="61"/>
                      <a:pt x="61" y="76"/>
                      <a:pt x="42"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4" name="Freeform 79">
                <a:extLst>
                  <a:ext uri="{FF2B5EF4-FFF2-40B4-BE49-F238E27FC236}">
                    <a16:creationId xmlns:a16="http://schemas.microsoft.com/office/drawing/2014/main" xmlns="" id="{491236B4-48DB-C846-8A3B-5C28DB5B30C6}"/>
                  </a:ext>
                </a:extLst>
              </p:cNvPr>
              <p:cNvSpPr>
                <a:spLocks noEditPoints="1"/>
              </p:cNvSpPr>
              <p:nvPr/>
            </p:nvSpPr>
            <p:spPr bwMode="auto">
              <a:xfrm>
                <a:off x="2305" y="1290"/>
                <a:ext cx="627" cy="274"/>
              </a:xfrm>
              <a:custGeom>
                <a:avLst/>
                <a:gdLst>
                  <a:gd name="T0" fmla="*/ 286 w 329"/>
                  <a:gd name="T1" fmla="*/ 26 h 144"/>
                  <a:gd name="T2" fmla="*/ 213 w 329"/>
                  <a:gd name="T3" fmla="*/ 1 h 144"/>
                  <a:gd name="T4" fmla="*/ 166 w 329"/>
                  <a:gd name="T5" fmla="*/ 21 h 144"/>
                  <a:gd name="T6" fmla="*/ 119 w 329"/>
                  <a:gd name="T7" fmla="*/ 1 h 144"/>
                  <a:gd name="T8" fmla="*/ 45 w 329"/>
                  <a:gd name="T9" fmla="*/ 26 h 144"/>
                  <a:gd name="T10" fmla="*/ 0 w 329"/>
                  <a:gd name="T11" fmla="*/ 46 h 144"/>
                  <a:gd name="T12" fmla="*/ 13 w 329"/>
                  <a:gd name="T13" fmla="*/ 46 h 144"/>
                  <a:gd name="T14" fmla="*/ 165 w 329"/>
                  <a:gd name="T15" fmla="*/ 144 h 144"/>
                  <a:gd name="T16" fmla="*/ 319 w 329"/>
                  <a:gd name="T17" fmla="*/ 45 h 144"/>
                  <a:gd name="T18" fmla="*/ 329 w 329"/>
                  <a:gd name="T19" fmla="*/ 45 h 144"/>
                  <a:gd name="T20" fmla="*/ 286 w 329"/>
                  <a:gd name="T21" fmla="*/ 26 h 144"/>
                  <a:gd name="T22" fmla="*/ 165 w 329"/>
                  <a:gd name="T23" fmla="*/ 108 h 144"/>
                  <a:gd name="T24" fmla="*/ 27 w 329"/>
                  <a:gd name="T25" fmla="*/ 46 h 144"/>
                  <a:gd name="T26" fmla="*/ 163 w 329"/>
                  <a:gd name="T27" fmla="*/ 36 h 144"/>
                  <a:gd name="T28" fmla="*/ 306 w 329"/>
                  <a:gd name="T29" fmla="*/ 45 h 144"/>
                  <a:gd name="T30" fmla="*/ 165 w 329"/>
                  <a:gd name="T31"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9" h="144">
                    <a:moveTo>
                      <a:pt x="286" y="26"/>
                    </a:moveTo>
                    <a:cubicBezTo>
                      <a:pt x="261" y="13"/>
                      <a:pt x="239" y="0"/>
                      <a:pt x="213" y="1"/>
                    </a:cubicBezTo>
                    <a:cubicBezTo>
                      <a:pt x="188" y="3"/>
                      <a:pt x="168" y="19"/>
                      <a:pt x="166" y="21"/>
                    </a:cubicBezTo>
                    <a:cubicBezTo>
                      <a:pt x="163" y="19"/>
                      <a:pt x="143" y="3"/>
                      <a:pt x="119" y="1"/>
                    </a:cubicBezTo>
                    <a:cubicBezTo>
                      <a:pt x="92" y="0"/>
                      <a:pt x="70" y="13"/>
                      <a:pt x="45" y="26"/>
                    </a:cubicBezTo>
                    <a:cubicBezTo>
                      <a:pt x="25" y="37"/>
                      <a:pt x="7" y="43"/>
                      <a:pt x="0" y="46"/>
                    </a:cubicBezTo>
                    <a:cubicBezTo>
                      <a:pt x="3" y="46"/>
                      <a:pt x="7" y="46"/>
                      <a:pt x="13" y="46"/>
                    </a:cubicBezTo>
                    <a:cubicBezTo>
                      <a:pt x="19" y="60"/>
                      <a:pt x="60" y="144"/>
                      <a:pt x="165" y="144"/>
                    </a:cubicBezTo>
                    <a:cubicBezTo>
                      <a:pt x="270" y="144"/>
                      <a:pt x="313" y="58"/>
                      <a:pt x="319" y="45"/>
                    </a:cubicBezTo>
                    <a:cubicBezTo>
                      <a:pt x="324" y="45"/>
                      <a:pt x="327" y="45"/>
                      <a:pt x="329" y="45"/>
                    </a:cubicBezTo>
                    <a:cubicBezTo>
                      <a:pt x="321" y="42"/>
                      <a:pt x="304" y="36"/>
                      <a:pt x="286" y="26"/>
                    </a:cubicBezTo>
                    <a:close/>
                    <a:moveTo>
                      <a:pt x="165" y="108"/>
                    </a:moveTo>
                    <a:cubicBezTo>
                      <a:pt x="84" y="108"/>
                      <a:pt x="45" y="57"/>
                      <a:pt x="27" y="46"/>
                    </a:cubicBezTo>
                    <a:cubicBezTo>
                      <a:pt x="59" y="44"/>
                      <a:pt x="117" y="36"/>
                      <a:pt x="163" y="36"/>
                    </a:cubicBezTo>
                    <a:cubicBezTo>
                      <a:pt x="208" y="36"/>
                      <a:pt x="273" y="43"/>
                      <a:pt x="306" y="45"/>
                    </a:cubicBezTo>
                    <a:cubicBezTo>
                      <a:pt x="289" y="57"/>
                      <a:pt x="245" y="108"/>
                      <a:pt x="165"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5" name="Freeform 80">
                <a:extLst>
                  <a:ext uri="{FF2B5EF4-FFF2-40B4-BE49-F238E27FC236}">
                    <a16:creationId xmlns:a16="http://schemas.microsoft.com/office/drawing/2014/main" xmlns="" id="{8136AC11-876B-7E43-B8F4-900ECAAE2AF6}"/>
                  </a:ext>
                </a:extLst>
              </p:cNvPr>
              <p:cNvSpPr>
                <a:spLocks/>
              </p:cNvSpPr>
              <p:nvPr/>
            </p:nvSpPr>
            <p:spPr bwMode="auto">
              <a:xfrm>
                <a:off x="3666" y="-112"/>
                <a:ext cx="430" cy="377"/>
              </a:xfrm>
              <a:custGeom>
                <a:avLst/>
                <a:gdLst>
                  <a:gd name="T0" fmla="*/ 209 w 226"/>
                  <a:gd name="T1" fmla="*/ 86 h 198"/>
                  <a:gd name="T2" fmla="*/ 205 w 226"/>
                  <a:gd name="T3" fmla="*/ 83 h 198"/>
                  <a:gd name="T4" fmla="*/ 192 w 226"/>
                  <a:gd name="T5" fmla="*/ 24 h 198"/>
                  <a:gd name="T6" fmla="*/ 171 w 226"/>
                  <a:gd name="T7" fmla="*/ 93 h 198"/>
                  <a:gd name="T8" fmla="*/ 166 w 226"/>
                  <a:gd name="T9" fmla="*/ 96 h 198"/>
                  <a:gd name="T10" fmla="*/ 162 w 226"/>
                  <a:gd name="T11" fmla="*/ 92 h 198"/>
                  <a:gd name="T12" fmla="*/ 150 w 226"/>
                  <a:gd name="T13" fmla="*/ 0 h 198"/>
                  <a:gd name="T14" fmla="*/ 131 w 226"/>
                  <a:gd name="T15" fmla="*/ 157 h 198"/>
                  <a:gd name="T16" fmla="*/ 127 w 226"/>
                  <a:gd name="T17" fmla="*/ 161 h 198"/>
                  <a:gd name="T18" fmla="*/ 127 w 226"/>
                  <a:gd name="T19" fmla="*/ 161 h 198"/>
                  <a:gd name="T20" fmla="*/ 123 w 226"/>
                  <a:gd name="T21" fmla="*/ 157 h 198"/>
                  <a:gd name="T22" fmla="*/ 107 w 226"/>
                  <a:gd name="T23" fmla="*/ 35 h 198"/>
                  <a:gd name="T24" fmla="*/ 91 w 226"/>
                  <a:gd name="T25" fmla="*/ 107 h 198"/>
                  <a:gd name="T26" fmla="*/ 87 w 226"/>
                  <a:gd name="T27" fmla="*/ 110 h 198"/>
                  <a:gd name="T28" fmla="*/ 83 w 226"/>
                  <a:gd name="T29" fmla="*/ 107 h 198"/>
                  <a:gd name="T30" fmla="*/ 59 w 226"/>
                  <a:gd name="T31" fmla="*/ 4 h 198"/>
                  <a:gd name="T32" fmla="*/ 41 w 226"/>
                  <a:gd name="T33" fmla="*/ 82 h 198"/>
                  <a:gd name="T34" fmla="*/ 37 w 226"/>
                  <a:gd name="T35" fmla="*/ 85 h 198"/>
                  <a:gd name="T36" fmla="*/ 0 w 226"/>
                  <a:gd name="T37" fmla="*/ 85 h 198"/>
                  <a:gd name="T38" fmla="*/ 43 w 226"/>
                  <a:gd name="T39" fmla="*/ 124 h 198"/>
                  <a:gd name="T40" fmla="*/ 114 w 226"/>
                  <a:gd name="T41" fmla="*/ 198 h 198"/>
                  <a:gd name="T42" fmla="*/ 184 w 226"/>
                  <a:gd name="T43" fmla="*/ 124 h 198"/>
                  <a:gd name="T44" fmla="*/ 226 w 226"/>
                  <a:gd name="T45" fmla="*/ 86 h 198"/>
                  <a:gd name="T46" fmla="*/ 209 w 226"/>
                  <a:gd name="T47" fmla="*/ 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6" h="198">
                    <a:moveTo>
                      <a:pt x="209" y="86"/>
                    </a:moveTo>
                    <a:cubicBezTo>
                      <a:pt x="207" y="86"/>
                      <a:pt x="205" y="85"/>
                      <a:pt x="205" y="83"/>
                    </a:cubicBezTo>
                    <a:cubicBezTo>
                      <a:pt x="192" y="24"/>
                      <a:pt x="192" y="24"/>
                      <a:pt x="192" y="24"/>
                    </a:cubicBezTo>
                    <a:cubicBezTo>
                      <a:pt x="171" y="93"/>
                      <a:pt x="171" y="93"/>
                      <a:pt x="171" y="93"/>
                    </a:cubicBezTo>
                    <a:cubicBezTo>
                      <a:pt x="170" y="95"/>
                      <a:pt x="168" y="96"/>
                      <a:pt x="166" y="96"/>
                    </a:cubicBezTo>
                    <a:cubicBezTo>
                      <a:pt x="164" y="96"/>
                      <a:pt x="163" y="94"/>
                      <a:pt x="162" y="92"/>
                    </a:cubicBezTo>
                    <a:cubicBezTo>
                      <a:pt x="150" y="0"/>
                      <a:pt x="150" y="0"/>
                      <a:pt x="150" y="0"/>
                    </a:cubicBezTo>
                    <a:cubicBezTo>
                      <a:pt x="131" y="157"/>
                      <a:pt x="131" y="157"/>
                      <a:pt x="131" y="157"/>
                    </a:cubicBezTo>
                    <a:cubicBezTo>
                      <a:pt x="131" y="159"/>
                      <a:pt x="129" y="161"/>
                      <a:pt x="127" y="161"/>
                    </a:cubicBezTo>
                    <a:cubicBezTo>
                      <a:pt x="127" y="161"/>
                      <a:pt x="127" y="161"/>
                      <a:pt x="127" y="161"/>
                    </a:cubicBezTo>
                    <a:cubicBezTo>
                      <a:pt x="125" y="161"/>
                      <a:pt x="123" y="159"/>
                      <a:pt x="123" y="157"/>
                    </a:cubicBezTo>
                    <a:cubicBezTo>
                      <a:pt x="107" y="35"/>
                      <a:pt x="107" y="35"/>
                      <a:pt x="107" y="35"/>
                    </a:cubicBezTo>
                    <a:cubicBezTo>
                      <a:pt x="91" y="107"/>
                      <a:pt x="91" y="107"/>
                      <a:pt x="91" y="107"/>
                    </a:cubicBezTo>
                    <a:cubicBezTo>
                      <a:pt x="91" y="108"/>
                      <a:pt x="89" y="110"/>
                      <a:pt x="87" y="110"/>
                    </a:cubicBezTo>
                    <a:cubicBezTo>
                      <a:pt x="85" y="110"/>
                      <a:pt x="84" y="109"/>
                      <a:pt x="83" y="107"/>
                    </a:cubicBezTo>
                    <a:cubicBezTo>
                      <a:pt x="59" y="4"/>
                      <a:pt x="59" y="4"/>
                      <a:pt x="59" y="4"/>
                    </a:cubicBezTo>
                    <a:cubicBezTo>
                      <a:pt x="41" y="82"/>
                      <a:pt x="41" y="82"/>
                      <a:pt x="41" y="82"/>
                    </a:cubicBezTo>
                    <a:cubicBezTo>
                      <a:pt x="41" y="84"/>
                      <a:pt x="39" y="85"/>
                      <a:pt x="37" y="85"/>
                    </a:cubicBezTo>
                    <a:cubicBezTo>
                      <a:pt x="0" y="85"/>
                      <a:pt x="0" y="85"/>
                      <a:pt x="0" y="85"/>
                    </a:cubicBezTo>
                    <a:cubicBezTo>
                      <a:pt x="12" y="98"/>
                      <a:pt x="26" y="111"/>
                      <a:pt x="43" y="124"/>
                    </a:cubicBezTo>
                    <a:cubicBezTo>
                      <a:pt x="80" y="153"/>
                      <a:pt x="103" y="183"/>
                      <a:pt x="114" y="198"/>
                    </a:cubicBezTo>
                    <a:cubicBezTo>
                      <a:pt x="124" y="182"/>
                      <a:pt x="147" y="153"/>
                      <a:pt x="184" y="124"/>
                    </a:cubicBezTo>
                    <a:cubicBezTo>
                      <a:pt x="201" y="111"/>
                      <a:pt x="215" y="98"/>
                      <a:pt x="226" y="86"/>
                    </a:cubicBezTo>
                    <a:lnTo>
                      <a:pt x="209"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6" name="Freeform 81">
                <a:extLst>
                  <a:ext uri="{FF2B5EF4-FFF2-40B4-BE49-F238E27FC236}">
                    <a16:creationId xmlns:a16="http://schemas.microsoft.com/office/drawing/2014/main" xmlns="" id="{7055CD94-BBD7-B446-B8FD-942324F8BCDD}"/>
                  </a:ext>
                </a:extLst>
              </p:cNvPr>
              <p:cNvSpPr>
                <a:spLocks/>
              </p:cNvSpPr>
              <p:nvPr/>
            </p:nvSpPr>
            <p:spPr bwMode="auto">
              <a:xfrm>
                <a:off x="3587" y="-255"/>
                <a:ext cx="589" cy="375"/>
              </a:xfrm>
              <a:custGeom>
                <a:avLst/>
                <a:gdLst>
                  <a:gd name="T0" fmla="*/ 75 w 309"/>
                  <a:gd name="T1" fmla="*/ 152 h 197"/>
                  <a:gd name="T2" fmla="*/ 96 w 309"/>
                  <a:gd name="T3" fmla="*/ 59 h 197"/>
                  <a:gd name="T4" fmla="*/ 100 w 309"/>
                  <a:gd name="T5" fmla="*/ 56 h 197"/>
                  <a:gd name="T6" fmla="*/ 104 w 309"/>
                  <a:gd name="T7" fmla="*/ 59 h 197"/>
                  <a:gd name="T8" fmla="*/ 128 w 309"/>
                  <a:gd name="T9" fmla="*/ 161 h 197"/>
                  <a:gd name="T10" fmla="*/ 145 w 309"/>
                  <a:gd name="T11" fmla="*/ 84 h 197"/>
                  <a:gd name="T12" fmla="*/ 149 w 309"/>
                  <a:gd name="T13" fmla="*/ 81 h 197"/>
                  <a:gd name="T14" fmla="*/ 153 w 309"/>
                  <a:gd name="T15" fmla="*/ 84 h 197"/>
                  <a:gd name="T16" fmla="*/ 168 w 309"/>
                  <a:gd name="T17" fmla="*/ 197 h 197"/>
                  <a:gd name="T18" fmla="*/ 186 w 309"/>
                  <a:gd name="T19" fmla="*/ 41 h 197"/>
                  <a:gd name="T20" fmla="*/ 191 w 309"/>
                  <a:gd name="T21" fmla="*/ 38 h 197"/>
                  <a:gd name="T22" fmla="*/ 191 w 309"/>
                  <a:gd name="T23" fmla="*/ 38 h 197"/>
                  <a:gd name="T24" fmla="*/ 195 w 309"/>
                  <a:gd name="T25" fmla="*/ 41 h 197"/>
                  <a:gd name="T26" fmla="*/ 209 w 309"/>
                  <a:gd name="T27" fmla="*/ 148 h 197"/>
                  <a:gd name="T28" fmla="*/ 230 w 309"/>
                  <a:gd name="T29" fmla="*/ 81 h 197"/>
                  <a:gd name="T30" fmla="*/ 234 w 309"/>
                  <a:gd name="T31" fmla="*/ 78 h 197"/>
                  <a:gd name="T32" fmla="*/ 238 w 309"/>
                  <a:gd name="T33" fmla="*/ 82 h 197"/>
                  <a:gd name="T34" fmla="*/ 253 w 309"/>
                  <a:gd name="T35" fmla="*/ 153 h 197"/>
                  <a:gd name="T36" fmla="*/ 275 w 309"/>
                  <a:gd name="T37" fmla="*/ 153 h 197"/>
                  <a:gd name="T38" fmla="*/ 309 w 309"/>
                  <a:gd name="T39" fmla="*/ 78 h 197"/>
                  <a:gd name="T40" fmla="*/ 240 w 309"/>
                  <a:gd name="T41" fmla="*/ 0 h 197"/>
                  <a:gd name="T42" fmla="*/ 165 w 309"/>
                  <a:gd name="T43" fmla="*/ 43 h 197"/>
                  <a:gd name="T44" fmla="*/ 164 w 309"/>
                  <a:gd name="T45" fmla="*/ 44 h 197"/>
                  <a:gd name="T46" fmla="*/ 164 w 309"/>
                  <a:gd name="T47" fmla="*/ 44 h 197"/>
                  <a:gd name="T48" fmla="*/ 155 w 309"/>
                  <a:gd name="T49" fmla="*/ 49 h 197"/>
                  <a:gd name="T50" fmla="*/ 155 w 309"/>
                  <a:gd name="T51" fmla="*/ 49 h 197"/>
                  <a:gd name="T52" fmla="*/ 154 w 309"/>
                  <a:gd name="T53" fmla="*/ 49 h 197"/>
                  <a:gd name="T54" fmla="*/ 145 w 309"/>
                  <a:gd name="T55" fmla="*/ 44 h 197"/>
                  <a:gd name="T56" fmla="*/ 145 w 309"/>
                  <a:gd name="T57" fmla="*/ 44 h 197"/>
                  <a:gd name="T58" fmla="*/ 144 w 309"/>
                  <a:gd name="T59" fmla="*/ 43 h 197"/>
                  <a:gd name="T60" fmla="*/ 69 w 309"/>
                  <a:gd name="T61" fmla="*/ 0 h 197"/>
                  <a:gd name="T62" fmla="*/ 0 w 309"/>
                  <a:gd name="T63" fmla="*/ 78 h 197"/>
                  <a:gd name="T64" fmla="*/ 33 w 309"/>
                  <a:gd name="T65" fmla="*/ 152 h 197"/>
                  <a:gd name="T66" fmla="*/ 75 w 309"/>
                  <a:gd name="T67" fmla="*/ 15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9" h="197">
                    <a:moveTo>
                      <a:pt x="75" y="152"/>
                    </a:moveTo>
                    <a:cubicBezTo>
                      <a:pt x="96" y="59"/>
                      <a:pt x="96" y="59"/>
                      <a:pt x="96" y="59"/>
                    </a:cubicBezTo>
                    <a:cubicBezTo>
                      <a:pt x="96" y="57"/>
                      <a:pt x="98" y="56"/>
                      <a:pt x="100" y="56"/>
                    </a:cubicBezTo>
                    <a:cubicBezTo>
                      <a:pt x="102" y="56"/>
                      <a:pt x="104" y="57"/>
                      <a:pt x="104" y="59"/>
                    </a:cubicBezTo>
                    <a:cubicBezTo>
                      <a:pt x="128" y="161"/>
                      <a:pt x="128" y="161"/>
                      <a:pt x="128" y="161"/>
                    </a:cubicBezTo>
                    <a:cubicBezTo>
                      <a:pt x="145" y="84"/>
                      <a:pt x="145" y="84"/>
                      <a:pt x="145" y="84"/>
                    </a:cubicBezTo>
                    <a:cubicBezTo>
                      <a:pt x="145" y="82"/>
                      <a:pt x="147" y="81"/>
                      <a:pt x="149" y="81"/>
                    </a:cubicBezTo>
                    <a:cubicBezTo>
                      <a:pt x="151" y="81"/>
                      <a:pt x="153" y="82"/>
                      <a:pt x="153" y="84"/>
                    </a:cubicBezTo>
                    <a:cubicBezTo>
                      <a:pt x="168" y="197"/>
                      <a:pt x="168" y="197"/>
                      <a:pt x="168" y="197"/>
                    </a:cubicBezTo>
                    <a:cubicBezTo>
                      <a:pt x="186" y="41"/>
                      <a:pt x="186" y="41"/>
                      <a:pt x="186" y="41"/>
                    </a:cubicBezTo>
                    <a:cubicBezTo>
                      <a:pt x="187" y="39"/>
                      <a:pt x="189" y="38"/>
                      <a:pt x="191" y="38"/>
                    </a:cubicBezTo>
                    <a:cubicBezTo>
                      <a:pt x="191" y="38"/>
                      <a:pt x="191" y="38"/>
                      <a:pt x="191" y="38"/>
                    </a:cubicBezTo>
                    <a:cubicBezTo>
                      <a:pt x="193" y="38"/>
                      <a:pt x="195" y="39"/>
                      <a:pt x="195" y="41"/>
                    </a:cubicBezTo>
                    <a:cubicBezTo>
                      <a:pt x="209" y="148"/>
                      <a:pt x="209" y="148"/>
                      <a:pt x="209" y="148"/>
                    </a:cubicBezTo>
                    <a:cubicBezTo>
                      <a:pt x="230" y="81"/>
                      <a:pt x="230" y="81"/>
                      <a:pt x="230" y="81"/>
                    </a:cubicBezTo>
                    <a:cubicBezTo>
                      <a:pt x="231" y="80"/>
                      <a:pt x="232" y="78"/>
                      <a:pt x="234" y="78"/>
                    </a:cubicBezTo>
                    <a:cubicBezTo>
                      <a:pt x="236" y="78"/>
                      <a:pt x="238" y="80"/>
                      <a:pt x="238" y="82"/>
                    </a:cubicBezTo>
                    <a:cubicBezTo>
                      <a:pt x="253" y="153"/>
                      <a:pt x="253" y="153"/>
                      <a:pt x="253" y="153"/>
                    </a:cubicBezTo>
                    <a:cubicBezTo>
                      <a:pt x="275" y="153"/>
                      <a:pt x="275" y="153"/>
                      <a:pt x="275" y="153"/>
                    </a:cubicBezTo>
                    <a:cubicBezTo>
                      <a:pt x="298" y="127"/>
                      <a:pt x="309" y="102"/>
                      <a:pt x="309" y="78"/>
                    </a:cubicBezTo>
                    <a:cubicBezTo>
                      <a:pt x="309" y="20"/>
                      <a:pt x="271" y="0"/>
                      <a:pt x="240" y="0"/>
                    </a:cubicBezTo>
                    <a:cubicBezTo>
                      <a:pt x="210" y="0"/>
                      <a:pt x="182" y="16"/>
                      <a:pt x="165" y="43"/>
                    </a:cubicBezTo>
                    <a:cubicBezTo>
                      <a:pt x="164" y="44"/>
                      <a:pt x="164" y="44"/>
                      <a:pt x="164" y="44"/>
                    </a:cubicBezTo>
                    <a:cubicBezTo>
                      <a:pt x="164" y="44"/>
                      <a:pt x="164" y="44"/>
                      <a:pt x="164" y="44"/>
                    </a:cubicBezTo>
                    <a:cubicBezTo>
                      <a:pt x="162" y="47"/>
                      <a:pt x="159" y="49"/>
                      <a:pt x="155" y="49"/>
                    </a:cubicBezTo>
                    <a:cubicBezTo>
                      <a:pt x="155" y="49"/>
                      <a:pt x="155" y="49"/>
                      <a:pt x="155" y="49"/>
                    </a:cubicBezTo>
                    <a:cubicBezTo>
                      <a:pt x="154" y="49"/>
                      <a:pt x="154" y="49"/>
                      <a:pt x="154" y="49"/>
                    </a:cubicBezTo>
                    <a:cubicBezTo>
                      <a:pt x="150" y="49"/>
                      <a:pt x="147" y="47"/>
                      <a:pt x="145" y="44"/>
                    </a:cubicBezTo>
                    <a:cubicBezTo>
                      <a:pt x="145" y="44"/>
                      <a:pt x="145" y="44"/>
                      <a:pt x="145" y="44"/>
                    </a:cubicBezTo>
                    <a:cubicBezTo>
                      <a:pt x="144" y="43"/>
                      <a:pt x="144" y="43"/>
                      <a:pt x="144" y="43"/>
                    </a:cubicBezTo>
                    <a:cubicBezTo>
                      <a:pt x="127" y="16"/>
                      <a:pt x="99" y="0"/>
                      <a:pt x="69" y="0"/>
                    </a:cubicBezTo>
                    <a:cubicBezTo>
                      <a:pt x="38" y="0"/>
                      <a:pt x="0" y="20"/>
                      <a:pt x="0" y="78"/>
                    </a:cubicBezTo>
                    <a:cubicBezTo>
                      <a:pt x="0" y="102"/>
                      <a:pt x="11" y="126"/>
                      <a:pt x="33" y="152"/>
                    </a:cubicBezTo>
                    <a:lnTo>
                      <a:pt x="7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7" name="Freeform 82">
                <a:extLst>
                  <a:ext uri="{FF2B5EF4-FFF2-40B4-BE49-F238E27FC236}">
                    <a16:creationId xmlns:a16="http://schemas.microsoft.com/office/drawing/2014/main" xmlns="" id="{15FD63D3-ACF8-5E4E-B55C-626CE48AE877}"/>
                  </a:ext>
                </a:extLst>
              </p:cNvPr>
              <p:cNvSpPr>
                <a:spLocks noEditPoints="1"/>
              </p:cNvSpPr>
              <p:nvPr/>
            </p:nvSpPr>
            <p:spPr bwMode="auto">
              <a:xfrm>
                <a:off x="3063" y="4092"/>
                <a:ext cx="267" cy="104"/>
              </a:xfrm>
              <a:custGeom>
                <a:avLst/>
                <a:gdLst>
                  <a:gd name="T0" fmla="*/ 139 w 140"/>
                  <a:gd name="T1" fmla="*/ 39 h 55"/>
                  <a:gd name="T2" fmla="*/ 103 w 140"/>
                  <a:gd name="T3" fmla="*/ 2 h 55"/>
                  <a:gd name="T4" fmla="*/ 38 w 140"/>
                  <a:gd name="T5" fmla="*/ 1 h 55"/>
                  <a:gd name="T6" fmla="*/ 0 w 140"/>
                  <a:gd name="T7" fmla="*/ 37 h 55"/>
                  <a:gd name="T8" fmla="*/ 0 w 140"/>
                  <a:gd name="T9" fmla="*/ 53 h 55"/>
                  <a:gd name="T10" fmla="*/ 139 w 140"/>
                  <a:gd name="T11" fmla="*/ 55 h 55"/>
                  <a:gd name="T12" fmla="*/ 139 w 140"/>
                  <a:gd name="T13" fmla="*/ 39 h 55"/>
                  <a:gd name="T14" fmla="*/ 102 w 140"/>
                  <a:gd name="T15" fmla="*/ 52 h 55"/>
                  <a:gd name="T16" fmla="*/ 37 w 140"/>
                  <a:gd name="T17" fmla="*/ 51 h 55"/>
                  <a:gd name="T18" fmla="*/ 23 w 140"/>
                  <a:gd name="T19" fmla="*/ 37 h 55"/>
                  <a:gd name="T20" fmla="*/ 37 w 140"/>
                  <a:gd name="T21" fmla="*/ 23 h 55"/>
                  <a:gd name="T22" fmla="*/ 103 w 140"/>
                  <a:gd name="T23" fmla="*/ 24 h 55"/>
                  <a:gd name="T24" fmla="*/ 117 w 140"/>
                  <a:gd name="T25" fmla="*/ 38 h 55"/>
                  <a:gd name="T26" fmla="*/ 102 w 140"/>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55">
                    <a:moveTo>
                      <a:pt x="139" y="39"/>
                    </a:moveTo>
                    <a:cubicBezTo>
                      <a:pt x="140" y="19"/>
                      <a:pt x="123" y="2"/>
                      <a:pt x="103" y="2"/>
                    </a:cubicBezTo>
                    <a:cubicBezTo>
                      <a:pt x="38" y="1"/>
                      <a:pt x="38" y="1"/>
                      <a:pt x="38" y="1"/>
                    </a:cubicBezTo>
                    <a:cubicBezTo>
                      <a:pt x="17" y="0"/>
                      <a:pt x="1" y="17"/>
                      <a:pt x="0" y="37"/>
                    </a:cubicBezTo>
                    <a:cubicBezTo>
                      <a:pt x="0" y="43"/>
                      <a:pt x="0" y="48"/>
                      <a:pt x="0" y="53"/>
                    </a:cubicBezTo>
                    <a:cubicBezTo>
                      <a:pt x="139" y="55"/>
                      <a:pt x="139" y="55"/>
                      <a:pt x="139" y="55"/>
                    </a:cubicBezTo>
                    <a:cubicBezTo>
                      <a:pt x="139" y="50"/>
                      <a:pt x="139" y="45"/>
                      <a:pt x="139" y="39"/>
                    </a:cubicBezTo>
                    <a:close/>
                    <a:moveTo>
                      <a:pt x="102" y="52"/>
                    </a:moveTo>
                    <a:cubicBezTo>
                      <a:pt x="37" y="51"/>
                      <a:pt x="37" y="51"/>
                      <a:pt x="37" y="51"/>
                    </a:cubicBezTo>
                    <a:cubicBezTo>
                      <a:pt x="29" y="51"/>
                      <a:pt x="23" y="45"/>
                      <a:pt x="23" y="37"/>
                    </a:cubicBezTo>
                    <a:cubicBezTo>
                      <a:pt x="23" y="29"/>
                      <a:pt x="30" y="23"/>
                      <a:pt x="37" y="23"/>
                    </a:cubicBezTo>
                    <a:cubicBezTo>
                      <a:pt x="103" y="24"/>
                      <a:pt x="103" y="24"/>
                      <a:pt x="103" y="24"/>
                    </a:cubicBezTo>
                    <a:cubicBezTo>
                      <a:pt x="111" y="24"/>
                      <a:pt x="117" y="31"/>
                      <a:pt x="117" y="38"/>
                    </a:cubicBezTo>
                    <a:cubicBezTo>
                      <a:pt x="117" y="46"/>
                      <a:pt x="110" y="52"/>
                      <a:pt x="102"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8" name="Freeform 83">
                <a:extLst>
                  <a:ext uri="{FF2B5EF4-FFF2-40B4-BE49-F238E27FC236}">
                    <a16:creationId xmlns:a16="http://schemas.microsoft.com/office/drawing/2014/main" xmlns="" id="{ED736EDE-497B-1E41-BF91-2F58FD691899}"/>
                  </a:ext>
                </a:extLst>
              </p:cNvPr>
              <p:cNvSpPr>
                <a:spLocks noEditPoints="1"/>
              </p:cNvSpPr>
              <p:nvPr/>
            </p:nvSpPr>
            <p:spPr bwMode="auto">
              <a:xfrm>
                <a:off x="2911" y="4191"/>
                <a:ext cx="564" cy="433"/>
              </a:xfrm>
              <a:custGeom>
                <a:avLst/>
                <a:gdLst>
                  <a:gd name="T0" fmla="*/ 267 w 296"/>
                  <a:gd name="T1" fmla="*/ 4 h 228"/>
                  <a:gd name="T2" fmla="*/ 219 w 296"/>
                  <a:gd name="T3" fmla="*/ 3 h 228"/>
                  <a:gd name="T4" fmla="*/ 219 w 296"/>
                  <a:gd name="T5" fmla="*/ 3 h 228"/>
                  <a:gd name="T6" fmla="*/ 219 w 296"/>
                  <a:gd name="T7" fmla="*/ 3 h 228"/>
                  <a:gd name="T8" fmla="*/ 80 w 296"/>
                  <a:gd name="T9" fmla="*/ 1 h 228"/>
                  <a:gd name="T10" fmla="*/ 80 w 296"/>
                  <a:gd name="T11" fmla="*/ 1 h 228"/>
                  <a:gd name="T12" fmla="*/ 32 w 296"/>
                  <a:gd name="T13" fmla="*/ 1 h 228"/>
                  <a:gd name="T14" fmla="*/ 3 w 296"/>
                  <a:gd name="T15" fmla="*/ 30 h 228"/>
                  <a:gd name="T16" fmla="*/ 0 w 296"/>
                  <a:gd name="T17" fmla="*/ 194 h 228"/>
                  <a:gd name="T18" fmla="*/ 29 w 296"/>
                  <a:gd name="T19" fmla="*/ 224 h 228"/>
                  <a:gd name="T20" fmla="*/ 264 w 296"/>
                  <a:gd name="T21" fmla="*/ 227 h 228"/>
                  <a:gd name="T22" fmla="*/ 294 w 296"/>
                  <a:gd name="T23" fmla="*/ 198 h 228"/>
                  <a:gd name="T24" fmla="*/ 296 w 296"/>
                  <a:gd name="T25" fmla="*/ 34 h 228"/>
                  <a:gd name="T26" fmla="*/ 267 w 296"/>
                  <a:gd name="T27" fmla="*/ 4 h 228"/>
                  <a:gd name="T28" fmla="*/ 210 w 296"/>
                  <a:gd name="T29" fmla="*/ 134 h 228"/>
                  <a:gd name="T30" fmla="*/ 168 w 296"/>
                  <a:gd name="T31" fmla="*/ 134 h 228"/>
                  <a:gd name="T32" fmla="*/ 167 w 296"/>
                  <a:gd name="T33" fmla="*/ 176 h 228"/>
                  <a:gd name="T34" fmla="*/ 127 w 296"/>
                  <a:gd name="T35" fmla="*/ 176 h 228"/>
                  <a:gd name="T36" fmla="*/ 128 w 296"/>
                  <a:gd name="T37" fmla="*/ 133 h 228"/>
                  <a:gd name="T38" fmla="*/ 86 w 296"/>
                  <a:gd name="T39" fmla="*/ 133 h 228"/>
                  <a:gd name="T40" fmla="*/ 86 w 296"/>
                  <a:gd name="T41" fmla="*/ 93 h 228"/>
                  <a:gd name="T42" fmla="*/ 129 w 296"/>
                  <a:gd name="T43" fmla="*/ 94 h 228"/>
                  <a:gd name="T44" fmla="*/ 129 w 296"/>
                  <a:gd name="T45" fmla="*/ 51 h 228"/>
                  <a:gd name="T46" fmla="*/ 169 w 296"/>
                  <a:gd name="T47" fmla="*/ 52 h 228"/>
                  <a:gd name="T48" fmla="*/ 168 w 296"/>
                  <a:gd name="T49" fmla="*/ 94 h 228"/>
                  <a:gd name="T50" fmla="*/ 210 w 296"/>
                  <a:gd name="T51" fmla="*/ 95 h 228"/>
                  <a:gd name="T52" fmla="*/ 210 w 296"/>
                  <a:gd name="T53" fmla="*/ 13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8">
                    <a:moveTo>
                      <a:pt x="267" y="4"/>
                    </a:moveTo>
                    <a:cubicBezTo>
                      <a:pt x="219" y="3"/>
                      <a:pt x="219" y="3"/>
                      <a:pt x="219" y="3"/>
                    </a:cubicBezTo>
                    <a:cubicBezTo>
                      <a:pt x="219" y="3"/>
                      <a:pt x="219" y="3"/>
                      <a:pt x="219" y="3"/>
                    </a:cubicBezTo>
                    <a:cubicBezTo>
                      <a:pt x="219" y="3"/>
                      <a:pt x="219" y="3"/>
                      <a:pt x="219" y="3"/>
                    </a:cubicBezTo>
                    <a:cubicBezTo>
                      <a:pt x="80" y="1"/>
                      <a:pt x="80" y="1"/>
                      <a:pt x="80" y="1"/>
                    </a:cubicBezTo>
                    <a:cubicBezTo>
                      <a:pt x="80" y="1"/>
                      <a:pt x="80" y="1"/>
                      <a:pt x="80" y="1"/>
                    </a:cubicBezTo>
                    <a:cubicBezTo>
                      <a:pt x="32" y="1"/>
                      <a:pt x="32" y="1"/>
                      <a:pt x="32" y="1"/>
                    </a:cubicBezTo>
                    <a:cubicBezTo>
                      <a:pt x="16" y="0"/>
                      <a:pt x="3" y="13"/>
                      <a:pt x="3" y="30"/>
                    </a:cubicBezTo>
                    <a:cubicBezTo>
                      <a:pt x="0" y="194"/>
                      <a:pt x="0" y="194"/>
                      <a:pt x="0" y="194"/>
                    </a:cubicBezTo>
                    <a:cubicBezTo>
                      <a:pt x="0" y="210"/>
                      <a:pt x="13" y="224"/>
                      <a:pt x="29" y="224"/>
                    </a:cubicBezTo>
                    <a:cubicBezTo>
                      <a:pt x="264" y="227"/>
                      <a:pt x="264" y="227"/>
                      <a:pt x="264" y="227"/>
                    </a:cubicBezTo>
                    <a:cubicBezTo>
                      <a:pt x="280" y="228"/>
                      <a:pt x="293" y="215"/>
                      <a:pt x="294" y="198"/>
                    </a:cubicBezTo>
                    <a:cubicBezTo>
                      <a:pt x="296" y="34"/>
                      <a:pt x="296" y="34"/>
                      <a:pt x="296" y="34"/>
                    </a:cubicBezTo>
                    <a:cubicBezTo>
                      <a:pt x="296" y="18"/>
                      <a:pt x="283" y="4"/>
                      <a:pt x="267" y="4"/>
                    </a:cubicBezTo>
                    <a:close/>
                    <a:moveTo>
                      <a:pt x="210" y="134"/>
                    </a:moveTo>
                    <a:cubicBezTo>
                      <a:pt x="168" y="134"/>
                      <a:pt x="168" y="134"/>
                      <a:pt x="168" y="134"/>
                    </a:cubicBezTo>
                    <a:cubicBezTo>
                      <a:pt x="167" y="176"/>
                      <a:pt x="167" y="176"/>
                      <a:pt x="167" y="176"/>
                    </a:cubicBezTo>
                    <a:cubicBezTo>
                      <a:pt x="127" y="176"/>
                      <a:pt x="127" y="176"/>
                      <a:pt x="127" y="176"/>
                    </a:cubicBezTo>
                    <a:cubicBezTo>
                      <a:pt x="128" y="133"/>
                      <a:pt x="128" y="133"/>
                      <a:pt x="128" y="133"/>
                    </a:cubicBezTo>
                    <a:cubicBezTo>
                      <a:pt x="86" y="133"/>
                      <a:pt x="86" y="133"/>
                      <a:pt x="86" y="133"/>
                    </a:cubicBezTo>
                    <a:cubicBezTo>
                      <a:pt x="86" y="93"/>
                      <a:pt x="86" y="93"/>
                      <a:pt x="86" y="93"/>
                    </a:cubicBezTo>
                    <a:cubicBezTo>
                      <a:pt x="129" y="94"/>
                      <a:pt x="129" y="94"/>
                      <a:pt x="129" y="94"/>
                    </a:cubicBezTo>
                    <a:cubicBezTo>
                      <a:pt x="129" y="51"/>
                      <a:pt x="129" y="51"/>
                      <a:pt x="129" y="51"/>
                    </a:cubicBezTo>
                    <a:cubicBezTo>
                      <a:pt x="169" y="52"/>
                      <a:pt x="169" y="52"/>
                      <a:pt x="169" y="52"/>
                    </a:cubicBezTo>
                    <a:cubicBezTo>
                      <a:pt x="168" y="94"/>
                      <a:pt x="168" y="94"/>
                      <a:pt x="168" y="94"/>
                    </a:cubicBezTo>
                    <a:cubicBezTo>
                      <a:pt x="210" y="95"/>
                      <a:pt x="210" y="95"/>
                      <a:pt x="210" y="95"/>
                    </a:cubicBezTo>
                    <a:lnTo>
                      <a:pt x="210"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39" name="Freeform 84">
                <a:extLst>
                  <a:ext uri="{FF2B5EF4-FFF2-40B4-BE49-F238E27FC236}">
                    <a16:creationId xmlns:a16="http://schemas.microsoft.com/office/drawing/2014/main" xmlns="" id="{0A43D1A6-9DF8-A047-8AA1-E6EA12517FF7}"/>
                  </a:ext>
                </a:extLst>
              </p:cNvPr>
              <p:cNvSpPr>
                <a:spLocks/>
              </p:cNvSpPr>
              <p:nvPr/>
            </p:nvSpPr>
            <p:spPr bwMode="auto">
              <a:xfrm>
                <a:off x="4153" y="3456"/>
                <a:ext cx="235" cy="234"/>
              </a:xfrm>
              <a:custGeom>
                <a:avLst/>
                <a:gdLst>
                  <a:gd name="T0" fmla="*/ 23 w 123"/>
                  <a:gd name="T1" fmla="*/ 22 h 123"/>
                  <a:gd name="T2" fmla="*/ 22 w 123"/>
                  <a:gd name="T3" fmla="*/ 100 h 123"/>
                  <a:gd name="T4" fmla="*/ 44 w 123"/>
                  <a:gd name="T5" fmla="*/ 123 h 123"/>
                  <a:gd name="T6" fmla="*/ 123 w 123"/>
                  <a:gd name="T7" fmla="*/ 46 h 123"/>
                  <a:gd name="T8" fmla="*/ 101 w 123"/>
                  <a:gd name="T9" fmla="*/ 23 h 123"/>
                  <a:gd name="T10" fmla="*/ 23 w 123"/>
                  <a:gd name="T11" fmla="*/ 22 h 123"/>
                </a:gdLst>
                <a:ahLst/>
                <a:cxnLst>
                  <a:cxn ang="0">
                    <a:pos x="T0" y="T1"/>
                  </a:cxn>
                  <a:cxn ang="0">
                    <a:pos x="T2" y="T3"/>
                  </a:cxn>
                  <a:cxn ang="0">
                    <a:pos x="T4" y="T5"/>
                  </a:cxn>
                  <a:cxn ang="0">
                    <a:pos x="T6" y="T7"/>
                  </a:cxn>
                  <a:cxn ang="0">
                    <a:pos x="T8" y="T9"/>
                  </a:cxn>
                  <a:cxn ang="0">
                    <a:pos x="T10" y="T11"/>
                  </a:cxn>
                </a:cxnLst>
                <a:rect l="0" t="0" r="r" b="b"/>
                <a:pathLst>
                  <a:path w="123" h="123">
                    <a:moveTo>
                      <a:pt x="23" y="22"/>
                    </a:moveTo>
                    <a:cubicBezTo>
                      <a:pt x="1" y="43"/>
                      <a:pt x="0" y="78"/>
                      <a:pt x="22" y="100"/>
                    </a:cubicBezTo>
                    <a:cubicBezTo>
                      <a:pt x="44" y="123"/>
                      <a:pt x="44" y="123"/>
                      <a:pt x="44" y="123"/>
                    </a:cubicBezTo>
                    <a:cubicBezTo>
                      <a:pt x="123" y="46"/>
                      <a:pt x="123" y="46"/>
                      <a:pt x="123" y="46"/>
                    </a:cubicBezTo>
                    <a:cubicBezTo>
                      <a:pt x="101" y="23"/>
                      <a:pt x="101" y="23"/>
                      <a:pt x="101" y="23"/>
                    </a:cubicBezTo>
                    <a:cubicBezTo>
                      <a:pt x="79" y="1"/>
                      <a:pt x="44" y="0"/>
                      <a:pt x="2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0" name="Freeform 85">
                <a:extLst>
                  <a:ext uri="{FF2B5EF4-FFF2-40B4-BE49-F238E27FC236}">
                    <a16:creationId xmlns:a16="http://schemas.microsoft.com/office/drawing/2014/main" xmlns="" id="{BC61D604-65BD-164A-9907-9A2938B3F9D7}"/>
                  </a:ext>
                </a:extLst>
              </p:cNvPr>
              <p:cNvSpPr>
                <a:spLocks/>
              </p:cNvSpPr>
              <p:nvPr/>
            </p:nvSpPr>
            <p:spPr bwMode="auto">
              <a:xfrm>
                <a:off x="4411" y="3721"/>
                <a:ext cx="226" cy="236"/>
              </a:xfrm>
              <a:custGeom>
                <a:avLst/>
                <a:gdLst>
                  <a:gd name="T0" fmla="*/ 79 w 119"/>
                  <a:gd name="T1" fmla="*/ 0 h 124"/>
                  <a:gd name="T2" fmla="*/ 0 w 119"/>
                  <a:gd name="T3" fmla="*/ 77 h 124"/>
                  <a:gd name="T4" fmla="*/ 24 w 119"/>
                  <a:gd name="T5" fmla="*/ 102 h 124"/>
                  <a:gd name="T6" fmla="*/ 102 w 119"/>
                  <a:gd name="T7" fmla="*/ 103 h 124"/>
                  <a:gd name="T8" fmla="*/ 119 w 119"/>
                  <a:gd name="T9" fmla="*/ 63 h 124"/>
                  <a:gd name="T10" fmla="*/ 103 w 119"/>
                  <a:gd name="T11" fmla="*/ 25 h 124"/>
                  <a:gd name="T12" fmla="*/ 79 w 119"/>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19" h="124">
                    <a:moveTo>
                      <a:pt x="79" y="0"/>
                    </a:moveTo>
                    <a:cubicBezTo>
                      <a:pt x="0" y="77"/>
                      <a:pt x="0" y="77"/>
                      <a:pt x="0" y="77"/>
                    </a:cubicBezTo>
                    <a:cubicBezTo>
                      <a:pt x="24" y="102"/>
                      <a:pt x="24" y="102"/>
                      <a:pt x="24" y="102"/>
                    </a:cubicBezTo>
                    <a:cubicBezTo>
                      <a:pt x="46" y="123"/>
                      <a:pt x="81" y="124"/>
                      <a:pt x="102" y="103"/>
                    </a:cubicBezTo>
                    <a:cubicBezTo>
                      <a:pt x="113" y="92"/>
                      <a:pt x="119" y="77"/>
                      <a:pt x="119" y="63"/>
                    </a:cubicBezTo>
                    <a:cubicBezTo>
                      <a:pt x="119" y="49"/>
                      <a:pt x="114" y="35"/>
                      <a:pt x="103" y="25"/>
                    </a:cubicBez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1" name="Freeform 86">
                <a:extLst>
                  <a:ext uri="{FF2B5EF4-FFF2-40B4-BE49-F238E27FC236}">
                    <a16:creationId xmlns:a16="http://schemas.microsoft.com/office/drawing/2014/main" xmlns="" id="{9610490A-3A4A-284D-AFA1-A6A55AA26ED8}"/>
                  </a:ext>
                </a:extLst>
              </p:cNvPr>
              <p:cNvSpPr>
                <a:spLocks noEditPoints="1"/>
              </p:cNvSpPr>
              <p:nvPr/>
            </p:nvSpPr>
            <p:spPr bwMode="auto">
              <a:xfrm>
                <a:off x="4153" y="3456"/>
                <a:ext cx="502" cy="483"/>
              </a:xfrm>
              <a:custGeom>
                <a:avLst/>
                <a:gdLst>
                  <a:gd name="T0" fmla="*/ 23 w 263"/>
                  <a:gd name="T1" fmla="*/ 159 h 254"/>
                  <a:gd name="T2" fmla="*/ 61 w 263"/>
                  <a:gd name="T3" fmla="*/ 254 h 254"/>
                  <a:gd name="T4" fmla="*/ 241 w 263"/>
                  <a:gd name="T5" fmla="*/ 101 h 254"/>
                  <a:gd name="T6" fmla="*/ 164 w 263"/>
                  <a:gd name="T7" fmla="*/ 22 h 254"/>
                  <a:gd name="T8" fmla="*/ 178 w 263"/>
                  <a:gd name="T9" fmla="*/ 53 h 254"/>
                  <a:gd name="T10" fmla="*/ 164 w 263"/>
                  <a:gd name="T11" fmla="*/ 53 h 254"/>
                  <a:gd name="T12" fmla="*/ 36 w 263"/>
                  <a:gd name="T13" fmla="*/ 227 h 254"/>
                  <a:gd name="T14" fmla="*/ 37 w 263"/>
                  <a:gd name="T15" fmla="*/ 213 h 254"/>
                  <a:gd name="T16" fmla="*/ 36 w 263"/>
                  <a:gd name="T17" fmla="*/ 227 h 254"/>
                  <a:gd name="T18" fmla="*/ 38 w 263"/>
                  <a:gd name="T19" fmla="*/ 198 h 254"/>
                  <a:gd name="T20" fmla="*/ 52 w 263"/>
                  <a:gd name="T21" fmla="*/ 199 h 254"/>
                  <a:gd name="T22" fmla="*/ 49 w 263"/>
                  <a:gd name="T23" fmla="*/ 181 h 254"/>
                  <a:gd name="T24" fmla="*/ 50 w 263"/>
                  <a:gd name="T25" fmla="*/ 167 h 254"/>
                  <a:gd name="T26" fmla="*/ 49 w 263"/>
                  <a:gd name="T27" fmla="*/ 181 h 254"/>
                  <a:gd name="T28" fmla="*/ 56 w 263"/>
                  <a:gd name="T29" fmla="*/ 218 h 254"/>
                  <a:gd name="T30" fmla="*/ 70 w 263"/>
                  <a:gd name="T31" fmla="*/ 219 h 254"/>
                  <a:gd name="T32" fmla="*/ 67 w 263"/>
                  <a:gd name="T33" fmla="*/ 200 h 254"/>
                  <a:gd name="T34" fmla="*/ 68 w 263"/>
                  <a:gd name="T35" fmla="*/ 186 h 254"/>
                  <a:gd name="T36" fmla="*/ 67 w 263"/>
                  <a:gd name="T37" fmla="*/ 200 h 254"/>
                  <a:gd name="T38" fmla="*/ 78 w 263"/>
                  <a:gd name="T39" fmla="*/ 213 h 254"/>
                  <a:gd name="T40" fmla="*/ 91 w 263"/>
                  <a:gd name="T41" fmla="*/ 214 h 254"/>
                  <a:gd name="T42" fmla="*/ 171 w 263"/>
                  <a:gd name="T43" fmla="*/ 141 h 254"/>
                  <a:gd name="T44" fmla="*/ 94 w 263"/>
                  <a:gd name="T45" fmla="*/ 166 h 254"/>
                  <a:gd name="T46" fmla="*/ 95 w 263"/>
                  <a:gd name="T47" fmla="*/ 116 h 254"/>
                  <a:gd name="T48" fmla="*/ 170 w 263"/>
                  <a:gd name="T49" fmla="*/ 90 h 254"/>
                  <a:gd name="T50" fmla="*/ 171 w 263"/>
                  <a:gd name="T51" fmla="*/ 141 h 254"/>
                  <a:gd name="T52" fmla="*/ 182 w 263"/>
                  <a:gd name="T53" fmla="*/ 72 h 254"/>
                  <a:gd name="T54" fmla="*/ 196 w 263"/>
                  <a:gd name="T55" fmla="*/ 72 h 254"/>
                  <a:gd name="T56" fmla="*/ 189 w 263"/>
                  <a:gd name="T57" fmla="*/ 51 h 254"/>
                  <a:gd name="T58" fmla="*/ 203 w 263"/>
                  <a:gd name="T59" fmla="*/ 51 h 254"/>
                  <a:gd name="T60" fmla="*/ 189 w 263"/>
                  <a:gd name="T61" fmla="*/ 51 h 254"/>
                  <a:gd name="T62" fmla="*/ 201 w 263"/>
                  <a:gd name="T63" fmla="*/ 91 h 254"/>
                  <a:gd name="T64" fmla="*/ 215 w 263"/>
                  <a:gd name="T65" fmla="*/ 91 h 254"/>
                  <a:gd name="T66" fmla="*/ 214 w 263"/>
                  <a:gd name="T67" fmla="*/ 77 h 254"/>
                  <a:gd name="T68" fmla="*/ 214 w 263"/>
                  <a:gd name="T69" fmla="*/ 63 h 254"/>
                  <a:gd name="T70" fmla="*/ 214 w 263"/>
                  <a:gd name="T71" fmla="*/ 77 h 254"/>
                  <a:gd name="T72" fmla="*/ 212 w 263"/>
                  <a:gd name="T73" fmla="*/ 44 h 254"/>
                  <a:gd name="T74" fmla="*/ 226 w 263"/>
                  <a:gd name="T75" fmla="*/ 4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3" h="254">
                    <a:moveTo>
                      <a:pt x="164" y="22"/>
                    </a:moveTo>
                    <a:cubicBezTo>
                      <a:pt x="23" y="159"/>
                      <a:pt x="23" y="159"/>
                      <a:pt x="23" y="159"/>
                    </a:cubicBezTo>
                    <a:cubicBezTo>
                      <a:pt x="1" y="181"/>
                      <a:pt x="0" y="216"/>
                      <a:pt x="22" y="237"/>
                    </a:cubicBezTo>
                    <a:cubicBezTo>
                      <a:pt x="32" y="248"/>
                      <a:pt x="47" y="254"/>
                      <a:pt x="61" y="254"/>
                    </a:cubicBezTo>
                    <a:cubicBezTo>
                      <a:pt x="75" y="254"/>
                      <a:pt x="89" y="249"/>
                      <a:pt x="100" y="238"/>
                    </a:cubicBezTo>
                    <a:cubicBezTo>
                      <a:pt x="241" y="101"/>
                      <a:pt x="241" y="101"/>
                      <a:pt x="241" y="101"/>
                    </a:cubicBezTo>
                    <a:cubicBezTo>
                      <a:pt x="262" y="79"/>
                      <a:pt x="263" y="44"/>
                      <a:pt x="242" y="23"/>
                    </a:cubicBezTo>
                    <a:cubicBezTo>
                      <a:pt x="220" y="1"/>
                      <a:pt x="185" y="0"/>
                      <a:pt x="164" y="22"/>
                    </a:cubicBezTo>
                    <a:close/>
                    <a:moveTo>
                      <a:pt x="171" y="46"/>
                    </a:moveTo>
                    <a:cubicBezTo>
                      <a:pt x="175" y="46"/>
                      <a:pt x="178" y="49"/>
                      <a:pt x="178" y="53"/>
                    </a:cubicBezTo>
                    <a:cubicBezTo>
                      <a:pt x="178" y="57"/>
                      <a:pt x="175" y="60"/>
                      <a:pt x="171" y="60"/>
                    </a:cubicBezTo>
                    <a:cubicBezTo>
                      <a:pt x="167" y="60"/>
                      <a:pt x="164" y="57"/>
                      <a:pt x="164" y="53"/>
                    </a:cubicBezTo>
                    <a:cubicBezTo>
                      <a:pt x="164" y="49"/>
                      <a:pt x="167" y="46"/>
                      <a:pt x="171" y="46"/>
                    </a:cubicBezTo>
                    <a:close/>
                    <a:moveTo>
                      <a:pt x="36" y="227"/>
                    </a:moveTo>
                    <a:cubicBezTo>
                      <a:pt x="32" y="227"/>
                      <a:pt x="29" y="224"/>
                      <a:pt x="29" y="220"/>
                    </a:cubicBezTo>
                    <a:cubicBezTo>
                      <a:pt x="30" y="216"/>
                      <a:pt x="33" y="213"/>
                      <a:pt x="37" y="213"/>
                    </a:cubicBezTo>
                    <a:cubicBezTo>
                      <a:pt x="41" y="214"/>
                      <a:pt x="44" y="217"/>
                      <a:pt x="43" y="221"/>
                    </a:cubicBezTo>
                    <a:cubicBezTo>
                      <a:pt x="43" y="225"/>
                      <a:pt x="40" y="228"/>
                      <a:pt x="36" y="227"/>
                    </a:cubicBezTo>
                    <a:close/>
                    <a:moveTo>
                      <a:pt x="45" y="205"/>
                    </a:moveTo>
                    <a:cubicBezTo>
                      <a:pt x="41" y="205"/>
                      <a:pt x="38" y="202"/>
                      <a:pt x="38" y="198"/>
                    </a:cubicBezTo>
                    <a:cubicBezTo>
                      <a:pt x="39" y="194"/>
                      <a:pt x="42" y="191"/>
                      <a:pt x="46" y="192"/>
                    </a:cubicBezTo>
                    <a:cubicBezTo>
                      <a:pt x="50" y="192"/>
                      <a:pt x="53" y="195"/>
                      <a:pt x="52" y="199"/>
                    </a:cubicBezTo>
                    <a:cubicBezTo>
                      <a:pt x="52" y="203"/>
                      <a:pt x="48" y="206"/>
                      <a:pt x="45" y="205"/>
                    </a:cubicBezTo>
                    <a:close/>
                    <a:moveTo>
                      <a:pt x="49" y="181"/>
                    </a:moveTo>
                    <a:cubicBezTo>
                      <a:pt x="45" y="180"/>
                      <a:pt x="43" y="177"/>
                      <a:pt x="43" y="173"/>
                    </a:cubicBezTo>
                    <a:cubicBezTo>
                      <a:pt x="43" y="169"/>
                      <a:pt x="47" y="167"/>
                      <a:pt x="50" y="167"/>
                    </a:cubicBezTo>
                    <a:cubicBezTo>
                      <a:pt x="54" y="167"/>
                      <a:pt x="57" y="171"/>
                      <a:pt x="57" y="174"/>
                    </a:cubicBezTo>
                    <a:cubicBezTo>
                      <a:pt x="57" y="178"/>
                      <a:pt x="53" y="181"/>
                      <a:pt x="49" y="181"/>
                    </a:cubicBezTo>
                    <a:close/>
                    <a:moveTo>
                      <a:pt x="62" y="225"/>
                    </a:moveTo>
                    <a:cubicBezTo>
                      <a:pt x="58" y="225"/>
                      <a:pt x="56" y="221"/>
                      <a:pt x="56" y="218"/>
                    </a:cubicBezTo>
                    <a:cubicBezTo>
                      <a:pt x="56" y="214"/>
                      <a:pt x="60" y="211"/>
                      <a:pt x="63" y="211"/>
                    </a:cubicBezTo>
                    <a:cubicBezTo>
                      <a:pt x="67" y="211"/>
                      <a:pt x="70" y="215"/>
                      <a:pt x="70" y="219"/>
                    </a:cubicBezTo>
                    <a:cubicBezTo>
                      <a:pt x="69" y="223"/>
                      <a:pt x="66" y="225"/>
                      <a:pt x="62" y="225"/>
                    </a:cubicBezTo>
                    <a:close/>
                    <a:moveTo>
                      <a:pt x="67" y="200"/>
                    </a:moveTo>
                    <a:cubicBezTo>
                      <a:pt x="63" y="200"/>
                      <a:pt x="60" y="197"/>
                      <a:pt x="61" y="193"/>
                    </a:cubicBezTo>
                    <a:cubicBezTo>
                      <a:pt x="61" y="189"/>
                      <a:pt x="64" y="186"/>
                      <a:pt x="68" y="186"/>
                    </a:cubicBezTo>
                    <a:cubicBezTo>
                      <a:pt x="72" y="187"/>
                      <a:pt x="75" y="190"/>
                      <a:pt x="74" y="194"/>
                    </a:cubicBezTo>
                    <a:cubicBezTo>
                      <a:pt x="74" y="198"/>
                      <a:pt x="71" y="201"/>
                      <a:pt x="67" y="200"/>
                    </a:cubicBezTo>
                    <a:close/>
                    <a:moveTo>
                      <a:pt x="84" y="220"/>
                    </a:moveTo>
                    <a:cubicBezTo>
                      <a:pt x="80" y="220"/>
                      <a:pt x="77" y="217"/>
                      <a:pt x="78" y="213"/>
                    </a:cubicBezTo>
                    <a:cubicBezTo>
                      <a:pt x="78" y="209"/>
                      <a:pt x="81" y="206"/>
                      <a:pt x="85" y="207"/>
                    </a:cubicBezTo>
                    <a:cubicBezTo>
                      <a:pt x="89" y="207"/>
                      <a:pt x="92" y="210"/>
                      <a:pt x="91" y="214"/>
                    </a:cubicBezTo>
                    <a:cubicBezTo>
                      <a:pt x="91" y="218"/>
                      <a:pt x="88" y="221"/>
                      <a:pt x="84" y="220"/>
                    </a:cubicBezTo>
                    <a:close/>
                    <a:moveTo>
                      <a:pt x="171" y="141"/>
                    </a:moveTo>
                    <a:cubicBezTo>
                      <a:pt x="142" y="168"/>
                      <a:pt x="142" y="168"/>
                      <a:pt x="142" y="168"/>
                    </a:cubicBezTo>
                    <a:cubicBezTo>
                      <a:pt x="129" y="180"/>
                      <a:pt x="107" y="179"/>
                      <a:pt x="94" y="166"/>
                    </a:cubicBezTo>
                    <a:cubicBezTo>
                      <a:pt x="93" y="165"/>
                      <a:pt x="93" y="165"/>
                      <a:pt x="93" y="165"/>
                    </a:cubicBezTo>
                    <a:cubicBezTo>
                      <a:pt x="81" y="151"/>
                      <a:pt x="81" y="129"/>
                      <a:pt x="95" y="116"/>
                    </a:cubicBezTo>
                    <a:cubicBezTo>
                      <a:pt x="122" y="89"/>
                      <a:pt x="122" y="89"/>
                      <a:pt x="122" y="89"/>
                    </a:cubicBezTo>
                    <a:cubicBezTo>
                      <a:pt x="136" y="76"/>
                      <a:pt x="157" y="77"/>
                      <a:pt x="170" y="90"/>
                    </a:cubicBezTo>
                    <a:cubicBezTo>
                      <a:pt x="173" y="93"/>
                      <a:pt x="173" y="93"/>
                      <a:pt x="173" y="93"/>
                    </a:cubicBezTo>
                    <a:cubicBezTo>
                      <a:pt x="185" y="107"/>
                      <a:pt x="184" y="129"/>
                      <a:pt x="171" y="141"/>
                    </a:cubicBezTo>
                    <a:close/>
                    <a:moveTo>
                      <a:pt x="189" y="79"/>
                    </a:moveTo>
                    <a:cubicBezTo>
                      <a:pt x="185" y="79"/>
                      <a:pt x="182" y="76"/>
                      <a:pt x="182" y="72"/>
                    </a:cubicBezTo>
                    <a:cubicBezTo>
                      <a:pt x="182" y="68"/>
                      <a:pt x="185" y="65"/>
                      <a:pt x="189" y="65"/>
                    </a:cubicBezTo>
                    <a:cubicBezTo>
                      <a:pt x="193" y="65"/>
                      <a:pt x="196" y="68"/>
                      <a:pt x="196" y="72"/>
                    </a:cubicBezTo>
                    <a:cubicBezTo>
                      <a:pt x="196" y="76"/>
                      <a:pt x="193" y="79"/>
                      <a:pt x="189" y="79"/>
                    </a:cubicBezTo>
                    <a:close/>
                    <a:moveTo>
                      <a:pt x="189" y="51"/>
                    </a:moveTo>
                    <a:cubicBezTo>
                      <a:pt x="189" y="47"/>
                      <a:pt x="192" y="44"/>
                      <a:pt x="196" y="44"/>
                    </a:cubicBezTo>
                    <a:cubicBezTo>
                      <a:pt x="200" y="44"/>
                      <a:pt x="203" y="47"/>
                      <a:pt x="203" y="51"/>
                    </a:cubicBezTo>
                    <a:cubicBezTo>
                      <a:pt x="203" y="54"/>
                      <a:pt x="200" y="58"/>
                      <a:pt x="196" y="58"/>
                    </a:cubicBezTo>
                    <a:cubicBezTo>
                      <a:pt x="192" y="58"/>
                      <a:pt x="189" y="54"/>
                      <a:pt x="189" y="51"/>
                    </a:cubicBezTo>
                    <a:close/>
                    <a:moveTo>
                      <a:pt x="208" y="98"/>
                    </a:moveTo>
                    <a:cubicBezTo>
                      <a:pt x="204" y="98"/>
                      <a:pt x="201" y="95"/>
                      <a:pt x="201" y="91"/>
                    </a:cubicBezTo>
                    <a:cubicBezTo>
                      <a:pt x="201" y="87"/>
                      <a:pt x="204" y="84"/>
                      <a:pt x="208" y="84"/>
                    </a:cubicBezTo>
                    <a:cubicBezTo>
                      <a:pt x="212" y="84"/>
                      <a:pt x="215" y="87"/>
                      <a:pt x="215" y="91"/>
                    </a:cubicBezTo>
                    <a:cubicBezTo>
                      <a:pt x="215" y="95"/>
                      <a:pt x="212" y="98"/>
                      <a:pt x="208" y="98"/>
                    </a:cubicBezTo>
                    <a:close/>
                    <a:moveTo>
                      <a:pt x="214" y="77"/>
                    </a:moveTo>
                    <a:cubicBezTo>
                      <a:pt x="210" y="77"/>
                      <a:pt x="207" y="74"/>
                      <a:pt x="207" y="70"/>
                    </a:cubicBezTo>
                    <a:cubicBezTo>
                      <a:pt x="207" y="66"/>
                      <a:pt x="210" y="63"/>
                      <a:pt x="214" y="63"/>
                    </a:cubicBezTo>
                    <a:cubicBezTo>
                      <a:pt x="218" y="63"/>
                      <a:pt x="221" y="66"/>
                      <a:pt x="221" y="70"/>
                    </a:cubicBezTo>
                    <a:cubicBezTo>
                      <a:pt x="221" y="74"/>
                      <a:pt x="218" y="77"/>
                      <a:pt x="214" y="77"/>
                    </a:cubicBezTo>
                    <a:close/>
                    <a:moveTo>
                      <a:pt x="219" y="51"/>
                    </a:moveTo>
                    <a:cubicBezTo>
                      <a:pt x="215" y="51"/>
                      <a:pt x="212" y="47"/>
                      <a:pt x="212" y="44"/>
                    </a:cubicBezTo>
                    <a:cubicBezTo>
                      <a:pt x="212" y="40"/>
                      <a:pt x="215" y="37"/>
                      <a:pt x="219" y="37"/>
                    </a:cubicBezTo>
                    <a:cubicBezTo>
                      <a:pt x="222" y="37"/>
                      <a:pt x="226" y="40"/>
                      <a:pt x="226" y="44"/>
                    </a:cubicBezTo>
                    <a:cubicBezTo>
                      <a:pt x="226" y="47"/>
                      <a:pt x="222" y="51"/>
                      <a:pt x="219"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2" name="Freeform 87">
                <a:extLst>
                  <a:ext uri="{FF2B5EF4-FFF2-40B4-BE49-F238E27FC236}">
                    <a16:creationId xmlns:a16="http://schemas.microsoft.com/office/drawing/2014/main" xmlns="" id="{EB3D9CDC-617E-9741-8D39-7FFA4F277AF7}"/>
                  </a:ext>
                </a:extLst>
              </p:cNvPr>
              <p:cNvSpPr>
                <a:spLocks/>
              </p:cNvSpPr>
              <p:nvPr/>
            </p:nvSpPr>
            <p:spPr bwMode="auto">
              <a:xfrm>
                <a:off x="4832" y="1986"/>
                <a:ext cx="240" cy="240"/>
              </a:xfrm>
              <a:custGeom>
                <a:avLst/>
                <a:gdLst>
                  <a:gd name="T0" fmla="*/ 23 w 126"/>
                  <a:gd name="T1" fmla="*/ 22 h 126"/>
                  <a:gd name="T2" fmla="*/ 22 w 126"/>
                  <a:gd name="T3" fmla="*/ 102 h 126"/>
                  <a:gd name="T4" fmla="*/ 45 w 126"/>
                  <a:gd name="T5" fmla="*/ 126 h 126"/>
                  <a:gd name="T6" fmla="*/ 126 w 126"/>
                  <a:gd name="T7" fmla="*/ 47 h 126"/>
                  <a:gd name="T8" fmla="*/ 103 w 126"/>
                  <a:gd name="T9" fmla="*/ 23 h 126"/>
                  <a:gd name="T10" fmla="*/ 23 w 126"/>
                  <a:gd name="T11" fmla="*/ 22 h 126"/>
                </a:gdLst>
                <a:ahLst/>
                <a:cxnLst>
                  <a:cxn ang="0">
                    <a:pos x="T0" y="T1"/>
                  </a:cxn>
                  <a:cxn ang="0">
                    <a:pos x="T2" y="T3"/>
                  </a:cxn>
                  <a:cxn ang="0">
                    <a:pos x="T4" y="T5"/>
                  </a:cxn>
                  <a:cxn ang="0">
                    <a:pos x="T6" y="T7"/>
                  </a:cxn>
                  <a:cxn ang="0">
                    <a:pos x="T8" y="T9"/>
                  </a:cxn>
                  <a:cxn ang="0">
                    <a:pos x="T10" y="T11"/>
                  </a:cxn>
                </a:cxnLst>
                <a:rect l="0" t="0" r="r" b="b"/>
                <a:pathLst>
                  <a:path w="126" h="126">
                    <a:moveTo>
                      <a:pt x="23" y="22"/>
                    </a:moveTo>
                    <a:cubicBezTo>
                      <a:pt x="0" y="44"/>
                      <a:pt x="0" y="80"/>
                      <a:pt x="22" y="102"/>
                    </a:cubicBezTo>
                    <a:cubicBezTo>
                      <a:pt x="45" y="126"/>
                      <a:pt x="45" y="126"/>
                      <a:pt x="45" y="126"/>
                    </a:cubicBezTo>
                    <a:cubicBezTo>
                      <a:pt x="126" y="47"/>
                      <a:pt x="126" y="47"/>
                      <a:pt x="126" y="47"/>
                    </a:cubicBezTo>
                    <a:cubicBezTo>
                      <a:pt x="103" y="23"/>
                      <a:pt x="103" y="23"/>
                      <a:pt x="103" y="23"/>
                    </a:cubicBezTo>
                    <a:cubicBezTo>
                      <a:pt x="81" y="0"/>
                      <a:pt x="45" y="0"/>
                      <a:pt x="2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3" name="Freeform 88">
                <a:extLst>
                  <a:ext uri="{FF2B5EF4-FFF2-40B4-BE49-F238E27FC236}">
                    <a16:creationId xmlns:a16="http://schemas.microsoft.com/office/drawing/2014/main" xmlns="" id="{17DAE38E-BB67-D145-88E8-37F9F700E1FE}"/>
                  </a:ext>
                </a:extLst>
              </p:cNvPr>
              <p:cNvSpPr>
                <a:spLocks/>
              </p:cNvSpPr>
              <p:nvPr/>
            </p:nvSpPr>
            <p:spPr bwMode="auto">
              <a:xfrm>
                <a:off x="5097" y="2258"/>
                <a:ext cx="232" cy="243"/>
              </a:xfrm>
              <a:custGeom>
                <a:avLst/>
                <a:gdLst>
                  <a:gd name="T0" fmla="*/ 81 w 122"/>
                  <a:gd name="T1" fmla="*/ 0 h 128"/>
                  <a:gd name="T2" fmla="*/ 0 w 122"/>
                  <a:gd name="T3" fmla="*/ 79 h 128"/>
                  <a:gd name="T4" fmla="*/ 25 w 122"/>
                  <a:gd name="T5" fmla="*/ 105 h 128"/>
                  <a:gd name="T6" fmla="*/ 105 w 122"/>
                  <a:gd name="T7" fmla="*/ 106 h 128"/>
                  <a:gd name="T8" fmla="*/ 122 w 122"/>
                  <a:gd name="T9" fmla="*/ 65 h 128"/>
                  <a:gd name="T10" fmla="*/ 106 w 122"/>
                  <a:gd name="T11" fmla="*/ 25 h 128"/>
                  <a:gd name="T12" fmla="*/ 81 w 122"/>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22" h="128">
                    <a:moveTo>
                      <a:pt x="81" y="0"/>
                    </a:moveTo>
                    <a:cubicBezTo>
                      <a:pt x="0" y="79"/>
                      <a:pt x="0" y="79"/>
                      <a:pt x="0" y="79"/>
                    </a:cubicBezTo>
                    <a:cubicBezTo>
                      <a:pt x="25" y="105"/>
                      <a:pt x="25" y="105"/>
                      <a:pt x="25" y="105"/>
                    </a:cubicBezTo>
                    <a:cubicBezTo>
                      <a:pt x="47" y="127"/>
                      <a:pt x="83" y="128"/>
                      <a:pt x="105" y="106"/>
                    </a:cubicBezTo>
                    <a:cubicBezTo>
                      <a:pt x="117" y="94"/>
                      <a:pt x="122" y="80"/>
                      <a:pt x="122" y="65"/>
                    </a:cubicBezTo>
                    <a:cubicBezTo>
                      <a:pt x="122" y="51"/>
                      <a:pt x="117" y="36"/>
                      <a:pt x="106" y="25"/>
                    </a:cubicBezTo>
                    <a:lnTo>
                      <a:pt x="8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4" name="Freeform 89">
                <a:extLst>
                  <a:ext uri="{FF2B5EF4-FFF2-40B4-BE49-F238E27FC236}">
                    <a16:creationId xmlns:a16="http://schemas.microsoft.com/office/drawing/2014/main" xmlns="" id="{D1B9F182-5602-B14F-8FE5-1492B7573FD6}"/>
                  </a:ext>
                </a:extLst>
              </p:cNvPr>
              <p:cNvSpPr>
                <a:spLocks noEditPoints="1"/>
              </p:cNvSpPr>
              <p:nvPr/>
            </p:nvSpPr>
            <p:spPr bwMode="auto">
              <a:xfrm>
                <a:off x="4832" y="1986"/>
                <a:ext cx="516" cy="496"/>
              </a:xfrm>
              <a:custGeom>
                <a:avLst/>
                <a:gdLst>
                  <a:gd name="T0" fmla="*/ 23 w 271"/>
                  <a:gd name="T1" fmla="*/ 164 h 261"/>
                  <a:gd name="T2" fmla="*/ 62 w 271"/>
                  <a:gd name="T3" fmla="*/ 261 h 261"/>
                  <a:gd name="T4" fmla="*/ 248 w 271"/>
                  <a:gd name="T5" fmla="*/ 103 h 261"/>
                  <a:gd name="T6" fmla="*/ 168 w 271"/>
                  <a:gd name="T7" fmla="*/ 22 h 261"/>
                  <a:gd name="T8" fmla="*/ 183 w 271"/>
                  <a:gd name="T9" fmla="*/ 54 h 261"/>
                  <a:gd name="T10" fmla="*/ 169 w 271"/>
                  <a:gd name="T11" fmla="*/ 54 h 261"/>
                  <a:gd name="T12" fmla="*/ 36 w 271"/>
                  <a:gd name="T13" fmla="*/ 234 h 261"/>
                  <a:gd name="T14" fmla="*/ 37 w 271"/>
                  <a:gd name="T15" fmla="*/ 219 h 261"/>
                  <a:gd name="T16" fmla="*/ 36 w 271"/>
                  <a:gd name="T17" fmla="*/ 234 h 261"/>
                  <a:gd name="T18" fmla="*/ 39 w 271"/>
                  <a:gd name="T19" fmla="*/ 204 h 261"/>
                  <a:gd name="T20" fmla="*/ 53 w 271"/>
                  <a:gd name="T21" fmla="*/ 205 h 261"/>
                  <a:gd name="T22" fmla="*/ 50 w 271"/>
                  <a:gd name="T23" fmla="*/ 186 h 261"/>
                  <a:gd name="T24" fmla="*/ 51 w 271"/>
                  <a:gd name="T25" fmla="*/ 171 h 261"/>
                  <a:gd name="T26" fmla="*/ 50 w 271"/>
                  <a:gd name="T27" fmla="*/ 186 h 261"/>
                  <a:gd name="T28" fmla="*/ 57 w 271"/>
                  <a:gd name="T29" fmla="*/ 224 h 261"/>
                  <a:gd name="T30" fmla="*/ 71 w 271"/>
                  <a:gd name="T31" fmla="*/ 225 h 261"/>
                  <a:gd name="T32" fmla="*/ 68 w 271"/>
                  <a:gd name="T33" fmla="*/ 206 h 261"/>
                  <a:gd name="T34" fmla="*/ 70 w 271"/>
                  <a:gd name="T35" fmla="*/ 192 h 261"/>
                  <a:gd name="T36" fmla="*/ 68 w 271"/>
                  <a:gd name="T37" fmla="*/ 206 h 261"/>
                  <a:gd name="T38" fmla="*/ 79 w 271"/>
                  <a:gd name="T39" fmla="*/ 219 h 261"/>
                  <a:gd name="T40" fmla="*/ 94 w 271"/>
                  <a:gd name="T41" fmla="*/ 220 h 261"/>
                  <a:gd name="T42" fmla="*/ 175 w 271"/>
                  <a:gd name="T43" fmla="*/ 145 h 261"/>
                  <a:gd name="T44" fmla="*/ 97 w 271"/>
                  <a:gd name="T45" fmla="*/ 170 h 261"/>
                  <a:gd name="T46" fmla="*/ 97 w 271"/>
                  <a:gd name="T47" fmla="*/ 119 h 261"/>
                  <a:gd name="T48" fmla="*/ 174 w 271"/>
                  <a:gd name="T49" fmla="*/ 93 h 261"/>
                  <a:gd name="T50" fmla="*/ 175 w 271"/>
                  <a:gd name="T51" fmla="*/ 145 h 261"/>
                  <a:gd name="T52" fmla="*/ 187 w 271"/>
                  <a:gd name="T53" fmla="*/ 74 h 261"/>
                  <a:gd name="T54" fmla="*/ 202 w 271"/>
                  <a:gd name="T55" fmla="*/ 74 h 261"/>
                  <a:gd name="T56" fmla="*/ 194 w 271"/>
                  <a:gd name="T57" fmla="*/ 52 h 261"/>
                  <a:gd name="T58" fmla="*/ 209 w 271"/>
                  <a:gd name="T59" fmla="*/ 52 h 261"/>
                  <a:gd name="T60" fmla="*/ 194 w 271"/>
                  <a:gd name="T61" fmla="*/ 52 h 261"/>
                  <a:gd name="T62" fmla="*/ 206 w 271"/>
                  <a:gd name="T63" fmla="*/ 93 h 261"/>
                  <a:gd name="T64" fmla="*/ 221 w 271"/>
                  <a:gd name="T65" fmla="*/ 93 h 261"/>
                  <a:gd name="T66" fmla="*/ 220 w 271"/>
                  <a:gd name="T67" fmla="*/ 79 h 261"/>
                  <a:gd name="T68" fmla="*/ 220 w 271"/>
                  <a:gd name="T69" fmla="*/ 64 h 261"/>
                  <a:gd name="T70" fmla="*/ 220 w 271"/>
                  <a:gd name="T71" fmla="*/ 79 h 261"/>
                  <a:gd name="T72" fmla="*/ 218 w 271"/>
                  <a:gd name="T73" fmla="*/ 44 h 261"/>
                  <a:gd name="T74" fmla="*/ 232 w 271"/>
                  <a:gd name="T75" fmla="*/ 4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 h="261">
                    <a:moveTo>
                      <a:pt x="168" y="22"/>
                    </a:moveTo>
                    <a:cubicBezTo>
                      <a:pt x="23" y="164"/>
                      <a:pt x="23" y="164"/>
                      <a:pt x="23" y="164"/>
                    </a:cubicBezTo>
                    <a:cubicBezTo>
                      <a:pt x="0" y="186"/>
                      <a:pt x="0" y="222"/>
                      <a:pt x="22" y="244"/>
                    </a:cubicBezTo>
                    <a:cubicBezTo>
                      <a:pt x="33" y="256"/>
                      <a:pt x="48" y="261"/>
                      <a:pt x="62" y="261"/>
                    </a:cubicBezTo>
                    <a:cubicBezTo>
                      <a:pt x="77" y="261"/>
                      <a:pt x="91" y="256"/>
                      <a:pt x="102" y="245"/>
                    </a:cubicBezTo>
                    <a:cubicBezTo>
                      <a:pt x="248" y="103"/>
                      <a:pt x="248" y="103"/>
                      <a:pt x="248" y="103"/>
                    </a:cubicBezTo>
                    <a:cubicBezTo>
                      <a:pt x="270" y="81"/>
                      <a:pt x="271" y="45"/>
                      <a:pt x="249" y="23"/>
                    </a:cubicBezTo>
                    <a:cubicBezTo>
                      <a:pt x="227" y="0"/>
                      <a:pt x="191" y="0"/>
                      <a:pt x="168" y="22"/>
                    </a:cubicBezTo>
                    <a:close/>
                    <a:moveTo>
                      <a:pt x="176" y="47"/>
                    </a:moveTo>
                    <a:cubicBezTo>
                      <a:pt x="180" y="47"/>
                      <a:pt x="183" y="50"/>
                      <a:pt x="183" y="54"/>
                    </a:cubicBezTo>
                    <a:cubicBezTo>
                      <a:pt x="183" y="58"/>
                      <a:pt x="180" y="61"/>
                      <a:pt x="176" y="61"/>
                    </a:cubicBezTo>
                    <a:cubicBezTo>
                      <a:pt x="172" y="61"/>
                      <a:pt x="169" y="58"/>
                      <a:pt x="169" y="54"/>
                    </a:cubicBezTo>
                    <a:cubicBezTo>
                      <a:pt x="169" y="50"/>
                      <a:pt x="172" y="47"/>
                      <a:pt x="176" y="47"/>
                    </a:cubicBezTo>
                    <a:close/>
                    <a:moveTo>
                      <a:pt x="36" y="234"/>
                    </a:moveTo>
                    <a:cubicBezTo>
                      <a:pt x="32" y="233"/>
                      <a:pt x="29" y="230"/>
                      <a:pt x="30" y="226"/>
                    </a:cubicBezTo>
                    <a:cubicBezTo>
                      <a:pt x="30" y="222"/>
                      <a:pt x="33" y="219"/>
                      <a:pt x="37" y="219"/>
                    </a:cubicBezTo>
                    <a:cubicBezTo>
                      <a:pt x="41" y="220"/>
                      <a:pt x="44" y="223"/>
                      <a:pt x="44" y="227"/>
                    </a:cubicBezTo>
                    <a:cubicBezTo>
                      <a:pt x="44" y="231"/>
                      <a:pt x="40" y="234"/>
                      <a:pt x="36" y="234"/>
                    </a:cubicBezTo>
                    <a:close/>
                    <a:moveTo>
                      <a:pt x="45" y="211"/>
                    </a:moveTo>
                    <a:cubicBezTo>
                      <a:pt x="41" y="211"/>
                      <a:pt x="38" y="208"/>
                      <a:pt x="39" y="204"/>
                    </a:cubicBezTo>
                    <a:cubicBezTo>
                      <a:pt x="39" y="200"/>
                      <a:pt x="43" y="197"/>
                      <a:pt x="47" y="197"/>
                    </a:cubicBezTo>
                    <a:cubicBezTo>
                      <a:pt x="51" y="197"/>
                      <a:pt x="53" y="201"/>
                      <a:pt x="53" y="205"/>
                    </a:cubicBezTo>
                    <a:cubicBezTo>
                      <a:pt x="53" y="209"/>
                      <a:pt x="49" y="212"/>
                      <a:pt x="45" y="211"/>
                    </a:cubicBezTo>
                    <a:close/>
                    <a:moveTo>
                      <a:pt x="50" y="186"/>
                    </a:moveTo>
                    <a:cubicBezTo>
                      <a:pt x="46" y="185"/>
                      <a:pt x="43" y="182"/>
                      <a:pt x="44" y="178"/>
                    </a:cubicBezTo>
                    <a:cubicBezTo>
                      <a:pt x="44" y="174"/>
                      <a:pt x="47" y="171"/>
                      <a:pt x="51" y="171"/>
                    </a:cubicBezTo>
                    <a:cubicBezTo>
                      <a:pt x="55" y="172"/>
                      <a:pt x="58" y="175"/>
                      <a:pt x="58" y="179"/>
                    </a:cubicBezTo>
                    <a:cubicBezTo>
                      <a:pt x="58" y="183"/>
                      <a:pt x="54" y="186"/>
                      <a:pt x="50" y="186"/>
                    </a:cubicBezTo>
                    <a:close/>
                    <a:moveTo>
                      <a:pt x="63" y="232"/>
                    </a:moveTo>
                    <a:cubicBezTo>
                      <a:pt x="60" y="231"/>
                      <a:pt x="57" y="228"/>
                      <a:pt x="57" y="224"/>
                    </a:cubicBezTo>
                    <a:cubicBezTo>
                      <a:pt x="57" y="220"/>
                      <a:pt x="61" y="217"/>
                      <a:pt x="65" y="217"/>
                    </a:cubicBezTo>
                    <a:cubicBezTo>
                      <a:pt x="69" y="218"/>
                      <a:pt x="72" y="221"/>
                      <a:pt x="71" y="225"/>
                    </a:cubicBezTo>
                    <a:cubicBezTo>
                      <a:pt x="71" y="229"/>
                      <a:pt x="67" y="232"/>
                      <a:pt x="63" y="232"/>
                    </a:cubicBezTo>
                    <a:close/>
                    <a:moveTo>
                      <a:pt x="68" y="206"/>
                    </a:moveTo>
                    <a:cubicBezTo>
                      <a:pt x="64" y="206"/>
                      <a:pt x="61" y="202"/>
                      <a:pt x="62" y="198"/>
                    </a:cubicBezTo>
                    <a:cubicBezTo>
                      <a:pt x="62" y="194"/>
                      <a:pt x="66" y="191"/>
                      <a:pt x="70" y="192"/>
                    </a:cubicBezTo>
                    <a:cubicBezTo>
                      <a:pt x="73" y="192"/>
                      <a:pt x="76" y="196"/>
                      <a:pt x="76" y="199"/>
                    </a:cubicBezTo>
                    <a:cubicBezTo>
                      <a:pt x="76" y="203"/>
                      <a:pt x="72" y="206"/>
                      <a:pt x="68" y="206"/>
                    </a:cubicBezTo>
                    <a:close/>
                    <a:moveTo>
                      <a:pt x="86" y="227"/>
                    </a:moveTo>
                    <a:cubicBezTo>
                      <a:pt x="82" y="226"/>
                      <a:pt x="79" y="223"/>
                      <a:pt x="79" y="219"/>
                    </a:cubicBezTo>
                    <a:cubicBezTo>
                      <a:pt x="80" y="215"/>
                      <a:pt x="83" y="212"/>
                      <a:pt x="87" y="212"/>
                    </a:cubicBezTo>
                    <a:cubicBezTo>
                      <a:pt x="91" y="213"/>
                      <a:pt x="94" y="216"/>
                      <a:pt x="94" y="220"/>
                    </a:cubicBezTo>
                    <a:cubicBezTo>
                      <a:pt x="93" y="224"/>
                      <a:pt x="90" y="227"/>
                      <a:pt x="86" y="227"/>
                    </a:cubicBezTo>
                    <a:close/>
                    <a:moveTo>
                      <a:pt x="175" y="145"/>
                    </a:moveTo>
                    <a:cubicBezTo>
                      <a:pt x="146" y="172"/>
                      <a:pt x="146" y="172"/>
                      <a:pt x="146" y="172"/>
                    </a:cubicBezTo>
                    <a:cubicBezTo>
                      <a:pt x="132" y="185"/>
                      <a:pt x="110" y="185"/>
                      <a:pt x="97" y="170"/>
                    </a:cubicBezTo>
                    <a:cubicBezTo>
                      <a:pt x="96" y="169"/>
                      <a:pt x="96" y="169"/>
                      <a:pt x="96" y="169"/>
                    </a:cubicBezTo>
                    <a:cubicBezTo>
                      <a:pt x="83" y="155"/>
                      <a:pt x="83" y="133"/>
                      <a:pt x="97" y="119"/>
                    </a:cubicBezTo>
                    <a:cubicBezTo>
                      <a:pt x="126" y="91"/>
                      <a:pt x="126" y="91"/>
                      <a:pt x="126" y="91"/>
                    </a:cubicBezTo>
                    <a:cubicBezTo>
                      <a:pt x="139" y="78"/>
                      <a:pt x="161" y="78"/>
                      <a:pt x="174" y="93"/>
                    </a:cubicBezTo>
                    <a:cubicBezTo>
                      <a:pt x="177" y="96"/>
                      <a:pt x="177" y="96"/>
                      <a:pt x="177" y="96"/>
                    </a:cubicBezTo>
                    <a:cubicBezTo>
                      <a:pt x="190" y="110"/>
                      <a:pt x="190" y="132"/>
                      <a:pt x="175" y="145"/>
                    </a:cubicBezTo>
                    <a:close/>
                    <a:moveTo>
                      <a:pt x="194" y="81"/>
                    </a:moveTo>
                    <a:cubicBezTo>
                      <a:pt x="190" y="81"/>
                      <a:pt x="187" y="78"/>
                      <a:pt x="187" y="74"/>
                    </a:cubicBezTo>
                    <a:cubicBezTo>
                      <a:pt x="187" y="70"/>
                      <a:pt x="190" y="67"/>
                      <a:pt x="194" y="67"/>
                    </a:cubicBezTo>
                    <a:cubicBezTo>
                      <a:pt x="198" y="67"/>
                      <a:pt x="202" y="70"/>
                      <a:pt x="202" y="74"/>
                    </a:cubicBezTo>
                    <a:cubicBezTo>
                      <a:pt x="202" y="78"/>
                      <a:pt x="198" y="81"/>
                      <a:pt x="194" y="81"/>
                    </a:cubicBezTo>
                    <a:close/>
                    <a:moveTo>
                      <a:pt x="194" y="52"/>
                    </a:moveTo>
                    <a:cubicBezTo>
                      <a:pt x="194" y="48"/>
                      <a:pt x="198" y="44"/>
                      <a:pt x="202" y="44"/>
                    </a:cubicBezTo>
                    <a:cubicBezTo>
                      <a:pt x="206" y="44"/>
                      <a:pt x="209" y="48"/>
                      <a:pt x="209" y="52"/>
                    </a:cubicBezTo>
                    <a:cubicBezTo>
                      <a:pt x="209" y="56"/>
                      <a:pt x="206" y="59"/>
                      <a:pt x="202" y="59"/>
                    </a:cubicBezTo>
                    <a:cubicBezTo>
                      <a:pt x="198" y="59"/>
                      <a:pt x="194" y="56"/>
                      <a:pt x="194" y="52"/>
                    </a:cubicBezTo>
                    <a:close/>
                    <a:moveTo>
                      <a:pt x="214" y="100"/>
                    </a:moveTo>
                    <a:cubicBezTo>
                      <a:pt x="210" y="100"/>
                      <a:pt x="206" y="97"/>
                      <a:pt x="206" y="93"/>
                    </a:cubicBezTo>
                    <a:cubicBezTo>
                      <a:pt x="206" y="89"/>
                      <a:pt x="210" y="86"/>
                      <a:pt x="214" y="86"/>
                    </a:cubicBezTo>
                    <a:cubicBezTo>
                      <a:pt x="218" y="86"/>
                      <a:pt x="221" y="89"/>
                      <a:pt x="221" y="93"/>
                    </a:cubicBezTo>
                    <a:cubicBezTo>
                      <a:pt x="221" y="97"/>
                      <a:pt x="218" y="100"/>
                      <a:pt x="214" y="100"/>
                    </a:cubicBezTo>
                    <a:close/>
                    <a:moveTo>
                      <a:pt x="220" y="79"/>
                    </a:moveTo>
                    <a:cubicBezTo>
                      <a:pt x="216" y="79"/>
                      <a:pt x="213" y="75"/>
                      <a:pt x="213" y="71"/>
                    </a:cubicBezTo>
                    <a:cubicBezTo>
                      <a:pt x="213" y="67"/>
                      <a:pt x="216" y="64"/>
                      <a:pt x="220" y="64"/>
                    </a:cubicBezTo>
                    <a:cubicBezTo>
                      <a:pt x="224" y="64"/>
                      <a:pt x="227" y="67"/>
                      <a:pt x="227" y="71"/>
                    </a:cubicBezTo>
                    <a:cubicBezTo>
                      <a:pt x="227" y="75"/>
                      <a:pt x="224" y="79"/>
                      <a:pt x="220" y="79"/>
                    </a:cubicBezTo>
                    <a:close/>
                    <a:moveTo>
                      <a:pt x="225" y="52"/>
                    </a:moveTo>
                    <a:cubicBezTo>
                      <a:pt x="221" y="52"/>
                      <a:pt x="218" y="48"/>
                      <a:pt x="218" y="44"/>
                    </a:cubicBezTo>
                    <a:cubicBezTo>
                      <a:pt x="218" y="40"/>
                      <a:pt x="221" y="37"/>
                      <a:pt x="225" y="37"/>
                    </a:cubicBezTo>
                    <a:cubicBezTo>
                      <a:pt x="229" y="37"/>
                      <a:pt x="232" y="40"/>
                      <a:pt x="232" y="44"/>
                    </a:cubicBezTo>
                    <a:cubicBezTo>
                      <a:pt x="232" y="48"/>
                      <a:pt x="229" y="52"/>
                      <a:pt x="225"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5" name="Rectangle 90">
                <a:extLst>
                  <a:ext uri="{FF2B5EF4-FFF2-40B4-BE49-F238E27FC236}">
                    <a16:creationId xmlns:a16="http://schemas.microsoft.com/office/drawing/2014/main" xmlns="" id="{CC8F7461-8EF2-164D-A3A3-D6E1F815AB3B}"/>
                  </a:ext>
                </a:extLst>
              </p:cNvPr>
              <p:cNvSpPr>
                <a:spLocks noChangeArrowheads="1"/>
              </p:cNvSpPr>
              <p:nvPr/>
            </p:nvSpPr>
            <p:spPr bwMode="auto">
              <a:xfrm>
                <a:off x="3079" y="3445"/>
                <a:ext cx="276" cy="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6" name="Freeform 91">
                <a:extLst>
                  <a:ext uri="{FF2B5EF4-FFF2-40B4-BE49-F238E27FC236}">
                    <a16:creationId xmlns:a16="http://schemas.microsoft.com/office/drawing/2014/main" xmlns="" id="{615FC8C1-C3D9-2F4A-AE66-EC5405AA60FC}"/>
                  </a:ext>
                </a:extLst>
              </p:cNvPr>
              <p:cNvSpPr>
                <a:spLocks noEditPoints="1"/>
              </p:cNvSpPr>
              <p:nvPr/>
            </p:nvSpPr>
            <p:spPr bwMode="auto">
              <a:xfrm>
                <a:off x="3326" y="3371"/>
                <a:ext cx="220" cy="432"/>
              </a:xfrm>
              <a:custGeom>
                <a:avLst/>
                <a:gdLst>
                  <a:gd name="T0" fmla="*/ 100 w 115"/>
                  <a:gd name="T1" fmla="*/ 55 h 227"/>
                  <a:gd name="T2" fmla="*/ 100 w 115"/>
                  <a:gd name="T3" fmla="*/ 30 h 227"/>
                  <a:gd name="T4" fmla="*/ 115 w 115"/>
                  <a:gd name="T5" fmla="*/ 30 h 227"/>
                  <a:gd name="T6" fmla="*/ 115 w 115"/>
                  <a:gd name="T7" fmla="*/ 0 h 227"/>
                  <a:gd name="T8" fmla="*/ 0 w 115"/>
                  <a:gd name="T9" fmla="*/ 0 h 227"/>
                  <a:gd name="T10" fmla="*/ 0 w 115"/>
                  <a:gd name="T11" fmla="*/ 30 h 227"/>
                  <a:gd name="T12" fmla="*/ 15 w 115"/>
                  <a:gd name="T13" fmla="*/ 30 h 227"/>
                  <a:gd name="T14" fmla="*/ 15 w 115"/>
                  <a:gd name="T15" fmla="*/ 187 h 227"/>
                  <a:gd name="T16" fmla="*/ 60 w 115"/>
                  <a:gd name="T17" fmla="*/ 227 h 227"/>
                  <a:gd name="T18" fmla="*/ 89 w 115"/>
                  <a:gd name="T19" fmla="*/ 217 h 227"/>
                  <a:gd name="T20" fmla="*/ 100 w 115"/>
                  <a:gd name="T21" fmla="*/ 187 h 227"/>
                  <a:gd name="T22" fmla="*/ 100 w 115"/>
                  <a:gd name="T23" fmla="*/ 83 h 227"/>
                  <a:gd name="T24" fmla="*/ 100 w 115"/>
                  <a:gd name="T25" fmla="*/ 83 h 227"/>
                  <a:gd name="T26" fmla="*/ 100 w 115"/>
                  <a:gd name="T27" fmla="*/ 55 h 227"/>
                  <a:gd name="T28" fmla="*/ 85 w 115"/>
                  <a:gd name="T29" fmla="*/ 187 h 227"/>
                  <a:gd name="T30" fmla="*/ 79 w 115"/>
                  <a:gd name="T31" fmla="*/ 206 h 227"/>
                  <a:gd name="T32" fmla="*/ 60 w 115"/>
                  <a:gd name="T33" fmla="*/ 213 h 227"/>
                  <a:gd name="T34" fmla="*/ 30 w 115"/>
                  <a:gd name="T35" fmla="*/ 187 h 227"/>
                  <a:gd name="T36" fmla="*/ 30 w 115"/>
                  <a:gd name="T37" fmla="*/ 30 h 227"/>
                  <a:gd name="T38" fmla="*/ 85 w 115"/>
                  <a:gd name="T39" fmla="*/ 30 h 227"/>
                  <a:gd name="T40" fmla="*/ 85 w 115"/>
                  <a:gd name="T41" fmla="*/ 18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227">
                    <a:moveTo>
                      <a:pt x="100" y="55"/>
                    </a:moveTo>
                    <a:cubicBezTo>
                      <a:pt x="100" y="30"/>
                      <a:pt x="100" y="30"/>
                      <a:pt x="100" y="30"/>
                    </a:cubicBezTo>
                    <a:cubicBezTo>
                      <a:pt x="115" y="30"/>
                      <a:pt x="115" y="30"/>
                      <a:pt x="115" y="30"/>
                    </a:cubicBezTo>
                    <a:cubicBezTo>
                      <a:pt x="115" y="0"/>
                      <a:pt x="115" y="0"/>
                      <a:pt x="115" y="0"/>
                    </a:cubicBezTo>
                    <a:cubicBezTo>
                      <a:pt x="0" y="0"/>
                      <a:pt x="0" y="0"/>
                      <a:pt x="0" y="0"/>
                    </a:cubicBezTo>
                    <a:cubicBezTo>
                      <a:pt x="0" y="30"/>
                      <a:pt x="0" y="30"/>
                      <a:pt x="0" y="30"/>
                    </a:cubicBezTo>
                    <a:cubicBezTo>
                      <a:pt x="15" y="30"/>
                      <a:pt x="15" y="30"/>
                      <a:pt x="15" y="30"/>
                    </a:cubicBezTo>
                    <a:cubicBezTo>
                      <a:pt x="15" y="187"/>
                      <a:pt x="15" y="187"/>
                      <a:pt x="15" y="187"/>
                    </a:cubicBezTo>
                    <a:cubicBezTo>
                      <a:pt x="15" y="197"/>
                      <a:pt x="23" y="227"/>
                      <a:pt x="60" y="227"/>
                    </a:cubicBezTo>
                    <a:cubicBezTo>
                      <a:pt x="72" y="227"/>
                      <a:pt x="82" y="224"/>
                      <a:pt x="89" y="217"/>
                    </a:cubicBezTo>
                    <a:cubicBezTo>
                      <a:pt x="96" y="210"/>
                      <a:pt x="100" y="199"/>
                      <a:pt x="100" y="187"/>
                    </a:cubicBezTo>
                    <a:cubicBezTo>
                      <a:pt x="100" y="83"/>
                      <a:pt x="100" y="83"/>
                      <a:pt x="100" y="83"/>
                    </a:cubicBezTo>
                    <a:cubicBezTo>
                      <a:pt x="100" y="83"/>
                      <a:pt x="100" y="83"/>
                      <a:pt x="100" y="83"/>
                    </a:cubicBezTo>
                    <a:cubicBezTo>
                      <a:pt x="100" y="55"/>
                      <a:pt x="100" y="55"/>
                      <a:pt x="100" y="55"/>
                    </a:cubicBezTo>
                    <a:close/>
                    <a:moveTo>
                      <a:pt x="85" y="187"/>
                    </a:moveTo>
                    <a:cubicBezTo>
                      <a:pt x="85" y="195"/>
                      <a:pt x="83" y="202"/>
                      <a:pt x="79" y="206"/>
                    </a:cubicBezTo>
                    <a:cubicBezTo>
                      <a:pt x="75" y="211"/>
                      <a:pt x="68" y="213"/>
                      <a:pt x="60" y="213"/>
                    </a:cubicBezTo>
                    <a:cubicBezTo>
                      <a:pt x="31" y="213"/>
                      <a:pt x="30" y="187"/>
                      <a:pt x="30" y="187"/>
                    </a:cubicBezTo>
                    <a:cubicBezTo>
                      <a:pt x="30" y="30"/>
                      <a:pt x="30" y="30"/>
                      <a:pt x="30" y="30"/>
                    </a:cubicBezTo>
                    <a:cubicBezTo>
                      <a:pt x="85" y="30"/>
                      <a:pt x="85" y="30"/>
                      <a:pt x="85" y="30"/>
                    </a:cubicBezTo>
                    <a:lnTo>
                      <a:pt x="85"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7" name="Freeform 92">
                <a:extLst>
                  <a:ext uri="{FF2B5EF4-FFF2-40B4-BE49-F238E27FC236}">
                    <a16:creationId xmlns:a16="http://schemas.microsoft.com/office/drawing/2014/main" xmlns="" id="{4F333371-DAA4-CF4D-9952-81C02FF43DB4}"/>
                  </a:ext>
                </a:extLst>
              </p:cNvPr>
              <p:cNvSpPr>
                <a:spLocks/>
              </p:cNvSpPr>
              <p:nvPr/>
            </p:nvSpPr>
            <p:spPr bwMode="auto">
              <a:xfrm>
                <a:off x="3406" y="3574"/>
                <a:ext cx="61" cy="183"/>
              </a:xfrm>
              <a:custGeom>
                <a:avLst/>
                <a:gdLst>
                  <a:gd name="T0" fmla="*/ 0 w 32"/>
                  <a:gd name="T1" fmla="*/ 81 h 96"/>
                  <a:gd name="T2" fmla="*/ 17 w 32"/>
                  <a:gd name="T3" fmla="*/ 96 h 96"/>
                  <a:gd name="T4" fmla="*/ 31 w 32"/>
                  <a:gd name="T5" fmla="*/ 81 h 96"/>
                  <a:gd name="T6" fmla="*/ 31 w 32"/>
                  <a:gd name="T7" fmla="*/ 0 h 96"/>
                  <a:gd name="T8" fmla="*/ 0 w 32"/>
                  <a:gd name="T9" fmla="*/ 0 h 96"/>
                  <a:gd name="T10" fmla="*/ 0 w 32"/>
                  <a:gd name="T11" fmla="*/ 81 h 96"/>
                </a:gdLst>
                <a:ahLst/>
                <a:cxnLst>
                  <a:cxn ang="0">
                    <a:pos x="T0" y="T1"/>
                  </a:cxn>
                  <a:cxn ang="0">
                    <a:pos x="T2" y="T3"/>
                  </a:cxn>
                  <a:cxn ang="0">
                    <a:pos x="T4" y="T5"/>
                  </a:cxn>
                  <a:cxn ang="0">
                    <a:pos x="T6" y="T7"/>
                  </a:cxn>
                  <a:cxn ang="0">
                    <a:pos x="T8" y="T9"/>
                  </a:cxn>
                  <a:cxn ang="0">
                    <a:pos x="T10" y="T11"/>
                  </a:cxn>
                </a:cxnLst>
                <a:rect l="0" t="0" r="r" b="b"/>
                <a:pathLst>
                  <a:path w="32" h="96">
                    <a:moveTo>
                      <a:pt x="0" y="81"/>
                    </a:moveTo>
                    <a:cubicBezTo>
                      <a:pt x="0" y="83"/>
                      <a:pt x="2" y="96"/>
                      <a:pt x="17" y="96"/>
                    </a:cubicBezTo>
                    <a:cubicBezTo>
                      <a:pt x="32" y="96"/>
                      <a:pt x="31" y="82"/>
                      <a:pt x="31" y="81"/>
                    </a:cubicBezTo>
                    <a:cubicBezTo>
                      <a:pt x="31" y="79"/>
                      <a:pt x="31" y="0"/>
                      <a:pt x="31" y="0"/>
                    </a:cubicBezTo>
                    <a:cubicBezTo>
                      <a:pt x="0" y="0"/>
                      <a:pt x="0" y="0"/>
                      <a:pt x="0" y="0"/>
                    </a:cubicBezTo>
                    <a:cubicBezTo>
                      <a:pt x="0" y="0"/>
                      <a:pt x="0" y="78"/>
                      <a:pt x="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8" name="Freeform 93">
                <a:extLst>
                  <a:ext uri="{FF2B5EF4-FFF2-40B4-BE49-F238E27FC236}">
                    <a16:creationId xmlns:a16="http://schemas.microsoft.com/office/drawing/2014/main" xmlns="" id="{DA32E55A-09BD-3E4A-BB25-8A89EE7C9E3E}"/>
                  </a:ext>
                </a:extLst>
              </p:cNvPr>
              <p:cNvSpPr>
                <a:spLocks noEditPoints="1"/>
              </p:cNvSpPr>
              <p:nvPr/>
            </p:nvSpPr>
            <p:spPr bwMode="auto">
              <a:xfrm>
                <a:off x="3454" y="3295"/>
                <a:ext cx="67" cy="68"/>
              </a:xfrm>
              <a:custGeom>
                <a:avLst/>
                <a:gdLst>
                  <a:gd name="T0" fmla="*/ 0 w 35"/>
                  <a:gd name="T1" fmla="*/ 18 h 36"/>
                  <a:gd name="T2" fmla="*/ 17 w 35"/>
                  <a:gd name="T3" fmla="*/ 36 h 36"/>
                  <a:gd name="T4" fmla="*/ 35 w 35"/>
                  <a:gd name="T5" fmla="*/ 18 h 36"/>
                  <a:gd name="T6" fmla="*/ 17 w 35"/>
                  <a:gd name="T7" fmla="*/ 0 h 36"/>
                  <a:gd name="T8" fmla="*/ 0 w 35"/>
                  <a:gd name="T9" fmla="*/ 18 h 36"/>
                  <a:gd name="T10" fmla="*/ 17 w 35"/>
                  <a:gd name="T11" fmla="*/ 14 h 36"/>
                  <a:gd name="T12" fmla="*/ 21 w 35"/>
                  <a:gd name="T13" fmla="*/ 18 h 36"/>
                  <a:gd name="T14" fmla="*/ 17 w 35"/>
                  <a:gd name="T15" fmla="*/ 21 h 36"/>
                  <a:gd name="T16" fmla="*/ 14 w 35"/>
                  <a:gd name="T17" fmla="*/ 18 h 36"/>
                  <a:gd name="T18" fmla="*/ 17 w 35"/>
                  <a:gd name="T19"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0" y="18"/>
                    </a:moveTo>
                    <a:cubicBezTo>
                      <a:pt x="0" y="28"/>
                      <a:pt x="8" y="36"/>
                      <a:pt x="17" y="36"/>
                    </a:cubicBezTo>
                    <a:cubicBezTo>
                      <a:pt x="27" y="36"/>
                      <a:pt x="35" y="28"/>
                      <a:pt x="35" y="18"/>
                    </a:cubicBezTo>
                    <a:cubicBezTo>
                      <a:pt x="35" y="8"/>
                      <a:pt x="27" y="0"/>
                      <a:pt x="17" y="0"/>
                    </a:cubicBezTo>
                    <a:cubicBezTo>
                      <a:pt x="8" y="0"/>
                      <a:pt x="0" y="8"/>
                      <a:pt x="0" y="18"/>
                    </a:cubicBezTo>
                    <a:close/>
                    <a:moveTo>
                      <a:pt x="17" y="14"/>
                    </a:moveTo>
                    <a:cubicBezTo>
                      <a:pt x="19" y="14"/>
                      <a:pt x="21" y="16"/>
                      <a:pt x="21" y="18"/>
                    </a:cubicBezTo>
                    <a:cubicBezTo>
                      <a:pt x="21" y="20"/>
                      <a:pt x="19" y="21"/>
                      <a:pt x="17" y="21"/>
                    </a:cubicBezTo>
                    <a:cubicBezTo>
                      <a:pt x="16" y="21"/>
                      <a:pt x="14" y="20"/>
                      <a:pt x="14" y="18"/>
                    </a:cubicBezTo>
                    <a:cubicBezTo>
                      <a:pt x="14" y="16"/>
                      <a:pt x="16" y="14"/>
                      <a:pt x="1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49" name="Freeform 94">
                <a:extLst>
                  <a:ext uri="{FF2B5EF4-FFF2-40B4-BE49-F238E27FC236}">
                    <a16:creationId xmlns:a16="http://schemas.microsoft.com/office/drawing/2014/main" xmlns="" id="{60A241E4-02B8-3144-947D-C68BED1069B0}"/>
                  </a:ext>
                </a:extLst>
              </p:cNvPr>
              <p:cNvSpPr>
                <a:spLocks noEditPoints="1"/>
              </p:cNvSpPr>
              <p:nvPr/>
            </p:nvSpPr>
            <p:spPr bwMode="auto">
              <a:xfrm>
                <a:off x="3355" y="3270"/>
                <a:ext cx="88" cy="86"/>
              </a:xfrm>
              <a:custGeom>
                <a:avLst/>
                <a:gdLst>
                  <a:gd name="T0" fmla="*/ 23 w 46"/>
                  <a:gd name="T1" fmla="*/ 45 h 45"/>
                  <a:gd name="T2" fmla="*/ 30 w 46"/>
                  <a:gd name="T3" fmla="*/ 44 h 45"/>
                  <a:gd name="T4" fmla="*/ 43 w 46"/>
                  <a:gd name="T5" fmla="*/ 32 h 45"/>
                  <a:gd name="T6" fmla="*/ 44 w 46"/>
                  <a:gd name="T7" fmla="*/ 15 h 45"/>
                  <a:gd name="T8" fmla="*/ 23 w 46"/>
                  <a:gd name="T9" fmla="*/ 0 h 45"/>
                  <a:gd name="T10" fmla="*/ 16 w 46"/>
                  <a:gd name="T11" fmla="*/ 1 h 45"/>
                  <a:gd name="T12" fmla="*/ 3 w 46"/>
                  <a:gd name="T13" fmla="*/ 12 h 45"/>
                  <a:gd name="T14" fmla="*/ 1 w 46"/>
                  <a:gd name="T15" fmla="*/ 30 h 45"/>
                  <a:gd name="T16" fmla="*/ 23 w 46"/>
                  <a:gd name="T17" fmla="*/ 45 h 45"/>
                  <a:gd name="T18" fmla="*/ 16 w 46"/>
                  <a:gd name="T19" fmla="*/ 19 h 45"/>
                  <a:gd name="T20" fmla="*/ 20 w 46"/>
                  <a:gd name="T21" fmla="*/ 15 h 45"/>
                  <a:gd name="T22" fmla="*/ 23 w 46"/>
                  <a:gd name="T23" fmla="*/ 14 h 45"/>
                  <a:gd name="T24" fmla="*/ 30 w 46"/>
                  <a:gd name="T25" fmla="*/ 20 h 45"/>
                  <a:gd name="T26" fmla="*/ 30 w 46"/>
                  <a:gd name="T27" fmla="*/ 26 h 45"/>
                  <a:gd name="T28" fmla="*/ 25 w 46"/>
                  <a:gd name="T29" fmla="*/ 30 h 45"/>
                  <a:gd name="T30" fmla="*/ 15 w 46"/>
                  <a:gd name="T31" fmla="*/ 25 h 45"/>
                  <a:gd name="T32" fmla="*/ 16 w 46"/>
                  <a:gd name="T33"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45">
                    <a:moveTo>
                      <a:pt x="23" y="45"/>
                    </a:moveTo>
                    <a:cubicBezTo>
                      <a:pt x="25" y="45"/>
                      <a:pt x="28" y="45"/>
                      <a:pt x="30" y="44"/>
                    </a:cubicBezTo>
                    <a:cubicBezTo>
                      <a:pt x="36" y="42"/>
                      <a:pt x="40" y="38"/>
                      <a:pt x="43" y="32"/>
                    </a:cubicBezTo>
                    <a:cubicBezTo>
                      <a:pt x="46" y="27"/>
                      <a:pt x="46" y="21"/>
                      <a:pt x="44" y="15"/>
                    </a:cubicBezTo>
                    <a:cubicBezTo>
                      <a:pt x="41" y="6"/>
                      <a:pt x="32" y="0"/>
                      <a:pt x="23" y="0"/>
                    </a:cubicBezTo>
                    <a:cubicBezTo>
                      <a:pt x="20" y="0"/>
                      <a:pt x="18" y="0"/>
                      <a:pt x="16" y="1"/>
                    </a:cubicBezTo>
                    <a:cubicBezTo>
                      <a:pt x="10" y="3"/>
                      <a:pt x="5" y="7"/>
                      <a:pt x="3" y="12"/>
                    </a:cubicBezTo>
                    <a:cubicBezTo>
                      <a:pt x="0" y="18"/>
                      <a:pt x="0" y="24"/>
                      <a:pt x="1" y="30"/>
                    </a:cubicBezTo>
                    <a:cubicBezTo>
                      <a:pt x="5" y="39"/>
                      <a:pt x="13" y="45"/>
                      <a:pt x="23" y="45"/>
                    </a:cubicBezTo>
                    <a:close/>
                    <a:moveTo>
                      <a:pt x="16" y="19"/>
                    </a:moveTo>
                    <a:cubicBezTo>
                      <a:pt x="16" y="17"/>
                      <a:pt x="18" y="15"/>
                      <a:pt x="20" y="15"/>
                    </a:cubicBezTo>
                    <a:cubicBezTo>
                      <a:pt x="21" y="14"/>
                      <a:pt x="22" y="14"/>
                      <a:pt x="23" y="14"/>
                    </a:cubicBezTo>
                    <a:cubicBezTo>
                      <a:pt x="26" y="14"/>
                      <a:pt x="29" y="17"/>
                      <a:pt x="30" y="20"/>
                    </a:cubicBezTo>
                    <a:cubicBezTo>
                      <a:pt x="31" y="22"/>
                      <a:pt x="31" y="24"/>
                      <a:pt x="30" y="26"/>
                    </a:cubicBezTo>
                    <a:cubicBezTo>
                      <a:pt x="29" y="28"/>
                      <a:pt x="27" y="29"/>
                      <a:pt x="25" y="30"/>
                    </a:cubicBezTo>
                    <a:cubicBezTo>
                      <a:pt x="21" y="31"/>
                      <a:pt x="16" y="29"/>
                      <a:pt x="15" y="25"/>
                    </a:cubicBezTo>
                    <a:cubicBezTo>
                      <a:pt x="14" y="23"/>
                      <a:pt x="15" y="21"/>
                      <a:pt x="1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0" name="Freeform 95">
                <a:extLst>
                  <a:ext uri="{FF2B5EF4-FFF2-40B4-BE49-F238E27FC236}">
                    <a16:creationId xmlns:a16="http://schemas.microsoft.com/office/drawing/2014/main" xmlns="" id="{27D4FD81-4F57-8346-ABE7-E66DAB32350C}"/>
                  </a:ext>
                </a:extLst>
              </p:cNvPr>
              <p:cNvSpPr>
                <a:spLocks noEditPoints="1"/>
              </p:cNvSpPr>
              <p:nvPr/>
            </p:nvSpPr>
            <p:spPr bwMode="auto">
              <a:xfrm>
                <a:off x="3435" y="3201"/>
                <a:ext cx="51" cy="50"/>
              </a:xfrm>
              <a:custGeom>
                <a:avLst/>
                <a:gdLst>
                  <a:gd name="T0" fmla="*/ 13 w 27"/>
                  <a:gd name="T1" fmla="*/ 26 h 26"/>
                  <a:gd name="T2" fmla="*/ 17 w 27"/>
                  <a:gd name="T3" fmla="*/ 25 h 26"/>
                  <a:gd name="T4" fmla="*/ 25 w 27"/>
                  <a:gd name="T5" fmla="*/ 10 h 26"/>
                  <a:gd name="T6" fmla="*/ 9 w 27"/>
                  <a:gd name="T7" fmla="*/ 2 h 26"/>
                  <a:gd name="T8" fmla="*/ 2 w 27"/>
                  <a:gd name="T9" fmla="*/ 8 h 26"/>
                  <a:gd name="T10" fmla="*/ 1 w 27"/>
                  <a:gd name="T11" fmla="*/ 18 h 26"/>
                  <a:gd name="T12" fmla="*/ 13 w 27"/>
                  <a:gd name="T13" fmla="*/ 26 h 26"/>
                  <a:gd name="T14" fmla="*/ 13 w 27"/>
                  <a:gd name="T15" fmla="*/ 12 h 26"/>
                  <a:gd name="T16" fmla="*/ 13 w 27"/>
                  <a:gd name="T17" fmla="*/ 12 h 26"/>
                  <a:gd name="T18" fmla="*/ 15 w 27"/>
                  <a:gd name="T19" fmla="*/ 13 h 26"/>
                  <a:gd name="T20" fmla="*/ 15 w 27"/>
                  <a:gd name="T21" fmla="*/ 14 h 26"/>
                  <a:gd name="T22" fmla="*/ 13 w 27"/>
                  <a:gd name="T23" fmla="*/ 15 h 26"/>
                  <a:gd name="T24" fmla="*/ 11 w 27"/>
                  <a:gd name="T25" fmla="*/ 14 h 26"/>
                  <a:gd name="T26" fmla="*/ 13 w 27"/>
                  <a:gd name="T2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6">
                    <a:moveTo>
                      <a:pt x="13" y="26"/>
                    </a:moveTo>
                    <a:cubicBezTo>
                      <a:pt x="15" y="26"/>
                      <a:pt x="16" y="26"/>
                      <a:pt x="17" y="25"/>
                    </a:cubicBezTo>
                    <a:cubicBezTo>
                      <a:pt x="24" y="23"/>
                      <a:pt x="27" y="16"/>
                      <a:pt x="25" y="10"/>
                    </a:cubicBezTo>
                    <a:cubicBezTo>
                      <a:pt x="23" y="3"/>
                      <a:pt x="15" y="0"/>
                      <a:pt x="9" y="2"/>
                    </a:cubicBezTo>
                    <a:cubicBezTo>
                      <a:pt x="6" y="3"/>
                      <a:pt x="3" y="5"/>
                      <a:pt x="2" y="8"/>
                    </a:cubicBezTo>
                    <a:cubicBezTo>
                      <a:pt x="0" y="11"/>
                      <a:pt x="0" y="14"/>
                      <a:pt x="1" y="18"/>
                    </a:cubicBezTo>
                    <a:cubicBezTo>
                      <a:pt x="3" y="23"/>
                      <a:pt x="8" y="26"/>
                      <a:pt x="13" y="26"/>
                    </a:cubicBezTo>
                    <a:close/>
                    <a:moveTo>
                      <a:pt x="13" y="12"/>
                    </a:moveTo>
                    <a:cubicBezTo>
                      <a:pt x="13" y="12"/>
                      <a:pt x="13" y="12"/>
                      <a:pt x="13" y="12"/>
                    </a:cubicBezTo>
                    <a:cubicBezTo>
                      <a:pt x="14" y="12"/>
                      <a:pt x="15" y="12"/>
                      <a:pt x="15" y="13"/>
                    </a:cubicBezTo>
                    <a:cubicBezTo>
                      <a:pt x="15" y="13"/>
                      <a:pt x="15" y="14"/>
                      <a:pt x="15" y="14"/>
                    </a:cubicBezTo>
                    <a:cubicBezTo>
                      <a:pt x="15" y="15"/>
                      <a:pt x="14" y="15"/>
                      <a:pt x="13" y="15"/>
                    </a:cubicBezTo>
                    <a:cubicBezTo>
                      <a:pt x="12" y="15"/>
                      <a:pt x="12" y="15"/>
                      <a:pt x="11" y="14"/>
                    </a:cubicBezTo>
                    <a:cubicBezTo>
                      <a:pt x="11" y="13"/>
                      <a:pt x="12" y="12"/>
                      <a:pt x="1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1" name="Freeform 96">
                <a:extLst>
                  <a:ext uri="{FF2B5EF4-FFF2-40B4-BE49-F238E27FC236}">
                    <a16:creationId xmlns:a16="http://schemas.microsoft.com/office/drawing/2014/main" xmlns="" id="{3768CE1E-BD24-414F-9329-9F8A6B21D43D}"/>
                  </a:ext>
                </a:extLst>
              </p:cNvPr>
              <p:cNvSpPr>
                <a:spLocks noEditPoints="1"/>
              </p:cNvSpPr>
              <p:nvPr/>
            </p:nvSpPr>
            <p:spPr bwMode="auto">
              <a:xfrm>
                <a:off x="2896" y="3371"/>
                <a:ext cx="219" cy="432"/>
              </a:xfrm>
              <a:custGeom>
                <a:avLst/>
                <a:gdLst>
                  <a:gd name="T0" fmla="*/ 100 w 115"/>
                  <a:gd name="T1" fmla="*/ 55 h 227"/>
                  <a:gd name="T2" fmla="*/ 100 w 115"/>
                  <a:gd name="T3" fmla="*/ 30 h 227"/>
                  <a:gd name="T4" fmla="*/ 115 w 115"/>
                  <a:gd name="T5" fmla="*/ 30 h 227"/>
                  <a:gd name="T6" fmla="*/ 115 w 115"/>
                  <a:gd name="T7" fmla="*/ 0 h 227"/>
                  <a:gd name="T8" fmla="*/ 0 w 115"/>
                  <a:gd name="T9" fmla="*/ 0 h 227"/>
                  <a:gd name="T10" fmla="*/ 0 w 115"/>
                  <a:gd name="T11" fmla="*/ 30 h 227"/>
                  <a:gd name="T12" fmla="*/ 15 w 115"/>
                  <a:gd name="T13" fmla="*/ 30 h 227"/>
                  <a:gd name="T14" fmla="*/ 15 w 115"/>
                  <a:gd name="T15" fmla="*/ 187 h 227"/>
                  <a:gd name="T16" fmla="*/ 60 w 115"/>
                  <a:gd name="T17" fmla="*/ 227 h 227"/>
                  <a:gd name="T18" fmla="*/ 89 w 115"/>
                  <a:gd name="T19" fmla="*/ 217 h 227"/>
                  <a:gd name="T20" fmla="*/ 100 w 115"/>
                  <a:gd name="T21" fmla="*/ 187 h 227"/>
                  <a:gd name="T22" fmla="*/ 100 w 115"/>
                  <a:gd name="T23" fmla="*/ 83 h 227"/>
                  <a:gd name="T24" fmla="*/ 100 w 115"/>
                  <a:gd name="T25" fmla="*/ 83 h 227"/>
                  <a:gd name="T26" fmla="*/ 100 w 115"/>
                  <a:gd name="T27" fmla="*/ 55 h 227"/>
                  <a:gd name="T28" fmla="*/ 85 w 115"/>
                  <a:gd name="T29" fmla="*/ 187 h 227"/>
                  <a:gd name="T30" fmla="*/ 79 w 115"/>
                  <a:gd name="T31" fmla="*/ 206 h 227"/>
                  <a:gd name="T32" fmla="*/ 60 w 115"/>
                  <a:gd name="T33" fmla="*/ 213 h 227"/>
                  <a:gd name="T34" fmla="*/ 30 w 115"/>
                  <a:gd name="T35" fmla="*/ 187 h 227"/>
                  <a:gd name="T36" fmla="*/ 30 w 115"/>
                  <a:gd name="T37" fmla="*/ 30 h 227"/>
                  <a:gd name="T38" fmla="*/ 85 w 115"/>
                  <a:gd name="T39" fmla="*/ 30 h 227"/>
                  <a:gd name="T40" fmla="*/ 85 w 115"/>
                  <a:gd name="T41" fmla="*/ 18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227">
                    <a:moveTo>
                      <a:pt x="100" y="55"/>
                    </a:moveTo>
                    <a:cubicBezTo>
                      <a:pt x="100" y="30"/>
                      <a:pt x="100" y="30"/>
                      <a:pt x="100" y="30"/>
                    </a:cubicBezTo>
                    <a:cubicBezTo>
                      <a:pt x="115" y="30"/>
                      <a:pt x="115" y="30"/>
                      <a:pt x="115" y="30"/>
                    </a:cubicBezTo>
                    <a:cubicBezTo>
                      <a:pt x="115" y="0"/>
                      <a:pt x="115" y="0"/>
                      <a:pt x="115" y="0"/>
                    </a:cubicBezTo>
                    <a:cubicBezTo>
                      <a:pt x="0" y="0"/>
                      <a:pt x="0" y="0"/>
                      <a:pt x="0" y="0"/>
                    </a:cubicBezTo>
                    <a:cubicBezTo>
                      <a:pt x="0" y="30"/>
                      <a:pt x="0" y="30"/>
                      <a:pt x="0" y="30"/>
                    </a:cubicBezTo>
                    <a:cubicBezTo>
                      <a:pt x="15" y="30"/>
                      <a:pt x="15" y="30"/>
                      <a:pt x="15" y="30"/>
                    </a:cubicBezTo>
                    <a:cubicBezTo>
                      <a:pt x="15" y="187"/>
                      <a:pt x="15" y="187"/>
                      <a:pt x="15" y="187"/>
                    </a:cubicBezTo>
                    <a:cubicBezTo>
                      <a:pt x="15" y="197"/>
                      <a:pt x="23" y="227"/>
                      <a:pt x="60" y="227"/>
                    </a:cubicBezTo>
                    <a:cubicBezTo>
                      <a:pt x="72" y="227"/>
                      <a:pt x="82" y="224"/>
                      <a:pt x="89" y="217"/>
                    </a:cubicBezTo>
                    <a:cubicBezTo>
                      <a:pt x="96" y="210"/>
                      <a:pt x="100" y="199"/>
                      <a:pt x="100" y="187"/>
                    </a:cubicBezTo>
                    <a:cubicBezTo>
                      <a:pt x="100" y="83"/>
                      <a:pt x="100" y="83"/>
                      <a:pt x="100" y="83"/>
                    </a:cubicBezTo>
                    <a:cubicBezTo>
                      <a:pt x="100" y="83"/>
                      <a:pt x="100" y="83"/>
                      <a:pt x="100" y="83"/>
                    </a:cubicBezTo>
                    <a:cubicBezTo>
                      <a:pt x="100" y="55"/>
                      <a:pt x="100" y="55"/>
                      <a:pt x="100" y="55"/>
                    </a:cubicBezTo>
                    <a:close/>
                    <a:moveTo>
                      <a:pt x="85" y="187"/>
                    </a:moveTo>
                    <a:cubicBezTo>
                      <a:pt x="85" y="195"/>
                      <a:pt x="83" y="202"/>
                      <a:pt x="79" y="206"/>
                    </a:cubicBezTo>
                    <a:cubicBezTo>
                      <a:pt x="74" y="211"/>
                      <a:pt x="68" y="213"/>
                      <a:pt x="60" y="213"/>
                    </a:cubicBezTo>
                    <a:cubicBezTo>
                      <a:pt x="30" y="213"/>
                      <a:pt x="30" y="187"/>
                      <a:pt x="30" y="187"/>
                    </a:cubicBezTo>
                    <a:cubicBezTo>
                      <a:pt x="30" y="30"/>
                      <a:pt x="30" y="30"/>
                      <a:pt x="30" y="30"/>
                    </a:cubicBezTo>
                    <a:cubicBezTo>
                      <a:pt x="85" y="30"/>
                      <a:pt x="85" y="30"/>
                      <a:pt x="85" y="30"/>
                    </a:cubicBezTo>
                    <a:lnTo>
                      <a:pt x="85"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2" name="Freeform 97">
                <a:extLst>
                  <a:ext uri="{FF2B5EF4-FFF2-40B4-BE49-F238E27FC236}">
                    <a16:creationId xmlns:a16="http://schemas.microsoft.com/office/drawing/2014/main" xmlns="" id="{1E4B07B4-AC16-8743-BF07-CA6082C31ADD}"/>
                  </a:ext>
                </a:extLst>
              </p:cNvPr>
              <p:cNvSpPr>
                <a:spLocks/>
              </p:cNvSpPr>
              <p:nvPr/>
            </p:nvSpPr>
            <p:spPr bwMode="auto">
              <a:xfrm>
                <a:off x="2976" y="3574"/>
                <a:ext cx="61" cy="183"/>
              </a:xfrm>
              <a:custGeom>
                <a:avLst/>
                <a:gdLst>
                  <a:gd name="T0" fmla="*/ 0 w 32"/>
                  <a:gd name="T1" fmla="*/ 81 h 96"/>
                  <a:gd name="T2" fmla="*/ 17 w 32"/>
                  <a:gd name="T3" fmla="*/ 96 h 96"/>
                  <a:gd name="T4" fmla="*/ 31 w 32"/>
                  <a:gd name="T5" fmla="*/ 81 h 96"/>
                  <a:gd name="T6" fmla="*/ 31 w 32"/>
                  <a:gd name="T7" fmla="*/ 0 h 96"/>
                  <a:gd name="T8" fmla="*/ 0 w 32"/>
                  <a:gd name="T9" fmla="*/ 0 h 96"/>
                  <a:gd name="T10" fmla="*/ 0 w 32"/>
                  <a:gd name="T11" fmla="*/ 81 h 96"/>
                </a:gdLst>
                <a:ahLst/>
                <a:cxnLst>
                  <a:cxn ang="0">
                    <a:pos x="T0" y="T1"/>
                  </a:cxn>
                  <a:cxn ang="0">
                    <a:pos x="T2" y="T3"/>
                  </a:cxn>
                  <a:cxn ang="0">
                    <a:pos x="T4" y="T5"/>
                  </a:cxn>
                  <a:cxn ang="0">
                    <a:pos x="T6" y="T7"/>
                  </a:cxn>
                  <a:cxn ang="0">
                    <a:pos x="T8" y="T9"/>
                  </a:cxn>
                  <a:cxn ang="0">
                    <a:pos x="T10" y="T11"/>
                  </a:cxn>
                </a:cxnLst>
                <a:rect l="0" t="0" r="r" b="b"/>
                <a:pathLst>
                  <a:path w="32" h="96">
                    <a:moveTo>
                      <a:pt x="0" y="81"/>
                    </a:moveTo>
                    <a:cubicBezTo>
                      <a:pt x="0" y="83"/>
                      <a:pt x="2" y="96"/>
                      <a:pt x="17" y="96"/>
                    </a:cubicBezTo>
                    <a:cubicBezTo>
                      <a:pt x="32" y="96"/>
                      <a:pt x="31" y="82"/>
                      <a:pt x="31" y="81"/>
                    </a:cubicBezTo>
                    <a:cubicBezTo>
                      <a:pt x="31" y="79"/>
                      <a:pt x="31" y="0"/>
                      <a:pt x="31" y="0"/>
                    </a:cubicBezTo>
                    <a:cubicBezTo>
                      <a:pt x="0" y="0"/>
                      <a:pt x="0" y="0"/>
                      <a:pt x="0" y="0"/>
                    </a:cubicBezTo>
                    <a:cubicBezTo>
                      <a:pt x="0" y="0"/>
                      <a:pt x="0" y="78"/>
                      <a:pt x="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3" name="Freeform 98">
                <a:extLst>
                  <a:ext uri="{FF2B5EF4-FFF2-40B4-BE49-F238E27FC236}">
                    <a16:creationId xmlns:a16="http://schemas.microsoft.com/office/drawing/2014/main" xmlns="" id="{CF7FF03B-6FB1-4F41-B343-5B8752BC675F}"/>
                  </a:ext>
                </a:extLst>
              </p:cNvPr>
              <p:cNvSpPr>
                <a:spLocks noEditPoints="1"/>
              </p:cNvSpPr>
              <p:nvPr/>
            </p:nvSpPr>
            <p:spPr bwMode="auto">
              <a:xfrm>
                <a:off x="3021" y="3295"/>
                <a:ext cx="69" cy="68"/>
              </a:xfrm>
              <a:custGeom>
                <a:avLst/>
                <a:gdLst>
                  <a:gd name="T0" fmla="*/ 0 w 36"/>
                  <a:gd name="T1" fmla="*/ 18 h 36"/>
                  <a:gd name="T2" fmla="*/ 18 w 36"/>
                  <a:gd name="T3" fmla="*/ 36 h 36"/>
                  <a:gd name="T4" fmla="*/ 36 w 36"/>
                  <a:gd name="T5" fmla="*/ 18 h 36"/>
                  <a:gd name="T6" fmla="*/ 18 w 36"/>
                  <a:gd name="T7" fmla="*/ 0 h 36"/>
                  <a:gd name="T8" fmla="*/ 0 w 36"/>
                  <a:gd name="T9" fmla="*/ 18 h 36"/>
                  <a:gd name="T10" fmla="*/ 18 w 36"/>
                  <a:gd name="T11" fmla="*/ 14 h 36"/>
                  <a:gd name="T12" fmla="*/ 22 w 36"/>
                  <a:gd name="T13" fmla="*/ 18 h 36"/>
                  <a:gd name="T14" fmla="*/ 18 w 36"/>
                  <a:gd name="T15" fmla="*/ 21 h 36"/>
                  <a:gd name="T16" fmla="*/ 15 w 36"/>
                  <a:gd name="T17" fmla="*/ 18 h 36"/>
                  <a:gd name="T18" fmla="*/ 18 w 36"/>
                  <a:gd name="T19"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0" y="18"/>
                    </a:moveTo>
                    <a:cubicBezTo>
                      <a:pt x="0" y="28"/>
                      <a:pt x="8" y="36"/>
                      <a:pt x="18" y="36"/>
                    </a:cubicBezTo>
                    <a:cubicBezTo>
                      <a:pt x="28" y="36"/>
                      <a:pt x="36" y="28"/>
                      <a:pt x="36" y="18"/>
                    </a:cubicBezTo>
                    <a:cubicBezTo>
                      <a:pt x="36" y="8"/>
                      <a:pt x="28" y="0"/>
                      <a:pt x="18" y="0"/>
                    </a:cubicBezTo>
                    <a:cubicBezTo>
                      <a:pt x="8" y="0"/>
                      <a:pt x="0" y="8"/>
                      <a:pt x="0" y="18"/>
                    </a:cubicBezTo>
                    <a:close/>
                    <a:moveTo>
                      <a:pt x="18" y="14"/>
                    </a:moveTo>
                    <a:cubicBezTo>
                      <a:pt x="20" y="14"/>
                      <a:pt x="22" y="16"/>
                      <a:pt x="22" y="18"/>
                    </a:cubicBezTo>
                    <a:cubicBezTo>
                      <a:pt x="22" y="20"/>
                      <a:pt x="20" y="21"/>
                      <a:pt x="18" y="21"/>
                    </a:cubicBezTo>
                    <a:cubicBezTo>
                      <a:pt x="16" y="21"/>
                      <a:pt x="15" y="20"/>
                      <a:pt x="15" y="18"/>
                    </a:cubicBezTo>
                    <a:cubicBezTo>
                      <a:pt x="15" y="16"/>
                      <a:pt x="16" y="14"/>
                      <a:pt x="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4" name="Freeform 99">
                <a:extLst>
                  <a:ext uri="{FF2B5EF4-FFF2-40B4-BE49-F238E27FC236}">
                    <a16:creationId xmlns:a16="http://schemas.microsoft.com/office/drawing/2014/main" xmlns="" id="{33DB01D3-D74D-8A4F-93BE-4A335FC950D1}"/>
                  </a:ext>
                </a:extLst>
              </p:cNvPr>
              <p:cNvSpPr>
                <a:spLocks noEditPoints="1"/>
              </p:cNvSpPr>
              <p:nvPr/>
            </p:nvSpPr>
            <p:spPr bwMode="auto">
              <a:xfrm>
                <a:off x="2922" y="3270"/>
                <a:ext cx="90" cy="86"/>
              </a:xfrm>
              <a:custGeom>
                <a:avLst/>
                <a:gdLst>
                  <a:gd name="T0" fmla="*/ 24 w 47"/>
                  <a:gd name="T1" fmla="*/ 45 h 45"/>
                  <a:gd name="T2" fmla="*/ 31 w 47"/>
                  <a:gd name="T3" fmla="*/ 44 h 45"/>
                  <a:gd name="T4" fmla="*/ 44 w 47"/>
                  <a:gd name="T5" fmla="*/ 32 h 45"/>
                  <a:gd name="T6" fmla="*/ 45 w 47"/>
                  <a:gd name="T7" fmla="*/ 15 h 45"/>
                  <a:gd name="T8" fmla="*/ 24 w 47"/>
                  <a:gd name="T9" fmla="*/ 0 h 45"/>
                  <a:gd name="T10" fmla="*/ 16 w 47"/>
                  <a:gd name="T11" fmla="*/ 1 h 45"/>
                  <a:gd name="T12" fmla="*/ 3 w 47"/>
                  <a:gd name="T13" fmla="*/ 12 h 45"/>
                  <a:gd name="T14" fmla="*/ 2 w 47"/>
                  <a:gd name="T15" fmla="*/ 30 h 45"/>
                  <a:gd name="T16" fmla="*/ 24 w 47"/>
                  <a:gd name="T17" fmla="*/ 45 h 45"/>
                  <a:gd name="T18" fmla="*/ 16 w 47"/>
                  <a:gd name="T19" fmla="*/ 19 h 45"/>
                  <a:gd name="T20" fmla="*/ 21 w 47"/>
                  <a:gd name="T21" fmla="*/ 15 h 45"/>
                  <a:gd name="T22" fmla="*/ 24 w 47"/>
                  <a:gd name="T23" fmla="*/ 14 h 45"/>
                  <a:gd name="T24" fmla="*/ 31 w 47"/>
                  <a:gd name="T25" fmla="*/ 20 h 45"/>
                  <a:gd name="T26" fmla="*/ 31 w 47"/>
                  <a:gd name="T27" fmla="*/ 26 h 45"/>
                  <a:gd name="T28" fmla="*/ 26 w 47"/>
                  <a:gd name="T29" fmla="*/ 30 h 45"/>
                  <a:gd name="T30" fmla="*/ 16 w 47"/>
                  <a:gd name="T31" fmla="*/ 25 h 45"/>
                  <a:gd name="T32" fmla="*/ 16 w 47"/>
                  <a:gd name="T33"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45">
                    <a:moveTo>
                      <a:pt x="24" y="45"/>
                    </a:moveTo>
                    <a:cubicBezTo>
                      <a:pt x="26" y="45"/>
                      <a:pt x="29" y="45"/>
                      <a:pt x="31" y="44"/>
                    </a:cubicBezTo>
                    <a:cubicBezTo>
                      <a:pt x="37" y="42"/>
                      <a:pt x="41" y="38"/>
                      <a:pt x="44" y="32"/>
                    </a:cubicBezTo>
                    <a:cubicBezTo>
                      <a:pt x="46" y="27"/>
                      <a:pt x="47" y="21"/>
                      <a:pt x="45" y="15"/>
                    </a:cubicBezTo>
                    <a:cubicBezTo>
                      <a:pt x="42" y="6"/>
                      <a:pt x="33" y="0"/>
                      <a:pt x="24" y="0"/>
                    </a:cubicBezTo>
                    <a:cubicBezTo>
                      <a:pt x="21" y="0"/>
                      <a:pt x="19" y="0"/>
                      <a:pt x="16" y="1"/>
                    </a:cubicBezTo>
                    <a:cubicBezTo>
                      <a:pt x="11" y="3"/>
                      <a:pt x="6" y="7"/>
                      <a:pt x="3" y="12"/>
                    </a:cubicBezTo>
                    <a:cubicBezTo>
                      <a:pt x="1" y="18"/>
                      <a:pt x="0" y="24"/>
                      <a:pt x="2" y="30"/>
                    </a:cubicBezTo>
                    <a:cubicBezTo>
                      <a:pt x="5" y="39"/>
                      <a:pt x="14" y="45"/>
                      <a:pt x="24" y="45"/>
                    </a:cubicBezTo>
                    <a:close/>
                    <a:moveTo>
                      <a:pt x="16" y="19"/>
                    </a:moveTo>
                    <a:cubicBezTo>
                      <a:pt x="17" y="17"/>
                      <a:pt x="19" y="15"/>
                      <a:pt x="21" y="15"/>
                    </a:cubicBezTo>
                    <a:cubicBezTo>
                      <a:pt x="22" y="14"/>
                      <a:pt x="23" y="14"/>
                      <a:pt x="24" y="14"/>
                    </a:cubicBezTo>
                    <a:cubicBezTo>
                      <a:pt x="27" y="14"/>
                      <a:pt x="30" y="17"/>
                      <a:pt x="31" y="20"/>
                    </a:cubicBezTo>
                    <a:cubicBezTo>
                      <a:pt x="32" y="22"/>
                      <a:pt x="32" y="24"/>
                      <a:pt x="31" y="26"/>
                    </a:cubicBezTo>
                    <a:cubicBezTo>
                      <a:pt x="30" y="28"/>
                      <a:pt x="28" y="29"/>
                      <a:pt x="26" y="30"/>
                    </a:cubicBezTo>
                    <a:cubicBezTo>
                      <a:pt x="22" y="31"/>
                      <a:pt x="17" y="29"/>
                      <a:pt x="16" y="25"/>
                    </a:cubicBezTo>
                    <a:cubicBezTo>
                      <a:pt x="15" y="23"/>
                      <a:pt x="15" y="21"/>
                      <a:pt x="1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5" name="Freeform 100">
                <a:extLst>
                  <a:ext uri="{FF2B5EF4-FFF2-40B4-BE49-F238E27FC236}">
                    <a16:creationId xmlns:a16="http://schemas.microsoft.com/office/drawing/2014/main" xmlns="" id="{F0A5D8BD-F403-BF4D-B5F5-F70B75DA2BDD}"/>
                  </a:ext>
                </a:extLst>
              </p:cNvPr>
              <p:cNvSpPr>
                <a:spLocks noEditPoints="1"/>
              </p:cNvSpPr>
              <p:nvPr/>
            </p:nvSpPr>
            <p:spPr bwMode="auto">
              <a:xfrm>
                <a:off x="3004" y="3201"/>
                <a:ext cx="52" cy="50"/>
              </a:xfrm>
              <a:custGeom>
                <a:avLst/>
                <a:gdLst>
                  <a:gd name="T0" fmla="*/ 13 w 27"/>
                  <a:gd name="T1" fmla="*/ 26 h 26"/>
                  <a:gd name="T2" fmla="*/ 17 w 27"/>
                  <a:gd name="T3" fmla="*/ 25 h 26"/>
                  <a:gd name="T4" fmla="*/ 25 w 27"/>
                  <a:gd name="T5" fmla="*/ 10 h 26"/>
                  <a:gd name="T6" fmla="*/ 9 w 27"/>
                  <a:gd name="T7" fmla="*/ 2 h 26"/>
                  <a:gd name="T8" fmla="*/ 2 w 27"/>
                  <a:gd name="T9" fmla="*/ 8 h 26"/>
                  <a:gd name="T10" fmla="*/ 1 w 27"/>
                  <a:gd name="T11" fmla="*/ 18 h 26"/>
                  <a:gd name="T12" fmla="*/ 13 w 27"/>
                  <a:gd name="T13" fmla="*/ 26 h 26"/>
                  <a:gd name="T14" fmla="*/ 12 w 27"/>
                  <a:gd name="T15" fmla="*/ 12 h 26"/>
                  <a:gd name="T16" fmla="*/ 13 w 27"/>
                  <a:gd name="T17" fmla="*/ 12 h 26"/>
                  <a:gd name="T18" fmla="*/ 15 w 27"/>
                  <a:gd name="T19" fmla="*/ 13 h 26"/>
                  <a:gd name="T20" fmla="*/ 15 w 27"/>
                  <a:gd name="T21" fmla="*/ 14 h 26"/>
                  <a:gd name="T22" fmla="*/ 13 w 27"/>
                  <a:gd name="T23" fmla="*/ 15 h 26"/>
                  <a:gd name="T24" fmla="*/ 11 w 27"/>
                  <a:gd name="T25" fmla="*/ 14 h 26"/>
                  <a:gd name="T26" fmla="*/ 12 w 27"/>
                  <a:gd name="T2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6">
                    <a:moveTo>
                      <a:pt x="13" y="26"/>
                    </a:moveTo>
                    <a:cubicBezTo>
                      <a:pt x="14" y="26"/>
                      <a:pt x="16" y="26"/>
                      <a:pt x="17" y="25"/>
                    </a:cubicBezTo>
                    <a:cubicBezTo>
                      <a:pt x="24" y="23"/>
                      <a:pt x="27" y="16"/>
                      <a:pt x="25" y="10"/>
                    </a:cubicBezTo>
                    <a:cubicBezTo>
                      <a:pt x="23" y="3"/>
                      <a:pt x="15" y="0"/>
                      <a:pt x="9" y="2"/>
                    </a:cubicBezTo>
                    <a:cubicBezTo>
                      <a:pt x="6" y="3"/>
                      <a:pt x="3" y="5"/>
                      <a:pt x="2" y="8"/>
                    </a:cubicBezTo>
                    <a:cubicBezTo>
                      <a:pt x="0" y="11"/>
                      <a:pt x="0" y="14"/>
                      <a:pt x="1" y="18"/>
                    </a:cubicBezTo>
                    <a:cubicBezTo>
                      <a:pt x="3" y="23"/>
                      <a:pt x="8" y="26"/>
                      <a:pt x="13" y="26"/>
                    </a:cubicBezTo>
                    <a:close/>
                    <a:moveTo>
                      <a:pt x="12" y="12"/>
                    </a:moveTo>
                    <a:cubicBezTo>
                      <a:pt x="13" y="12"/>
                      <a:pt x="13" y="12"/>
                      <a:pt x="13" y="12"/>
                    </a:cubicBezTo>
                    <a:cubicBezTo>
                      <a:pt x="14" y="12"/>
                      <a:pt x="15" y="12"/>
                      <a:pt x="15" y="13"/>
                    </a:cubicBezTo>
                    <a:cubicBezTo>
                      <a:pt x="15" y="13"/>
                      <a:pt x="15" y="14"/>
                      <a:pt x="15" y="14"/>
                    </a:cubicBezTo>
                    <a:cubicBezTo>
                      <a:pt x="14" y="15"/>
                      <a:pt x="14" y="15"/>
                      <a:pt x="13" y="15"/>
                    </a:cubicBezTo>
                    <a:cubicBezTo>
                      <a:pt x="12" y="15"/>
                      <a:pt x="11" y="15"/>
                      <a:pt x="11" y="14"/>
                    </a:cubicBezTo>
                    <a:cubicBezTo>
                      <a:pt x="11" y="13"/>
                      <a:pt x="11" y="12"/>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6" name="Freeform 101">
                <a:extLst>
                  <a:ext uri="{FF2B5EF4-FFF2-40B4-BE49-F238E27FC236}">
                    <a16:creationId xmlns:a16="http://schemas.microsoft.com/office/drawing/2014/main" xmlns="" id="{FB66B841-F088-BE4B-AC66-A0729089A284}"/>
                  </a:ext>
                </a:extLst>
              </p:cNvPr>
              <p:cNvSpPr>
                <a:spLocks/>
              </p:cNvSpPr>
              <p:nvPr/>
            </p:nvSpPr>
            <p:spPr bwMode="auto">
              <a:xfrm>
                <a:off x="2879" y="3928"/>
                <a:ext cx="676" cy="78"/>
              </a:xfrm>
              <a:custGeom>
                <a:avLst/>
                <a:gdLst>
                  <a:gd name="T0" fmla="*/ 628 w 676"/>
                  <a:gd name="T1" fmla="*/ 30 h 78"/>
                  <a:gd name="T2" fmla="*/ 628 w 676"/>
                  <a:gd name="T3" fmla="*/ 0 h 78"/>
                  <a:gd name="T4" fmla="*/ 49 w 676"/>
                  <a:gd name="T5" fmla="*/ 0 h 78"/>
                  <a:gd name="T6" fmla="*/ 49 w 676"/>
                  <a:gd name="T7" fmla="*/ 30 h 78"/>
                  <a:gd name="T8" fmla="*/ 0 w 676"/>
                  <a:gd name="T9" fmla="*/ 30 h 78"/>
                  <a:gd name="T10" fmla="*/ 0 w 676"/>
                  <a:gd name="T11" fmla="*/ 78 h 78"/>
                  <a:gd name="T12" fmla="*/ 676 w 676"/>
                  <a:gd name="T13" fmla="*/ 78 h 78"/>
                  <a:gd name="T14" fmla="*/ 676 w 676"/>
                  <a:gd name="T15" fmla="*/ 30 h 78"/>
                  <a:gd name="T16" fmla="*/ 628 w 676"/>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6" h="78">
                    <a:moveTo>
                      <a:pt x="628" y="30"/>
                    </a:moveTo>
                    <a:lnTo>
                      <a:pt x="628" y="0"/>
                    </a:lnTo>
                    <a:lnTo>
                      <a:pt x="49" y="0"/>
                    </a:lnTo>
                    <a:lnTo>
                      <a:pt x="49" y="30"/>
                    </a:lnTo>
                    <a:lnTo>
                      <a:pt x="0" y="30"/>
                    </a:lnTo>
                    <a:lnTo>
                      <a:pt x="0" y="78"/>
                    </a:lnTo>
                    <a:lnTo>
                      <a:pt x="676" y="78"/>
                    </a:lnTo>
                    <a:lnTo>
                      <a:pt x="676" y="30"/>
                    </a:lnTo>
                    <a:lnTo>
                      <a:pt x="6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7" name="Rectangle 102">
                <a:extLst>
                  <a:ext uri="{FF2B5EF4-FFF2-40B4-BE49-F238E27FC236}">
                    <a16:creationId xmlns:a16="http://schemas.microsoft.com/office/drawing/2014/main" xmlns="" id="{E2A093CB-FCC7-C54A-967C-E5E4CFE482D2}"/>
                  </a:ext>
                </a:extLst>
              </p:cNvPr>
              <p:cNvSpPr>
                <a:spLocks noChangeArrowheads="1"/>
              </p:cNvSpPr>
              <p:nvPr/>
            </p:nvSpPr>
            <p:spPr bwMode="auto">
              <a:xfrm>
                <a:off x="3204" y="3470"/>
                <a:ext cx="42" cy="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8" name="Rectangle 103">
                <a:extLst>
                  <a:ext uri="{FF2B5EF4-FFF2-40B4-BE49-F238E27FC236}">
                    <a16:creationId xmlns:a16="http://schemas.microsoft.com/office/drawing/2014/main" xmlns="" id="{E209302A-541B-2545-B55D-91892C09AF8A}"/>
                  </a:ext>
                </a:extLst>
              </p:cNvPr>
              <p:cNvSpPr>
                <a:spLocks noChangeArrowheads="1"/>
              </p:cNvSpPr>
              <p:nvPr/>
            </p:nvSpPr>
            <p:spPr bwMode="auto">
              <a:xfrm>
                <a:off x="3187" y="3485"/>
                <a:ext cx="77"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59" name="Freeform 104">
                <a:extLst>
                  <a:ext uri="{FF2B5EF4-FFF2-40B4-BE49-F238E27FC236}">
                    <a16:creationId xmlns:a16="http://schemas.microsoft.com/office/drawing/2014/main" xmlns="" id="{3DB2A48D-6624-7248-8558-00BD0FC041EF}"/>
                  </a:ext>
                </a:extLst>
              </p:cNvPr>
              <p:cNvSpPr>
                <a:spLocks/>
              </p:cNvSpPr>
              <p:nvPr/>
            </p:nvSpPr>
            <p:spPr bwMode="auto">
              <a:xfrm>
                <a:off x="1482" y="1967"/>
                <a:ext cx="66" cy="63"/>
              </a:xfrm>
              <a:custGeom>
                <a:avLst/>
                <a:gdLst>
                  <a:gd name="T0" fmla="*/ 35 w 35"/>
                  <a:gd name="T1" fmla="*/ 0 h 33"/>
                  <a:gd name="T2" fmla="*/ 35 w 35"/>
                  <a:gd name="T3" fmla="*/ 13 h 33"/>
                  <a:gd name="T4" fmla="*/ 17 w 35"/>
                  <a:gd name="T5" fmla="*/ 33 h 33"/>
                  <a:gd name="T6" fmla="*/ 0 w 35"/>
                  <a:gd name="T7" fmla="*/ 13 h 33"/>
                  <a:gd name="T8" fmla="*/ 0 w 35"/>
                  <a:gd name="T9" fmla="*/ 0 h 33"/>
                  <a:gd name="T10" fmla="*/ 35 w 35"/>
                  <a:gd name="T11" fmla="*/ 0 h 33"/>
                </a:gdLst>
                <a:ahLst/>
                <a:cxnLst>
                  <a:cxn ang="0">
                    <a:pos x="T0" y="T1"/>
                  </a:cxn>
                  <a:cxn ang="0">
                    <a:pos x="T2" y="T3"/>
                  </a:cxn>
                  <a:cxn ang="0">
                    <a:pos x="T4" y="T5"/>
                  </a:cxn>
                  <a:cxn ang="0">
                    <a:pos x="T6" y="T7"/>
                  </a:cxn>
                  <a:cxn ang="0">
                    <a:pos x="T8" y="T9"/>
                  </a:cxn>
                  <a:cxn ang="0">
                    <a:pos x="T10" y="T11"/>
                  </a:cxn>
                </a:cxnLst>
                <a:rect l="0" t="0" r="r" b="b"/>
                <a:pathLst>
                  <a:path w="35" h="33">
                    <a:moveTo>
                      <a:pt x="35" y="0"/>
                    </a:moveTo>
                    <a:cubicBezTo>
                      <a:pt x="35" y="13"/>
                      <a:pt x="35" y="13"/>
                      <a:pt x="35" y="13"/>
                    </a:cubicBezTo>
                    <a:cubicBezTo>
                      <a:pt x="35" y="24"/>
                      <a:pt x="27" y="33"/>
                      <a:pt x="17" y="33"/>
                    </a:cubicBezTo>
                    <a:cubicBezTo>
                      <a:pt x="8" y="33"/>
                      <a:pt x="0" y="24"/>
                      <a:pt x="0" y="13"/>
                    </a:cubicBezTo>
                    <a:cubicBezTo>
                      <a:pt x="0" y="0"/>
                      <a:pt x="0" y="0"/>
                      <a:pt x="0" y="0"/>
                    </a:cubicBez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0" name="Freeform 105">
                <a:extLst>
                  <a:ext uri="{FF2B5EF4-FFF2-40B4-BE49-F238E27FC236}">
                    <a16:creationId xmlns:a16="http://schemas.microsoft.com/office/drawing/2014/main" xmlns="" id="{AECDF7EA-3630-8E47-B8A3-7FD0086078AA}"/>
                  </a:ext>
                </a:extLst>
              </p:cNvPr>
              <p:cNvSpPr>
                <a:spLocks/>
              </p:cNvSpPr>
              <p:nvPr/>
            </p:nvSpPr>
            <p:spPr bwMode="auto">
              <a:xfrm>
                <a:off x="1508" y="1543"/>
                <a:ext cx="12" cy="376"/>
              </a:xfrm>
              <a:custGeom>
                <a:avLst/>
                <a:gdLst>
                  <a:gd name="T0" fmla="*/ 1 w 6"/>
                  <a:gd name="T1" fmla="*/ 195 h 198"/>
                  <a:gd name="T2" fmla="*/ 0 w 6"/>
                  <a:gd name="T3" fmla="*/ 3 h 198"/>
                  <a:gd name="T4" fmla="*/ 3 w 6"/>
                  <a:gd name="T5" fmla="*/ 0 h 198"/>
                  <a:gd name="T6" fmla="*/ 5 w 6"/>
                  <a:gd name="T7" fmla="*/ 3 h 198"/>
                  <a:gd name="T8" fmla="*/ 6 w 6"/>
                  <a:gd name="T9" fmla="*/ 195 h 198"/>
                  <a:gd name="T10" fmla="*/ 3 w 6"/>
                  <a:gd name="T11" fmla="*/ 198 h 198"/>
                  <a:gd name="T12" fmla="*/ 1 w 6"/>
                  <a:gd name="T13" fmla="*/ 195 h 198"/>
                </a:gdLst>
                <a:ahLst/>
                <a:cxnLst>
                  <a:cxn ang="0">
                    <a:pos x="T0" y="T1"/>
                  </a:cxn>
                  <a:cxn ang="0">
                    <a:pos x="T2" y="T3"/>
                  </a:cxn>
                  <a:cxn ang="0">
                    <a:pos x="T4" y="T5"/>
                  </a:cxn>
                  <a:cxn ang="0">
                    <a:pos x="T6" y="T7"/>
                  </a:cxn>
                  <a:cxn ang="0">
                    <a:pos x="T8" y="T9"/>
                  </a:cxn>
                  <a:cxn ang="0">
                    <a:pos x="T10" y="T11"/>
                  </a:cxn>
                  <a:cxn ang="0">
                    <a:pos x="T12" y="T13"/>
                  </a:cxn>
                </a:cxnLst>
                <a:rect l="0" t="0" r="r" b="b"/>
                <a:pathLst>
                  <a:path w="6" h="198">
                    <a:moveTo>
                      <a:pt x="1" y="195"/>
                    </a:moveTo>
                    <a:cubicBezTo>
                      <a:pt x="0" y="3"/>
                      <a:pt x="0" y="3"/>
                      <a:pt x="0" y="3"/>
                    </a:cubicBezTo>
                    <a:cubicBezTo>
                      <a:pt x="0" y="1"/>
                      <a:pt x="1" y="0"/>
                      <a:pt x="3" y="0"/>
                    </a:cubicBezTo>
                    <a:cubicBezTo>
                      <a:pt x="4" y="0"/>
                      <a:pt x="5" y="1"/>
                      <a:pt x="5" y="3"/>
                    </a:cubicBezTo>
                    <a:cubicBezTo>
                      <a:pt x="6" y="195"/>
                      <a:pt x="6" y="195"/>
                      <a:pt x="6" y="195"/>
                    </a:cubicBezTo>
                    <a:cubicBezTo>
                      <a:pt x="6" y="197"/>
                      <a:pt x="5" y="198"/>
                      <a:pt x="3" y="198"/>
                    </a:cubicBezTo>
                    <a:cubicBezTo>
                      <a:pt x="2" y="198"/>
                      <a:pt x="1" y="197"/>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1" name="Freeform 106">
                <a:extLst>
                  <a:ext uri="{FF2B5EF4-FFF2-40B4-BE49-F238E27FC236}">
                    <a16:creationId xmlns:a16="http://schemas.microsoft.com/office/drawing/2014/main" xmlns="" id="{9A87DC3C-E3B5-A047-A146-DCBF1D8E32A3}"/>
                  </a:ext>
                </a:extLst>
              </p:cNvPr>
              <p:cNvSpPr>
                <a:spLocks noEditPoints="1"/>
              </p:cNvSpPr>
              <p:nvPr/>
            </p:nvSpPr>
            <p:spPr bwMode="auto">
              <a:xfrm>
                <a:off x="1417" y="1275"/>
                <a:ext cx="194" cy="679"/>
              </a:xfrm>
              <a:custGeom>
                <a:avLst/>
                <a:gdLst>
                  <a:gd name="T0" fmla="*/ 0 w 102"/>
                  <a:gd name="T1" fmla="*/ 232 h 357"/>
                  <a:gd name="T2" fmla="*/ 34 w 102"/>
                  <a:gd name="T3" fmla="*/ 357 h 357"/>
                  <a:gd name="T4" fmla="*/ 69 w 102"/>
                  <a:gd name="T5" fmla="*/ 278 h 357"/>
                  <a:gd name="T6" fmla="*/ 101 w 102"/>
                  <a:gd name="T7" fmla="*/ 49 h 357"/>
                  <a:gd name="T8" fmla="*/ 49 w 102"/>
                  <a:gd name="T9" fmla="*/ 0 h 357"/>
                  <a:gd name="T10" fmla="*/ 18 w 102"/>
                  <a:gd name="T11" fmla="*/ 36 h 357"/>
                  <a:gd name="T12" fmla="*/ 41 w 102"/>
                  <a:gd name="T13" fmla="*/ 31 h 357"/>
                  <a:gd name="T14" fmla="*/ 60 w 102"/>
                  <a:gd name="T15" fmla="*/ 31 h 357"/>
                  <a:gd name="T16" fmla="*/ 79 w 102"/>
                  <a:gd name="T17" fmla="*/ 36 h 357"/>
                  <a:gd name="T18" fmla="*/ 79 w 102"/>
                  <a:gd name="T19" fmla="*/ 43 h 357"/>
                  <a:gd name="T20" fmla="*/ 60 w 102"/>
                  <a:gd name="T21" fmla="*/ 78 h 357"/>
                  <a:gd name="T22" fmla="*/ 82 w 102"/>
                  <a:gd name="T23" fmla="*/ 82 h 357"/>
                  <a:gd name="T24" fmla="*/ 60 w 102"/>
                  <a:gd name="T25" fmla="*/ 85 h 357"/>
                  <a:gd name="T26" fmla="*/ 79 w 102"/>
                  <a:gd name="T27" fmla="*/ 120 h 357"/>
                  <a:gd name="T28" fmla="*/ 79 w 102"/>
                  <a:gd name="T29" fmla="*/ 128 h 357"/>
                  <a:gd name="T30" fmla="*/ 61 w 102"/>
                  <a:gd name="T31" fmla="*/ 163 h 357"/>
                  <a:gd name="T32" fmla="*/ 83 w 102"/>
                  <a:gd name="T33" fmla="*/ 166 h 357"/>
                  <a:gd name="T34" fmla="*/ 61 w 102"/>
                  <a:gd name="T35" fmla="*/ 170 h 357"/>
                  <a:gd name="T36" fmla="*/ 79 w 102"/>
                  <a:gd name="T37" fmla="*/ 205 h 357"/>
                  <a:gd name="T38" fmla="*/ 79 w 102"/>
                  <a:gd name="T39" fmla="*/ 212 h 357"/>
                  <a:gd name="T40" fmla="*/ 61 w 102"/>
                  <a:gd name="T41" fmla="*/ 336 h 357"/>
                  <a:gd name="T42" fmla="*/ 42 w 102"/>
                  <a:gd name="T43" fmla="*/ 336 h 357"/>
                  <a:gd name="T44" fmla="*/ 19 w 102"/>
                  <a:gd name="T45" fmla="*/ 212 h 357"/>
                  <a:gd name="T46" fmla="*/ 19 w 102"/>
                  <a:gd name="T47" fmla="*/ 205 h 357"/>
                  <a:gd name="T48" fmla="*/ 41 w 102"/>
                  <a:gd name="T49" fmla="*/ 170 h 357"/>
                  <a:gd name="T50" fmla="*/ 15 w 102"/>
                  <a:gd name="T51" fmla="*/ 167 h 357"/>
                  <a:gd name="T52" fmla="*/ 41 w 102"/>
                  <a:gd name="T53" fmla="*/ 163 h 357"/>
                  <a:gd name="T54" fmla="*/ 19 w 102"/>
                  <a:gd name="T55" fmla="*/ 128 h 357"/>
                  <a:gd name="T56" fmla="*/ 19 w 102"/>
                  <a:gd name="T57" fmla="*/ 121 h 357"/>
                  <a:gd name="T58" fmla="*/ 41 w 102"/>
                  <a:gd name="T59" fmla="*/ 86 h 357"/>
                  <a:gd name="T60" fmla="*/ 15 w 102"/>
                  <a:gd name="T61" fmla="*/ 82 h 357"/>
                  <a:gd name="T62" fmla="*/ 41 w 102"/>
                  <a:gd name="T63" fmla="*/ 78 h 357"/>
                  <a:gd name="T64" fmla="*/ 18 w 102"/>
                  <a:gd name="T65" fmla="*/ 43 h 357"/>
                  <a:gd name="T66" fmla="*/ 18 w 102"/>
                  <a:gd name="T67" fmla="*/ 3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357">
                    <a:moveTo>
                      <a:pt x="0" y="49"/>
                    </a:moveTo>
                    <a:cubicBezTo>
                      <a:pt x="0" y="232"/>
                      <a:pt x="0" y="232"/>
                      <a:pt x="0" y="232"/>
                    </a:cubicBezTo>
                    <a:cubicBezTo>
                      <a:pt x="0" y="253"/>
                      <a:pt x="14" y="272"/>
                      <a:pt x="33" y="278"/>
                    </a:cubicBezTo>
                    <a:cubicBezTo>
                      <a:pt x="34" y="357"/>
                      <a:pt x="34" y="357"/>
                      <a:pt x="34" y="357"/>
                    </a:cubicBezTo>
                    <a:cubicBezTo>
                      <a:pt x="69" y="357"/>
                      <a:pt x="69" y="357"/>
                      <a:pt x="69" y="357"/>
                    </a:cubicBezTo>
                    <a:cubicBezTo>
                      <a:pt x="69" y="278"/>
                      <a:pt x="69" y="278"/>
                      <a:pt x="69" y="278"/>
                    </a:cubicBezTo>
                    <a:cubicBezTo>
                      <a:pt x="88" y="271"/>
                      <a:pt x="102" y="253"/>
                      <a:pt x="102" y="232"/>
                    </a:cubicBezTo>
                    <a:cubicBezTo>
                      <a:pt x="101" y="49"/>
                      <a:pt x="101" y="49"/>
                      <a:pt x="101" y="49"/>
                    </a:cubicBezTo>
                    <a:cubicBezTo>
                      <a:pt x="101" y="22"/>
                      <a:pt x="79" y="0"/>
                      <a:pt x="52" y="0"/>
                    </a:cubicBezTo>
                    <a:cubicBezTo>
                      <a:pt x="49" y="0"/>
                      <a:pt x="49" y="0"/>
                      <a:pt x="49" y="0"/>
                    </a:cubicBezTo>
                    <a:cubicBezTo>
                      <a:pt x="22" y="0"/>
                      <a:pt x="0" y="22"/>
                      <a:pt x="0" y="49"/>
                    </a:cubicBezTo>
                    <a:close/>
                    <a:moveTo>
                      <a:pt x="18" y="36"/>
                    </a:moveTo>
                    <a:cubicBezTo>
                      <a:pt x="41" y="36"/>
                      <a:pt x="41" y="36"/>
                      <a:pt x="41" y="36"/>
                    </a:cubicBezTo>
                    <a:cubicBezTo>
                      <a:pt x="41" y="31"/>
                      <a:pt x="41" y="31"/>
                      <a:pt x="41" y="31"/>
                    </a:cubicBezTo>
                    <a:cubicBezTo>
                      <a:pt x="41" y="26"/>
                      <a:pt x="45" y="22"/>
                      <a:pt x="51" y="22"/>
                    </a:cubicBezTo>
                    <a:cubicBezTo>
                      <a:pt x="56" y="22"/>
                      <a:pt x="60" y="26"/>
                      <a:pt x="60" y="31"/>
                    </a:cubicBezTo>
                    <a:cubicBezTo>
                      <a:pt x="60" y="36"/>
                      <a:pt x="60" y="36"/>
                      <a:pt x="60" y="36"/>
                    </a:cubicBezTo>
                    <a:cubicBezTo>
                      <a:pt x="79" y="36"/>
                      <a:pt x="79" y="36"/>
                      <a:pt x="79" y="36"/>
                    </a:cubicBezTo>
                    <a:cubicBezTo>
                      <a:pt x="81" y="36"/>
                      <a:pt x="82" y="37"/>
                      <a:pt x="82" y="39"/>
                    </a:cubicBezTo>
                    <a:cubicBezTo>
                      <a:pt x="82" y="42"/>
                      <a:pt x="81" y="43"/>
                      <a:pt x="79" y="43"/>
                    </a:cubicBezTo>
                    <a:cubicBezTo>
                      <a:pt x="60" y="43"/>
                      <a:pt x="60" y="43"/>
                      <a:pt x="60" y="43"/>
                    </a:cubicBezTo>
                    <a:cubicBezTo>
                      <a:pt x="60" y="78"/>
                      <a:pt x="60" y="78"/>
                      <a:pt x="60" y="78"/>
                    </a:cubicBezTo>
                    <a:cubicBezTo>
                      <a:pt x="79" y="78"/>
                      <a:pt x="79" y="78"/>
                      <a:pt x="79" y="78"/>
                    </a:cubicBezTo>
                    <a:cubicBezTo>
                      <a:pt x="81" y="78"/>
                      <a:pt x="82" y="80"/>
                      <a:pt x="82" y="82"/>
                    </a:cubicBezTo>
                    <a:cubicBezTo>
                      <a:pt x="82" y="84"/>
                      <a:pt x="81" y="85"/>
                      <a:pt x="79" y="85"/>
                    </a:cubicBezTo>
                    <a:cubicBezTo>
                      <a:pt x="60" y="85"/>
                      <a:pt x="60" y="85"/>
                      <a:pt x="60" y="85"/>
                    </a:cubicBezTo>
                    <a:cubicBezTo>
                      <a:pt x="61" y="120"/>
                      <a:pt x="61" y="120"/>
                      <a:pt x="61" y="120"/>
                    </a:cubicBezTo>
                    <a:cubicBezTo>
                      <a:pt x="79" y="120"/>
                      <a:pt x="79" y="120"/>
                      <a:pt x="79" y="120"/>
                    </a:cubicBezTo>
                    <a:cubicBezTo>
                      <a:pt x="81" y="120"/>
                      <a:pt x="82" y="122"/>
                      <a:pt x="82" y="124"/>
                    </a:cubicBezTo>
                    <a:cubicBezTo>
                      <a:pt x="82" y="126"/>
                      <a:pt x="81" y="128"/>
                      <a:pt x="79" y="128"/>
                    </a:cubicBezTo>
                    <a:cubicBezTo>
                      <a:pt x="61" y="128"/>
                      <a:pt x="61" y="128"/>
                      <a:pt x="61" y="128"/>
                    </a:cubicBezTo>
                    <a:cubicBezTo>
                      <a:pt x="61" y="163"/>
                      <a:pt x="61" y="163"/>
                      <a:pt x="61" y="163"/>
                    </a:cubicBezTo>
                    <a:cubicBezTo>
                      <a:pt x="79" y="163"/>
                      <a:pt x="79" y="163"/>
                      <a:pt x="79" y="163"/>
                    </a:cubicBezTo>
                    <a:cubicBezTo>
                      <a:pt x="81" y="163"/>
                      <a:pt x="83" y="164"/>
                      <a:pt x="83" y="166"/>
                    </a:cubicBezTo>
                    <a:cubicBezTo>
                      <a:pt x="83" y="168"/>
                      <a:pt x="81" y="170"/>
                      <a:pt x="79" y="170"/>
                    </a:cubicBezTo>
                    <a:cubicBezTo>
                      <a:pt x="61" y="170"/>
                      <a:pt x="61" y="170"/>
                      <a:pt x="61" y="170"/>
                    </a:cubicBezTo>
                    <a:cubicBezTo>
                      <a:pt x="61" y="205"/>
                      <a:pt x="61" y="205"/>
                      <a:pt x="61" y="205"/>
                    </a:cubicBezTo>
                    <a:cubicBezTo>
                      <a:pt x="79" y="205"/>
                      <a:pt x="79" y="205"/>
                      <a:pt x="79" y="205"/>
                    </a:cubicBezTo>
                    <a:cubicBezTo>
                      <a:pt x="81" y="205"/>
                      <a:pt x="83" y="207"/>
                      <a:pt x="83" y="209"/>
                    </a:cubicBezTo>
                    <a:cubicBezTo>
                      <a:pt x="83" y="211"/>
                      <a:pt x="81" y="212"/>
                      <a:pt x="79" y="212"/>
                    </a:cubicBezTo>
                    <a:cubicBezTo>
                      <a:pt x="61" y="212"/>
                      <a:pt x="61" y="212"/>
                      <a:pt x="61" y="212"/>
                    </a:cubicBezTo>
                    <a:cubicBezTo>
                      <a:pt x="61" y="336"/>
                      <a:pt x="61" y="336"/>
                      <a:pt x="61" y="336"/>
                    </a:cubicBezTo>
                    <a:cubicBezTo>
                      <a:pt x="61" y="342"/>
                      <a:pt x="57" y="346"/>
                      <a:pt x="51" y="346"/>
                    </a:cubicBezTo>
                    <a:cubicBezTo>
                      <a:pt x="46" y="346"/>
                      <a:pt x="42" y="342"/>
                      <a:pt x="42" y="336"/>
                    </a:cubicBezTo>
                    <a:cubicBezTo>
                      <a:pt x="41" y="212"/>
                      <a:pt x="41" y="212"/>
                      <a:pt x="41" y="212"/>
                    </a:cubicBezTo>
                    <a:cubicBezTo>
                      <a:pt x="19" y="212"/>
                      <a:pt x="19" y="212"/>
                      <a:pt x="19" y="212"/>
                    </a:cubicBezTo>
                    <a:cubicBezTo>
                      <a:pt x="17" y="212"/>
                      <a:pt x="15" y="211"/>
                      <a:pt x="15" y="209"/>
                    </a:cubicBezTo>
                    <a:cubicBezTo>
                      <a:pt x="15" y="207"/>
                      <a:pt x="17" y="205"/>
                      <a:pt x="19" y="205"/>
                    </a:cubicBezTo>
                    <a:cubicBezTo>
                      <a:pt x="41" y="205"/>
                      <a:pt x="41" y="205"/>
                      <a:pt x="41" y="205"/>
                    </a:cubicBezTo>
                    <a:cubicBezTo>
                      <a:pt x="41" y="170"/>
                      <a:pt x="41" y="170"/>
                      <a:pt x="41" y="170"/>
                    </a:cubicBezTo>
                    <a:cubicBezTo>
                      <a:pt x="19" y="170"/>
                      <a:pt x="19" y="170"/>
                      <a:pt x="19" y="170"/>
                    </a:cubicBezTo>
                    <a:cubicBezTo>
                      <a:pt x="17" y="170"/>
                      <a:pt x="15" y="169"/>
                      <a:pt x="15" y="167"/>
                    </a:cubicBezTo>
                    <a:cubicBezTo>
                      <a:pt x="15" y="164"/>
                      <a:pt x="17" y="163"/>
                      <a:pt x="19" y="163"/>
                    </a:cubicBezTo>
                    <a:cubicBezTo>
                      <a:pt x="41" y="163"/>
                      <a:pt x="41" y="163"/>
                      <a:pt x="41" y="163"/>
                    </a:cubicBezTo>
                    <a:cubicBezTo>
                      <a:pt x="41" y="128"/>
                      <a:pt x="41" y="128"/>
                      <a:pt x="41" y="128"/>
                    </a:cubicBezTo>
                    <a:cubicBezTo>
                      <a:pt x="19" y="128"/>
                      <a:pt x="19" y="128"/>
                      <a:pt x="19" y="128"/>
                    </a:cubicBezTo>
                    <a:cubicBezTo>
                      <a:pt x="17" y="128"/>
                      <a:pt x="15" y="126"/>
                      <a:pt x="15" y="124"/>
                    </a:cubicBezTo>
                    <a:cubicBezTo>
                      <a:pt x="15" y="122"/>
                      <a:pt x="17" y="121"/>
                      <a:pt x="19" y="121"/>
                    </a:cubicBezTo>
                    <a:cubicBezTo>
                      <a:pt x="41" y="120"/>
                      <a:pt x="41" y="120"/>
                      <a:pt x="41" y="120"/>
                    </a:cubicBezTo>
                    <a:cubicBezTo>
                      <a:pt x="41" y="86"/>
                      <a:pt x="41" y="86"/>
                      <a:pt x="41" y="86"/>
                    </a:cubicBezTo>
                    <a:cubicBezTo>
                      <a:pt x="19" y="86"/>
                      <a:pt x="19" y="86"/>
                      <a:pt x="19" y="86"/>
                    </a:cubicBezTo>
                    <a:cubicBezTo>
                      <a:pt x="17" y="86"/>
                      <a:pt x="15" y="84"/>
                      <a:pt x="15" y="82"/>
                    </a:cubicBezTo>
                    <a:cubicBezTo>
                      <a:pt x="15" y="80"/>
                      <a:pt x="16" y="78"/>
                      <a:pt x="19" y="78"/>
                    </a:cubicBezTo>
                    <a:cubicBezTo>
                      <a:pt x="41" y="78"/>
                      <a:pt x="41" y="78"/>
                      <a:pt x="41" y="78"/>
                    </a:cubicBezTo>
                    <a:cubicBezTo>
                      <a:pt x="41" y="43"/>
                      <a:pt x="41" y="43"/>
                      <a:pt x="41" y="43"/>
                    </a:cubicBezTo>
                    <a:cubicBezTo>
                      <a:pt x="18" y="43"/>
                      <a:pt x="18" y="43"/>
                      <a:pt x="18" y="43"/>
                    </a:cubicBezTo>
                    <a:cubicBezTo>
                      <a:pt x="16" y="43"/>
                      <a:pt x="15" y="42"/>
                      <a:pt x="15" y="40"/>
                    </a:cubicBezTo>
                    <a:cubicBezTo>
                      <a:pt x="15" y="38"/>
                      <a:pt x="16"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2" name="Freeform 107">
                <a:extLst>
                  <a:ext uri="{FF2B5EF4-FFF2-40B4-BE49-F238E27FC236}">
                    <a16:creationId xmlns:a16="http://schemas.microsoft.com/office/drawing/2014/main" xmlns="" id="{0F478CC6-AD76-F242-8A47-BEDB9892F84C}"/>
                  </a:ext>
                </a:extLst>
              </p:cNvPr>
              <p:cNvSpPr>
                <a:spLocks/>
              </p:cNvSpPr>
              <p:nvPr/>
            </p:nvSpPr>
            <p:spPr bwMode="auto">
              <a:xfrm>
                <a:off x="3128" y="1079"/>
                <a:ext cx="248" cy="32"/>
              </a:xfrm>
              <a:custGeom>
                <a:avLst/>
                <a:gdLst>
                  <a:gd name="T0" fmla="*/ 121 w 130"/>
                  <a:gd name="T1" fmla="*/ 17 h 17"/>
                  <a:gd name="T2" fmla="*/ 9 w 130"/>
                  <a:gd name="T3" fmla="*/ 17 h 17"/>
                  <a:gd name="T4" fmla="*/ 0 w 130"/>
                  <a:gd name="T5" fmla="*/ 8 h 17"/>
                  <a:gd name="T6" fmla="*/ 9 w 130"/>
                  <a:gd name="T7" fmla="*/ 0 h 17"/>
                  <a:gd name="T8" fmla="*/ 121 w 130"/>
                  <a:gd name="T9" fmla="*/ 0 h 17"/>
                  <a:gd name="T10" fmla="*/ 130 w 130"/>
                  <a:gd name="T11" fmla="*/ 8 h 17"/>
                  <a:gd name="T12" fmla="*/ 121 w 130"/>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30" h="17">
                    <a:moveTo>
                      <a:pt x="121" y="17"/>
                    </a:moveTo>
                    <a:cubicBezTo>
                      <a:pt x="9" y="17"/>
                      <a:pt x="9" y="17"/>
                      <a:pt x="9" y="17"/>
                    </a:cubicBezTo>
                    <a:cubicBezTo>
                      <a:pt x="4" y="17"/>
                      <a:pt x="0" y="13"/>
                      <a:pt x="0" y="8"/>
                    </a:cubicBezTo>
                    <a:cubicBezTo>
                      <a:pt x="0" y="4"/>
                      <a:pt x="4" y="0"/>
                      <a:pt x="9" y="0"/>
                    </a:cubicBezTo>
                    <a:cubicBezTo>
                      <a:pt x="121" y="0"/>
                      <a:pt x="121" y="0"/>
                      <a:pt x="121" y="0"/>
                    </a:cubicBezTo>
                    <a:cubicBezTo>
                      <a:pt x="126" y="0"/>
                      <a:pt x="130" y="4"/>
                      <a:pt x="130" y="8"/>
                    </a:cubicBezTo>
                    <a:cubicBezTo>
                      <a:pt x="130" y="13"/>
                      <a:pt x="126" y="17"/>
                      <a:pt x="12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3" name="Freeform 108">
                <a:extLst>
                  <a:ext uri="{FF2B5EF4-FFF2-40B4-BE49-F238E27FC236}">
                    <a16:creationId xmlns:a16="http://schemas.microsoft.com/office/drawing/2014/main" xmlns="" id="{C436994D-75BF-AD48-9E66-AF671AA19453}"/>
                  </a:ext>
                </a:extLst>
              </p:cNvPr>
              <p:cNvSpPr>
                <a:spLocks/>
              </p:cNvSpPr>
              <p:nvPr/>
            </p:nvSpPr>
            <p:spPr bwMode="auto">
              <a:xfrm>
                <a:off x="3103" y="653"/>
                <a:ext cx="63" cy="55"/>
              </a:xfrm>
              <a:custGeom>
                <a:avLst/>
                <a:gdLst>
                  <a:gd name="T0" fmla="*/ 16 w 33"/>
                  <a:gd name="T1" fmla="*/ 13 h 29"/>
                  <a:gd name="T2" fmla="*/ 16 w 33"/>
                  <a:gd name="T3" fmla="*/ 13 h 29"/>
                  <a:gd name="T4" fmla="*/ 4 w 33"/>
                  <a:gd name="T5" fmla="*/ 29 h 29"/>
                  <a:gd name="T6" fmla="*/ 10 w 33"/>
                  <a:gd name="T7" fmla="*/ 5 h 29"/>
                  <a:gd name="T8" fmla="*/ 10 w 33"/>
                  <a:gd name="T9" fmla="*/ 5 h 29"/>
                  <a:gd name="T10" fmla="*/ 33 w 33"/>
                  <a:gd name="T11" fmla="*/ 8 h 29"/>
                  <a:gd name="T12" fmla="*/ 16 w 33"/>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33" h="29">
                    <a:moveTo>
                      <a:pt x="16" y="13"/>
                    </a:moveTo>
                    <a:cubicBezTo>
                      <a:pt x="16" y="13"/>
                      <a:pt x="16" y="13"/>
                      <a:pt x="16" y="13"/>
                    </a:cubicBezTo>
                    <a:cubicBezTo>
                      <a:pt x="10" y="17"/>
                      <a:pt x="6" y="23"/>
                      <a:pt x="4" y="29"/>
                    </a:cubicBezTo>
                    <a:cubicBezTo>
                      <a:pt x="0" y="21"/>
                      <a:pt x="2" y="10"/>
                      <a:pt x="10" y="5"/>
                    </a:cubicBezTo>
                    <a:cubicBezTo>
                      <a:pt x="10" y="5"/>
                      <a:pt x="10" y="5"/>
                      <a:pt x="10" y="5"/>
                    </a:cubicBezTo>
                    <a:cubicBezTo>
                      <a:pt x="18" y="0"/>
                      <a:pt x="27" y="2"/>
                      <a:pt x="33" y="8"/>
                    </a:cubicBezTo>
                    <a:cubicBezTo>
                      <a:pt x="27" y="8"/>
                      <a:pt x="22" y="10"/>
                      <a:pt x="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4" name="Freeform 109">
                <a:extLst>
                  <a:ext uri="{FF2B5EF4-FFF2-40B4-BE49-F238E27FC236}">
                    <a16:creationId xmlns:a16="http://schemas.microsoft.com/office/drawing/2014/main" xmlns="" id="{9101E996-727A-3B4D-A606-7A968F3CDD4F}"/>
                  </a:ext>
                </a:extLst>
              </p:cNvPr>
              <p:cNvSpPr>
                <a:spLocks/>
              </p:cNvSpPr>
              <p:nvPr/>
            </p:nvSpPr>
            <p:spPr bwMode="auto">
              <a:xfrm>
                <a:off x="3107" y="668"/>
                <a:ext cx="208" cy="247"/>
              </a:xfrm>
              <a:custGeom>
                <a:avLst/>
                <a:gdLst>
                  <a:gd name="T0" fmla="*/ 5 w 109"/>
                  <a:gd name="T1" fmla="*/ 48 h 130"/>
                  <a:gd name="T2" fmla="*/ 2 w 109"/>
                  <a:gd name="T3" fmla="*/ 42 h 130"/>
                  <a:gd name="T4" fmla="*/ 2 w 109"/>
                  <a:gd name="T5" fmla="*/ 41 h 130"/>
                  <a:gd name="T6" fmla="*/ 2 w 109"/>
                  <a:gd name="T7" fmla="*/ 21 h 130"/>
                  <a:gd name="T8" fmla="*/ 14 w 109"/>
                  <a:gd name="T9" fmla="*/ 5 h 130"/>
                  <a:gd name="T10" fmla="*/ 14 w 109"/>
                  <a:gd name="T11" fmla="*/ 5 h 130"/>
                  <a:gd name="T12" fmla="*/ 31 w 109"/>
                  <a:gd name="T13" fmla="*/ 0 h 130"/>
                  <a:gd name="T14" fmla="*/ 57 w 109"/>
                  <a:gd name="T15" fmla="*/ 14 h 130"/>
                  <a:gd name="T16" fmla="*/ 109 w 109"/>
                  <a:gd name="T17" fmla="*/ 94 h 130"/>
                  <a:gd name="T18" fmla="*/ 109 w 109"/>
                  <a:gd name="T19" fmla="*/ 94 h 130"/>
                  <a:gd name="T20" fmla="*/ 108 w 109"/>
                  <a:gd name="T21" fmla="*/ 94 h 130"/>
                  <a:gd name="T22" fmla="*/ 61 w 109"/>
                  <a:gd name="T23" fmla="*/ 126 h 130"/>
                  <a:gd name="T24" fmla="*/ 58 w 109"/>
                  <a:gd name="T25" fmla="*/ 130 h 130"/>
                  <a:gd name="T26" fmla="*/ 56 w 109"/>
                  <a:gd name="T27" fmla="*/ 127 h 130"/>
                  <a:gd name="T28" fmla="*/ 15 w 109"/>
                  <a:gd name="T29" fmla="*/ 63 h 130"/>
                  <a:gd name="T30" fmla="*/ 5 w 109"/>
                  <a:gd name="T31" fmla="*/ 4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30">
                    <a:moveTo>
                      <a:pt x="5" y="48"/>
                    </a:moveTo>
                    <a:cubicBezTo>
                      <a:pt x="4" y="46"/>
                      <a:pt x="3" y="44"/>
                      <a:pt x="2" y="42"/>
                    </a:cubicBezTo>
                    <a:cubicBezTo>
                      <a:pt x="2" y="41"/>
                      <a:pt x="2" y="41"/>
                      <a:pt x="2" y="41"/>
                    </a:cubicBezTo>
                    <a:cubicBezTo>
                      <a:pt x="0" y="34"/>
                      <a:pt x="0" y="27"/>
                      <a:pt x="2" y="21"/>
                    </a:cubicBezTo>
                    <a:cubicBezTo>
                      <a:pt x="4" y="15"/>
                      <a:pt x="8" y="9"/>
                      <a:pt x="14" y="5"/>
                    </a:cubicBezTo>
                    <a:cubicBezTo>
                      <a:pt x="14" y="5"/>
                      <a:pt x="14" y="5"/>
                      <a:pt x="14" y="5"/>
                    </a:cubicBezTo>
                    <a:cubicBezTo>
                      <a:pt x="20" y="2"/>
                      <a:pt x="25" y="0"/>
                      <a:pt x="31" y="0"/>
                    </a:cubicBezTo>
                    <a:cubicBezTo>
                      <a:pt x="41" y="0"/>
                      <a:pt x="51" y="5"/>
                      <a:pt x="57" y="14"/>
                    </a:cubicBezTo>
                    <a:cubicBezTo>
                      <a:pt x="57" y="14"/>
                      <a:pt x="99" y="79"/>
                      <a:pt x="109" y="94"/>
                    </a:cubicBezTo>
                    <a:cubicBezTo>
                      <a:pt x="109" y="94"/>
                      <a:pt x="109" y="94"/>
                      <a:pt x="109" y="94"/>
                    </a:cubicBezTo>
                    <a:cubicBezTo>
                      <a:pt x="108" y="94"/>
                      <a:pt x="108" y="94"/>
                      <a:pt x="108" y="94"/>
                    </a:cubicBezTo>
                    <a:cubicBezTo>
                      <a:pt x="61" y="126"/>
                      <a:pt x="61" y="126"/>
                      <a:pt x="61" y="126"/>
                    </a:cubicBezTo>
                    <a:cubicBezTo>
                      <a:pt x="60" y="127"/>
                      <a:pt x="59" y="128"/>
                      <a:pt x="58" y="130"/>
                    </a:cubicBezTo>
                    <a:cubicBezTo>
                      <a:pt x="57" y="129"/>
                      <a:pt x="57" y="128"/>
                      <a:pt x="56" y="127"/>
                    </a:cubicBezTo>
                    <a:cubicBezTo>
                      <a:pt x="50" y="117"/>
                      <a:pt x="28" y="84"/>
                      <a:pt x="15" y="63"/>
                    </a:cubicBezTo>
                    <a:cubicBezTo>
                      <a:pt x="9" y="54"/>
                      <a:pt x="5" y="48"/>
                      <a:pt x="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5" name="Freeform 110">
                <a:extLst>
                  <a:ext uri="{FF2B5EF4-FFF2-40B4-BE49-F238E27FC236}">
                    <a16:creationId xmlns:a16="http://schemas.microsoft.com/office/drawing/2014/main" xmlns="" id="{2B352319-5B6F-E04A-B06B-01F29C9B1AB5}"/>
                  </a:ext>
                </a:extLst>
              </p:cNvPr>
              <p:cNvSpPr>
                <a:spLocks/>
              </p:cNvSpPr>
              <p:nvPr/>
            </p:nvSpPr>
            <p:spPr bwMode="auto">
              <a:xfrm>
                <a:off x="3212" y="839"/>
                <a:ext cx="137" cy="110"/>
              </a:xfrm>
              <a:custGeom>
                <a:avLst/>
                <a:gdLst>
                  <a:gd name="T0" fmla="*/ 5 w 72"/>
                  <a:gd name="T1" fmla="*/ 35 h 58"/>
                  <a:gd name="T2" fmla="*/ 52 w 72"/>
                  <a:gd name="T3" fmla="*/ 4 h 58"/>
                  <a:gd name="T4" fmla="*/ 53 w 72"/>
                  <a:gd name="T5" fmla="*/ 3 h 58"/>
                  <a:gd name="T6" fmla="*/ 69 w 72"/>
                  <a:gd name="T7" fmla="*/ 7 h 58"/>
                  <a:gd name="T8" fmla="*/ 65 w 72"/>
                  <a:gd name="T9" fmla="*/ 23 h 58"/>
                  <a:gd name="T10" fmla="*/ 19 w 72"/>
                  <a:gd name="T11" fmla="*/ 55 h 58"/>
                  <a:gd name="T12" fmla="*/ 2 w 72"/>
                  <a:gd name="T13" fmla="*/ 52 h 58"/>
                  <a:gd name="T14" fmla="*/ 2 w 72"/>
                  <a:gd name="T15" fmla="*/ 39 h 58"/>
                  <a:gd name="T16" fmla="*/ 5 w 72"/>
                  <a:gd name="T17" fmla="*/ 3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8">
                    <a:moveTo>
                      <a:pt x="5" y="35"/>
                    </a:moveTo>
                    <a:cubicBezTo>
                      <a:pt x="52" y="4"/>
                      <a:pt x="52" y="4"/>
                      <a:pt x="52" y="4"/>
                    </a:cubicBezTo>
                    <a:cubicBezTo>
                      <a:pt x="52" y="3"/>
                      <a:pt x="53" y="3"/>
                      <a:pt x="53" y="3"/>
                    </a:cubicBezTo>
                    <a:cubicBezTo>
                      <a:pt x="58" y="0"/>
                      <a:pt x="65" y="2"/>
                      <a:pt x="69" y="7"/>
                    </a:cubicBezTo>
                    <a:cubicBezTo>
                      <a:pt x="72" y="12"/>
                      <a:pt x="71" y="19"/>
                      <a:pt x="65" y="23"/>
                    </a:cubicBezTo>
                    <a:cubicBezTo>
                      <a:pt x="19" y="55"/>
                      <a:pt x="19" y="55"/>
                      <a:pt x="19" y="55"/>
                    </a:cubicBezTo>
                    <a:cubicBezTo>
                      <a:pt x="13" y="58"/>
                      <a:pt x="6" y="57"/>
                      <a:pt x="2" y="52"/>
                    </a:cubicBezTo>
                    <a:cubicBezTo>
                      <a:pt x="0" y="48"/>
                      <a:pt x="0" y="43"/>
                      <a:pt x="2" y="39"/>
                    </a:cubicBezTo>
                    <a:cubicBezTo>
                      <a:pt x="3" y="38"/>
                      <a:pt x="4" y="36"/>
                      <a:pt x="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6" name="Freeform 111">
                <a:extLst>
                  <a:ext uri="{FF2B5EF4-FFF2-40B4-BE49-F238E27FC236}">
                    <a16:creationId xmlns:a16="http://schemas.microsoft.com/office/drawing/2014/main" xmlns="" id="{570BE9BC-5A26-684A-9195-B18D94246A4C}"/>
                  </a:ext>
                </a:extLst>
              </p:cNvPr>
              <p:cNvSpPr>
                <a:spLocks/>
              </p:cNvSpPr>
              <p:nvPr/>
            </p:nvSpPr>
            <p:spPr bwMode="auto">
              <a:xfrm>
                <a:off x="2949" y="746"/>
                <a:ext cx="558" cy="565"/>
              </a:xfrm>
              <a:custGeom>
                <a:avLst/>
                <a:gdLst>
                  <a:gd name="T0" fmla="*/ 24 w 293"/>
                  <a:gd name="T1" fmla="*/ 266 h 297"/>
                  <a:gd name="T2" fmla="*/ 49 w 293"/>
                  <a:gd name="T3" fmla="*/ 266 h 297"/>
                  <a:gd name="T4" fmla="*/ 49 w 293"/>
                  <a:gd name="T5" fmla="*/ 213 h 297"/>
                  <a:gd name="T6" fmla="*/ 7 w 293"/>
                  <a:gd name="T7" fmla="*/ 90 h 297"/>
                  <a:gd name="T8" fmla="*/ 65 w 293"/>
                  <a:gd name="T9" fmla="*/ 10 h 297"/>
                  <a:gd name="T10" fmla="*/ 85 w 293"/>
                  <a:gd name="T11" fmla="*/ 0 h 297"/>
                  <a:gd name="T12" fmla="*/ 85 w 293"/>
                  <a:gd name="T13" fmla="*/ 1 h 297"/>
                  <a:gd name="T14" fmla="*/ 88 w 293"/>
                  <a:gd name="T15" fmla="*/ 7 h 297"/>
                  <a:gd name="T16" fmla="*/ 98 w 293"/>
                  <a:gd name="T17" fmla="*/ 22 h 297"/>
                  <a:gd name="T18" fmla="*/ 32 w 293"/>
                  <a:gd name="T19" fmla="*/ 94 h 297"/>
                  <a:gd name="T20" fmla="*/ 65 w 293"/>
                  <a:gd name="T21" fmla="*/ 192 h 297"/>
                  <a:gd name="T22" fmla="*/ 240 w 293"/>
                  <a:gd name="T23" fmla="*/ 192 h 297"/>
                  <a:gd name="T24" fmla="*/ 250 w 293"/>
                  <a:gd name="T25" fmla="*/ 203 h 297"/>
                  <a:gd name="T26" fmla="*/ 240 w 293"/>
                  <a:gd name="T27" fmla="*/ 213 h 297"/>
                  <a:gd name="T28" fmla="*/ 117 w 293"/>
                  <a:gd name="T29" fmla="*/ 213 h 297"/>
                  <a:gd name="T30" fmla="*/ 117 w 293"/>
                  <a:gd name="T31" fmla="*/ 266 h 297"/>
                  <a:gd name="T32" fmla="*/ 278 w 293"/>
                  <a:gd name="T33" fmla="*/ 266 h 297"/>
                  <a:gd name="T34" fmla="*/ 293 w 293"/>
                  <a:gd name="T35" fmla="*/ 281 h 297"/>
                  <a:gd name="T36" fmla="*/ 278 w 293"/>
                  <a:gd name="T37" fmla="*/ 297 h 297"/>
                  <a:gd name="T38" fmla="*/ 24 w 293"/>
                  <a:gd name="T39" fmla="*/ 297 h 297"/>
                  <a:gd name="T40" fmla="*/ 9 w 293"/>
                  <a:gd name="T41" fmla="*/ 281 h 297"/>
                  <a:gd name="T42" fmla="*/ 24 w 293"/>
                  <a:gd name="T43" fmla="*/ 26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297">
                    <a:moveTo>
                      <a:pt x="24" y="266"/>
                    </a:moveTo>
                    <a:cubicBezTo>
                      <a:pt x="49" y="266"/>
                      <a:pt x="49" y="266"/>
                      <a:pt x="49" y="266"/>
                    </a:cubicBezTo>
                    <a:cubicBezTo>
                      <a:pt x="49" y="213"/>
                      <a:pt x="49" y="213"/>
                      <a:pt x="49" y="213"/>
                    </a:cubicBezTo>
                    <a:cubicBezTo>
                      <a:pt x="29" y="187"/>
                      <a:pt x="0" y="139"/>
                      <a:pt x="7" y="90"/>
                    </a:cubicBezTo>
                    <a:cubicBezTo>
                      <a:pt x="11" y="57"/>
                      <a:pt x="31" y="29"/>
                      <a:pt x="65" y="10"/>
                    </a:cubicBezTo>
                    <a:cubicBezTo>
                      <a:pt x="72" y="6"/>
                      <a:pt x="79" y="3"/>
                      <a:pt x="85" y="0"/>
                    </a:cubicBezTo>
                    <a:cubicBezTo>
                      <a:pt x="85" y="0"/>
                      <a:pt x="85" y="0"/>
                      <a:pt x="85" y="1"/>
                    </a:cubicBezTo>
                    <a:cubicBezTo>
                      <a:pt x="86" y="3"/>
                      <a:pt x="87" y="5"/>
                      <a:pt x="88" y="7"/>
                    </a:cubicBezTo>
                    <a:cubicBezTo>
                      <a:pt x="88" y="7"/>
                      <a:pt x="92" y="13"/>
                      <a:pt x="98" y="22"/>
                    </a:cubicBezTo>
                    <a:cubicBezTo>
                      <a:pt x="74" y="32"/>
                      <a:pt x="37" y="53"/>
                      <a:pt x="32" y="94"/>
                    </a:cubicBezTo>
                    <a:cubicBezTo>
                      <a:pt x="27" y="130"/>
                      <a:pt x="48" y="169"/>
                      <a:pt x="65" y="192"/>
                    </a:cubicBezTo>
                    <a:cubicBezTo>
                      <a:pt x="240" y="192"/>
                      <a:pt x="240" y="192"/>
                      <a:pt x="240" y="192"/>
                    </a:cubicBezTo>
                    <a:cubicBezTo>
                      <a:pt x="246" y="192"/>
                      <a:pt x="250" y="197"/>
                      <a:pt x="250" y="203"/>
                    </a:cubicBezTo>
                    <a:cubicBezTo>
                      <a:pt x="250" y="209"/>
                      <a:pt x="246" y="213"/>
                      <a:pt x="240" y="213"/>
                    </a:cubicBezTo>
                    <a:cubicBezTo>
                      <a:pt x="117" y="213"/>
                      <a:pt x="117" y="213"/>
                      <a:pt x="117" y="213"/>
                    </a:cubicBezTo>
                    <a:cubicBezTo>
                      <a:pt x="117" y="266"/>
                      <a:pt x="117" y="266"/>
                      <a:pt x="117" y="266"/>
                    </a:cubicBezTo>
                    <a:cubicBezTo>
                      <a:pt x="278" y="266"/>
                      <a:pt x="278" y="266"/>
                      <a:pt x="278" y="266"/>
                    </a:cubicBezTo>
                    <a:cubicBezTo>
                      <a:pt x="287" y="266"/>
                      <a:pt x="293" y="273"/>
                      <a:pt x="293" y="281"/>
                    </a:cubicBezTo>
                    <a:cubicBezTo>
                      <a:pt x="293" y="290"/>
                      <a:pt x="287" y="297"/>
                      <a:pt x="278" y="297"/>
                    </a:cubicBezTo>
                    <a:cubicBezTo>
                      <a:pt x="24" y="297"/>
                      <a:pt x="24" y="297"/>
                      <a:pt x="24" y="297"/>
                    </a:cubicBezTo>
                    <a:cubicBezTo>
                      <a:pt x="16" y="297"/>
                      <a:pt x="9" y="290"/>
                      <a:pt x="9" y="281"/>
                    </a:cubicBezTo>
                    <a:cubicBezTo>
                      <a:pt x="9" y="273"/>
                      <a:pt x="16" y="266"/>
                      <a:pt x="24"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7" name="Freeform 112">
                <a:extLst>
                  <a:ext uri="{FF2B5EF4-FFF2-40B4-BE49-F238E27FC236}">
                    <a16:creationId xmlns:a16="http://schemas.microsoft.com/office/drawing/2014/main" xmlns="" id="{017CF675-0240-AF4B-A01D-57C654ECDE09}"/>
                  </a:ext>
                </a:extLst>
              </p:cNvPr>
              <p:cNvSpPr>
                <a:spLocks/>
              </p:cNvSpPr>
              <p:nvPr/>
            </p:nvSpPr>
            <p:spPr bwMode="auto">
              <a:xfrm>
                <a:off x="4413" y="974"/>
                <a:ext cx="45" cy="127"/>
              </a:xfrm>
              <a:custGeom>
                <a:avLst/>
                <a:gdLst>
                  <a:gd name="T0" fmla="*/ 1 w 24"/>
                  <a:gd name="T1" fmla="*/ 3 h 67"/>
                  <a:gd name="T2" fmla="*/ 0 w 24"/>
                  <a:gd name="T3" fmla="*/ 3 h 67"/>
                  <a:gd name="T4" fmla="*/ 0 w 24"/>
                  <a:gd name="T5" fmla="*/ 65 h 67"/>
                  <a:gd name="T6" fmla="*/ 24 w 24"/>
                  <a:gd name="T7" fmla="*/ 65 h 67"/>
                  <a:gd name="T8" fmla="*/ 24 w 24"/>
                  <a:gd name="T9" fmla="*/ 3 h 67"/>
                  <a:gd name="T10" fmla="*/ 22 w 24"/>
                  <a:gd name="T11" fmla="*/ 3 h 67"/>
                  <a:gd name="T12" fmla="*/ 1 w 24"/>
                  <a:gd name="T13" fmla="*/ 3 h 67"/>
                </a:gdLst>
                <a:ahLst/>
                <a:cxnLst>
                  <a:cxn ang="0">
                    <a:pos x="T0" y="T1"/>
                  </a:cxn>
                  <a:cxn ang="0">
                    <a:pos x="T2" y="T3"/>
                  </a:cxn>
                  <a:cxn ang="0">
                    <a:pos x="T4" y="T5"/>
                  </a:cxn>
                  <a:cxn ang="0">
                    <a:pos x="T6" y="T7"/>
                  </a:cxn>
                  <a:cxn ang="0">
                    <a:pos x="T8" y="T9"/>
                  </a:cxn>
                  <a:cxn ang="0">
                    <a:pos x="T10" y="T11"/>
                  </a:cxn>
                  <a:cxn ang="0">
                    <a:pos x="T12" y="T13"/>
                  </a:cxn>
                </a:cxnLst>
                <a:rect l="0" t="0" r="r" b="b"/>
                <a:pathLst>
                  <a:path w="24" h="67">
                    <a:moveTo>
                      <a:pt x="1" y="3"/>
                    </a:moveTo>
                    <a:cubicBezTo>
                      <a:pt x="0" y="3"/>
                      <a:pt x="0" y="3"/>
                      <a:pt x="0" y="3"/>
                    </a:cubicBezTo>
                    <a:cubicBezTo>
                      <a:pt x="0" y="65"/>
                      <a:pt x="0" y="65"/>
                      <a:pt x="0" y="65"/>
                    </a:cubicBezTo>
                    <a:cubicBezTo>
                      <a:pt x="8" y="67"/>
                      <a:pt x="17" y="66"/>
                      <a:pt x="24" y="65"/>
                    </a:cubicBezTo>
                    <a:cubicBezTo>
                      <a:pt x="24" y="3"/>
                      <a:pt x="24" y="3"/>
                      <a:pt x="24" y="3"/>
                    </a:cubicBezTo>
                    <a:cubicBezTo>
                      <a:pt x="23" y="3"/>
                      <a:pt x="23" y="3"/>
                      <a:pt x="22" y="3"/>
                    </a:cubicBezTo>
                    <a:cubicBezTo>
                      <a:pt x="13" y="0"/>
                      <a:pt x="12"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8" name="Freeform 113">
                <a:extLst>
                  <a:ext uri="{FF2B5EF4-FFF2-40B4-BE49-F238E27FC236}">
                    <a16:creationId xmlns:a16="http://schemas.microsoft.com/office/drawing/2014/main" xmlns="" id="{E4EAA2F9-D583-0949-B72E-91F8B06017C6}"/>
                  </a:ext>
                </a:extLst>
              </p:cNvPr>
              <p:cNvSpPr>
                <a:spLocks/>
              </p:cNvSpPr>
              <p:nvPr/>
            </p:nvSpPr>
            <p:spPr bwMode="auto">
              <a:xfrm>
                <a:off x="4384" y="755"/>
                <a:ext cx="103" cy="105"/>
              </a:xfrm>
              <a:custGeom>
                <a:avLst/>
                <a:gdLst>
                  <a:gd name="T0" fmla="*/ 27 w 54"/>
                  <a:gd name="T1" fmla="*/ 0 h 55"/>
                  <a:gd name="T2" fmla="*/ 0 w 54"/>
                  <a:gd name="T3" fmla="*/ 27 h 55"/>
                  <a:gd name="T4" fmla="*/ 15 w 54"/>
                  <a:gd name="T5" fmla="*/ 51 h 55"/>
                  <a:gd name="T6" fmla="*/ 15 w 54"/>
                  <a:gd name="T7" fmla="*/ 55 h 55"/>
                  <a:gd name="T8" fmla="*/ 15 w 54"/>
                  <a:gd name="T9" fmla="*/ 55 h 55"/>
                  <a:gd name="T10" fmla="*/ 38 w 54"/>
                  <a:gd name="T11" fmla="*/ 55 h 55"/>
                  <a:gd name="T12" fmla="*/ 39 w 54"/>
                  <a:gd name="T13" fmla="*/ 55 h 55"/>
                  <a:gd name="T14" fmla="*/ 39 w 54"/>
                  <a:gd name="T15" fmla="*/ 52 h 55"/>
                  <a:gd name="T16" fmla="*/ 54 w 54"/>
                  <a:gd name="T17" fmla="*/ 27 h 55"/>
                  <a:gd name="T18" fmla="*/ 27 w 54"/>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5">
                    <a:moveTo>
                      <a:pt x="27" y="0"/>
                    </a:moveTo>
                    <a:cubicBezTo>
                      <a:pt x="12" y="0"/>
                      <a:pt x="0" y="12"/>
                      <a:pt x="0" y="27"/>
                    </a:cubicBezTo>
                    <a:cubicBezTo>
                      <a:pt x="0" y="38"/>
                      <a:pt x="6" y="47"/>
                      <a:pt x="15" y="51"/>
                    </a:cubicBezTo>
                    <a:cubicBezTo>
                      <a:pt x="15" y="55"/>
                      <a:pt x="15" y="55"/>
                      <a:pt x="15" y="55"/>
                    </a:cubicBezTo>
                    <a:cubicBezTo>
                      <a:pt x="15" y="55"/>
                      <a:pt x="15" y="55"/>
                      <a:pt x="15" y="55"/>
                    </a:cubicBezTo>
                    <a:cubicBezTo>
                      <a:pt x="38" y="55"/>
                      <a:pt x="38" y="55"/>
                      <a:pt x="38" y="55"/>
                    </a:cubicBezTo>
                    <a:cubicBezTo>
                      <a:pt x="38" y="55"/>
                      <a:pt x="39" y="55"/>
                      <a:pt x="39" y="55"/>
                    </a:cubicBezTo>
                    <a:cubicBezTo>
                      <a:pt x="39" y="52"/>
                      <a:pt x="39" y="52"/>
                      <a:pt x="39" y="52"/>
                    </a:cubicBezTo>
                    <a:cubicBezTo>
                      <a:pt x="48" y="47"/>
                      <a:pt x="54" y="38"/>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69" name="Freeform 114">
                <a:extLst>
                  <a:ext uri="{FF2B5EF4-FFF2-40B4-BE49-F238E27FC236}">
                    <a16:creationId xmlns:a16="http://schemas.microsoft.com/office/drawing/2014/main" xmlns="" id="{6210A821-E2D3-E141-AB31-2E343B171320}"/>
                  </a:ext>
                </a:extLst>
              </p:cNvPr>
              <p:cNvSpPr>
                <a:spLocks/>
              </p:cNvSpPr>
              <p:nvPr/>
            </p:nvSpPr>
            <p:spPr bwMode="auto">
              <a:xfrm>
                <a:off x="4413" y="1141"/>
                <a:ext cx="45" cy="115"/>
              </a:xfrm>
              <a:custGeom>
                <a:avLst/>
                <a:gdLst>
                  <a:gd name="T0" fmla="*/ 0 w 24"/>
                  <a:gd name="T1" fmla="*/ 3 h 60"/>
                  <a:gd name="T2" fmla="*/ 0 w 24"/>
                  <a:gd name="T3" fmla="*/ 54 h 60"/>
                  <a:gd name="T4" fmla="*/ 21 w 24"/>
                  <a:gd name="T5" fmla="*/ 54 h 60"/>
                  <a:gd name="T6" fmla="*/ 24 w 24"/>
                  <a:gd name="T7" fmla="*/ 53 h 60"/>
                  <a:gd name="T8" fmla="*/ 24 w 24"/>
                  <a:gd name="T9" fmla="*/ 4 h 60"/>
                  <a:gd name="T10" fmla="*/ 21 w 24"/>
                  <a:gd name="T11" fmla="*/ 3 h 60"/>
                  <a:gd name="T12" fmla="*/ 21 w 24"/>
                  <a:gd name="T13" fmla="*/ 3 h 60"/>
                  <a:gd name="T14" fmla="*/ 2 w 24"/>
                  <a:gd name="T15" fmla="*/ 2 h 60"/>
                  <a:gd name="T16" fmla="*/ 0 w 24"/>
                  <a:gd name="T1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60">
                    <a:moveTo>
                      <a:pt x="0" y="3"/>
                    </a:moveTo>
                    <a:cubicBezTo>
                      <a:pt x="0" y="54"/>
                      <a:pt x="0" y="54"/>
                      <a:pt x="0" y="54"/>
                    </a:cubicBezTo>
                    <a:cubicBezTo>
                      <a:pt x="9" y="60"/>
                      <a:pt x="18" y="56"/>
                      <a:pt x="21" y="54"/>
                    </a:cubicBezTo>
                    <a:cubicBezTo>
                      <a:pt x="22" y="54"/>
                      <a:pt x="23" y="53"/>
                      <a:pt x="24" y="53"/>
                    </a:cubicBezTo>
                    <a:cubicBezTo>
                      <a:pt x="24" y="4"/>
                      <a:pt x="24" y="4"/>
                      <a:pt x="24" y="4"/>
                    </a:cubicBezTo>
                    <a:cubicBezTo>
                      <a:pt x="23" y="4"/>
                      <a:pt x="22" y="4"/>
                      <a:pt x="21" y="3"/>
                    </a:cubicBezTo>
                    <a:cubicBezTo>
                      <a:pt x="21" y="3"/>
                      <a:pt x="21" y="3"/>
                      <a:pt x="21" y="3"/>
                    </a:cubicBezTo>
                    <a:cubicBezTo>
                      <a:pt x="14" y="0"/>
                      <a:pt x="10" y="1"/>
                      <a:pt x="2" y="2"/>
                    </a:cubicBezTo>
                    <a:cubicBezTo>
                      <a:pt x="1"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0" name="Freeform 115">
                <a:extLst>
                  <a:ext uri="{FF2B5EF4-FFF2-40B4-BE49-F238E27FC236}">
                    <a16:creationId xmlns:a16="http://schemas.microsoft.com/office/drawing/2014/main" xmlns="" id="{1FDF27C6-8571-A943-BE3D-4C93C4E9A4F7}"/>
                  </a:ext>
                </a:extLst>
              </p:cNvPr>
              <p:cNvSpPr>
                <a:spLocks/>
              </p:cNvSpPr>
              <p:nvPr/>
            </p:nvSpPr>
            <p:spPr bwMode="auto">
              <a:xfrm>
                <a:off x="4413" y="1301"/>
                <a:ext cx="45" cy="133"/>
              </a:xfrm>
              <a:custGeom>
                <a:avLst/>
                <a:gdLst>
                  <a:gd name="T0" fmla="*/ 0 w 24"/>
                  <a:gd name="T1" fmla="*/ 4 h 70"/>
                  <a:gd name="T2" fmla="*/ 0 w 24"/>
                  <a:gd name="T3" fmla="*/ 57 h 70"/>
                  <a:gd name="T4" fmla="*/ 0 w 24"/>
                  <a:gd name="T5" fmla="*/ 58 h 70"/>
                  <a:gd name="T6" fmla="*/ 12 w 24"/>
                  <a:gd name="T7" fmla="*/ 70 h 70"/>
                  <a:gd name="T8" fmla="*/ 24 w 24"/>
                  <a:gd name="T9" fmla="*/ 58 h 70"/>
                  <a:gd name="T10" fmla="*/ 24 w 24"/>
                  <a:gd name="T11" fmla="*/ 7 h 70"/>
                  <a:gd name="T12" fmla="*/ 20 w 24"/>
                  <a:gd name="T13" fmla="*/ 3 h 70"/>
                  <a:gd name="T14" fmla="*/ 0 w 24"/>
                  <a:gd name="T15" fmla="*/ 4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0">
                    <a:moveTo>
                      <a:pt x="0" y="4"/>
                    </a:moveTo>
                    <a:cubicBezTo>
                      <a:pt x="0" y="57"/>
                      <a:pt x="0" y="57"/>
                      <a:pt x="0" y="57"/>
                    </a:cubicBezTo>
                    <a:cubicBezTo>
                      <a:pt x="0" y="57"/>
                      <a:pt x="0" y="57"/>
                      <a:pt x="0" y="58"/>
                    </a:cubicBezTo>
                    <a:cubicBezTo>
                      <a:pt x="0" y="64"/>
                      <a:pt x="5" y="70"/>
                      <a:pt x="12" y="70"/>
                    </a:cubicBezTo>
                    <a:cubicBezTo>
                      <a:pt x="19" y="70"/>
                      <a:pt x="24" y="64"/>
                      <a:pt x="24" y="58"/>
                    </a:cubicBezTo>
                    <a:cubicBezTo>
                      <a:pt x="24" y="7"/>
                      <a:pt x="24" y="7"/>
                      <a:pt x="24" y="7"/>
                    </a:cubicBezTo>
                    <a:cubicBezTo>
                      <a:pt x="23" y="5"/>
                      <a:pt x="21" y="4"/>
                      <a:pt x="20" y="3"/>
                    </a:cubicBezTo>
                    <a:cubicBezTo>
                      <a:pt x="13" y="0"/>
                      <a:pt x="6"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1" name="Freeform 116">
                <a:extLst>
                  <a:ext uri="{FF2B5EF4-FFF2-40B4-BE49-F238E27FC236}">
                    <a16:creationId xmlns:a16="http://schemas.microsoft.com/office/drawing/2014/main" xmlns="" id="{C19BB869-900F-234C-849A-849BBD128BA0}"/>
                  </a:ext>
                </a:extLst>
              </p:cNvPr>
              <p:cNvSpPr>
                <a:spLocks noEditPoints="1"/>
              </p:cNvSpPr>
              <p:nvPr/>
            </p:nvSpPr>
            <p:spPr bwMode="auto">
              <a:xfrm>
                <a:off x="4197" y="993"/>
                <a:ext cx="471" cy="453"/>
              </a:xfrm>
              <a:custGeom>
                <a:avLst/>
                <a:gdLst>
                  <a:gd name="T0" fmla="*/ 134 w 247"/>
                  <a:gd name="T1" fmla="*/ 82 h 238"/>
                  <a:gd name="T2" fmla="*/ 134 w 247"/>
                  <a:gd name="T3" fmla="*/ 82 h 238"/>
                  <a:gd name="T4" fmla="*/ 137 w 247"/>
                  <a:gd name="T5" fmla="*/ 83 h 238"/>
                  <a:gd name="T6" fmla="*/ 156 w 247"/>
                  <a:gd name="T7" fmla="*/ 107 h 238"/>
                  <a:gd name="T8" fmla="*/ 146 w 247"/>
                  <a:gd name="T9" fmla="*/ 123 h 238"/>
                  <a:gd name="T10" fmla="*/ 137 w 247"/>
                  <a:gd name="T11" fmla="*/ 130 h 238"/>
                  <a:gd name="T12" fmla="*/ 134 w 247"/>
                  <a:gd name="T13" fmla="*/ 131 h 238"/>
                  <a:gd name="T14" fmla="*/ 113 w 247"/>
                  <a:gd name="T15" fmla="*/ 131 h 238"/>
                  <a:gd name="T16" fmla="*/ 100 w 247"/>
                  <a:gd name="T17" fmla="*/ 123 h 238"/>
                  <a:gd name="T18" fmla="*/ 91 w 247"/>
                  <a:gd name="T19" fmla="*/ 106 h 238"/>
                  <a:gd name="T20" fmla="*/ 113 w 247"/>
                  <a:gd name="T21" fmla="*/ 82 h 238"/>
                  <a:gd name="T22" fmla="*/ 115 w 247"/>
                  <a:gd name="T23" fmla="*/ 81 h 238"/>
                  <a:gd name="T24" fmla="*/ 134 w 247"/>
                  <a:gd name="T25" fmla="*/ 82 h 238"/>
                  <a:gd name="T26" fmla="*/ 113 w 247"/>
                  <a:gd name="T27" fmla="*/ 54 h 238"/>
                  <a:gd name="T28" fmla="*/ 111 w 247"/>
                  <a:gd name="T29" fmla="*/ 54 h 238"/>
                  <a:gd name="T30" fmla="*/ 73 w 247"/>
                  <a:gd name="T31" fmla="*/ 45 h 238"/>
                  <a:gd name="T32" fmla="*/ 31 w 247"/>
                  <a:gd name="T33" fmla="*/ 28 h 238"/>
                  <a:gd name="T34" fmla="*/ 32 w 247"/>
                  <a:gd name="T35" fmla="*/ 27 h 238"/>
                  <a:gd name="T36" fmla="*/ 40 w 247"/>
                  <a:gd name="T37" fmla="*/ 25 h 238"/>
                  <a:gd name="T38" fmla="*/ 66 w 247"/>
                  <a:gd name="T39" fmla="*/ 22 h 238"/>
                  <a:gd name="T40" fmla="*/ 88 w 247"/>
                  <a:gd name="T41" fmla="*/ 22 h 238"/>
                  <a:gd name="T42" fmla="*/ 102 w 247"/>
                  <a:gd name="T43" fmla="*/ 13 h 238"/>
                  <a:gd name="T44" fmla="*/ 91 w 247"/>
                  <a:gd name="T45" fmla="*/ 3 h 238"/>
                  <a:gd name="T46" fmla="*/ 76 w 247"/>
                  <a:gd name="T47" fmla="*/ 2 h 238"/>
                  <a:gd name="T48" fmla="*/ 0 w 247"/>
                  <a:gd name="T49" fmla="*/ 27 h 238"/>
                  <a:gd name="T50" fmla="*/ 0 w 247"/>
                  <a:gd name="T51" fmla="*/ 29 h 238"/>
                  <a:gd name="T52" fmla="*/ 88 w 247"/>
                  <a:gd name="T53" fmla="*/ 71 h 238"/>
                  <a:gd name="T54" fmla="*/ 67 w 247"/>
                  <a:gd name="T55" fmla="*/ 104 h 238"/>
                  <a:gd name="T56" fmla="*/ 105 w 247"/>
                  <a:gd name="T57" fmla="*/ 150 h 238"/>
                  <a:gd name="T58" fmla="*/ 72 w 247"/>
                  <a:gd name="T59" fmla="*/ 196 h 238"/>
                  <a:gd name="T60" fmla="*/ 104 w 247"/>
                  <a:gd name="T61" fmla="*/ 236 h 238"/>
                  <a:gd name="T62" fmla="*/ 106 w 247"/>
                  <a:gd name="T63" fmla="*/ 234 h 238"/>
                  <a:gd name="T64" fmla="*/ 92 w 247"/>
                  <a:gd name="T65" fmla="*/ 200 h 238"/>
                  <a:gd name="T66" fmla="*/ 109 w 247"/>
                  <a:gd name="T67" fmla="*/ 170 h 238"/>
                  <a:gd name="T68" fmla="*/ 113 w 247"/>
                  <a:gd name="T69" fmla="*/ 167 h 238"/>
                  <a:gd name="T70" fmla="*/ 133 w 247"/>
                  <a:gd name="T71" fmla="*/ 166 h 238"/>
                  <a:gd name="T72" fmla="*/ 137 w 247"/>
                  <a:gd name="T73" fmla="*/ 169 h 238"/>
                  <a:gd name="T74" fmla="*/ 155 w 247"/>
                  <a:gd name="T75" fmla="*/ 200 h 238"/>
                  <a:gd name="T76" fmla="*/ 140 w 247"/>
                  <a:gd name="T77" fmla="*/ 234 h 238"/>
                  <a:gd name="T78" fmla="*/ 143 w 247"/>
                  <a:gd name="T79" fmla="*/ 236 h 238"/>
                  <a:gd name="T80" fmla="*/ 175 w 247"/>
                  <a:gd name="T81" fmla="*/ 196 h 238"/>
                  <a:gd name="T82" fmla="*/ 141 w 247"/>
                  <a:gd name="T83" fmla="*/ 150 h 238"/>
                  <a:gd name="T84" fmla="*/ 180 w 247"/>
                  <a:gd name="T85" fmla="*/ 104 h 238"/>
                  <a:gd name="T86" fmla="*/ 158 w 247"/>
                  <a:gd name="T87" fmla="*/ 71 h 238"/>
                  <a:gd name="T88" fmla="*/ 247 w 247"/>
                  <a:gd name="T89" fmla="*/ 29 h 238"/>
                  <a:gd name="T90" fmla="*/ 246 w 247"/>
                  <a:gd name="T91" fmla="*/ 27 h 238"/>
                  <a:gd name="T92" fmla="*/ 170 w 247"/>
                  <a:gd name="T93" fmla="*/ 2 h 238"/>
                  <a:gd name="T94" fmla="*/ 156 w 247"/>
                  <a:gd name="T95" fmla="*/ 2 h 238"/>
                  <a:gd name="T96" fmla="*/ 145 w 247"/>
                  <a:gd name="T97" fmla="*/ 13 h 238"/>
                  <a:gd name="T98" fmla="*/ 159 w 247"/>
                  <a:gd name="T99" fmla="*/ 22 h 238"/>
                  <a:gd name="T100" fmla="*/ 181 w 247"/>
                  <a:gd name="T101" fmla="*/ 22 h 238"/>
                  <a:gd name="T102" fmla="*/ 207 w 247"/>
                  <a:gd name="T103" fmla="*/ 25 h 238"/>
                  <a:gd name="T104" fmla="*/ 215 w 247"/>
                  <a:gd name="T105" fmla="*/ 27 h 238"/>
                  <a:gd name="T106" fmla="*/ 216 w 247"/>
                  <a:gd name="T107" fmla="*/ 28 h 238"/>
                  <a:gd name="T108" fmla="*/ 174 w 247"/>
                  <a:gd name="T109" fmla="*/ 45 h 238"/>
                  <a:gd name="T110" fmla="*/ 138 w 247"/>
                  <a:gd name="T111" fmla="*/ 54 h 238"/>
                  <a:gd name="T112" fmla="*/ 137 w 247"/>
                  <a:gd name="T113" fmla="*/ 54 h 238"/>
                  <a:gd name="T114" fmla="*/ 113 w 247"/>
                  <a:gd name="T115" fmla="*/ 5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8">
                    <a:moveTo>
                      <a:pt x="134" y="82"/>
                    </a:moveTo>
                    <a:cubicBezTo>
                      <a:pt x="134" y="82"/>
                      <a:pt x="134" y="82"/>
                      <a:pt x="134" y="82"/>
                    </a:cubicBezTo>
                    <a:cubicBezTo>
                      <a:pt x="135" y="83"/>
                      <a:pt x="136" y="83"/>
                      <a:pt x="137" y="83"/>
                    </a:cubicBezTo>
                    <a:cubicBezTo>
                      <a:pt x="157" y="92"/>
                      <a:pt x="156" y="102"/>
                      <a:pt x="156" y="107"/>
                    </a:cubicBezTo>
                    <a:cubicBezTo>
                      <a:pt x="156" y="112"/>
                      <a:pt x="153" y="118"/>
                      <a:pt x="146" y="123"/>
                    </a:cubicBezTo>
                    <a:cubicBezTo>
                      <a:pt x="143" y="126"/>
                      <a:pt x="140" y="128"/>
                      <a:pt x="137" y="130"/>
                    </a:cubicBezTo>
                    <a:cubicBezTo>
                      <a:pt x="136" y="130"/>
                      <a:pt x="135" y="131"/>
                      <a:pt x="134" y="131"/>
                    </a:cubicBezTo>
                    <a:cubicBezTo>
                      <a:pt x="131" y="133"/>
                      <a:pt x="122" y="137"/>
                      <a:pt x="113" y="131"/>
                    </a:cubicBezTo>
                    <a:cubicBezTo>
                      <a:pt x="108" y="128"/>
                      <a:pt x="105" y="127"/>
                      <a:pt x="100" y="123"/>
                    </a:cubicBezTo>
                    <a:cubicBezTo>
                      <a:pt x="94" y="118"/>
                      <a:pt x="91" y="112"/>
                      <a:pt x="91" y="106"/>
                    </a:cubicBezTo>
                    <a:cubicBezTo>
                      <a:pt x="91" y="101"/>
                      <a:pt x="89" y="91"/>
                      <a:pt x="113" y="82"/>
                    </a:cubicBezTo>
                    <a:cubicBezTo>
                      <a:pt x="113" y="82"/>
                      <a:pt x="114" y="82"/>
                      <a:pt x="115" y="81"/>
                    </a:cubicBezTo>
                    <a:cubicBezTo>
                      <a:pt x="123" y="80"/>
                      <a:pt x="127" y="79"/>
                      <a:pt x="134" y="82"/>
                    </a:cubicBezTo>
                    <a:close/>
                    <a:moveTo>
                      <a:pt x="113" y="54"/>
                    </a:moveTo>
                    <a:cubicBezTo>
                      <a:pt x="112" y="54"/>
                      <a:pt x="112" y="54"/>
                      <a:pt x="111" y="54"/>
                    </a:cubicBezTo>
                    <a:cubicBezTo>
                      <a:pt x="102" y="52"/>
                      <a:pt x="93" y="50"/>
                      <a:pt x="73" y="45"/>
                    </a:cubicBezTo>
                    <a:cubicBezTo>
                      <a:pt x="55" y="40"/>
                      <a:pt x="34" y="32"/>
                      <a:pt x="31" y="28"/>
                    </a:cubicBezTo>
                    <a:cubicBezTo>
                      <a:pt x="31" y="27"/>
                      <a:pt x="32" y="27"/>
                      <a:pt x="32" y="27"/>
                    </a:cubicBezTo>
                    <a:cubicBezTo>
                      <a:pt x="34" y="26"/>
                      <a:pt x="37" y="25"/>
                      <a:pt x="40" y="25"/>
                    </a:cubicBezTo>
                    <a:cubicBezTo>
                      <a:pt x="47" y="23"/>
                      <a:pt x="56" y="22"/>
                      <a:pt x="66" y="22"/>
                    </a:cubicBezTo>
                    <a:cubicBezTo>
                      <a:pt x="84" y="21"/>
                      <a:pt x="86" y="22"/>
                      <a:pt x="88" y="22"/>
                    </a:cubicBezTo>
                    <a:cubicBezTo>
                      <a:pt x="90" y="22"/>
                      <a:pt x="101" y="22"/>
                      <a:pt x="102" y="13"/>
                    </a:cubicBezTo>
                    <a:cubicBezTo>
                      <a:pt x="102" y="5"/>
                      <a:pt x="96" y="4"/>
                      <a:pt x="91" y="3"/>
                    </a:cubicBezTo>
                    <a:cubicBezTo>
                      <a:pt x="84" y="2"/>
                      <a:pt x="87" y="2"/>
                      <a:pt x="76" y="2"/>
                    </a:cubicBezTo>
                    <a:cubicBezTo>
                      <a:pt x="59" y="4"/>
                      <a:pt x="7" y="0"/>
                      <a:pt x="0" y="27"/>
                    </a:cubicBezTo>
                    <a:cubicBezTo>
                      <a:pt x="0" y="28"/>
                      <a:pt x="0" y="28"/>
                      <a:pt x="0" y="29"/>
                    </a:cubicBezTo>
                    <a:cubicBezTo>
                      <a:pt x="2" y="53"/>
                      <a:pt x="52" y="64"/>
                      <a:pt x="88" y="71"/>
                    </a:cubicBezTo>
                    <a:cubicBezTo>
                      <a:pt x="76" y="79"/>
                      <a:pt x="69" y="90"/>
                      <a:pt x="67" y="104"/>
                    </a:cubicBezTo>
                    <a:cubicBezTo>
                      <a:pt x="66" y="119"/>
                      <a:pt x="78" y="134"/>
                      <a:pt x="105" y="150"/>
                    </a:cubicBezTo>
                    <a:cubicBezTo>
                      <a:pt x="84" y="165"/>
                      <a:pt x="70" y="179"/>
                      <a:pt x="72" y="196"/>
                    </a:cubicBezTo>
                    <a:cubicBezTo>
                      <a:pt x="73" y="208"/>
                      <a:pt x="84" y="225"/>
                      <a:pt x="104" y="236"/>
                    </a:cubicBezTo>
                    <a:cubicBezTo>
                      <a:pt x="106" y="237"/>
                      <a:pt x="108" y="237"/>
                      <a:pt x="106" y="234"/>
                    </a:cubicBezTo>
                    <a:cubicBezTo>
                      <a:pt x="101" y="226"/>
                      <a:pt x="93" y="210"/>
                      <a:pt x="92" y="200"/>
                    </a:cubicBezTo>
                    <a:cubicBezTo>
                      <a:pt x="91" y="193"/>
                      <a:pt x="94" y="182"/>
                      <a:pt x="109" y="170"/>
                    </a:cubicBezTo>
                    <a:cubicBezTo>
                      <a:pt x="110" y="169"/>
                      <a:pt x="112" y="168"/>
                      <a:pt x="113" y="167"/>
                    </a:cubicBezTo>
                    <a:cubicBezTo>
                      <a:pt x="119" y="163"/>
                      <a:pt x="126" y="163"/>
                      <a:pt x="133" y="166"/>
                    </a:cubicBezTo>
                    <a:cubicBezTo>
                      <a:pt x="134" y="167"/>
                      <a:pt x="136" y="168"/>
                      <a:pt x="137" y="169"/>
                    </a:cubicBezTo>
                    <a:cubicBezTo>
                      <a:pt x="150" y="180"/>
                      <a:pt x="156" y="193"/>
                      <a:pt x="155" y="200"/>
                    </a:cubicBezTo>
                    <a:cubicBezTo>
                      <a:pt x="154" y="210"/>
                      <a:pt x="146" y="225"/>
                      <a:pt x="140" y="234"/>
                    </a:cubicBezTo>
                    <a:cubicBezTo>
                      <a:pt x="139" y="236"/>
                      <a:pt x="140" y="238"/>
                      <a:pt x="143" y="236"/>
                    </a:cubicBezTo>
                    <a:cubicBezTo>
                      <a:pt x="163" y="224"/>
                      <a:pt x="173" y="208"/>
                      <a:pt x="175" y="196"/>
                    </a:cubicBezTo>
                    <a:cubicBezTo>
                      <a:pt x="176" y="179"/>
                      <a:pt x="162" y="165"/>
                      <a:pt x="141" y="150"/>
                    </a:cubicBezTo>
                    <a:cubicBezTo>
                      <a:pt x="169" y="134"/>
                      <a:pt x="181" y="119"/>
                      <a:pt x="180" y="104"/>
                    </a:cubicBezTo>
                    <a:cubicBezTo>
                      <a:pt x="177" y="90"/>
                      <a:pt x="171" y="79"/>
                      <a:pt x="158" y="71"/>
                    </a:cubicBezTo>
                    <a:cubicBezTo>
                      <a:pt x="195" y="64"/>
                      <a:pt x="244" y="53"/>
                      <a:pt x="247" y="29"/>
                    </a:cubicBezTo>
                    <a:cubicBezTo>
                      <a:pt x="247" y="28"/>
                      <a:pt x="246" y="28"/>
                      <a:pt x="246" y="27"/>
                    </a:cubicBezTo>
                    <a:cubicBezTo>
                      <a:pt x="240" y="0"/>
                      <a:pt x="187" y="4"/>
                      <a:pt x="170" y="2"/>
                    </a:cubicBezTo>
                    <a:cubicBezTo>
                      <a:pt x="160" y="2"/>
                      <a:pt x="161" y="2"/>
                      <a:pt x="156" y="2"/>
                    </a:cubicBezTo>
                    <a:cubicBezTo>
                      <a:pt x="151" y="2"/>
                      <a:pt x="145" y="5"/>
                      <a:pt x="145" y="13"/>
                    </a:cubicBezTo>
                    <a:cubicBezTo>
                      <a:pt x="145" y="20"/>
                      <a:pt x="154" y="22"/>
                      <a:pt x="159" y="22"/>
                    </a:cubicBezTo>
                    <a:cubicBezTo>
                      <a:pt x="162" y="22"/>
                      <a:pt x="162" y="21"/>
                      <a:pt x="181" y="22"/>
                    </a:cubicBezTo>
                    <a:cubicBezTo>
                      <a:pt x="191" y="22"/>
                      <a:pt x="200" y="23"/>
                      <a:pt x="207" y="25"/>
                    </a:cubicBezTo>
                    <a:cubicBezTo>
                      <a:pt x="210" y="25"/>
                      <a:pt x="213" y="26"/>
                      <a:pt x="215" y="27"/>
                    </a:cubicBezTo>
                    <a:cubicBezTo>
                      <a:pt x="215" y="27"/>
                      <a:pt x="216" y="27"/>
                      <a:pt x="216" y="28"/>
                    </a:cubicBezTo>
                    <a:cubicBezTo>
                      <a:pt x="213" y="32"/>
                      <a:pt x="192" y="40"/>
                      <a:pt x="174" y="45"/>
                    </a:cubicBezTo>
                    <a:cubicBezTo>
                      <a:pt x="156" y="49"/>
                      <a:pt x="142" y="53"/>
                      <a:pt x="138" y="54"/>
                    </a:cubicBezTo>
                    <a:cubicBezTo>
                      <a:pt x="138" y="54"/>
                      <a:pt x="137" y="54"/>
                      <a:pt x="137" y="54"/>
                    </a:cubicBezTo>
                    <a:cubicBezTo>
                      <a:pt x="130" y="55"/>
                      <a:pt x="121" y="56"/>
                      <a:pt x="113"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2" name="Freeform 117">
                <a:extLst>
                  <a:ext uri="{FF2B5EF4-FFF2-40B4-BE49-F238E27FC236}">
                    <a16:creationId xmlns:a16="http://schemas.microsoft.com/office/drawing/2014/main" xmlns="" id="{1FC0B628-ADEC-8A4A-85A1-021BA2C617B3}"/>
                  </a:ext>
                </a:extLst>
              </p:cNvPr>
              <p:cNvSpPr>
                <a:spLocks/>
              </p:cNvSpPr>
              <p:nvPr/>
            </p:nvSpPr>
            <p:spPr bwMode="auto">
              <a:xfrm>
                <a:off x="4098" y="790"/>
                <a:ext cx="673" cy="199"/>
              </a:xfrm>
              <a:custGeom>
                <a:avLst/>
                <a:gdLst>
                  <a:gd name="T0" fmla="*/ 336 w 353"/>
                  <a:gd name="T1" fmla="*/ 67 h 105"/>
                  <a:gd name="T2" fmla="*/ 245 w 353"/>
                  <a:gd name="T3" fmla="*/ 9 h 105"/>
                  <a:gd name="T4" fmla="*/ 215 w 353"/>
                  <a:gd name="T5" fmla="*/ 23 h 105"/>
                  <a:gd name="T6" fmla="*/ 189 w 353"/>
                  <a:gd name="T7" fmla="*/ 37 h 105"/>
                  <a:gd name="T8" fmla="*/ 188 w 353"/>
                  <a:gd name="T9" fmla="*/ 37 h 105"/>
                  <a:gd name="T10" fmla="*/ 165 w 353"/>
                  <a:gd name="T11" fmla="*/ 37 h 105"/>
                  <a:gd name="T12" fmla="*/ 165 w 353"/>
                  <a:gd name="T13" fmla="*/ 37 h 105"/>
                  <a:gd name="T14" fmla="*/ 138 w 353"/>
                  <a:gd name="T15" fmla="*/ 23 h 105"/>
                  <a:gd name="T16" fmla="*/ 108 w 353"/>
                  <a:gd name="T17" fmla="*/ 9 h 105"/>
                  <a:gd name="T18" fmla="*/ 15 w 353"/>
                  <a:gd name="T19" fmla="*/ 67 h 105"/>
                  <a:gd name="T20" fmla="*/ 8 w 353"/>
                  <a:gd name="T21" fmla="*/ 81 h 105"/>
                  <a:gd name="T22" fmla="*/ 37 w 353"/>
                  <a:gd name="T23" fmla="*/ 87 h 105"/>
                  <a:gd name="T24" fmla="*/ 78 w 353"/>
                  <a:gd name="T25" fmla="*/ 92 h 105"/>
                  <a:gd name="T26" fmla="*/ 113 w 353"/>
                  <a:gd name="T27" fmla="*/ 93 h 105"/>
                  <a:gd name="T28" fmla="*/ 146 w 353"/>
                  <a:gd name="T29" fmla="*/ 95 h 105"/>
                  <a:gd name="T30" fmla="*/ 165 w 353"/>
                  <a:gd name="T31" fmla="*/ 100 h 105"/>
                  <a:gd name="T32" fmla="*/ 166 w 353"/>
                  <a:gd name="T33" fmla="*/ 100 h 105"/>
                  <a:gd name="T34" fmla="*/ 187 w 353"/>
                  <a:gd name="T35" fmla="*/ 100 h 105"/>
                  <a:gd name="T36" fmla="*/ 189 w 353"/>
                  <a:gd name="T37" fmla="*/ 100 h 105"/>
                  <a:gd name="T38" fmla="*/ 207 w 353"/>
                  <a:gd name="T39" fmla="*/ 95 h 105"/>
                  <a:gd name="T40" fmla="*/ 240 w 353"/>
                  <a:gd name="T41" fmla="*/ 93 h 105"/>
                  <a:gd name="T42" fmla="*/ 275 w 353"/>
                  <a:gd name="T43" fmla="*/ 92 h 105"/>
                  <a:gd name="T44" fmla="*/ 316 w 353"/>
                  <a:gd name="T45" fmla="*/ 87 h 105"/>
                  <a:gd name="T46" fmla="*/ 342 w 353"/>
                  <a:gd name="T47" fmla="*/ 84 h 105"/>
                  <a:gd name="T48" fmla="*/ 336 w 353"/>
                  <a:gd name="T49" fmla="*/ 6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3" h="105">
                    <a:moveTo>
                      <a:pt x="336" y="67"/>
                    </a:moveTo>
                    <a:cubicBezTo>
                      <a:pt x="291" y="58"/>
                      <a:pt x="255" y="17"/>
                      <a:pt x="245" y="9"/>
                    </a:cubicBezTo>
                    <a:cubicBezTo>
                      <a:pt x="234" y="0"/>
                      <a:pt x="226" y="2"/>
                      <a:pt x="215" y="23"/>
                    </a:cubicBezTo>
                    <a:cubicBezTo>
                      <a:pt x="208" y="35"/>
                      <a:pt x="196" y="37"/>
                      <a:pt x="189" y="37"/>
                    </a:cubicBezTo>
                    <a:cubicBezTo>
                      <a:pt x="189" y="37"/>
                      <a:pt x="188" y="37"/>
                      <a:pt x="188" y="37"/>
                    </a:cubicBezTo>
                    <a:cubicBezTo>
                      <a:pt x="165" y="37"/>
                      <a:pt x="165" y="37"/>
                      <a:pt x="165" y="37"/>
                    </a:cubicBezTo>
                    <a:cubicBezTo>
                      <a:pt x="165" y="37"/>
                      <a:pt x="165" y="37"/>
                      <a:pt x="165" y="37"/>
                    </a:cubicBezTo>
                    <a:cubicBezTo>
                      <a:pt x="157" y="37"/>
                      <a:pt x="146" y="36"/>
                      <a:pt x="138" y="23"/>
                    </a:cubicBezTo>
                    <a:cubicBezTo>
                      <a:pt x="127" y="2"/>
                      <a:pt x="119" y="0"/>
                      <a:pt x="108" y="9"/>
                    </a:cubicBezTo>
                    <a:cubicBezTo>
                      <a:pt x="98" y="18"/>
                      <a:pt x="61" y="59"/>
                      <a:pt x="15" y="67"/>
                    </a:cubicBezTo>
                    <a:cubicBezTo>
                      <a:pt x="2" y="69"/>
                      <a:pt x="0" y="75"/>
                      <a:pt x="8" y="81"/>
                    </a:cubicBezTo>
                    <a:cubicBezTo>
                      <a:pt x="14" y="86"/>
                      <a:pt x="24" y="89"/>
                      <a:pt x="37" y="87"/>
                    </a:cubicBezTo>
                    <a:cubicBezTo>
                      <a:pt x="37" y="87"/>
                      <a:pt x="53" y="103"/>
                      <a:pt x="78" y="92"/>
                    </a:cubicBezTo>
                    <a:cubicBezTo>
                      <a:pt x="78" y="92"/>
                      <a:pt x="92" y="104"/>
                      <a:pt x="113" y="93"/>
                    </a:cubicBezTo>
                    <a:cubicBezTo>
                      <a:pt x="113" y="93"/>
                      <a:pt x="129" y="105"/>
                      <a:pt x="146" y="95"/>
                    </a:cubicBezTo>
                    <a:cubicBezTo>
                      <a:pt x="146" y="95"/>
                      <a:pt x="154" y="101"/>
                      <a:pt x="165" y="100"/>
                    </a:cubicBezTo>
                    <a:cubicBezTo>
                      <a:pt x="165" y="100"/>
                      <a:pt x="165" y="100"/>
                      <a:pt x="166" y="100"/>
                    </a:cubicBezTo>
                    <a:cubicBezTo>
                      <a:pt x="177" y="98"/>
                      <a:pt x="178" y="97"/>
                      <a:pt x="187" y="100"/>
                    </a:cubicBezTo>
                    <a:cubicBezTo>
                      <a:pt x="188" y="100"/>
                      <a:pt x="188" y="100"/>
                      <a:pt x="189" y="100"/>
                    </a:cubicBezTo>
                    <a:cubicBezTo>
                      <a:pt x="197" y="101"/>
                      <a:pt x="207" y="95"/>
                      <a:pt x="207" y="95"/>
                    </a:cubicBezTo>
                    <a:cubicBezTo>
                      <a:pt x="224" y="105"/>
                      <a:pt x="240" y="93"/>
                      <a:pt x="240" y="93"/>
                    </a:cubicBezTo>
                    <a:cubicBezTo>
                      <a:pt x="261" y="104"/>
                      <a:pt x="275" y="92"/>
                      <a:pt x="275" y="92"/>
                    </a:cubicBezTo>
                    <a:cubicBezTo>
                      <a:pt x="300" y="103"/>
                      <a:pt x="316" y="87"/>
                      <a:pt x="316" y="87"/>
                    </a:cubicBezTo>
                    <a:cubicBezTo>
                      <a:pt x="327" y="89"/>
                      <a:pt x="335" y="87"/>
                      <a:pt x="342" y="84"/>
                    </a:cubicBezTo>
                    <a:cubicBezTo>
                      <a:pt x="353" y="78"/>
                      <a:pt x="351" y="70"/>
                      <a:pt x="33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3" name="Freeform 118">
                <a:extLst>
                  <a:ext uri="{FF2B5EF4-FFF2-40B4-BE49-F238E27FC236}">
                    <a16:creationId xmlns:a16="http://schemas.microsoft.com/office/drawing/2014/main" xmlns="" id="{9AE0BFB7-3F41-C542-8AEE-A2C4E3933DCC}"/>
                  </a:ext>
                </a:extLst>
              </p:cNvPr>
              <p:cNvSpPr>
                <a:spLocks noEditPoints="1"/>
              </p:cNvSpPr>
              <p:nvPr/>
            </p:nvSpPr>
            <p:spPr bwMode="auto">
              <a:xfrm>
                <a:off x="5405" y="1859"/>
                <a:ext cx="866" cy="429"/>
              </a:xfrm>
              <a:custGeom>
                <a:avLst/>
                <a:gdLst>
                  <a:gd name="T0" fmla="*/ 0 w 454"/>
                  <a:gd name="T1" fmla="*/ 144 h 226"/>
                  <a:gd name="T2" fmla="*/ 0 w 454"/>
                  <a:gd name="T3" fmla="*/ 226 h 226"/>
                  <a:gd name="T4" fmla="*/ 51 w 454"/>
                  <a:gd name="T5" fmla="*/ 226 h 226"/>
                  <a:gd name="T6" fmla="*/ 51 w 454"/>
                  <a:gd name="T7" fmla="*/ 226 h 226"/>
                  <a:gd name="T8" fmla="*/ 105 w 454"/>
                  <a:gd name="T9" fmla="*/ 172 h 226"/>
                  <a:gd name="T10" fmla="*/ 159 w 454"/>
                  <a:gd name="T11" fmla="*/ 226 h 226"/>
                  <a:gd name="T12" fmla="*/ 159 w 454"/>
                  <a:gd name="T13" fmla="*/ 226 h 226"/>
                  <a:gd name="T14" fmla="*/ 282 w 454"/>
                  <a:gd name="T15" fmla="*/ 226 h 226"/>
                  <a:gd name="T16" fmla="*/ 282 w 454"/>
                  <a:gd name="T17" fmla="*/ 226 h 226"/>
                  <a:gd name="T18" fmla="*/ 336 w 454"/>
                  <a:gd name="T19" fmla="*/ 172 h 226"/>
                  <a:gd name="T20" fmla="*/ 390 w 454"/>
                  <a:gd name="T21" fmla="*/ 226 h 226"/>
                  <a:gd name="T22" fmla="*/ 390 w 454"/>
                  <a:gd name="T23" fmla="*/ 226 h 226"/>
                  <a:gd name="T24" fmla="*/ 439 w 454"/>
                  <a:gd name="T25" fmla="*/ 226 h 226"/>
                  <a:gd name="T26" fmla="*/ 439 w 454"/>
                  <a:gd name="T27" fmla="*/ 199 h 226"/>
                  <a:gd name="T28" fmla="*/ 454 w 454"/>
                  <a:gd name="T29" fmla="*/ 199 h 226"/>
                  <a:gd name="T30" fmla="*/ 454 w 454"/>
                  <a:gd name="T31" fmla="*/ 60 h 226"/>
                  <a:gd name="T32" fmla="*/ 439 w 454"/>
                  <a:gd name="T33" fmla="*/ 60 h 226"/>
                  <a:gd name="T34" fmla="*/ 439 w 454"/>
                  <a:gd name="T35" fmla="*/ 24 h 226"/>
                  <a:gd name="T36" fmla="*/ 176 w 454"/>
                  <a:gd name="T37" fmla="*/ 24 h 226"/>
                  <a:gd name="T38" fmla="*/ 176 w 454"/>
                  <a:gd name="T39" fmla="*/ 15 h 226"/>
                  <a:gd name="T40" fmla="*/ 161 w 454"/>
                  <a:gd name="T41" fmla="*/ 0 h 226"/>
                  <a:gd name="T42" fmla="*/ 156 w 454"/>
                  <a:gd name="T43" fmla="*/ 0 h 226"/>
                  <a:gd name="T44" fmla="*/ 141 w 454"/>
                  <a:gd name="T45" fmla="*/ 15 h 226"/>
                  <a:gd name="T46" fmla="*/ 141 w 454"/>
                  <a:gd name="T47" fmla="*/ 24 h 226"/>
                  <a:gd name="T48" fmla="*/ 97 w 454"/>
                  <a:gd name="T49" fmla="*/ 24 h 226"/>
                  <a:gd name="T50" fmla="*/ 0 w 454"/>
                  <a:gd name="T51" fmla="*/ 144 h 226"/>
                  <a:gd name="T52" fmla="*/ 342 w 454"/>
                  <a:gd name="T53" fmla="*/ 82 h 226"/>
                  <a:gd name="T54" fmla="*/ 358 w 454"/>
                  <a:gd name="T55" fmla="*/ 82 h 226"/>
                  <a:gd name="T56" fmla="*/ 358 w 454"/>
                  <a:gd name="T57" fmla="*/ 66 h 226"/>
                  <a:gd name="T58" fmla="*/ 369 w 454"/>
                  <a:gd name="T59" fmla="*/ 66 h 226"/>
                  <a:gd name="T60" fmla="*/ 369 w 454"/>
                  <a:gd name="T61" fmla="*/ 82 h 226"/>
                  <a:gd name="T62" fmla="*/ 385 w 454"/>
                  <a:gd name="T63" fmla="*/ 82 h 226"/>
                  <a:gd name="T64" fmla="*/ 385 w 454"/>
                  <a:gd name="T65" fmla="*/ 94 h 226"/>
                  <a:gd name="T66" fmla="*/ 369 w 454"/>
                  <a:gd name="T67" fmla="*/ 94 h 226"/>
                  <a:gd name="T68" fmla="*/ 369 w 454"/>
                  <a:gd name="T69" fmla="*/ 110 h 226"/>
                  <a:gd name="T70" fmla="*/ 358 w 454"/>
                  <a:gd name="T71" fmla="*/ 110 h 226"/>
                  <a:gd name="T72" fmla="*/ 358 w 454"/>
                  <a:gd name="T73" fmla="*/ 94 h 226"/>
                  <a:gd name="T74" fmla="*/ 342 w 454"/>
                  <a:gd name="T75" fmla="*/ 94 h 226"/>
                  <a:gd name="T76" fmla="*/ 342 w 454"/>
                  <a:gd name="T77" fmla="*/ 82 h 226"/>
                  <a:gd name="T78" fmla="*/ 163 w 454"/>
                  <a:gd name="T79" fmla="*/ 42 h 226"/>
                  <a:gd name="T80" fmla="*/ 290 w 454"/>
                  <a:gd name="T81" fmla="*/ 42 h 226"/>
                  <a:gd name="T82" fmla="*/ 290 w 454"/>
                  <a:gd name="T83" fmla="*/ 119 h 226"/>
                  <a:gd name="T84" fmla="*/ 163 w 454"/>
                  <a:gd name="T85" fmla="*/ 119 h 226"/>
                  <a:gd name="T86" fmla="*/ 163 w 454"/>
                  <a:gd name="T87" fmla="*/ 42 h 226"/>
                  <a:gd name="T88" fmla="*/ 46 w 454"/>
                  <a:gd name="T89" fmla="*/ 119 h 226"/>
                  <a:gd name="T90" fmla="*/ 108 w 454"/>
                  <a:gd name="T91" fmla="*/ 42 h 226"/>
                  <a:gd name="T92" fmla="*/ 140 w 454"/>
                  <a:gd name="T93" fmla="*/ 42 h 226"/>
                  <a:gd name="T94" fmla="*/ 140 w 454"/>
                  <a:gd name="T95" fmla="*/ 119 h 226"/>
                  <a:gd name="T96" fmla="*/ 46 w 454"/>
                  <a:gd name="T97" fmla="*/ 11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4" h="226">
                    <a:moveTo>
                      <a:pt x="0" y="144"/>
                    </a:moveTo>
                    <a:cubicBezTo>
                      <a:pt x="0" y="226"/>
                      <a:pt x="0" y="226"/>
                      <a:pt x="0" y="226"/>
                    </a:cubicBezTo>
                    <a:cubicBezTo>
                      <a:pt x="51" y="226"/>
                      <a:pt x="51" y="226"/>
                      <a:pt x="51" y="226"/>
                    </a:cubicBezTo>
                    <a:cubicBezTo>
                      <a:pt x="51" y="226"/>
                      <a:pt x="51" y="226"/>
                      <a:pt x="51" y="226"/>
                    </a:cubicBezTo>
                    <a:cubicBezTo>
                      <a:pt x="51" y="196"/>
                      <a:pt x="75" y="172"/>
                      <a:pt x="105" y="172"/>
                    </a:cubicBezTo>
                    <a:cubicBezTo>
                      <a:pt x="134" y="172"/>
                      <a:pt x="159" y="196"/>
                      <a:pt x="159" y="226"/>
                    </a:cubicBezTo>
                    <a:cubicBezTo>
                      <a:pt x="159" y="226"/>
                      <a:pt x="159" y="226"/>
                      <a:pt x="159" y="226"/>
                    </a:cubicBezTo>
                    <a:cubicBezTo>
                      <a:pt x="282" y="226"/>
                      <a:pt x="282" y="226"/>
                      <a:pt x="282" y="226"/>
                    </a:cubicBezTo>
                    <a:cubicBezTo>
                      <a:pt x="282" y="226"/>
                      <a:pt x="282" y="226"/>
                      <a:pt x="282" y="226"/>
                    </a:cubicBezTo>
                    <a:cubicBezTo>
                      <a:pt x="282" y="196"/>
                      <a:pt x="306" y="172"/>
                      <a:pt x="336" y="172"/>
                    </a:cubicBezTo>
                    <a:cubicBezTo>
                      <a:pt x="366" y="172"/>
                      <a:pt x="390" y="196"/>
                      <a:pt x="390" y="226"/>
                    </a:cubicBezTo>
                    <a:cubicBezTo>
                      <a:pt x="390" y="226"/>
                      <a:pt x="390" y="226"/>
                      <a:pt x="390" y="226"/>
                    </a:cubicBezTo>
                    <a:cubicBezTo>
                      <a:pt x="439" y="226"/>
                      <a:pt x="439" y="226"/>
                      <a:pt x="439" y="226"/>
                    </a:cubicBezTo>
                    <a:cubicBezTo>
                      <a:pt x="439" y="199"/>
                      <a:pt x="439" y="199"/>
                      <a:pt x="439" y="199"/>
                    </a:cubicBezTo>
                    <a:cubicBezTo>
                      <a:pt x="454" y="199"/>
                      <a:pt x="454" y="199"/>
                      <a:pt x="454" y="199"/>
                    </a:cubicBezTo>
                    <a:cubicBezTo>
                      <a:pt x="454" y="60"/>
                      <a:pt x="454" y="60"/>
                      <a:pt x="454" y="60"/>
                    </a:cubicBezTo>
                    <a:cubicBezTo>
                      <a:pt x="439" y="60"/>
                      <a:pt x="439" y="60"/>
                      <a:pt x="439" y="60"/>
                    </a:cubicBezTo>
                    <a:cubicBezTo>
                      <a:pt x="439" y="24"/>
                      <a:pt x="439" y="24"/>
                      <a:pt x="439" y="24"/>
                    </a:cubicBezTo>
                    <a:cubicBezTo>
                      <a:pt x="176" y="24"/>
                      <a:pt x="176" y="24"/>
                      <a:pt x="176" y="24"/>
                    </a:cubicBezTo>
                    <a:cubicBezTo>
                      <a:pt x="176" y="15"/>
                      <a:pt x="176" y="15"/>
                      <a:pt x="176" y="15"/>
                    </a:cubicBezTo>
                    <a:cubicBezTo>
                      <a:pt x="176" y="6"/>
                      <a:pt x="169" y="0"/>
                      <a:pt x="161" y="0"/>
                    </a:cubicBezTo>
                    <a:cubicBezTo>
                      <a:pt x="156" y="0"/>
                      <a:pt x="156" y="0"/>
                      <a:pt x="156" y="0"/>
                    </a:cubicBezTo>
                    <a:cubicBezTo>
                      <a:pt x="148" y="0"/>
                      <a:pt x="141" y="6"/>
                      <a:pt x="141" y="15"/>
                    </a:cubicBezTo>
                    <a:cubicBezTo>
                      <a:pt x="141" y="24"/>
                      <a:pt x="141" y="24"/>
                      <a:pt x="141" y="24"/>
                    </a:cubicBezTo>
                    <a:cubicBezTo>
                      <a:pt x="97" y="24"/>
                      <a:pt x="97" y="24"/>
                      <a:pt x="97" y="24"/>
                    </a:cubicBezTo>
                    <a:lnTo>
                      <a:pt x="0" y="144"/>
                    </a:lnTo>
                    <a:close/>
                    <a:moveTo>
                      <a:pt x="342" y="82"/>
                    </a:moveTo>
                    <a:cubicBezTo>
                      <a:pt x="358" y="82"/>
                      <a:pt x="358" y="82"/>
                      <a:pt x="358" y="82"/>
                    </a:cubicBezTo>
                    <a:cubicBezTo>
                      <a:pt x="358" y="66"/>
                      <a:pt x="358" y="66"/>
                      <a:pt x="358" y="66"/>
                    </a:cubicBezTo>
                    <a:cubicBezTo>
                      <a:pt x="369" y="66"/>
                      <a:pt x="369" y="66"/>
                      <a:pt x="369" y="66"/>
                    </a:cubicBezTo>
                    <a:cubicBezTo>
                      <a:pt x="369" y="82"/>
                      <a:pt x="369" y="82"/>
                      <a:pt x="369" y="82"/>
                    </a:cubicBezTo>
                    <a:cubicBezTo>
                      <a:pt x="385" y="82"/>
                      <a:pt x="385" y="82"/>
                      <a:pt x="385" y="82"/>
                    </a:cubicBezTo>
                    <a:cubicBezTo>
                      <a:pt x="385" y="94"/>
                      <a:pt x="385" y="94"/>
                      <a:pt x="385" y="94"/>
                    </a:cubicBezTo>
                    <a:cubicBezTo>
                      <a:pt x="369" y="94"/>
                      <a:pt x="369" y="94"/>
                      <a:pt x="369" y="94"/>
                    </a:cubicBezTo>
                    <a:cubicBezTo>
                      <a:pt x="369" y="110"/>
                      <a:pt x="369" y="110"/>
                      <a:pt x="369" y="110"/>
                    </a:cubicBezTo>
                    <a:cubicBezTo>
                      <a:pt x="358" y="110"/>
                      <a:pt x="358" y="110"/>
                      <a:pt x="358" y="110"/>
                    </a:cubicBezTo>
                    <a:cubicBezTo>
                      <a:pt x="358" y="94"/>
                      <a:pt x="358" y="94"/>
                      <a:pt x="358" y="94"/>
                    </a:cubicBezTo>
                    <a:cubicBezTo>
                      <a:pt x="342" y="94"/>
                      <a:pt x="342" y="94"/>
                      <a:pt x="342" y="94"/>
                    </a:cubicBezTo>
                    <a:lnTo>
                      <a:pt x="342" y="82"/>
                    </a:lnTo>
                    <a:close/>
                    <a:moveTo>
                      <a:pt x="163" y="42"/>
                    </a:moveTo>
                    <a:cubicBezTo>
                      <a:pt x="290" y="42"/>
                      <a:pt x="290" y="42"/>
                      <a:pt x="290" y="42"/>
                    </a:cubicBezTo>
                    <a:cubicBezTo>
                      <a:pt x="290" y="119"/>
                      <a:pt x="290" y="119"/>
                      <a:pt x="290" y="119"/>
                    </a:cubicBezTo>
                    <a:cubicBezTo>
                      <a:pt x="163" y="119"/>
                      <a:pt x="163" y="119"/>
                      <a:pt x="163" y="119"/>
                    </a:cubicBezTo>
                    <a:lnTo>
                      <a:pt x="163" y="42"/>
                    </a:lnTo>
                    <a:close/>
                    <a:moveTo>
                      <a:pt x="46" y="119"/>
                    </a:moveTo>
                    <a:cubicBezTo>
                      <a:pt x="108" y="42"/>
                      <a:pt x="108" y="42"/>
                      <a:pt x="108" y="42"/>
                    </a:cubicBezTo>
                    <a:cubicBezTo>
                      <a:pt x="140" y="42"/>
                      <a:pt x="140" y="42"/>
                      <a:pt x="140" y="42"/>
                    </a:cubicBezTo>
                    <a:cubicBezTo>
                      <a:pt x="140" y="119"/>
                      <a:pt x="140" y="119"/>
                      <a:pt x="140" y="119"/>
                    </a:cubicBezTo>
                    <a:lnTo>
                      <a:pt x="46"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4" name="Freeform 119">
                <a:extLst>
                  <a:ext uri="{FF2B5EF4-FFF2-40B4-BE49-F238E27FC236}">
                    <a16:creationId xmlns:a16="http://schemas.microsoft.com/office/drawing/2014/main" xmlns="" id="{2CE3F26D-2C9C-CE4E-B5EA-2CBF9DF9EA94}"/>
                  </a:ext>
                </a:extLst>
              </p:cNvPr>
              <p:cNvSpPr>
                <a:spLocks noEditPoints="1"/>
              </p:cNvSpPr>
              <p:nvPr/>
            </p:nvSpPr>
            <p:spPr bwMode="auto">
              <a:xfrm>
                <a:off x="5962" y="2205"/>
                <a:ext cx="166" cy="165"/>
              </a:xfrm>
              <a:custGeom>
                <a:avLst/>
                <a:gdLst>
                  <a:gd name="T0" fmla="*/ 0 w 87"/>
                  <a:gd name="T1" fmla="*/ 44 h 87"/>
                  <a:gd name="T2" fmla="*/ 44 w 87"/>
                  <a:gd name="T3" fmla="*/ 87 h 87"/>
                  <a:gd name="T4" fmla="*/ 87 w 87"/>
                  <a:gd name="T5" fmla="*/ 44 h 87"/>
                  <a:gd name="T6" fmla="*/ 44 w 87"/>
                  <a:gd name="T7" fmla="*/ 0 h 87"/>
                  <a:gd name="T8" fmla="*/ 0 w 87"/>
                  <a:gd name="T9" fmla="*/ 44 h 87"/>
                  <a:gd name="T10" fmla="*/ 25 w 87"/>
                  <a:gd name="T11" fmla="*/ 44 h 87"/>
                  <a:gd name="T12" fmla="*/ 44 w 87"/>
                  <a:gd name="T13" fmla="*/ 25 h 87"/>
                  <a:gd name="T14" fmla="*/ 63 w 87"/>
                  <a:gd name="T15" fmla="*/ 44 h 87"/>
                  <a:gd name="T16" fmla="*/ 44 w 87"/>
                  <a:gd name="T17" fmla="*/ 63 h 87"/>
                  <a:gd name="T18" fmla="*/ 25 w 87"/>
                  <a:gd name="T19"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7">
                    <a:moveTo>
                      <a:pt x="0" y="44"/>
                    </a:moveTo>
                    <a:cubicBezTo>
                      <a:pt x="0" y="68"/>
                      <a:pt x="20" y="87"/>
                      <a:pt x="44" y="87"/>
                    </a:cubicBezTo>
                    <a:cubicBezTo>
                      <a:pt x="68" y="87"/>
                      <a:pt x="87" y="68"/>
                      <a:pt x="87" y="44"/>
                    </a:cubicBezTo>
                    <a:cubicBezTo>
                      <a:pt x="87" y="20"/>
                      <a:pt x="68" y="0"/>
                      <a:pt x="44" y="0"/>
                    </a:cubicBezTo>
                    <a:cubicBezTo>
                      <a:pt x="20" y="0"/>
                      <a:pt x="0" y="20"/>
                      <a:pt x="0" y="44"/>
                    </a:cubicBezTo>
                    <a:close/>
                    <a:moveTo>
                      <a:pt x="25" y="44"/>
                    </a:moveTo>
                    <a:cubicBezTo>
                      <a:pt x="25" y="33"/>
                      <a:pt x="33" y="25"/>
                      <a:pt x="44" y="25"/>
                    </a:cubicBezTo>
                    <a:cubicBezTo>
                      <a:pt x="54" y="25"/>
                      <a:pt x="63" y="33"/>
                      <a:pt x="63" y="44"/>
                    </a:cubicBezTo>
                    <a:cubicBezTo>
                      <a:pt x="63" y="54"/>
                      <a:pt x="54" y="63"/>
                      <a:pt x="44" y="63"/>
                    </a:cubicBezTo>
                    <a:cubicBezTo>
                      <a:pt x="33" y="63"/>
                      <a:pt x="25" y="54"/>
                      <a:pt x="2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5" name="Freeform 120">
                <a:extLst>
                  <a:ext uri="{FF2B5EF4-FFF2-40B4-BE49-F238E27FC236}">
                    <a16:creationId xmlns:a16="http://schemas.microsoft.com/office/drawing/2014/main" xmlns="" id="{F185B17E-A92A-2A47-A220-C177EA1716DD}"/>
                  </a:ext>
                </a:extLst>
              </p:cNvPr>
              <p:cNvSpPr>
                <a:spLocks noEditPoints="1"/>
              </p:cNvSpPr>
              <p:nvPr/>
            </p:nvSpPr>
            <p:spPr bwMode="auto">
              <a:xfrm>
                <a:off x="5522" y="2205"/>
                <a:ext cx="165" cy="165"/>
              </a:xfrm>
              <a:custGeom>
                <a:avLst/>
                <a:gdLst>
                  <a:gd name="T0" fmla="*/ 0 w 87"/>
                  <a:gd name="T1" fmla="*/ 44 h 87"/>
                  <a:gd name="T2" fmla="*/ 44 w 87"/>
                  <a:gd name="T3" fmla="*/ 87 h 87"/>
                  <a:gd name="T4" fmla="*/ 87 w 87"/>
                  <a:gd name="T5" fmla="*/ 44 h 87"/>
                  <a:gd name="T6" fmla="*/ 44 w 87"/>
                  <a:gd name="T7" fmla="*/ 0 h 87"/>
                  <a:gd name="T8" fmla="*/ 0 w 87"/>
                  <a:gd name="T9" fmla="*/ 44 h 87"/>
                  <a:gd name="T10" fmla="*/ 25 w 87"/>
                  <a:gd name="T11" fmla="*/ 44 h 87"/>
                  <a:gd name="T12" fmla="*/ 44 w 87"/>
                  <a:gd name="T13" fmla="*/ 25 h 87"/>
                  <a:gd name="T14" fmla="*/ 63 w 87"/>
                  <a:gd name="T15" fmla="*/ 44 h 87"/>
                  <a:gd name="T16" fmla="*/ 44 w 87"/>
                  <a:gd name="T17" fmla="*/ 63 h 87"/>
                  <a:gd name="T18" fmla="*/ 25 w 87"/>
                  <a:gd name="T19"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7">
                    <a:moveTo>
                      <a:pt x="0" y="44"/>
                    </a:moveTo>
                    <a:cubicBezTo>
                      <a:pt x="0" y="68"/>
                      <a:pt x="20" y="87"/>
                      <a:pt x="44" y="87"/>
                    </a:cubicBezTo>
                    <a:cubicBezTo>
                      <a:pt x="68" y="87"/>
                      <a:pt x="87" y="68"/>
                      <a:pt x="87" y="44"/>
                    </a:cubicBezTo>
                    <a:cubicBezTo>
                      <a:pt x="87" y="20"/>
                      <a:pt x="68" y="0"/>
                      <a:pt x="44" y="0"/>
                    </a:cubicBezTo>
                    <a:cubicBezTo>
                      <a:pt x="20" y="0"/>
                      <a:pt x="0" y="20"/>
                      <a:pt x="0" y="44"/>
                    </a:cubicBezTo>
                    <a:close/>
                    <a:moveTo>
                      <a:pt x="25" y="44"/>
                    </a:moveTo>
                    <a:cubicBezTo>
                      <a:pt x="25" y="33"/>
                      <a:pt x="33" y="25"/>
                      <a:pt x="44" y="25"/>
                    </a:cubicBezTo>
                    <a:cubicBezTo>
                      <a:pt x="54" y="25"/>
                      <a:pt x="63" y="33"/>
                      <a:pt x="63" y="44"/>
                    </a:cubicBezTo>
                    <a:cubicBezTo>
                      <a:pt x="63" y="54"/>
                      <a:pt x="54" y="63"/>
                      <a:pt x="44" y="63"/>
                    </a:cubicBezTo>
                    <a:cubicBezTo>
                      <a:pt x="33" y="63"/>
                      <a:pt x="25" y="54"/>
                      <a:pt x="2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6" name="Freeform 121">
                <a:extLst>
                  <a:ext uri="{FF2B5EF4-FFF2-40B4-BE49-F238E27FC236}">
                    <a16:creationId xmlns:a16="http://schemas.microsoft.com/office/drawing/2014/main" xmlns="" id="{60CFDC90-41D4-FF46-AB69-E2B7140E2C16}"/>
                  </a:ext>
                </a:extLst>
              </p:cNvPr>
              <p:cNvSpPr>
                <a:spLocks noEditPoints="1"/>
              </p:cNvSpPr>
              <p:nvPr/>
            </p:nvSpPr>
            <p:spPr bwMode="auto">
              <a:xfrm>
                <a:off x="2050" y="2425"/>
                <a:ext cx="529" cy="210"/>
              </a:xfrm>
              <a:custGeom>
                <a:avLst/>
                <a:gdLst>
                  <a:gd name="T0" fmla="*/ 0 w 278"/>
                  <a:gd name="T1" fmla="*/ 55 h 110"/>
                  <a:gd name="T2" fmla="*/ 55 w 278"/>
                  <a:gd name="T3" fmla="*/ 110 h 110"/>
                  <a:gd name="T4" fmla="*/ 131 w 278"/>
                  <a:gd name="T5" fmla="*/ 110 h 110"/>
                  <a:gd name="T6" fmla="*/ 223 w 278"/>
                  <a:gd name="T7" fmla="*/ 110 h 110"/>
                  <a:gd name="T8" fmla="*/ 278 w 278"/>
                  <a:gd name="T9" fmla="*/ 55 h 110"/>
                  <a:gd name="T10" fmla="*/ 223 w 278"/>
                  <a:gd name="T11" fmla="*/ 0 h 110"/>
                  <a:gd name="T12" fmla="*/ 131 w 278"/>
                  <a:gd name="T13" fmla="*/ 0 h 110"/>
                  <a:gd name="T14" fmla="*/ 55 w 278"/>
                  <a:gd name="T15" fmla="*/ 0 h 110"/>
                  <a:gd name="T16" fmla="*/ 0 w 278"/>
                  <a:gd name="T17" fmla="*/ 55 h 110"/>
                  <a:gd name="T18" fmla="*/ 131 w 278"/>
                  <a:gd name="T19" fmla="*/ 97 h 110"/>
                  <a:gd name="T20" fmla="*/ 55 w 278"/>
                  <a:gd name="T21" fmla="*/ 97 h 110"/>
                  <a:gd name="T22" fmla="*/ 13 w 278"/>
                  <a:gd name="T23" fmla="*/ 55 h 110"/>
                  <a:gd name="T24" fmla="*/ 55 w 278"/>
                  <a:gd name="T25" fmla="*/ 12 h 110"/>
                  <a:gd name="T26" fmla="*/ 131 w 278"/>
                  <a:gd name="T27" fmla="*/ 12 h 110"/>
                  <a:gd name="T28" fmla="*/ 131 w 278"/>
                  <a:gd name="T29" fmla="*/ 9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 h="110">
                    <a:moveTo>
                      <a:pt x="0" y="55"/>
                    </a:moveTo>
                    <a:cubicBezTo>
                      <a:pt x="0" y="85"/>
                      <a:pt x="25" y="110"/>
                      <a:pt x="55" y="110"/>
                    </a:cubicBezTo>
                    <a:cubicBezTo>
                      <a:pt x="131" y="110"/>
                      <a:pt x="131" y="110"/>
                      <a:pt x="131" y="110"/>
                    </a:cubicBezTo>
                    <a:cubicBezTo>
                      <a:pt x="223" y="110"/>
                      <a:pt x="223" y="110"/>
                      <a:pt x="223" y="110"/>
                    </a:cubicBezTo>
                    <a:cubicBezTo>
                      <a:pt x="254" y="110"/>
                      <a:pt x="278" y="85"/>
                      <a:pt x="278" y="55"/>
                    </a:cubicBezTo>
                    <a:cubicBezTo>
                      <a:pt x="278" y="24"/>
                      <a:pt x="254" y="0"/>
                      <a:pt x="223" y="0"/>
                    </a:cubicBezTo>
                    <a:cubicBezTo>
                      <a:pt x="131" y="0"/>
                      <a:pt x="131" y="0"/>
                      <a:pt x="131" y="0"/>
                    </a:cubicBezTo>
                    <a:cubicBezTo>
                      <a:pt x="55" y="0"/>
                      <a:pt x="55" y="0"/>
                      <a:pt x="55" y="0"/>
                    </a:cubicBezTo>
                    <a:cubicBezTo>
                      <a:pt x="25" y="0"/>
                      <a:pt x="0" y="24"/>
                      <a:pt x="0" y="55"/>
                    </a:cubicBezTo>
                    <a:close/>
                    <a:moveTo>
                      <a:pt x="131" y="97"/>
                    </a:moveTo>
                    <a:cubicBezTo>
                      <a:pt x="55" y="97"/>
                      <a:pt x="55" y="97"/>
                      <a:pt x="55" y="97"/>
                    </a:cubicBezTo>
                    <a:cubicBezTo>
                      <a:pt x="32" y="97"/>
                      <a:pt x="13" y="78"/>
                      <a:pt x="13" y="55"/>
                    </a:cubicBezTo>
                    <a:cubicBezTo>
                      <a:pt x="13" y="31"/>
                      <a:pt x="32" y="12"/>
                      <a:pt x="55" y="12"/>
                    </a:cubicBezTo>
                    <a:cubicBezTo>
                      <a:pt x="131" y="12"/>
                      <a:pt x="131" y="12"/>
                      <a:pt x="131" y="12"/>
                    </a:cubicBezTo>
                    <a:lnTo>
                      <a:pt x="131"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7" name="Freeform 122">
                <a:extLst>
                  <a:ext uri="{FF2B5EF4-FFF2-40B4-BE49-F238E27FC236}">
                    <a16:creationId xmlns:a16="http://schemas.microsoft.com/office/drawing/2014/main" xmlns="" id="{39F74F26-1017-6F41-B31F-CFDD86D03114}"/>
                  </a:ext>
                </a:extLst>
              </p:cNvPr>
              <p:cNvSpPr>
                <a:spLocks noEditPoints="1"/>
              </p:cNvSpPr>
              <p:nvPr/>
            </p:nvSpPr>
            <p:spPr bwMode="auto">
              <a:xfrm>
                <a:off x="2957" y="-253"/>
                <a:ext cx="495" cy="196"/>
              </a:xfrm>
              <a:custGeom>
                <a:avLst/>
                <a:gdLst>
                  <a:gd name="T0" fmla="*/ 260 w 260"/>
                  <a:gd name="T1" fmla="*/ 51 h 103"/>
                  <a:gd name="T2" fmla="*/ 208 w 260"/>
                  <a:gd name="T3" fmla="*/ 0 h 103"/>
                  <a:gd name="T4" fmla="*/ 137 w 260"/>
                  <a:gd name="T5" fmla="*/ 0 h 103"/>
                  <a:gd name="T6" fmla="*/ 51 w 260"/>
                  <a:gd name="T7" fmla="*/ 0 h 103"/>
                  <a:gd name="T8" fmla="*/ 0 w 260"/>
                  <a:gd name="T9" fmla="*/ 51 h 103"/>
                  <a:gd name="T10" fmla="*/ 51 w 260"/>
                  <a:gd name="T11" fmla="*/ 103 h 103"/>
                  <a:gd name="T12" fmla="*/ 137 w 260"/>
                  <a:gd name="T13" fmla="*/ 103 h 103"/>
                  <a:gd name="T14" fmla="*/ 208 w 260"/>
                  <a:gd name="T15" fmla="*/ 103 h 103"/>
                  <a:gd name="T16" fmla="*/ 260 w 260"/>
                  <a:gd name="T17" fmla="*/ 51 h 103"/>
                  <a:gd name="T18" fmla="*/ 137 w 260"/>
                  <a:gd name="T19" fmla="*/ 11 h 103"/>
                  <a:gd name="T20" fmla="*/ 208 w 260"/>
                  <a:gd name="T21" fmla="*/ 11 h 103"/>
                  <a:gd name="T22" fmla="*/ 248 w 260"/>
                  <a:gd name="T23" fmla="*/ 51 h 103"/>
                  <a:gd name="T24" fmla="*/ 208 w 260"/>
                  <a:gd name="T25" fmla="*/ 91 h 103"/>
                  <a:gd name="T26" fmla="*/ 137 w 260"/>
                  <a:gd name="T27" fmla="*/ 91 h 103"/>
                  <a:gd name="T28" fmla="*/ 137 w 260"/>
                  <a:gd name="T29"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103">
                    <a:moveTo>
                      <a:pt x="260" y="51"/>
                    </a:moveTo>
                    <a:cubicBezTo>
                      <a:pt x="260" y="23"/>
                      <a:pt x="237" y="0"/>
                      <a:pt x="208" y="0"/>
                    </a:cubicBezTo>
                    <a:cubicBezTo>
                      <a:pt x="137" y="0"/>
                      <a:pt x="137" y="0"/>
                      <a:pt x="137" y="0"/>
                    </a:cubicBezTo>
                    <a:cubicBezTo>
                      <a:pt x="51" y="0"/>
                      <a:pt x="51" y="0"/>
                      <a:pt x="51" y="0"/>
                    </a:cubicBezTo>
                    <a:cubicBezTo>
                      <a:pt x="23" y="0"/>
                      <a:pt x="0" y="23"/>
                      <a:pt x="0" y="51"/>
                    </a:cubicBezTo>
                    <a:cubicBezTo>
                      <a:pt x="0" y="79"/>
                      <a:pt x="23" y="103"/>
                      <a:pt x="51" y="103"/>
                    </a:cubicBezTo>
                    <a:cubicBezTo>
                      <a:pt x="137" y="103"/>
                      <a:pt x="137" y="103"/>
                      <a:pt x="137" y="103"/>
                    </a:cubicBezTo>
                    <a:cubicBezTo>
                      <a:pt x="208" y="103"/>
                      <a:pt x="208" y="103"/>
                      <a:pt x="208" y="103"/>
                    </a:cubicBezTo>
                    <a:cubicBezTo>
                      <a:pt x="237" y="103"/>
                      <a:pt x="260" y="79"/>
                      <a:pt x="260" y="51"/>
                    </a:cubicBezTo>
                    <a:close/>
                    <a:moveTo>
                      <a:pt x="137" y="11"/>
                    </a:moveTo>
                    <a:cubicBezTo>
                      <a:pt x="208" y="11"/>
                      <a:pt x="208" y="11"/>
                      <a:pt x="208" y="11"/>
                    </a:cubicBezTo>
                    <a:cubicBezTo>
                      <a:pt x="230" y="11"/>
                      <a:pt x="248" y="29"/>
                      <a:pt x="248" y="51"/>
                    </a:cubicBezTo>
                    <a:cubicBezTo>
                      <a:pt x="248" y="73"/>
                      <a:pt x="230" y="91"/>
                      <a:pt x="208" y="91"/>
                    </a:cubicBezTo>
                    <a:cubicBezTo>
                      <a:pt x="137" y="91"/>
                      <a:pt x="137" y="91"/>
                      <a:pt x="137" y="91"/>
                    </a:cubicBezTo>
                    <a:lnTo>
                      <a:pt x="13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8" name="Freeform 123">
                <a:extLst>
                  <a:ext uri="{FF2B5EF4-FFF2-40B4-BE49-F238E27FC236}">
                    <a16:creationId xmlns:a16="http://schemas.microsoft.com/office/drawing/2014/main" xmlns="" id="{437B8F08-1F7E-C544-97C0-676D5FFC2A36}"/>
                  </a:ext>
                </a:extLst>
              </p:cNvPr>
              <p:cNvSpPr>
                <a:spLocks noEditPoints="1"/>
              </p:cNvSpPr>
              <p:nvPr/>
            </p:nvSpPr>
            <p:spPr bwMode="auto">
              <a:xfrm>
                <a:off x="3974" y="2399"/>
                <a:ext cx="675" cy="673"/>
              </a:xfrm>
              <a:custGeom>
                <a:avLst/>
                <a:gdLst>
                  <a:gd name="T0" fmla="*/ 285 w 354"/>
                  <a:gd name="T1" fmla="*/ 113 h 354"/>
                  <a:gd name="T2" fmla="*/ 213 w 354"/>
                  <a:gd name="T3" fmla="*/ 89 h 354"/>
                  <a:gd name="T4" fmla="*/ 64 w 354"/>
                  <a:gd name="T5" fmla="*/ 48 h 354"/>
                  <a:gd name="T6" fmla="*/ 89 w 354"/>
                  <a:gd name="T7" fmla="*/ 141 h 354"/>
                  <a:gd name="T8" fmla="*/ 68 w 354"/>
                  <a:gd name="T9" fmla="*/ 242 h 354"/>
                  <a:gd name="T10" fmla="*/ 140 w 354"/>
                  <a:gd name="T11" fmla="*/ 266 h 354"/>
                  <a:gd name="T12" fmla="*/ 290 w 354"/>
                  <a:gd name="T13" fmla="*/ 307 h 354"/>
                  <a:gd name="T14" fmla="*/ 265 w 354"/>
                  <a:gd name="T15" fmla="*/ 214 h 354"/>
                  <a:gd name="T16" fmla="*/ 96 w 354"/>
                  <a:gd name="T17" fmla="*/ 150 h 354"/>
                  <a:gd name="T18" fmla="*/ 10 w 354"/>
                  <a:gd name="T19" fmla="*/ 177 h 354"/>
                  <a:gd name="T20" fmla="*/ 135 w 354"/>
                  <a:gd name="T21" fmla="*/ 175 h 354"/>
                  <a:gd name="T22" fmla="*/ 135 w 354"/>
                  <a:gd name="T23" fmla="*/ 195 h 354"/>
                  <a:gd name="T24" fmla="*/ 126 w 354"/>
                  <a:gd name="T25" fmla="*/ 185 h 354"/>
                  <a:gd name="T26" fmla="*/ 126 w 354"/>
                  <a:gd name="T27" fmla="*/ 170 h 354"/>
                  <a:gd name="T28" fmla="*/ 135 w 354"/>
                  <a:gd name="T29" fmla="*/ 160 h 354"/>
                  <a:gd name="T30" fmla="*/ 77 w 354"/>
                  <a:gd name="T31" fmla="*/ 248 h 354"/>
                  <a:gd name="T32" fmla="*/ 139 w 354"/>
                  <a:gd name="T33" fmla="*/ 254 h 354"/>
                  <a:gd name="T34" fmla="*/ 101 w 354"/>
                  <a:gd name="T35" fmla="*/ 139 h 354"/>
                  <a:gd name="T36" fmla="*/ 64 w 354"/>
                  <a:gd name="T37" fmla="*/ 58 h 354"/>
                  <a:gd name="T38" fmla="*/ 208 w 354"/>
                  <a:gd name="T39" fmla="*/ 149 h 354"/>
                  <a:gd name="T40" fmla="*/ 208 w 354"/>
                  <a:gd name="T41" fmla="*/ 146 h 354"/>
                  <a:gd name="T42" fmla="*/ 194 w 354"/>
                  <a:gd name="T43" fmla="*/ 136 h 354"/>
                  <a:gd name="T44" fmla="*/ 207 w 354"/>
                  <a:gd name="T45" fmla="*/ 136 h 354"/>
                  <a:gd name="T46" fmla="*/ 177 w 354"/>
                  <a:gd name="T47" fmla="*/ 120 h 354"/>
                  <a:gd name="T48" fmla="*/ 179 w 354"/>
                  <a:gd name="T49" fmla="*/ 135 h 354"/>
                  <a:gd name="T50" fmla="*/ 177 w 354"/>
                  <a:gd name="T51" fmla="*/ 134 h 354"/>
                  <a:gd name="T52" fmla="*/ 169 w 354"/>
                  <a:gd name="T53" fmla="*/ 127 h 354"/>
                  <a:gd name="T54" fmla="*/ 148 w 354"/>
                  <a:gd name="T55" fmla="*/ 109 h 354"/>
                  <a:gd name="T56" fmla="*/ 147 w 354"/>
                  <a:gd name="T57" fmla="*/ 148 h 354"/>
                  <a:gd name="T58" fmla="*/ 146 w 354"/>
                  <a:gd name="T59" fmla="*/ 205 h 354"/>
                  <a:gd name="T60" fmla="*/ 146 w 354"/>
                  <a:gd name="T61" fmla="*/ 208 h 354"/>
                  <a:gd name="T62" fmla="*/ 160 w 354"/>
                  <a:gd name="T63" fmla="*/ 219 h 354"/>
                  <a:gd name="T64" fmla="*/ 147 w 354"/>
                  <a:gd name="T65" fmla="*/ 218 h 354"/>
                  <a:gd name="T66" fmla="*/ 177 w 354"/>
                  <a:gd name="T67" fmla="*/ 235 h 354"/>
                  <a:gd name="T68" fmla="*/ 175 w 354"/>
                  <a:gd name="T69" fmla="*/ 219 h 354"/>
                  <a:gd name="T70" fmla="*/ 177 w 354"/>
                  <a:gd name="T71" fmla="*/ 221 h 354"/>
                  <a:gd name="T72" fmla="*/ 185 w 354"/>
                  <a:gd name="T73" fmla="*/ 228 h 354"/>
                  <a:gd name="T74" fmla="*/ 205 w 354"/>
                  <a:gd name="T75" fmla="*/ 246 h 354"/>
                  <a:gd name="T76" fmla="*/ 206 w 354"/>
                  <a:gd name="T77" fmla="*/ 207 h 354"/>
                  <a:gd name="T78" fmla="*/ 208 w 354"/>
                  <a:gd name="T79" fmla="*/ 190 h 354"/>
                  <a:gd name="T80" fmla="*/ 177 w 354"/>
                  <a:gd name="T81" fmla="*/ 209 h 354"/>
                  <a:gd name="T82" fmla="*/ 146 w 354"/>
                  <a:gd name="T83" fmla="*/ 190 h 354"/>
                  <a:gd name="T84" fmla="*/ 155 w 354"/>
                  <a:gd name="T85" fmla="*/ 155 h 354"/>
                  <a:gd name="T86" fmla="*/ 190 w 354"/>
                  <a:gd name="T87" fmla="*/ 146 h 354"/>
                  <a:gd name="T88" fmla="*/ 208 w 354"/>
                  <a:gd name="T89" fmla="*/ 177 h 354"/>
                  <a:gd name="T90" fmla="*/ 295 w 354"/>
                  <a:gd name="T91" fmla="*/ 60 h 354"/>
                  <a:gd name="T92" fmla="*/ 218 w 354"/>
                  <a:gd name="T93" fmla="*/ 137 h 354"/>
                  <a:gd name="T94" fmla="*/ 219 w 354"/>
                  <a:gd name="T95" fmla="*/ 175 h 354"/>
                  <a:gd name="T96" fmla="*/ 219 w 354"/>
                  <a:gd name="T97" fmla="*/ 177 h 354"/>
                  <a:gd name="T98" fmla="*/ 245 w 354"/>
                  <a:gd name="T99" fmla="*/ 206 h 354"/>
                  <a:gd name="T100" fmla="*/ 228 w 354"/>
                  <a:gd name="T101" fmla="*/ 185 h 354"/>
                  <a:gd name="T102" fmla="*/ 245 w 354"/>
                  <a:gd name="T103" fmla="*/ 149 h 354"/>
                  <a:gd name="T104" fmla="*/ 277 w 354"/>
                  <a:gd name="T105" fmla="*/ 248 h 354"/>
                  <a:gd name="T106" fmla="*/ 215 w 354"/>
                  <a:gd name="T107" fmla="*/ 254 h 354"/>
                  <a:gd name="T108" fmla="*/ 277 w 354"/>
                  <a:gd name="T109" fmla="*/ 248 h 354"/>
                  <a:gd name="T110" fmla="*/ 258 w 354"/>
                  <a:gd name="T111" fmla="*/ 15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4" h="354">
                    <a:moveTo>
                      <a:pt x="354" y="177"/>
                    </a:moveTo>
                    <a:cubicBezTo>
                      <a:pt x="354" y="158"/>
                      <a:pt x="313" y="147"/>
                      <a:pt x="265" y="141"/>
                    </a:cubicBezTo>
                    <a:cubicBezTo>
                      <a:pt x="273" y="131"/>
                      <a:pt x="280" y="121"/>
                      <a:pt x="285" y="113"/>
                    </a:cubicBezTo>
                    <a:cubicBezTo>
                      <a:pt x="305" y="82"/>
                      <a:pt x="311" y="61"/>
                      <a:pt x="302" y="52"/>
                    </a:cubicBezTo>
                    <a:cubicBezTo>
                      <a:pt x="299" y="49"/>
                      <a:pt x="295" y="48"/>
                      <a:pt x="290" y="48"/>
                    </a:cubicBezTo>
                    <a:cubicBezTo>
                      <a:pt x="275" y="48"/>
                      <a:pt x="246" y="63"/>
                      <a:pt x="213" y="89"/>
                    </a:cubicBezTo>
                    <a:cubicBezTo>
                      <a:pt x="207" y="41"/>
                      <a:pt x="196" y="0"/>
                      <a:pt x="177" y="0"/>
                    </a:cubicBezTo>
                    <a:cubicBezTo>
                      <a:pt x="158" y="0"/>
                      <a:pt x="146" y="41"/>
                      <a:pt x="140" y="89"/>
                    </a:cubicBezTo>
                    <a:cubicBezTo>
                      <a:pt x="107" y="63"/>
                      <a:pt x="79" y="48"/>
                      <a:pt x="64" y="48"/>
                    </a:cubicBezTo>
                    <a:cubicBezTo>
                      <a:pt x="59" y="48"/>
                      <a:pt x="55" y="49"/>
                      <a:pt x="52" y="52"/>
                    </a:cubicBezTo>
                    <a:cubicBezTo>
                      <a:pt x="43" y="61"/>
                      <a:pt x="48" y="82"/>
                      <a:pt x="68" y="113"/>
                    </a:cubicBezTo>
                    <a:cubicBezTo>
                      <a:pt x="74" y="121"/>
                      <a:pt x="81" y="131"/>
                      <a:pt x="89" y="141"/>
                    </a:cubicBezTo>
                    <a:cubicBezTo>
                      <a:pt x="41" y="147"/>
                      <a:pt x="0" y="158"/>
                      <a:pt x="0" y="177"/>
                    </a:cubicBezTo>
                    <a:cubicBezTo>
                      <a:pt x="0" y="196"/>
                      <a:pt x="41" y="208"/>
                      <a:pt x="89" y="214"/>
                    </a:cubicBezTo>
                    <a:cubicBezTo>
                      <a:pt x="81" y="224"/>
                      <a:pt x="74" y="233"/>
                      <a:pt x="68" y="242"/>
                    </a:cubicBezTo>
                    <a:cubicBezTo>
                      <a:pt x="48" y="273"/>
                      <a:pt x="43" y="293"/>
                      <a:pt x="52" y="302"/>
                    </a:cubicBezTo>
                    <a:cubicBezTo>
                      <a:pt x="55" y="305"/>
                      <a:pt x="59" y="307"/>
                      <a:pt x="64" y="307"/>
                    </a:cubicBezTo>
                    <a:cubicBezTo>
                      <a:pt x="79" y="307"/>
                      <a:pt x="107" y="291"/>
                      <a:pt x="140" y="266"/>
                    </a:cubicBezTo>
                    <a:cubicBezTo>
                      <a:pt x="146" y="313"/>
                      <a:pt x="158" y="354"/>
                      <a:pt x="177" y="354"/>
                    </a:cubicBezTo>
                    <a:cubicBezTo>
                      <a:pt x="196" y="354"/>
                      <a:pt x="207" y="313"/>
                      <a:pt x="213" y="266"/>
                    </a:cubicBezTo>
                    <a:cubicBezTo>
                      <a:pt x="246" y="291"/>
                      <a:pt x="275" y="307"/>
                      <a:pt x="290" y="307"/>
                    </a:cubicBezTo>
                    <a:cubicBezTo>
                      <a:pt x="295" y="307"/>
                      <a:pt x="299" y="305"/>
                      <a:pt x="302" y="302"/>
                    </a:cubicBezTo>
                    <a:cubicBezTo>
                      <a:pt x="311" y="293"/>
                      <a:pt x="305" y="273"/>
                      <a:pt x="285" y="242"/>
                    </a:cubicBezTo>
                    <a:cubicBezTo>
                      <a:pt x="280" y="233"/>
                      <a:pt x="273" y="224"/>
                      <a:pt x="265" y="214"/>
                    </a:cubicBezTo>
                    <a:cubicBezTo>
                      <a:pt x="313" y="208"/>
                      <a:pt x="354" y="196"/>
                      <a:pt x="354" y="177"/>
                    </a:cubicBezTo>
                    <a:close/>
                    <a:moveTo>
                      <a:pt x="10" y="177"/>
                    </a:moveTo>
                    <a:cubicBezTo>
                      <a:pt x="10" y="168"/>
                      <a:pt x="42" y="156"/>
                      <a:pt x="96" y="150"/>
                    </a:cubicBezTo>
                    <a:cubicBezTo>
                      <a:pt x="103" y="159"/>
                      <a:pt x="111" y="168"/>
                      <a:pt x="119" y="177"/>
                    </a:cubicBezTo>
                    <a:cubicBezTo>
                      <a:pt x="111" y="186"/>
                      <a:pt x="103" y="195"/>
                      <a:pt x="96" y="204"/>
                    </a:cubicBezTo>
                    <a:cubicBezTo>
                      <a:pt x="42" y="198"/>
                      <a:pt x="10" y="186"/>
                      <a:pt x="10" y="177"/>
                    </a:cubicBezTo>
                    <a:close/>
                    <a:moveTo>
                      <a:pt x="135" y="179"/>
                    </a:moveTo>
                    <a:cubicBezTo>
                      <a:pt x="134" y="179"/>
                      <a:pt x="134" y="178"/>
                      <a:pt x="133" y="177"/>
                    </a:cubicBezTo>
                    <a:cubicBezTo>
                      <a:pt x="134" y="177"/>
                      <a:pt x="134" y="176"/>
                      <a:pt x="135" y="175"/>
                    </a:cubicBezTo>
                    <a:cubicBezTo>
                      <a:pt x="135" y="176"/>
                      <a:pt x="135" y="177"/>
                      <a:pt x="135" y="177"/>
                    </a:cubicBezTo>
                    <a:cubicBezTo>
                      <a:pt x="135" y="178"/>
                      <a:pt x="135" y="179"/>
                      <a:pt x="135" y="179"/>
                    </a:cubicBezTo>
                    <a:close/>
                    <a:moveTo>
                      <a:pt x="135" y="195"/>
                    </a:moveTo>
                    <a:cubicBezTo>
                      <a:pt x="135" y="199"/>
                      <a:pt x="135" y="203"/>
                      <a:pt x="136" y="208"/>
                    </a:cubicBezTo>
                    <a:cubicBezTo>
                      <a:pt x="126" y="207"/>
                      <a:pt x="117" y="206"/>
                      <a:pt x="108" y="206"/>
                    </a:cubicBezTo>
                    <a:cubicBezTo>
                      <a:pt x="114" y="199"/>
                      <a:pt x="120" y="192"/>
                      <a:pt x="126" y="185"/>
                    </a:cubicBezTo>
                    <a:cubicBezTo>
                      <a:pt x="129" y="188"/>
                      <a:pt x="132" y="191"/>
                      <a:pt x="135" y="195"/>
                    </a:cubicBezTo>
                    <a:close/>
                    <a:moveTo>
                      <a:pt x="135" y="160"/>
                    </a:moveTo>
                    <a:cubicBezTo>
                      <a:pt x="132" y="163"/>
                      <a:pt x="129" y="166"/>
                      <a:pt x="126" y="170"/>
                    </a:cubicBezTo>
                    <a:cubicBezTo>
                      <a:pt x="120" y="163"/>
                      <a:pt x="114" y="156"/>
                      <a:pt x="108" y="149"/>
                    </a:cubicBezTo>
                    <a:cubicBezTo>
                      <a:pt x="117" y="148"/>
                      <a:pt x="126" y="147"/>
                      <a:pt x="136" y="147"/>
                    </a:cubicBezTo>
                    <a:cubicBezTo>
                      <a:pt x="135" y="151"/>
                      <a:pt x="135" y="156"/>
                      <a:pt x="135" y="160"/>
                    </a:cubicBezTo>
                    <a:close/>
                    <a:moveTo>
                      <a:pt x="64" y="296"/>
                    </a:moveTo>
                    <a:cubicBezTo>
                      <a:pt x="62" y="296"/>
                      <a:pt x="60" y="296"/>
                      <a:pt x="59" y="295"/>
                    </a:cubicBezTo>
                    <a:cubicBezTo>
                      <a:pt x="56" y="292"/>
                      <a:pt x="57" y="279"/>
                      <a:pt x="77" y="248"/>
                    </a:cubicBezTo>
                    <a:cubicBezTo>
                      <a:pt x="84" y="237"/>
                      <a:pt x="92" y="227"/>
                      <a:pt x="101" y="215"/>
                    </a:cubicBezTo>
                    <a:cubicBezTo>
                      <a:pt x="112" y="216"/>
                      <a:pt x="124" y="217"/>
                      <a:pt x="136" y="218"/>
                    </a:cubicBezTo>
                    <a:cubicBezTo>
                      <a:pt x="137" y="230"/>
                      <a:pt x="138" y="242"/>
                      <a:pt x="139" y="254"/>
                    </a:cubicBezTo>
                    <a:cubicBezTo>
                      <a:pt x="104" y="281"/>
                      <a:pt x="76" y="296"/>
                      <a:pt x="64" y="296"/>
                    </a:cubicBezTo>
                    <a:close/>
                    <a:moveTo>
                      <a:pt x="136" y="137"/>
                    </a:moveTo>
                    <a:cubicBezTo>
                      <a:pt x="124" y="137"/>
                      <a:pt x="112" y="138"/>
                      <a:pt x="101" y="139"/>
                    </a:cubicBezTo>
                    <a:cubicBezTo>
                      <a:pt x="92" y="128"/>
                      <a:pt x="84" y="117"/>
                      <a:pt x="77" y="107"/>
                    </a:cubicBezTo>
                    <a:cubicBezTo>
                      <a:pt x="57" y="76"/>
                      <a:pt x="56" y="62"/>
                      <a:pt x="59" y="60"/>
                    </a:cubicBezTo>
                    <a:cubicBezTo>
                      <a:pt x="60" y="58"/>
                      <a:pt x="62" y="58"/>
                      <a:pt x="64" y="58"/>
                    </a:cubicBezTo>
                    <a:cubicBezTo>
                      <a:pt x="76" y="58"/>
                      <a:pt x="104" y="73"/>
                      <a:pt x="139" y="101"/>
                    </a:cubicBezTo>
                    <a:cubicBezTo>
                      <a:pt x="138" y="113"/>
                      <a:pt x="137" y="125"/>
                      <a:pt x="136" y="137"/>
                    </a:cubicBezTo>
                    <a:close/>
                    <a:moveTo>
                      <a:pt x="208" y="149"/>
                    </a:moveTo>
                    <a:cubicBezTo>
                      <a:pt x="207" y="149"/>
                      <a:pt x="207" y="148"/>
                      <a:pt x="206" y="148"/>
                    </a:cubicBezTo>
                    <a:cubicBezTo>
                      <a:pt x="206" y="147"/>
                      <a:pt x="206" y="147"/>
                      <a:pt x="205" y="146"/>
                    </a:cubicBezTo>
                    <a:cubicBezTo>
                      <a:pt x="206" y="146"/>
                      <a:pt x="207" y="146"/>
                      <a:pt x="208" y="146"/>
                    </a:cubicBezTo>
                    <a:cubicBezTo>
                      <a:pt x="208" y="147"/>
                      <a:pt x="208" y="148"/>
                      <a:pt x="208" y="149"/>
                    </a:cubicBezTo>
                    <a:close/>
                    <a:moveTo>
                      <a:pt x="207" y="136"/>
                    </a:moveTo>
                    <a:cubicBezTo>
                      <a:pt x="203" y="136"/>
                      <a:pt x="198" y="136"/>
                      <a:pt x="194" y="136"/>
                    </a:cubicBezTo>
                    <a:cubicBezTo>
                      <a:pt x="191" y="133"/>
                      <a:pt x="188" y="130"/>
                      <a:pt x="185" y="127"/>
                    </a:cubicBezTo>
                    <a:cubicBezTo>
                      <a:pt x="192" y="120"/>
                      <a:pt x="199" y="114"/>
                      <a:pt x="205" y="109"/>
                    </a:cubicBezTo>
                    <a:cubicBezTo>
                      <a:pt x="206" y="117"/>
                      <a:pt x="207" y="126"/>
                      <a:pt x="207" y="136"/>
                    </a:cubicBezTo>
                    <a:close/>
                    <a:moveTo>
                      <a:pt x="177" y="11"/>
                    </a:moveTo>
                    <a:cubicBezTo>
                      <a:pt x="186" y="11"/>
                      <a:pt x="198" y="43"/>
                      <a:pt x="204" y="96"/>
                    </a:cubicBezTo>
                    <a:cubicBezTo>
                      <a:pt x="195" y="104"/>
                      <a:pt x="186" y="111"/>
                      <a:pt x="177" y="120"/>
                    </a:cubicBezTo>
                    <a:cubicBezTo>
                      <a:pt x="168" y="111"/>
                      <a:pt x="159" y="104"/>
                      <a:pt x="150" y="96"/>
                    </a:cubicBezTo>
                    <a:cubicBezTo>
                      <a:pt x="156" y="43"/>
                      <a:pt x="168" y="11"/>
                      <a:pt x="177" y="11"/>
                    </a:cubicBezTo>
                    <a:close/>
                    <a:moveTo>
                      <a:pt x="179" y="135"/>
                    </a:moveTo>
                    <a:cubicBezTo>
                      <a:pt x="178" y="135"/>
                      <a:pt x="178" y="135"/>
                      <a:pt x="177" y="135"/>
                    </a:cubicBezTo>
                    <a:cubicBezTo>
                      <a:pt x="176" y="135"/>
                      <a:pt x="176" y="135"/>
                      <a:pt x="175" y="135"/>
                    </a:cubicBezTo>
                    <a:cubicBezTo>
                      <a:pt x="176" y="135"/>
                      <a:pt x="176" y="134"/>
                      <a:pt x="177" y="134"/>
                    </a:cubicBezTo>
                    <a:cubicBezTo>
                      <a:pt x="178" y="134"/>
                      <a:pt x="178" y="135"/>
                      <a:pt x="179" y="135"/>
                    </a:cubicBezTo>
                    <a:close/>
                    <a:moveTo>
                      <a:pt x="148" y="109"/>
                    </a:moveTo>
                    <a:cubicBezTo>
                      <a:pt x="155" y="114"/>
                      <a:pt x="162" y="120"/>
                      <a:pt x="169" y="127"/>
                    </a:cubicBezTo>
                    <a:cubicBezTo>
                      <a:pt x="166" y="130"/>
                      <a:pt x="163" y="133"/>
                      <a:pt x="160" y="136"/>
                    </a:cubicBezTo>
                    <a:cubicBezTo>
                      <a:pt x="155" y="136"/>
                      <a:pt x="151" y="136"/>
                      <a:pt x="147" y="136"/>
                    </a:cubicBezTo>
                    <a:cubicBezTo>
                      <a:pt x="147" y="126"/>
                      <a:pt x="148" y="117"/>
                      <a:pt x="148" y="109"/>
                    </a:cubicBezTo>
                    <a:close/>
                    <a:moveTo>
                      <a:pt x="146" y="146"/>
                    </a:moveTo>
                    <a:cubicBezTo>
                      <a:pt x="147" y="146"/>
                      <a:pt x="148" y="146"/>
                      <a:pt x="149" y="146"/>
                    </a:cubicBezTo>
                    <a:cubicBezTo>
                      <a:pt x="148" y="147"/>
                      <a:pt x="148" y="147"/>
                      <a:pt x="147" y="148"/>
                    </a:cubicBezTo>
                    <a:cubicBezTo>
                      <a:pt x="147" y="148"/>
                      <a:pt x="146" y="149"/>
                      <a:pt x="146" y="149"/>
                    </a:cubicBezTo>
                    <a:cubicBezTo>
                      <a:pt x="146" y="148"/>
                      <a:pt x="146" y="147"/>
                      <a:pt x="146" y="146"/>
                    </a:cubicBezTo>
                    <a:close/>
                    <a:moveTo>
                      <a:pt x="146" y="205"/>
                    </a:moveTo>
                    <a:cubicBezTo>
                      <a:pt x="146" y="206"/>
                      <a:pt x="147" y="206"/>
                      <a:pt x="147" y="207"/>
                    </a:cubicBezTo>
                    <a:cubicBezTo>
                      <a:pt x="148" y="207"/>
                      <a:pt x="148" y="208"/>
                      <a:pt x="149" y="208"/>
                    </a:cubicBezTo>
                    <a:cubicBezTo>
                      <a:pt x="148" y="208"/>
                      <a:pt x="147" y="208"/>
                      <a:pt x="146" y="208"/>
                    </a:cubicBezTo>
                    <a:cubicBezTo>
                      <a:pt x="146" y="207"/>
                      <a:pt x="146" y="206"/>
                      <a:pt x="146" y="205"/>
                    </a:cubicBezTo>
                    <a:close/>
                    <a:moveTo>
                      <a:pt x="147" y="218"/>
                    </a:moveTo>
                    <a:cubicBezTo>
                      <a:pt x="151" y="219"/>
                      <a:pt x="155" y="219"/>
                      <a:pt x="160" y="219"/>
                    </a:cubicBezTo>
                    <a:cubicBezTo>
                      <a:pt x="163" y="222"/>
                      <a:pt x="166" y="225"/>
                      <a:pt x="169" y="228"/>
                    </a:cubicBezTo>
                    <a:cubicBezTo>
                      <a:pt x="162" y="234"/>
                      <a:pt x="155" y="240"/>
                      <a:pt x="148" y="246"/>
                    </a:cubicBezTo>
                    <a:cubicBezTo>
                      <a:pt x="148" y="237"/>
                      <a:pt x="147" y="228"/>
                      <a:pt x="147" y="218"/>
                    </a:cubicBezTo>
                    <a:close/>
                    <a:moveTo>
                      <a:pt x="177" y="344"/>
                    </a:moveTo>
                    <a:cubicBezTo>
                      <a:pt x="168" y="344"/>
                      <a:pt x="156" y="312"/>
                      <a:pt x="150" y="258"/>
                    </a:cubicBezTo>
                    <a:cubicBezTo>
                      <a:pt x="159" y="251"/>
                      <a:pt x="168" y="243"/>
                      <a:pt x="177" y="235"/>
                    </a:cubicBezTo>
                    <a:cubicBezTo>
                      <a:pt x="186" y="243"/>
                      <a:pt x="195" y="251"/>
                      <a:pt x="204" y="258"/>
                    </a:cubicBezTo>
                    <a:cubicBezTo>
                      <a:pt x="198" y="312"/>
                      <a:pt x="186" y="344"/>
                      <a:pt x="177" y="344"/>
                    </a:cubicBezTo>
                    <a:close/>
                    <a:moveTo>
                      <a:pt x="175" y="219"/>
                    </a:moveTo>
                    <a:cubicBezTo>
                      <a:pt x="176" y="219"/>
                      <a:pt x="176" y="219"/>
                      <a:pt x="177" y="219"/>
                    </a:cubicBezTo>
                    <a:cubicBezTo>
                      <a:pt x="178" y="219"/>
                      <a:pt x="178" y="219"/>
                      <a:pt x="179" y="219"/>
                    </a:cubicBezTo>
                    <a:cubicBezTo>
                      <a:pt x="178" y="220"/>
                      <a:pt x="178" y="220"/>
                      <a:pt x="177" y="221"/>
                    </a:cubicBezTo>
                    <a:cubicBezTo>
                      <a:pt x="176" y="220"/>
                      <a:pt x="176" y="220"/>
                      <a:pt x="175" y="219"/>
                    </a:cubicBezTo>
                    <a:close/>
                    <a:moveTo>
                      <a:pt x="205" y="246"/>
                    </a:moveTo>
                    <a:cubicBezTo>
                      <a:pt x="199" y="240"/>
                      <a:pt x="192" y="234"/>
                      <a:pt x="185" y="228"/>
                    </a:cubicBezTo>
                    <a:cubicBezTo>
                      <a:pt x="188" y="225"/>
                      <a:pt x="191" y="222"/>
                      <a:pt x="194" y="219"/>
                    </a:cubicBezTo>
                    <a:cubicBezTo>
                      <a:pt x="198" y="219"/>
                      <a:pt x="203" y="219"/>
                      <a:pt x="207" y="218"/>
                    </a:cubicBezTo>
                    <a:cubicBezTo>
                      <a:pt x="207" y="228"/>
                      <a:pt x="206" y="237"/>
                      <a:pt x="205" y="246"/>
                    </a:cubicBezTo>
                    <a:close/>
                    <a:moveTo>
                      <a:pt x="208" y="208"/>
                    </a:moveTo>
                    <a:cubicBezTo>
                      <a:pt x="207" y="208"/>
                      <a:pt x="206" y="208"/>
                      <a:pt x="205" y="208"/>
                    </a:cubicBezTo>
                    <a:cubicBezTo>
                      <a:pt x="206" y="208"/>
                      <a:pt x="206" y="207"/>
                      <a:pt x="206" y="207"/>
                    </a:cubicBezTo>
                    <a:cubicBezTo>
                      <a:pt x="207" y="206"/>
                      <a:pt x="207" y="206"/>
                      <a:pt x="208" y="205"/>
                    </a:cubicBezTo>
                    <a:cubicBezTo>
                      <a:pt x="208" y="206"/>
                      <a:pt x="208" y="207"/>
                      <a:pt x="208" y="208"/>
                    </a:cubicBezTo>
                    <a:close/>
                    <a:moveTo>
                      <a:pt x="208" y="190"/>
                    </a:moveTo>
                    <a:cubicBezTo>
                      <a:pt x="205" y="193"/>
                      <a:pt x="202" y="196"/>
                      <a:pt x="199" y="200"/>
                    </a:cubicBezTo>
                    <a:cubicBezTo>
                      <a:pt x="196" y="203"/>
                      <a:pt x="193" y="206"/>
                      <a:pt x="190" y="209"/>
                    </a:cubicBezTo>
                    <a:cubicBezTo>
                      <a:pt x="186" y="209"/>
                      <a:pt x="181" y="209"/>
                      <a:pt x="177" y="209"/>
                    </a:cubicBezTo>
                    <a:cubicBezTo>
                      <a:pt x="172" y="209"/>
                      <a:pt x="168" y="209"/>
                      <a:pt x="164" y="209"/>
                    </a:cubicBezTo>
                    <a:cubicBezTo>
                      <a:pt x="161" y="206"/>
                      <a:pt x="158" y="203"/>
                      <a:pt x="155" y="200"/>
                    </a:cubicBezTo>
                    <a:cubicBezTo>
                      <a:pt x="152" y="196"/>
                      <a:pt x="149" y="193"/>
                      <a:pt x="146" y="190"/>
                    </a:cubicBezTo>
                    <a:cubicBezTo>
                      <a:pt x="145" y="186"/>
                      <a:pt x="145" y="182"/>
                      <a:pt x="145" y="177"/>
                    </a:cubicBezTo>
                    <a:cubicBezTo>
                      <a:pt x="145" y="173"/>
                      <a:pt x="145" y="169"/>
                      <a:pt x="146" y="164"/>
                    </a:cubicBezTo>
                    <a:cubicBezTo>
                      <a:pt x="149" y="161"/>
                      <a:pt x="152" y="158"/>
                      <a:pt x="155" y="155"/>
                    </a:cubicBezTo>
                    <a:cubicBezTo>
                      <a:pt x="158" y="152"/>
                      <a:pt x="161" y="149"/>
                      <a:pt x="164" y="146"/>
                    </a:cubicBezTo>
                    <a:cubicBezTo>
                      <a:pt x="168" y="146"/>
                      <a:pt x="172" y="146"/>
                      <a:pt x="177" y="146"/>
                    </a:cubicBezTo>
                    <a:cubicBezTo>
                      <a:pt x="181" y="146"/>
                      <a:pt x="186" y="146"/>
                      <a:pt x="190" y="146"/>
                    </a:cubicBezTo>
                    <a:cubicBezTo>
                      <a:pt x="193" y="149"/>
                      <a:pt x="196" y="152"/>
                      <a:pt x="199" y="155"/>
                    </a:cubicBezTo>
                    <a:cubicBezTo>
                      <a:pt x="202" y="158"/>
                      <a:pt x="205" y="161"/>
                      <a:pt x="208" y="164"/>
                    </a:cubicBezTo>
                    <a:cubicBezTo>
                      <a:pt x="208" y="169"/>
                      <a:pt x="208" y="173"/>
                      <a:pt x="208" y="177"/>
                    </a:cubicBezTo>
                    <a:cubicBezTo>
                      <a:pt x="208" y="182"/>
                      <a:pt x="208" y="186"/>
                      <a:pt x="208" y="190"/>
                    </a:cubicBezTo>
                    <a:close/>
                    <a:moveTo>
                      <a:pt x="290" y="58"/>
                    </a:moveTo>
                    <a:cubicBezTo>
                      <a:pt x="292" y="58"/>
                      <a:pt x="294" y="58"/>
                      <a:pt x="295" y="60"/>
                    </a:cubicBezTo>
                    <a:cubicBezTo>
                      <a:pt x="298" y="62"/>
                      <a:pt x="297" y="76"/>
                      <a:pt x="277" y="107"/>
                    </a:cubicBezTo>
                    <a:cubicBezTo>
                      <a:pt x="270" y="117"/>
                      <a:pt x="262" y="128"/>
                      <a:pt x="253" y="139"/>
                    </a:cubicBezTo>
                    <a:cubicBezTo>
                      <a:pt x="241" y="138"/>
                      <a:pt x="229" y="137"/>
                      <a:pt x="218" y="137"/>
                    </a:cubicBezTo>
                    <a:cubicBezTo>
                      <a:pt x="217" y="125"/>
                      <a:pt x="216" y="113"/>
                      <a:pt x="215" y="101"/>
                    </a:cubicBezTo>
                    <a:cubicBezTo>
                      <a:pt x="250" y="73"/>
                      <a:pt x="278" y="58"/>
                      <a:pt x="290" y="58"/>
                    </a:cubicBezTo>
                    <a:close/>
                    <a:moveTo>
                      <a:pt x="219" y="175"/>
                    </a:moveTo>
                    <a:cubicBezTo>
                      <a:pt x="219" y="176"/>
                      <a:pt x="220" y="177"/>
                      <a:pt x="221" y="177"/>
                    </a:cubicBezTo>
                    <a:cubicBezTo>
                      <a:pt x="220" y="178"/>
                      <a:pt x="219" y="179"/>
                      <a:pt x="219" y="179"/>
                    </a:cubicBezTo>
                    <a:cubicBezTo>
                      <a:pt x="219" y="179"/>
                      <a:pt x="219" y="178"/>
                      <a:pt x="219" y="177"/>
                    </a:cubicBezTo>
                    <a:cubicBezTo>
                      <a:pt x="219" y="177"/>
                      <a:pt x="219" y="176"/>
                      <a:pt x="219" y="175"/>
                    </a:cubicBezTo>
                    <a:close/>
                    <a:moveTo>
                      <a:pt x="228" y="185"/>
                    </a:moveTo>
                    <a:cubicBezTo>
                      <a:pt x="234" y="192"/>
                      <a:pt x="240" y="199"/>
                      <a:pt x="245" y="206"/>
                    </a:cubicBezTo>
                    <a:cubicBezTo>
                      <a:pt x="237" y="206"/>
                      <a:pt x="228" y="207"/>
                      <a:pt x="218" y="208"/>
                    </a:cubicBezTo>
                    <a:cubicBezTo>
                      <a:pt x="218" y="203"/>
                      <a:pt x="218" y="199"/>
                      <a:pt x="219" y="195"/>
                    </a:cubicBezTo>
                    <a:cubicBezTo>
                      <a:pt x="222" y="191"/>
                      <a:pt x="225" y="188"/>
                      <a:pt x="228" y="185"/>
                    </a:cubicBezTo>
                    <a:close/>
                    <a:moveTo>
                      <a:pt x="219" y="160"/>
                    </a:moveTo>
                    <a:cubicBezTo>
                      <a:pt x="218" y="156"/>
                      <a:pt x="218" y="151"/>
                      <a:pt x="218" y="147"/>
                    </a:cubicBezTo>
                    <a:cubicBezTo>
                      <a:pt x="228" y="147"/>
                      <a:pt x="237" y="148"/>
                      <a:pt x="245" y="149"/>
                    </a:cubicBezTo>
                    <a:cubicBezTo>
                      <a:pt x="240" y="156"/>
                      <a:pt x="234" y="163"/>
                      <a:pt x="228" y="170"/>
                    </a:cubicBezTo>
                    <a:cubicBezTo>
                      <a:pt x="225" y="166"/>
                      <a:pt x="222" y="163"/>
                      <a:pt x="219" y="160"/>
                    </a:cubicBezTo>
                    <a:close/>
                    <a:moveTo>
                      <a:pt x="277" y="248"/>
                    </a:moveTo>
                    <a:cubicBezTo>
                      <a:pt x="297" y="279"/>
                      <a:pt x="298" y="292"/>
                      <a:pt x="295" y="295"/>
                    </a:cubicBezTo>
                    <a:cubicBezTo>
                      <a:pt x="294" y="296"/>
                      <a:pt x="292" y="296"/>
                      <a:pt x="290" y="296"/>
                    </a:cubicBezTo>
                    <a:cubicBezTo>
                      <a:pt x="278" y="296"/>
                      <a:pt x="250" y="281"/>
                      <a:pt x="215" y="254"/>
                    </a:cubicBezTo>
                    <a:cubicBezTo>
                      <a:pt x="216" y="242"/>
                      <a:pt x="217" y="230"/>
                      <a:pt x="218" y="218"/>
                    </a:cubicBezTo>
                    <a:cubicBezTo>
                      <a:pt x="229" y="217"/>
                      <a:pt x="241" y="216"/>
                      <a:pt x="253" y="215"/>
                    </a:cubicBezTo>
                    <a:cubicBezTo>
                      <a:pt x="262" y="227"/>
                      <a:pt x="270" y="237"/>
                      <a:pt x="277" y="248"/>
                    </a:cubicBezTo>
                    <a:close/>
                    <a:moveTo>
                      <a:pt x="258" y="204"/>
                    </a:moveTo>
                    <a:cubicBezTo>
                      <a:pt x="251" y="195"/>
                      <a:pt x="243" y="186"/>
                      <a:pt x="235" y="177"/>
                    </a:cubicBezTo>
                    <a:cubicBezTo>
                      <a:pt x="243" y="168"/>
                      <a:pt x="251" y="159"/>
                      <a:pt x="258" y="150"/>
                    </a:cubicBezTo>
                    <a:cubicBezTo>
                      <a:pt x="312" y="156"/>
                      <a:pt x="343" y="168"/>
                      <a:pt x="343" y="177"/>
                    </a:cubicBezTo>
                    <a:cubicBezTo>
                      <a:pt x="343" y="186"/>
                      <a:pt x="312" y="198"/>
                      <a:pt x="258"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79" name="Oval 124">
                <a:extLst>
                  <a:ext uri="{FF2B5EF4-FFF2-40B4-BE49-F238E27FC236}">
                    <a16:creationId xmlns:a16="http://schemas.microsoft.com/office/drawing/2014/main" xmlns="" id="{5C7EEB9C-DD05-3741-9705-F2BAB31055CB}"/>
                  </a:ext>
                </a:extLst>
              </p:cNvPr>
              <p:cNvSpPr>
                <a:spLocks noChangeArrowheads="1"/>
              </p:cNvSpPr>
              <p:nvPr/>
            </p:nvSpPr>
            <p:spPr bwMode="auto">
              <a:xfrm>
                <a:off x="4268" y="2692"/>
                <a:ext cx="87" cy="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0" name="Freeform 125">
                <a:extLst>
                  <a:ext uri="{FF2B5EF4-FFF2-40B4-BE49-F238E27FC236}">
                    <a16:creationId xmlns:a16="http://schemas.microsoft.com/office/drawing/2014/main" xmlns="" id="{729983E9-6539-5C4C-9754-B8A72746B165}"/>
                  </a:ext>
                </a:extLst>
              </p:cNvPr>
              <p:cNvSpPr>
                <a:spLocks/>
              </p:cNvSpPr>
              <p:nvPr/>
            </p:nvSpPr>
            <p:spPr bwMode="auto">
              <a:xfrm>
                <a:off x="2122" y="1280"/>
                <a:ext cx="90" cy="86"/>
              </a:xfrm>
              <a:custGeom>
                <a:avLst/>
                <a:gdLst>
                  <a:gd name="T0" fmla="*/ 47 w 47"/>
                  <a:gd name="T1" fmla="*/ 35 h 45"/>
                  <a:gd name="T2" fmla="*/ 42 w 47"/>
                  <a:gd name="T3" fmla="*/ 17 h 45"/>
                  <a:gd name="T4" fmla="*/ 29 w 47"/>
                  <a:gd name="T5" fmla="*/ 6 h 45"/>
                  <a:gd name="T6" fmla="*/ 5 w 47"/>
                  <a:gd name="T7" fmla="*/ 10 h 45"/>
                  <a:gd name="T8" fmla="*/ 9 w 47"/>
                  <a:gd name="T9" fmla="*/ 34 h 45"/>
                  <a:gd name="T10" fmla="*/ 35 w 47"/>
                  <a:gd name="T11" fmla="*/ 44 h 45"/>
                  <a:gd name="T12" fmla="*/ 47 w 47"/>
                  <a:gd name="T13" fmla="*/ 35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47" y="35"/>
                    </a:moveTo>
                    <a:cubicBezTo>
                      <a:pt x="47" y="27"/>
                      <a:pt x="44" y="19"/>
                      <a:pt x="42" y="17"/>
                    </a:cubicBezTo>
                    <a:cubicBezTo>
                      <a:pt x="38" y="13"/>
                      <a:pt x="34" y="9"/>
                      <a:pt x="29" y="6"/>
                    </a:cubicBezTo>
                    <a:cubicBezTo>
                      <a:pt x="21" y="0"/>
                      <a:pt x="11" y="2"/>
                      <a:pt x="5" y="10"/>
                    </a:cubicBezTo>
                    <a:cubicBezTo>
                      <a:pt x="0" y="18"/>
                      <a:pt x="1" y="29"/>
                      <a:pt x="9" y="34"/>
                    </a:cubicBezTo>
                    <a:cubicBezTo>
                      <a:pt x="19" y="40"/>
                      <a:pt x="26" y="45"/>
                      <a:pt x="35" y="44"/>
                    </a:cubicBezTo>
                    <a:lnTo>
                      <a:pt x="4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1" name="Oval 126">
                <a:extLst>
                  <a:ext uri="{FF2B5EF4-FFF2-40B4-BE49-F238E27FC236}">
                    <a16:creationId xmlns:a16="http://schemas.microsoft.com/office/drawing/2014/main" xmlns="" id="{DF4A0EC0-8906-4149-BE56-CFC5679A23B2}"/>
                  </a:ext>
                </a:extLst>
              </p:cNvPr>
              <p:cNvSpPr>
                <a:spLocks noChangeArrowheads="1"/>
              </p:cNvSpPr>
              <p:nvPr/>
            </p:nvSpPr>
            <p:spPr bwMode="auto">
              <a:xfrm>
                <a:off x="2034" y="2233"/>
                <a:ext cx="115" cy="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2" name="Oval 127">
                <a:extLst>
                  <a:ext uri="{FF2B5EF4-FFF2-40B4-BE49-F238E27FC236}">
                    <a16:creationId xmlns:a16="http://schemas.microsoft.com/office/drawing/2014/main" xmlns="" id="{85181720-5013-A24F-9277-DB2A61CC9E3A}"/>
                  </a:ext>
                </a:extLst>
              </p:cNvPr>
              <p:cNvSpPr>
                <a:spLocks noChangeArrowheads="1"/>
              </p:cNvSpPr>
              <p:nvPr/>
            </p:nvSpPr>
            <p:spPr bwMode="auto">
              <a:xfrm>
                <a:off x="2055" y="2254"/>
                <a:ext cx="73" cy="7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3" name="Freeform 128">
                <a:extLst>
                  <a:ext uri="{FF2B5EF4-FFF2-40B4-BE49-F238E27FC236}">
                    <a16:creationId xmlns:a16="http://schemas.microsoft.com/office/drawing/2014/main" xmlns="" id="{700FA67D-7656-7D44-A9DE-CB67102FB19C}"/>
                  </a:ext>
                </a:extLst>
              </p:cNvPr>
              <p:cNvSpPr>
                <a:spLocks/>
              </p:cNvSpPr>
              <p:nvPr/>
            </p:nvSpPr>
            <p:spPr bwMode="auto">
              <a:xfrm>
                <a:off x="1964" y="1819"/>
                <a:ext cx="253" cy="487"/>
              </a:xfrm>
              <a:custGeom>
                <a:avLst/>
                <a:gdLst>
                  <a:gd name="T0" fmla="*/ 21 w 133"/>
                  <a:gd name="T1" fmla="*/ 1 h 256"/>
                  <a:gd name="T2" fmla="*/ 21 w 133"/>
                  <a:gd name="T3" fmla="*/ 1 h 256"/>
                  <a:gd name="T4" fmla="*/ 27 w 133"/>
                  <a:gd name="T5" fmla="*/ 60 h 256"/>
                  <a:gd name="T6" fmla="*/ 27 w 133"/>
                  <a:gd name="T7" fmla="*/ 60 h 256"/>
                  <a:gd name="T8" fmla="*/ 66 w 133"/>
                  <a:gd name="T9" fmla="*/ 101 h 256"/>
                  <a:gd name="T10" fmla="*/ 66 w 133"/>
                  <a:gd name="T11" fmla="*/ 101 h 256"/>
                  <a:gd name="T12" fmla="*/ 133 w 133"/>
                  <a:gd name="T13" fmla="*/ 180 h 256"/>
                  <a:gd name="T14" fmla="*/ 133 w 133"/>
                  <a:gd name="T15" fmla="*/ 180 h 256"/>
                  <a:gd name="T16" fmla="*/ 71 w 133"/>
                  <a:gd name="T17" fmla="*/ 255 h 256"/>
                  <a:gd name="T18" fmla="*/ 71 w 133"/>
                  <a:gd name="T19" fmla="*/ 255 h 256"/>
                  <a:gd name="T20" fmla="*/ 67 w 133"/>
                  <a:gd name="T21" fmla="*/ 256 h 256"/>
                  <a:gd name="T22" fmla="*/ 67 w 133"/>
                  <a:gd name="T23" fmla="*/ 256 h 256"/>
                  <a:gd name="T24" fmla="*/ 60 w 133"/>
                  <a:gd name="T25" fmla="*/ 252 h 256"/>
                  <a:gd name="T26" fmla="*/ 60 w 133"/>
                  <a:gd name="T27" fmla="*/ 252 h 256"/>
                  <a:gd name="T28" fmla="*/ 63 w 133"/>
                  <a:gd name="T29" fmla="*/ 241 h 256"/>
                  <a:gd name="T30" fmla="*/ 63 w 133"/>
                  <a:gd name="T31" fmla="*/ 241 h 256"/>
                  <a:gd name="T32" fmla="*/ 112 w 133"/>
                  <a:gd name="T33" fmla="*/ 180 h 256"/>
                  <a:gd name="T34" fmla="*/ 112 w 133"/>
                  <a:gd name="T35" fmla="*/ 180 h 256"/>
                  <a:gd name="T36" fmla="*/ 56 w 133"/>
                  <a:gd name="T37" fmla="*/ 120 h 256"/>
                  <a:gd name="T38" fmla="*/ 56 w 133"/>
                  <a:gd name="T39" fmla="*/ 120 h 256"/>
                  <a:gd name="T40" fmla="*/ 7 w 133"/>
                  <a:gd name="T41" fmla="*/ 67 h 256"/>
                  <a:gd name="T42" fmla="*/ 7 w 133"/>
                  <a:gd name="T43" fmla="*/ 67 h 256"/>
                  <a:gd name="T44" fmla="*/ 0 w 133"/>
                  <a:gd name="T45" fmla="*/ 1 h 256"/>
                  <a:gd name="T46" fmla="*/ 0 w 133"/>
                  <a:gd name="T47" fmla="*/ 1 h 256"/>
                  <a:gd name="T48" fmla="*/ 21 w 133"/>
                  <a:gd name="T49" fmla="*/ 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256">
                    <a:moveTo>
                      <a:pt x="21" y="1"/>
                    </a:moveTo>
                    <a:cubicBezTo>
                      <a:pt x="21" y="1"/>
                      <a:pt x="21" y="1"/>
                      <a:pt x="21" y="1"/>
                    </a:cubicBezTo>
                    <a:cubicBezTo>
                      <a:pt x="21" y="24"/>
                      <a:pt x="22" y="44"/>
                      <a:pt x="27" y="60"/>
                    </a:cubicBezTo>
                    <a:cubicBezTo>
                      <a:pt x="27" y="60"/>
                      <a:pt x="27" y="60"/>
                      <a:pt x="27" y="60"/>
                    </a:cubicBezTo>
                    <a:cubicBezTo>
                      <a:pt x="33" y="76"/>
                      <a:pt x="43" y="89"/>
                      <a:pt x="66" y="101"/>
                    </a:cubicBezTo>
                    <a:cubicBezTo>
                      <a:pt x="66" y="101"/>
                      <a:pt x="66" y="101"/>
                      <a:pt x="66" y="101"/>
                    </a:cubicBezTo>
                    <a:cubicBezTo>
                      <a:pt x="109" y="123"/>
                      <a:pt x="133" y="150"/>
                      <a:pt x="133" y="180"/>
                    </a:cubicBezTo>
                    <a:cubicBezTo>
                      <a:pt x="133" y="180"/>
                      <a:pt x="133" y="180"/>
                      <a:pt x="133" y="180"/>
                    </a:cubicBezTo>
                    <a:cubicBezTo>
                      <a:pt x="133" y="210"/>
                      <a:pt x="100" y="239"/>
                      <a:pt x="71" y="255"/>
                    </a:cubicBezTo>
                    <a:cubicBezTo>
                      <a:pt x="71" y="255"/>
                      <a:pt x="71" y="255"/>
                      <a:pt x="71" y="255"/>
                    </a:cubicBezTo>
                    <a:cubicBezTo>
                      <a:pt x="69" y="256"/>
                      <a:pt x="68" y="256"/>
                      <a:pt x="67" y="256"/>
                    </a:cubicBezTo>
                    <a:cubicBezTo>
                      <a:pt x="67" y="256"/>
                      <a:pt x="67" y="256"/>
                      <a:pt x="67" y="256"/>
                    </a:cubicBezTo>
                    <a:cubicBezTo>
                      <a:pt x="64" y="256"/>
                      <a:pt x="61" y="255"/>
                      <a:pt x="60" y="252"/>
                    </a:cubicBezTo>
                    <a:cubicBezTo>
                      <a:pt x="60" y="252"/>
                      <a:pt x="60" y="252"/>
                      <a:pt x="60" y="252"/>
                    </a:cubicBezTo>
                    <a:cubicBezTo>
                      <a:pt x="57" y="248"/>
                      <a:pt x="59" y="243"/>
                      <a:pt x="63" y="241"/>
                    </a:cubicBezTo>
                    <a:cubicBezTo>
                      <a:pt x="63" y="241"/>
                      <a:pt x="63" y="241"/>
                      <a:pt x="63" y="241"/>
                    </a:cubicBezTo>
                    <a:cubicBezTo>
                      <a:pt x="90" y="225"/>
                      <a:pt x="113" y="198"/>
                      <a:pt x="112" y="180"/>
                    </a:cubicBezTo>
                    <a:cubicBezTo>
                      <a:pt x="112" y="180"/>
                      <a:pt x="112" y="180"/>
                      <a:pt x="112" y="180"/>
                    </a:cubicBezTo>
                    <a:cubicBezTo>
                      <a:pt x="113" y="163"/>
                      <a:pt x="97" y="140"/>
                      <a:pt x="56" y="120"/>
                    </a:cubicBezTo>
                    <a:cubicBezTo>
                      <a:pt x="56" y="120"/>
                      <a:pt x="56" y="120"/>
                      <a:pt x="56" y="120"/>
                    </a:cubicBezTo>
                    <a:cubicBezTo>
                      <a:pt x="29" y="106"/>
                      <a:pt x="14" y="88"/>
                      <a:pt x="7" y="67"/>
                    </a:cubicBezTo>
                    <a:cubicBezTo>
                      <a:pt x="7" y="67"/>
                      <a:pt x="7" y="67"/>
                      <a:pt x="7" y="67"/>
                    </a:cubicBezTo>
                    <a:cubicBezTo>
                      <a:pt x="0" y="46"/>
                      <a:pt x="0" y="24"/>
                      <a:pt x="0" y="1"/>
                    </a:cubicBezTo>
                    <a:cubicBezTo>
                      <a:pt x="0" y="1"/>
                      <a:pt x="0" y="1"/>
                      <a:pt x="0" y="1"/>
                    </a:cubicBezTo>
                    <a:cubicBezTo>
                      <a:pt x="0" y="1"/>
                      <a:pt x="21" y="0"/>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4" name="Freeform 129">
                <a:extLst>
                  <a:ext uri="{FF2B5EF4-FFF2-40B4-BE49-F238E27FC236}">
                    <a16:creationId xmlns:a16="http://schemas.microsoft.com/office/drawing/2014/main" xmlns="" id="{D9AA864D-26D3-5244-AA11-97BF495D7A0F}"/>
                  </a:ext>
                </a:extLst>
              </p:cNvPr>
              <p:cNvSpPr>
                <a:spLocks/>
              </p:cNvSpPr>
              <p:nvPr/>
            </p:nvSpPr>
            <p:spPr bwMode="auto">
              <a:xfrm>
                <a:off x="1758" y="1280"/>
                <a:ext cx="90" cy="86"/>
              </a:xfrm>
              <a:custGeom>
                <a:avLst/>
                <a:gdLst>
                  <a:gd name="T0" fmla="*/ 12 w 47"/>
                  <a:gd name="T1" fmla="*/ 44 h 45"/>
                  <a:gd name="T2" fmla="*/ 37 w 47"/>
                  <a:gd name="T3" fmla="*/ 34 h 45"/>
                  <a:gd name="T4" fmla="*/ 42 w 47"/>
                  <a:gd name="T5" fmla="*/ 10 h 45"/>
                  <a:gd name="T6" fmla="*/ 18 w 47"/>
                  <a:gd name="T7" fmla="*/ 6 h 45"/>
                  <a:gd name="T8" fmla="*/ 5 w 47"/>
                  <a:gd name="T9" fmla="*/ 17 h 45"/>
                  <a:gd name="T10" fmla="*/ 0 w 47"/>
                  <a:gd name="T11" fmla="*/ 35 h 45"/>
                  <a:gd name="T12" fmla="*/ 12 w 47"/>
                  <a:gd name="T13" fmla="*/ 44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12" y="44"/>
                    </a:moveTo>
                    <a:cubicBezTo>
                      <a:pt x="21" y="45"/>
                      <a:pt x="28" y="40"/>
                      <a:pt x="37" y="34"/>
                    </a:cubicBezTo>
                    <a:cubicBezTo>
                      <a:pt x="45" y="29"/>
                      <a:pt x="47" y="18"/>
                      <a:pt x="42" y="10"/>
                    </a:cubicBezTo>
                    <a:cubicBezTo>
                      <a:pt x="36" y="2"/>
                      <a:pt x="25" y="0"/>
                      <a:pt x="18" y="6"/>
                    </a:cubicBezTo>
                    <a:cubicBezTo>
                      <a:pt x="13" y="9"/>
                      <a:pt x="9" y="13"/>
                      <a:pt x="5" y="17"/>
                    </a:cubicBezTo>
                    <a:cubicBezTo>
                      <a:pt x="2" y="19"/>
                      <a:pt x="0" y="27"/>
                      <a:pt x="0" y="35"/>
                    </a:cubicBezTo>
                    <a:lnTo>
                      <a:pt x="1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5" name="Freeform 130">
                <a:extLst>
                  <a:ext uri="{FF2B5EF4-FFF2-40B4-BE49-F238E27FC236}">
                    <a16:creationId xmlns:a16="http://schemas.microsoft.com/office/drawing/2014/main" xmlns="" id="{6C96AC2D-9CC9-2942-8725-73965518A33D}"/>
                  </a:ext>
                </a:extLst>
              </p:cNvPr>
              <p:cNvSpPr>
                <a:spLocks noEditPoints="1"/>
              </p:cNvSpPr>
              <p:nvPr/>
            </p:nvSpPr>
            <p:spPr bwMode="auto">
              <a:xfrm>
                <a:off x="1731" y="1301"/>
                <a:ext cx="507" cy="539"/>
              </a:xfrm>
              <a:custGeom>
                <a:avLst/>
                <a:gdLst>
                  <a:gd name="T0" fmla="*/ 260 w 266"/>
                  <a:gd name="T1" fmla="*/ 31 h 283"/>
                  <a:gd name="T2" fmla="*/ 227 w 266"/>
                  <a:gd name="T3" fmla="*/ 11 h 283"/>
                  <a:gd name="T4" fmla="*/ 243 w 266"/>
                  <a:gd name="T5" fmla="*/ 57 h 283"/>
                  <a:gd name="T6" fmla="*/ 243 w 266"/>
                  <a:gd name="T7" fmla="*/ 105 h 283"/>
                  <a:gd name="T8" fmla="*/ 239 w 266"/>
                  <a:gd name="T9" fmla="*/ 135 h 283"/>
                  <a:gd name="T10" fmla="*/ 234 w 266"/>
                  <a:gd name="T11" fmla="*/ 140 h 283"/>
                  <a:gd name="T12" fmla="*/ 133 w 266"/>
                  <a:gd name="T13" fmla="*/ 164 h 283"/>
                  <a:gd name="T14" fmla="*/ 31 w 266"/>
                  <a:gd name="T15" fmla="*/ 140 h 283"/>
                  <a:gd name="T16" fmla="*/ 27 w 266"/>
                  <a:gd name="T17" fmla="*/ 135 h 283"/>
                  <a:gd name="T18" fmla="*/ 23 w 266"/>
                  <a:gd name="T19" fmla="*/ 105 h 283"/>
                  <a:gd name="T20" fmla="*/ 23 w 266"/>
                  <a:gd name="T21" fmla="*/ 57 h 283"/>
                  <a:gd name="T22" fmla="*/ 39 w 266"/>
                  <a:gd name="T23" fmla="*/ 11 h 283"/>
                  <a:gd name="T24" fmla="*/ 6 w 266"/>
                  <a:gd name="T25" fmla="*/ 31 h 283"/>
                  <a:gd name="T26" fmla="*/ 0 w 266"/>
                  <a:gd name="T27" fmla="*/ 57 h 283"/>
                  <a:gd name="T28" fmla="*/ 0 w 266"/>
                  <a:gd name="T29" fmla="*/ 105 h 283"/>
                  <a:gd name="T30" fmla="*/ 5 w 266"/>
                  <a:gd name="T31" fmla="*/ 142 h 283"/>
                  <a:gd name="T32" fmla="*/ 30 w 266"/>
                  <a:gd name="T33" fmla="*/ 192 h 283"/>
                  <a:gd name="T34" fmla="*/ 71 w 266"/>
                  <a:gd name="T35" fmla="*/ 254 h 283"/>
                  <a:gd name="T36" fmla="*/ 133 w 266"/>
                  <a:gd name="T37" fmla="*/ 283 h 283"/>
                  <a:gd name="T38" fmla="*/ 133 w 266"/>
                  <a:gd name="T39" fmla="*/ 283 h 283"/>
                  <a:gd name="T40" fmla="*/ 195 w 266"/>
                  <a:gd name="T41" fmla="*/ 254 h 283"/>
                  <a:gd name="T42" fmla="*/ 236 w 266"/>
                  <a:gd name="T43" fmla="*/ 192 h 283"/>
                  <a:gd name="T44" fmla="*/ 261 w 266"/>
                  <a:gd name="T45" fmla="*/ 142 h 283"/>
                  <a:gd name="T46" fmla="*/ 266 w 266"/>
                  <a:gd name="T47" fmla="*/ 105 h 283"/>
                  <a:gd name="T48" fmla="*/ 266 w 266"/>
                  <a:gd name="T49" fmla="*/ 57 h 283"/>
                  <a:gd name="T50" fmla="*/ 260 w 266"/>
                  <a:gd name="T51" fmla="*/ 31 h 283"/>
                  <a:gd name="T52" fmla="*/ 178 w 266"/>
                  <a:gd name="T53" fmla="*/ 238 h 283"/>
                  <a:gd name="T54" fmla="*/ 133 w 266"/>
                  <a:gd name="T55" fmla="*/ 260 h 283"/>
                  <a:gd name="T56" fmla="*/ 88 w 266"/>
                  <a:gd name="T57" fmla="*/ 238 h 283"/>
                  <a:gd name="T58" fmla="*/ 50 w 266"/>
                  <a:gd name="T59" fmla="*/ 181 h 283"/>
                  <a:gd name="T60" fmla="*/ 34 w 266"/>
                  <a:gd name="T61" fmla="*/ 151 h 283"/>
                  <a:gd name="T62" fmla="*/ 36 w 266"/>
                  <a:gd name="T63" fmla="*/ 150 h 283"/>
                  <a:gd name="T64" fmla="*/ 133 w 266"/>
                  <a:gd name="T65" fmla="*/ 171 h 283"/>
                  <a:gd name="T66" fmla="*/ 230 w 266"/>
                  <a:gd name="T67" fmla="*/ 150 h 283"/>
                  <a:gd name="T68" fmla="*/ 231 w 266"/>
                  <a:gd name="T69" fmla="*/ 152 h 283"/>
                  <a:gd name="T70" fmla="*/ 216 w 266"/>
                  <a:gd name="T71" fmla="*/ 181 h 283"/>
                  <a:gd name="T72" fmla="*/ 178 w 266"/>
                  <a:gd name="T73" fmla="*/ 23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6" h="283">
                    <a:moveTo>
                      <a:pt x="260" y="31"/>
                    </a:moveTo>
                    <a:cubicBezTo>
                      <a:pt x="252" y="13"/>
                      <a:pt x="234" y="0"/>
                      <a:pt x="227" y="11"/>
                    </a:cubicBezTo>
                    <a:cubicBezTo>
                      <a:pt x="221" y="18"/>
                      <a:pt x="243" y="30"/>
                      <a:pt x="243" y="57"/>
                    </a:cubicBezTo>
                    <a:cubicBezTo>
                      <a:pt x="243" y="105"/>
                      <a:pt x="243" y="105"/>
                      <a:pt x="243" y="105"/>
                    </a:cubicBezTo>
                    <a:cubicBezTo>
                      <a:pt x="243" y="118"/>
                      <a:pt x="242" y="125"/>
                      <a:pt x="239" y="135"/>
                    </a:cubicBezTo>
                    <a:cubicBezTo>
                      <a:pt x="238" y="137"/>
                      <a:pt x="237" y="138"/>
                      <a:pt x="234" y="140"/>
                    </a:cubicBezTo>
                    <a:cubicBezTo>
                      <a:pt x="207" y="155"/>
                      <a:pt x="172" y="164"/>
                      <a:pt x="133" y="164"/>
                    </a:cubicBezTo>
                    <a:cubicBezTo>
                      <a:pt x="94" y="164"/>
                      <a:pt x="58" y="154"/>
                      <a:pt x="31" y="140"/>
                    </a:cubicBezTo>
                    <a:cubicBezTo>
                      <a:pt x="29" y="138"/>
                      <a:pt x="27" y="136"/>
                      <a:pt x="27" y="135"/>
                    </a:cubicBezTo>
                    <a:cubicBezTo>
                      <a:pt x="23" y="125"/>
                      <a:pt x="23" y="118"/>
                      <a:pt x="23" y="105"/>
                    </a:cubicBezTo>
                    <a:cubicBezTo>
                      <a:pt x="23" y="57"/>
                      <a:pt x="23" y="57"/>
                      <a:pt x="23" y="57"/>
                    </a:cubicBezTo>
                    <a:cubicBezTo>
                      <a:pt x="23" y="32"/>
                      <a:pt x="45" y="19"/>
                      <a:pt x="39" y="11"/>
                    </a:cubicBezTo>
                    <a:cubicBezTo>
                      <a:pt x="31" y="1"/>
                      <a:pt x="14" y="14"/>
                      <a:pt x="6" y="31"/>
                    </a:cubicBezTo>
                    <a:cubicBezTo>
                      <a:pt x="2" y="41"/>
                      <a:pt x="0" y="50"/>
                      <a:pt x="0" y="57"/>
                    </a:cubicBezTo>
                    <a:cubicBezTo>
                      <a:pt x="0" y="105"/>
                      <a:pt x="0" y="105"/>
                      <a:pt x="0" y="105"/>
                    </a:cubicBezTo>
                    <a:cubicBezTo>
                      <a:pt x="0" y="119"/>
                      <a:pt x="1" y="130"/>
                      <a:pt x="5" y="142"/>
                    </a:cubicBezTo>
                    <a:cubicBezTo>
                      <a:pt x="10" y="155"/>
                      <a:pt x="17" y="169"/>
                      <a:pt x="30" y="192"/>
                    </a:cubicBezTo>
                    <a:cubicBezTo>
                      <a:pt x="43" y="215"/>
                      <a:pt x="55" y="237"/>
                      <a:pt x="71" y="254"/>
                    </a:cubicBezTo>
                    <a:cubicBezTo>
                      <a:pt x="86" y="271"/>
                      <a:pt x="107" y="283"/>
                      <a:pt x="133" y="283"/>
                    </a:cubicBezTo>
                    <a:cubicBezTo>
                      <a:pt x="133" y="283"/>
                      <a:pt x="133" y="283"/>
                      <a:pt x="133" y="283"/>
                    </a:cubicBezTo>
                    <a:cubicBezTo>
                      <a:pt x="159" y="283"/>
                      <a:pt x="179" y="271"/>
                      <a:pt x="195" y="254"/>
                    </a:cubicBezTo>
                    <a:cubicBezTo>
                      <a:pt x="211" y="237"/>
                      <a:pt x="223" y="215"/>
                      <a:pt x="236" y="192"/>
                    </a:cubicBezTo>
                    <a:cubicBezTo>
                      <a:pt x="249" y="169"/>
                      <a:pt x="256" y="155"/>
                      <a:pt x="261" y="142"/>
                    </a:cubicBezTo>
                    <a:cubicBezTo>
                      <a:pt x="265" y="130"/>
                      <a:pt x="266" y="119"/>
                      <a:pt x="266" y="105"/>
                    </a:cubicBezTo>
                    <a:cubicBezTo>
                      <a:pt x="266" y="57"/>
                      <a:pt x="266" y="57"/>
                      <a:pt x="266" y="57"/>
                    </a:cubicBezTo>
                    <a:cubicBezTo>
                      <a:pt x="266" y="50"/>
                      <a:pt x="264" y="41"/>
                      <a:pt x="260" y="31"/>
                    </a:cubicBezTo>
                    <a:close/>
                    <a:moveTo>
                      <a:pt x="178" y="238"/>
                    </a:moveTo>
                    <a:cubicBezTo>
                      <a:pt x="165" y="252"/>
                      <a:pt x="152" y="259"/>
                      <a:pt x="133" y="260"/>
                    </a:cubicBezTo>
                    <a:cubicBezTo>
                      <a:pt x="114" y="259"/>
                      <a:pt x="101" y="252"/>
                      <a:pt x="88" y="238"/>
                    </a:cubicBezTo>
                    <a:cubicBezTo>
                      <a:pt x="75" y="224"/>
                      <a:pt x="63" y="203"/>
                      <a:pt x="50" y="181"/>
                    </a:cubicBezTo>
                    <a:cubicBezTo>
                      <a:pt x="43" y="168"/>
                      <a:pt x="38" y="159"/>
                      <a:pt x="34" y="151"/>
                    </a:cubicBezTo>
                    <a:cubicBezTo>
                      <a:pt x="34" y="150"/>
                      <a:pt x="35" y="149"/>
                      <a:pt x="36" y="150"/>
                    </a:cubicBezTo>
                    <a:cubicBezTo>
                      <a:pt x="63" y="163"/>
                      <a:pt x="97" y="171"/>
                      <a:pt x="133" y="171"/>
                    </a:cubicBezTo>
                    <a:cubicBezTo>
                      <a:pt x="169" y="171"/>
                      <a:pt x="203" y="163"/>
                      <a:pt x="230" y="150"/>
                    </a:cubicBezTo>
                    <a:cubicBezTo>
                      <a:pt x="231" y="149"/>
                      <a:pt x="232" y="150"/>
                      <a:pt x="231" y="152"/>
                    </a:cubicBezTo>
                    <a:cubicBezTo>
                      <a:pt x="228" y="159"/>
                      <a:pt x="223" y="169"/>
                      <a:pt x="216" y="181"/>
                    </a:cubicBezTo>
                    <a:cubicBezTo>
                      <a:pt x="203" y="203"/>
                      <a:pt x="191" y="224"/>
                      <a:pt x="178"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6" name="Freeform 131">
                <a:extLst>
                  <a:ext uri="{FF2B5EF4-FFF2-40B4-BE49-F238E27FC236}">
                    <a16:creationId xmlns:a16="http://schemas.microsoft.com/office/drawing/2014/main" xmlns="" id="{77E7C34D-0A52-904C-A5CA-C3AE0A97799E}"/>
                  </a:ext>
                </a:extLst>
              </p:cNvPr>
              <p:cNvSpPr>
                <a:spLocks/>
              </p:cNvSpPr>
              <p:nvPr/>
            </p:nvSpPr>
            <p:spPr bwMode="auto">
              <a:xfrm>
                <a:off x="1747" y="1343"/>
                <a:ext cx="476" cy="481"/>
              </a:xfrm>
              <a:custGeom>
                <a:avLst/>
                <a:gdLst>
                  <a:gd name="T0" fmla="*/ 29 w 250"/>
                  <a:gd name="T1" fmla="*/ 166 h 253"/>
                  <a:gd name="T2" fmla="*/ 0 w 250"/>
                  <a:gd name="T3" fmla="*/ 83 h 253"/>
                  <a:gd name="T4" fmla="*/ 0 w 250"/>
                  <a:gd name="T5" fmla="*/ 83 h 253"/>
                  <a:gd name="T6" fmla="*/ 0 w 250"/>
                  <a:gd name="T7" fmla="*/ 35 h 253"/>
                  <a:gd name="T8" fmla="*/ 0 w 250"/>
                  <a:gd name="T9" fmla="*/ 35 h 253"/>
                  <a:gd name="T10" fmla="*/ 9 w 250"/>
                  <a:gd name="T11" fmla="*/ 5 h 253"/>
                  <a:gd name="T12" fmla="*/ 11 w 250"/>
                  <a:gd name="T13" fmla="*/ 8 h 253"/>
                  <a:gd name="T14" fmla="*/ 7 w 250"/>
                  <a:gd name="T15" fmla="*/ 35 h 253"/>
                  <a:gd name="T16" fmla="*/ 7 w 250"/>
                  <a:gd name="T17" fmla="*/ 35 h 253"/>
                  <a:gd name="T18" fmla="*/ 7 w 250"/>
                  <a:gd name="T19" fmla="*/ 83 h 253"/>
                  <a:gd name="T20" fmla="*/ 7 w 250"/>
                  <a:gd name="T21" fmla="*/ 83 h 253"/>
                  <a:gd name="T22" fmla="*/ 35 w 250"/>
                  <a:gd name="T23" fmla="*/ 162 h 253"/>
                  <a:gd name="T24" fmla="*/ 35 w 250"/>
                  <a:gd name="T25" fmla="*/ 162 h 253"/>
                  <a:gd name="T26" fmla="*/ 125 w 250"/>
                  <a:gd name="T27" fmla="*/ 246 h 253"/>
                  <a:gd name="T28" fmla="*/ 125 w 250"/>
                  <a:gd name="T29" fmla="*/ 246 h 253"/>
                  <a:gd name="T30" fmla="*/ 215 w 250"/>
                  <a:gd name="T31" fmla="*/ 162 h 253"/>
                  <a:gd name="T32" fmla="*/ 215 w 250"/>
                  <a:gd name="T33" fmla="*/ 162 h 253"/>
                  <a:gd name="T34" fmla="*/ 243 w 250"/>
                  <a:gd name="T35" fmla="*/ 83 h 253"/>
                  <a:gd name="T36" fmla="*/ 243 w 250"/>
                  <a:gd name="T37" fmla="*/ 83 h 253"/>
                  <a:gd name="T38" fmla="*/ 243 w 250"/>
                  <a:gd name="T39" fmla="*/ 35 h 253"/>
                  <a:gd name="T40" fmla="*/ 243 w 250"/>
                  <a:gd name="T41" fmla="*/ 35 h 253"/>
                  <a:gd name="T42" fmla="*/ 237 w 250"/>
                  <a:gd name="T43" fmla="*/ 5 h 253"/>
                  <a:gd name="T44" fmla="*/ 240 w 250"/>
                  <a:gd name="T45" fmla="*/ 3 h 253"/>
                  <a:gd name="T46" fmla="*/ 250 w 250"/>
                  <a:gd name="T47" fmla="*/ 35 h 253"/>
                  <a:gd name="T48" fmla="*/ 250 w 250"/>
                  <a:gd name="T49" fmla="*/ 35 h 253"/>
                  <a:gd name="T50" fmla="*/ 250 w 250"/>
                  <a:gd name="T51" fmla="*/ 83 h 253"/>
                  <a:gd name="T52" fmla="*/ 250 w 250"/>
                  <a:gd name="T53" fmla="*/ 83 h 253"/>
                  <a:gd name="T54" fmla="*/ 221 w 250"/>
                  <a:gd name="T55" fmla="*/ 166 h 253"/>
                  <a:gd name="T56" fmla="*/ 221 w 250"/>
                  <a:gd name="T57" fmla="*/ 166 h 253"/>
                  <a:gd name="T58" fmla="*/ 125 w 250"/>
                  <a:gd name="T59" fmla="*/ 253 h 253"/>
                  <a:gd name="T60" fmla="*/ 125 w 250"/>
                  <a:gd name="T61" fmla="*/ 253 h 253"/>
                  <a:gd name="T62" fmla="*/ 29 w 250"/>
                  <a:gd name="T63" fmla="*/ 1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0" h="253">
                    <a:moveTo>
                      <a:pt x="29" y="166"/>
                    </a:moveTo>
                    <a:cubicBezTo>
                      <a:pt x="3" y="120"/>
                      <a:pt x="0" y="110"/>
                      <a:pt x="0" y="83"/>
                    </a:cubicBezTo>
                    <a:cubicBezTo>
                      <a:pt x="0" y="83"/>
                      <a:pt x="0" y="83"/>
                      <a:pt x="0" y="83"/>
                    </a:cubicBezTo>
                    <a:cubicBezTo>
                      <a:pt x="0" y="62"/>
                      <a:pt x="0" y="45"/>
                      <a:pt x="0" y="35"/>
                    </a:cubicBezTo>
                    <a:cubicBezTo>
                      <a:pt x="0" y="35"/>
                      <a:pt x="0" y="35"/>
                      <a:pt x="0" y="35"/>
                    </a:cubicBezTo>
                    <a:cubicBezTo>
                      <a:pt x="0" y="28"/>
                      <a:pt x="3" y="16"/>
                      <a:pt x="9" y="5"/>
                    </a:cubicBezTo>
                    <a:cubicBezTo>
                      <a:pt x="11" y="1"/>
                      <a:pt x="13" y="2"/>
                      <a:pt x="11" y="8"/>
                    </a:cubicBezTo>
                    <a:cubicBezTo>
                      <a:pt x="9" y="15"/>
                      <a:pt x="7" y="24"/>
                      <a:pt x="7" y="35"/>
                    </a:cubicBezTo>
                    <a:cubicBezTo>
                      <a:pt x="7" y="35"/>
                      <a:pt x="7" y="35"/>
                      <a:pt x="7" y="35"/>
                    </a:cubicBezTo>
                    <a:cubicBezTo>
                      <a:pt x="7" y="45"/>
                      <a:pt x="7" y="62"/>
                      <a:pt x="7" y="83"/>
                    </a:cubicBezTo>
                    <a:cubicBezTo>
                      <a:pt x="7" y="83"/>
                      <a:pt x="7" y="83"/>
                      <a:pt x="7" y="83"/>
                    </a:cubicBezTo>
                    <a:cubicBezTo>
                      <a:pt x="7" y="109"/>
                      <a:pt x="9" y="116"/>
                      <a:pt x="35" y="162"/>
                    </a:cubicBezTo>
                    <a:cubicBezTo>
                      <a:pt x="35" y="162"/>
                      <a:pt x="35" y="162"/>
                      <a:pt x="35" y="162"/>
                    </a:cubicBezTo>
                    <a:cubicBezTo>
                      <a:pt x="61" y="209"/>
                      <a:pt x="83" y="246"/>
                      <a:pt x="125" y="246"/>
                    </a:cubicBezTo>
                    <a:cubicBezTo>
                      <a:pt x="125" y="246"/>
                      <a:pt x="125" y="246"/>
                      <a:pt x="125" y="246"/>
                    </a:cubicBezTo>
                    <a:cubicBezTo>
                      <a:pt x="167" y="246"/>
                      <a:pt x="189" y="209"/>
                      <a:pt x="215" y="162"/>
                    </a:cubicBezTo>
                    <a:cubicBezTo>
                      <a:pt x="215" y="162"/>
                      <a:pt x="215" y="162"/>
                      <a:pt x="215" y="162"/>
                    </a:cubicBezTo>
                    <a:cubicBezTo>
                      <a:pt x="241" y="116"/>
                      <a:pt x="243" y="109"/>
                      <a:pt x="243" y="83"/>
                    </a:cubicBezTo>
                    <a:cubicBezTo>
                      <a:pt x="243" y="83"/>
                      <a:pt x="243" y="83"/>
                      <a:pt x="243" y="83"/>
                    </a:cubicBezTo>
                    <a:cubicBezTo>
                      <a:pt x="243" y="62"/>
                      <a:pt x="243" y="45"/>
                      <a:pt x="243" y="35"/>
                    </a:cubicBezTo>
                    <a:cubicBezTo>
                      <a:pt x="243" y="35"/>
                      <a:pt x="243" y="35"/>
                      <a:pt x="243" y="35"/>
                    </a:cubicBezTo>
                    <a:cubicBezTo>
                      <a:pt x="243" y="23"/>
                      <a:pt x="241" y="12"/>
                      <a:pt x="237" y="5"/>
                    </a:cubicBezTo>
                    <a:cubicBezTo>
                      <a:pt x="235" y="0"/>
                      <a:pt x="237" y="0"/>
                      <a:pt x="240" y="3"/>
                    </a:cubicBezTo>
                    <a:cubicBezTo>
                      <a:pt x="246" y="14"/>
                      <a:pt x="250" y="28"/>
                      <a:pt x="250" y="35"/>
                    </a:cubicBezTo>
                    <a:cubicBezTo>
                      <a:pt x="250" y="35"/>
                      <a:pt x="250" y="35"/>
                      <a:pt x="250" y="35"/>
                    </a:cubicBezTo>
                    <a:cubicBezTo>
                      <a:pt x="250" y="45"/>
                      <a:pt x="250" y="62"/>
                      <a:pt x="250" y="83"/>
                    </a:cubicBezTo>
                    <a:cubicBezTo>
                      <a:pt x="250" y="83"/>
                      <a:pt x="250" y="83"/>
                      <a:pt x="250" y="83"/>
                    </a:cubicBezTo>
                    <a:cubicBezTo>
                      <a:pt x="250" y="110"/>
                      <a:pt x="247" y="120"/>
                      <a:pt x="221" y="166"/>
                    </a:cubicBezTo>
                    <a:cubicBezTo>
                      <a:pt x="221" y="166"/>
                      <a:pt x="221" y="166"/>
                      <a:pt x="221" y="166"/>
                    </a:cubicBezTo>
                    <a:cubicBezTo>
                      <a:pt x="195" y="211"/>
                      <a:pt x="172" y="252"/>
                      <a:pt x="125" y="253"/>
                    </a:cubicBezTo>
                    <a:cubicBezTo>
                      <a:pt x="125" y="253"/>
                      <a:pt x="125" y="253"/>
                      <a:pt x="125" y="253"/>
                    </a:cubicBezTo>
                    <a:cubicBezTo>
                      <a:pt x="77" y="252"/>
                      <a:pt x="54" y="211"/>
                      <a:pt x="29"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7" name="Freeform 132">
                <a:extLst>
                  <a:ext uri="{FF2B5EF4-FFF2-40B4-BE49-F238E27FC236}">
                    <a16:creationId xmlns:a16="http://schemas.microsoft.com/office/drawing/2014/main" xmlns="" id="{CE9AEE27-48F2-1F45-899A-05D1A46B29EE}"/>
                  </a:ext>
                </a:extLst>
              </p:cNvPr>
              <p:cNvSpPr>
                <a:spLocks noEditPoints="1"/>
              </p:cNvSpPr>
              <p:nvPr/>
            </p:nvSpPr>
            <p:spPr bwMode="auto">
              <a:xfrm>
                <a:off x="3332" y="118"/>
                <a:ext cx="570" cy="622"/>
              </a:xfrm>
              <a:custGeom>
                <a:avLst/>
                <a:gdLst>
                  <a:gd name="T0" fmla="*/ 263 w 299"/>
                  <a:gd name="T1" fmla="*/ 191 h 327"/>
                  <a:gd name="T2" fmla="*/ 274 w 299"/>
                  <a:gd name="T3" fmla="*/ 152 h 327"/>
                  <a:gd name="T4" fmla="*/ 262 w 299"/>
                  <a:gd name="T5" fmla="*/ 131 h 327"/>
                  <a:gd name="T6" fmla="*/ 250 w 299"/>
                  <a:gd name="T7" fmla="*/ 163 h 327"/>
                  <a:gd name="T8" fmla="*/ 217 w 299"/>
                  <a:gd name="T9" fmla="*/ 169 h 327"/>
                  <a:gd name="T10" fmla="*/ 186 w 299"/>
                  <a:gd name="T11" fmla="*/ 128 h 327"/>
                  <a:gd name="T12" fmla="*/ 192 w 299"/>
                  <a:gd name="T13" fmla="*/ 97 h 327"/>
                  <a:gd name="T14" fmla="*/ 193 w 299"/>
                  <a:gd name="T15" fmla="*/ 61 h 327"/>
                  <a:gd name="T16" fmla="*/ 174 w 299"/>
                  <a:gd name="T17" fmla="*/ 98 h 327"/>
                  <a:gd name="T18" fmla="*/ 122 w 299"/>
                  <a:gd name="T19" fmla="*/ 104 h 327"/>
                  <a:gd name="T20" fmla="*/ 100 w 299"/>
                  <a:gd name="T21" fmla="*/ 77 h 327"/>
                  <a:gd name="T22" fmla="*/ 108 w 299"/>
                  <a:gd name="T23" fmla="*/ 40 h 327"/>
                  <a:gd name="T24" fmla="*/ 110 w 299"/>
                  <a:gd name="T25" fmla="*/ 4 h 327"/>
                  <a:gd name="T26" fmla="*/ 87 w 299"/>
                  <a:gd name="T27" fmla="*/ 48 h 327"/>
                  <a:gd name="T28" fmla="*/ 52 w 299"/>
                  <a:gd name="T29" fmla="*/ 54 h 327"/>
                  <a:gd name="T30" fmla="*/ 50 w 299"/>
                  <a:gd name="T31" fmla="*/ 71 h 327"/>
                  <a:gd name="T32" fmla="*/ 85 w 299"/>
                  <a:gd name="T33" fmla="*/ 84 h 327"/>
                  <a:gd name="T34" fmla="*/ 87 w 299"/>
                  <a:gd name="T35" fmla="*/ 109 h 327"/>
                  <a:gd name="T36" fmla="*/ 69 w 299"/>
                  <a:gd name="T37" fmla="*/ 148 h 327"/>
                  <a:gd name="T38" fmla="*/ 35 w 299"/>
                  <a:gd name="T39" fmla="*/ 154 h 327"/>
                  <a:gd name="T40" fmla="*/ 34 w 299"/>
                  <a:gd name="T41" fmla="*/ 172 h 327"/>
                  <a:gd name="T42" fmla="*/ 66 w 299"/>
                  <a:gd name="T43" fmla="*/ 184 h 327"/>
                  <a:gd name="T44" fmla="*/ 78 w 299"/>
                  <a:gd name="T45" fmla="*/ 225 h 327"/>
                  <a:gd name="T46" fmla="*/ 70 w 299"/>
                  <a:gd name="T47" fmla="*/ 247 h 327"/>
                  <a:gd name="T48" fmla="*/ 41 w 299"/>
                  <a:gd name="T49" fmla="*/ 259 h 327"/>
                  <a:gd name="T50" fmla="*/ 17 w 299"/>
                  <a:gd name="T51" fmla="*/ 279 h 327"/>
                  <a:gd name="T52" fmla="*/ 50 w 299"/>
                  <a:gd name="T53" fmla="*/ 272 h 327"/>
                  <a:gd name="T54" fmla="*/ 69 w 299"/>
                  <a:gd name="T55" fmla="*/ 296 h 327"/>
                  <a:gd name="T56" fmla="*/ 86 w 299"/>
                  <a:gd name="T57" fmla="*/ 289 h 327"/>
                  <a:gd name="T58" fmla="*/ 83 w 299"/>
                  <a:gd name="T59" fmla="*/ 257 h 327"/>
                  <a:gd name="T60" fmla="*/ 112 w 299"/>
                  <a:gd name="T61" fmla="*/ 235 h 327"/>
                  <a:gd name="T62" fmla="*/ 162 w 299"/>
                  <a:gd name="T63" fmla="*/ 249 h 327"/>
                  <a:gd name="T64" fmla="*/ 164 w 299"/>
                  <a:gd name="T65" fmla="*/ 275 h 327"/>
                  <a:gd name="T66" fmla="*/ 209 w 299"/>
                  <a:gd name="T67" fmla="*/ 281 h 327"/>
                  <a:gd name="T68" fmla="*/ 232 w 299"/>
                  <a:gd name="T69" fmla="*/ 262 h 327"/>
                  <a:gd name="T70" fmla="*/ 198 w 299"/>
                  <a:gd name="T71" fmla="*/ 268 h 327"/>
                  <a:gd name="T72" fmla="*/ 176 w 299"/>
                  <a:gd name="T73" fmla="*/ 244 h 327"/>
                  <a:gd name="T74" fmla="*/ 192 w 299"/>
                  <a:gd name="T75" fmla="*/ 196 h 327"/>
                  <a:gd name="T76" fmla="*/ 227 w 299"/>
                  <a:gd name="T77" fmla="*/ 183 h 327"/>
                  <a:gd name="T78" fmla="*/ 261 w 299"/>
                  <a:gd name="T79" fmla="*/ 214 h 327"/>
                  <a:gd name="T80" fmla="*/ 290 w 299"/>
                  <a:gd name="T81" fmla="*/ 234 h 327"/>
                  <a:gd name="T82" fmla="*/ 164 w 299"/>
                  <a:gd name="T83" fmla="*/ 214 h 327"/>
                  <a:gd name="T84" fmla="*/ 113 w 299"/>
                  <a:gd name="T85" fmla="*/ 220 h 327"/>
                  <a:gd name="T86" fmla="*/ 82 w 299"/>
                  <a:gd name="T87" fmla="*/ 177 h 327"/>
                  <a:gd name="T88" fmla="*/ 96 w 299"/>
                  <a:gd name="T89" fmla="*/ 131 h 327"/>
                  <a:gd name="T90" fmla="*/ 151 w 299"/>
                  <a:gd name="T91" fmla="*/ 119 h 327"/>
                  <a:gd name="T92" fmla="*/ 188 w 299"/>
                  <a:gd name="T93" fmla="*/ 159 h 327"/>
                  <a:gd name="T94" fmla="*/ 185 w 299"/>
                  <a:gd name="T95" fmla="*/ 19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9" h="327">
                    <a:moveTo>
                      <a:pt x="273" y="215"/>
                    </a:moveTo>
                    <a:cubicBezTo>
                      <a:pt x="271" y="215"/>
                      <a:pt x="270" y="215"/>
                      <a:pt x="269" y="212"/>
                    </a:cubicBezTo>
                    <a:cubicBezTo>
                      <a:pt x="267" y="208"/>
                      <a:pt x="264" y="201"/>
                      <a:pt x="263" y="198"/>
                    </a:cubicBezTo>
                    <a:cubicBezTo>
                      <a:pt x="261" y="194"/>
                      <a:pt x="263" y="192"/>
                      <a:pt x="263" y="191"/>
                    </a:cubicBezTo>
                    <a:cubicBezTo>
                      <a:pt x="265" y="189"/>
                      <a:pt x="267" y="185"/>
                      <a:pt x="267" y="182"/>
                    </a:cubicBezTo>
                    <a:cubicBezTo>
                      <a:pt x="267" y="179"/>
                      <a:pt x="266" y="175"/>
                      <a:pt x="265" y="173"/>
                    </a:cubicBezTo>
                    <a:cubicBezTo>
                      <a:pt x="264" y="171"/>
                      <a:pt x="263" y="169"/>
                      <a:pt x="265" y="166"/>
                    </a:cubicBezTo>
                    <a:cubicBezTo>
                      <a:pt x="266" y="164"/>
                      <a:pt x="271" y="156"/>
                      <a:pt x="274" y="152"/>
                    </a:cubicBezTo>
                    <a:cubicBezTo>
                      <a:pt x="276" y="150"/>
                      <a:pt x="276" y="150"/>
                      <a:pt x="278" y="151"/>
                    </a:cubicBezTo>
                    <a:cubicBezTo>
                      <a:pt x="288" y="151"/>
                      <a:pt x="297" y="144"/>
                      <a:pt x="298" y="134"/>
                    </a:cubicBezTo>
                    <a:cubicBezTo>
                      <a:pt x="299" y="124"/>
                      <a:pt x="291" y="115"/>
                      <a:pt x="281" y="115"/>
                    </a:cubicBezTo>
                    <a:cubicBezTo>
                      <a:pt x="271" y="114"/>
                      <a:pt x="263" y="121"/>
                      <a:pt x="262" y="131"/>
                    </a:cubicBezTo>
                    <a:cubicBezTo>
                      <a:pt x="262" y="136"/>
                      <a:pt x="263" y="140"/>
                      <a:pt x="266" y="144"/>
                    </a:cubicBezTo>
                    <a:cubicBezTo>
                      <a:pt x="267" y="145"/>
                      <a:pt x="268" y="146"/>
                      <a:pt x="266" y="148"/>
                    </a:cubicBezTo>
                    <a:cubicBezTo>
                      <a:pt x="264" y="152"/>
                      <a:pt x="260" y="158"/>
                      <a:pt x="258" y="160"/>
                    </a:cubicBezTo>
                    <a:cubicBezTo>
                      <a:pt x="256" y="164"/>
                      <a:pt x="252" y="163"/>
                      <a:pt x="250" y="163"/>
                    </a:cubicBezTo>
                    <a:cubicBezTo>
                      <a:pt x="243" y="162"/>
                      <a:pt x="237" y="166"/>
                      <a:pt x="233" y="172"/>
                    </a:cubicBezTo>
                    <a:cubicBezTo>
                      <a:pt x="233" y="173"/>
                      <a:pt x="231" y="175"/>
                      <a:pt x="229" y="174"/>
                    </a:cubicBezTo>
                    <a:cubicBezTo>
                      <a:pt x="228" y="174"/>
                      <a:pt x="224" y="174"/>
                      <a:pt x="222" y="174"/>
                    </a:cubicBezTo>
                    <a:cubicBezTo>
                      <a:pt x="219" y="174"/>
                      <a:pt x="218" y="172"/>
                      <a:pt x="217" y="169"/>
                    </a:cubicBezTo>
                    <a:cubicBezTo>
                      <a:pt x="214" y="164"/>
                      <a:pt x="208" y="159"/>
                      <a:pt x="202" y="159"/>
                    </a:cubicBezTo>
                    <a:cubicBezTo>
                      <a:pt x="197" y="158"/>
                      <a:pt x="197" y="159"/>
                      <a:pt x="195" y="156"/>
                    </a:cubicBezTo>
                    <a:cubicBezTo>
                      <a:pt x="192" y="149"/>
                      <a:pt x="185" y="135"/>
                      <a:pt x="185" y="134"/>
                    </a:cubicBezTo>
                    <a:cubicBezTo>
                      <a:pt x="184" y="132"/>
                      <a:pt x="185" y="129"/>
                      <a:pt x="186" y="128"/>
                    </a:cubicBezTo>
                    <a:cubicBezTo>
                      <a:pt x="188" y="125"/>
                      <a:pt x="190" y="121"/>
                      <a:pt x="190" y="118"/>
                    </a:cubicBezTo>
                    <a:cubicBezTo>
                      <a:pt x="190" y="114"/>
                      <a:pt x="190" y="111"/>
                      <a:pt x="189" y="109"/>
                    </a:cubicBezTo>
                    <a:cubicBezTo>
                      <a:pt x="187" y="106"/>
                      <a:pt x="186" y="105"/>
                      <a:pt x="188" y="102"/>
                    </a:cubicBezTo>
                    <a:cubicBezTo>
                      <a:pt x="189" y="100"/>
                      <a:pt x="191" y="98"/>
                      <a:pt x="192" y="97"/>
                    </a:cubicBezTo>
                    <a:cubicBezTo>
                      <a:pt x="194" y="94"/>
                      <a:pt x="197" y="95"/>
                      <a:pt x="198" y="95"/>
                    </a:cubicBezTo>
                    <a:cubicBezTo>
                      <a:pt x="202" y="95"/>
                      <a:pt x="205" y="95"/>
                      <a:pt x="209" y="93"/>
                    </a:cubicBezTo>
                    <a:cubicBezTo>
                      <a:pt x="218" y="89"/>
                      <a:pt x="221" y="78"/>
                      <a:pt x="217" y="69"/>
                    </a:cubicBezTo>
                    <a:cubicBezTo>
                      <a:pt x="213" y="60"/>
                      <a:pt x="202" y="57"/>
                      <a:pt x="193" y="61"/>
                    </a:cubicBezTo>
                    <a:cubicBezTo>
                      <a:pt x="184" y="65"/>
                      <a:pt x="180" y="76"/>
                      <a:pt x="185" y="85"/>
                    </a:cubicBezTo>
                    <a:cubicBezTo>
                      <a:pt x="186" y="88"/>
                      <a:pt x="187" y="89"/>
                      <a:pt x="185" y="92"/>
                    </a:cubicBezTo>
                    <a:cubicBezTo>
                      <a:pt x="184" y="94"/>
                      <a:pt x="182" y="96"/>
                      <a:pt x="181" y="97"/>
                    </a:cubicBezTo>
                    <a:cubicBezTo>
                      <a:pt x="179" y="100"/>
                      <a:pt x="176" y="98"/>
                      <a:pt x="174" y="98"/>
                    </a:cubicBezTo>
                    <a:cubicBezTo>
                      <a:pt x="166" y="98"/>
                      <a:pt x="160" y="101"/>
                      <a:pt x="156" y="107"/>
                    </a:cubicBezTo>
                    <a:cubicBezTo>
                      <a:pt x="156" y="108"/>
                      <a:pt x="153" y="110"/>
                      <a:pt x="151" y="110"/>
                    </a:cubicBezTo>
                    <a:cubicBezTo>
                      <a:pt x="144" y="110"/>
                      <a:pt x="130" y="109"/>
                      <a:pt x="127" y="108"/>
                    </a:cubicBezTo>
                    <a:cubicBezTo>
                      <a:pt x="123" y="108"/>
                      <a:pt x="122" y="105"/>
                      <a:pt x="122" y="104"/>
                    </a:cubicBezTo>
                    <a:cubicBezTo>
                      <a:pt x="119" y="98"/>
                      <a:pt x="114" y="93"/>
                      <a:pt x="106" y="93"/>
                    </a:cubicBezTo>
                    <a:cubicBezTo>
                      <a:pt x="105" y="93"/>
                      <a:pt x="102" y="92"/>
                      <a:pt x="101" y="90"/>
                    </a:cubicBezTo>
                    <a:cubicBezTo>
                      <a:pt x="100" y="88"/>
                      <a:pt x="99" y="86"/>
                      <a:pt x="99" y="84"/>
                    </a:cubicBezTo>
                    <a:cubicBezTo>
                      <a:pt x="97" y="81"/>
                      <a:pt x="99" y="78"/>
                      <a:pt x="100" y="77"/>
                    </a:cubicBezTo>
                    <a:cubicBezTo>
                      <a:pt x="102" y="74"/>
                      <a:pt x="104" y="71"/>
                      <a:pt x="104" y="67"/>
                    </a:cubicBezTo>
                    <a:cubicBezTo>
                      <a:pt x="104" y="63"/>
                      <a:pt x="103" y="59"/>
                      <a:pt x="101" y="56"/>
                    </a:cubicBezTo>
                    <a:cubicBezTo>
                      <a:pt x="100" y="55"/>
                      <a:pt x="99" y="52"/>
                      <a:pt x="100" y="50"/>
                    </a:cubicBezTo>
                    <a:cubicBezTo>
                      <a:pt x="103" y="46"/>
                      <a:pt x="106" y="41"/>
                      <a:pt x="108" y="40"/>
                    </a:cubicBezTo>
                    <a:cubicBezTo>
                      <a:pt x="110" y="37"/>
                      <a:pt x="112" y="37"/>
                      <a:pt x="113" y="38"/>
                    </a:cubicBezTo>
                    <a:cubicBezTo>
                      <a:pt x="117" y="39"/>
                      <a:pt x="122" y="39"/>
                      <a:pt x="126" y="37"/>
                    </a:cubicBezTo>
                    <a:cubicBezTo>
                      <a:pt x="135" y="33"/>
                      <a:pt x="139" y="22"/>
                      <a:pt x="134" y="13"/>
                    </a:cubicBezTo>
                    <a:cubicBezTo>
                      <a:pt x="130" y="4"/>
                      <a:pt x="119" y="0"/>
                      <a:pt x="110" y="4"/>
                    </a:cubicBezTo>
                    <a:cubicBezTo>
                      <a:pt x="101" y="9"/>
                      <a:pt x="98" y="19"/>
                      <a:pt x="102" y="28"/>
                    </a:cubicBezTo>
                    <a:cubicBezTo>
                      <a:pt x="102" y="29"/>
                      <a:pt x="103" y="31"/>
                      <a:pt x="101" y="34"/>
                    </a:cubicBezTo>
                    <a:cubicBezTo>
                      <a:pt x="100" y="36"/>
                      <a:pt x="96" y="42"/>
                      <a:pt x="93" y="45"/>
                    </a:cubicBezTo>
                    <a:cubicBezTo>
                      <a:pt x="90" y="48"/>
                      <a:pt x="90" y="48"/>
                      <a:pt x="87" y="48"/>
                    </a:cubicBezTo>
                    <a:cubicBezTo>
                      <a:pt x="81" y="47"/>
                      <a:pt x="75" y="51"/>
                      <a:pt x="71" y="56"/>
                    </a:cubicBezTo>
                    <a:cubicBezTo>
                      <a:pt x="69" y="58"/>
                      <a:pt x="69" y="59"/>
                      <a:pt x="65" y="59"/>
                    </a:cubicBezTo>
                    <a:cubicBezTo>
                      <a:pt x="63" y="59"/>
                      <a:pt x="59" y="59"/>
                      <a:pt x="57" y="59"/>
                    </a:cubicBezTo>
                    <a:cubicBezTo>
                      <a:pt x="53" y="58"/>
                      <a:pt x="52" y="55"/>
                      <a:pt x="52" y="54"/>
                    </a:cubicBezTo>
                    <a:cubicBezTo>
                      <a:pt x="49" y="48"/>
                      <a:pt x="43" y="43"/>
                      <a:pt x="36" y="43"/>
                    </a:cubicBezTo>
                    <a:cubicBezTo>
                      <a:pt x="26" y="42"/>
                      <a:pt x="18" y="49"/>
                      <a:pt x="17" y="59"/>
                    </a:cubicBezTo>
                    <a:cubicBezTo>
                      <a:pt x="16" y="69"/>
                      <a:pt x="23" y="78"/>
                      <a:pt x="33" y="78"/>
                    </a:cubicBezTo>
                    <a:cubicBezTo>
                      <a:pt x="40" y="79"/>
                      <a:pt x="46" y="76"/>
                      <a:pt x="50" y="71"/>
                    </a:cubicBezTo>
                    <a:cubicBezTo>
                      <a:pt x="52" y="68"/>
                      <a:pt x="52" y="67"/>
                      <a:pt x="55" y="67"/>
                    </a:cubicBezTo>
                    <a:cubicBezTo>
                      <a:pt x="58" y="67"/>
                      <a:pt x="62" y="67"/>
                      <a:pt x="64" y="68"/>
                    </a:cubicBezTo>
                    <a:cubicBezTo>
                      <a:pt x="68" y="68"/>
                      <a:pt x="68" y="70"/>
                      <a:pt x="69" y="71"/>
                    </a:cubicBezTo>
                    <a:cubicBezTo>
                      <a:pt x="71" y="78"/>
                      <a:pt x="77" y="83"/>
                      <a:pt x="85" y="84"/>
                    </a:cubicBezTo>
                    <a:cubicBezTo>
                      <a:pt x="86" y="84"/>
                      <a:pt x="89" y="84"/>
                      <a:pt x="91" y="87"/>
                    </a:cubicBezTo>
                    <a:cubicBezTo>
                      <a:pt x="92" y="89"/>
                      <a:pt x="92" y="90"/>
                      <a:pt x="93" y="92"/>
                    </a:cubicBezTo>
                    <a:cubicBezTo>
                      <a:pt x="94" y="94"/>
                      <a:pt x="93" y="98"/>
                      <a:pt x="92" y="99"/>
                    </a:cubicBezTo>
                    <a:cubicBezTo>
                      <a:pt x="89" y="101"/>
                      <a:pt x="87" y="105"/>
                      <a:pt x="87" y="109"/>
                    </a:cubicBezTo>
                    <a:cubicBezTo>
                      <a:pt x="87" y="113"/>
                      <a:pt x="88" y="116"/>
                      <a:pt x="89" y="119"/>
                    </a:cubicBezTo>
                    <a:cubicBezTo>
                      <a:pt x="90" y="120"/>
                      <a:pt x="91" y="123"/>
                      <a:pt x="89" y="127"/>
                    </a:cubicBezTo>
                    <a:cubicBezTo>
                      <a:pt x="87" y="129"/>
                      <a:pt x="80" y="140"/>
                      <a:pt x="76" y="146"/>
                    </a:cubicBezTo>
                    <a:cubicBezTo>
                      <a:pt x="73" y="148"/>
                      <a:pt x="70" y="148"/>
                      <a:pt x="69" y="148"/>
                    </a:cubicBezTo>
                    <a:cubicBezTo>
                      <a:pt x="62" y="148"/>
                      <a:pt x="56" y="151"/>
                      <a:pt x="52" y="156"/>
                    </a:cubicBezTo>
                    <a:cubicBezTo>
                      <a:pt x="51" y="158"/>
                      <a:pt x="51" y="160"/>
                      <a:pt x="46" y="160"/>
                    </a:cubicBezTo>
                    <a:cubicBezTo>
                      <a:pt x="44" y="160"/>
                      <a:pt x="42" y="160"/>
                      <a:pt x="40" y="159"/>
                    </a:cubicBezTo>
                    <a:cubicBezTo>
                      <a:pt x="36" y="159"/>
                      <a:pt x="36" y="156"/>
                      <a:pt x="35" y="154"/>
                    </a:cubicBezTo>
                    <a:cubicBezTo>
                      <a:pt x="32" y="149"/>
                      <a:pt x="27" y="145"/>
                      <a:pt x="20" y="144"/>
                    </a:cubicBezTo>
                    <a:cubicBezTo>
                      <a:pt x="10" y="144"/>
                      <a:pt x="2" y="151"/>
                      <a:pt x="1" y="161"/>
                    </a:cubicBezTo>
                    <a:cubicBezTo>
                      <a:pt x="0" y="171"/>
                      <a:pt x="7" y="179"/>
                      <a:pt x="17" y="180"/>
                    </a:cubicBezTo>
                    <a:cubicBezTo>
                      <a:pt x="24" y="181"/>
                      <a:pt x="31" y="177"/>
                      <a:pt x="34" y="172"/>
                    </a:cubicBezTo>
                    <a:cubicBezTo>
                      <a:pt x="35" y="170"/>
                      <a:pt x="36" y="168"/>
                      <a:pt x="39" y="168"/>
                    </a:cubicBezTo>
                    <a:cubicBezTo>
                      <a:pt x="41" y="168"/>
                      <a:pt x="43" y="168"/>
                      <a:pt x="45" y="168"/>
                    </a:cubicBezTo>
                    <a:cubicBezTo>
                      <a:pt x="49" y="169"/>
                      <a:pt x="50" y="172"/>
                      <a:pt x="51" y="173"/>
                    </a:cubicBezTo>
                    <a:cubicBezTo>
                      <a:pt x="53" y="179"/>
                      <a:pt x="59" y="184"/>
                      <a:pt x="66" y="184"/>
                    </a:cubicBezTo>
                    <a:cubicBezTo>
                      <a:pt x="68" y="184"/>
                      <a:pt x="71" y="184"/>
                      <a:pt x="73" y="188"/>
                    </a:cubicBezTo>
                    <a:cubicBezTo>
                      <a:pt x="74" y="190"/>
                      <a:pt x="80" y="202"/>
                      <a:pt x="83" y="208"/>
                    </a:cubicBezTo>
                    <a:cubicBezTo>
                      <a:pt x="84" y="212"/>
                      <a:pt x="84" y="212"/>
                      <a:pt x="81" y="215"/>
                    </a:cubicBezTo>
                    <a:cubicBezTo>
                      <a:pt x="80" y="218"/>
                      <a:pt x="78" y="221"/>
                      <a:pt x="78" y="225"/>
                    </a:cubicBezTo>
                    <a:cubicBezTo>
                      <a:pt x="78" y="228"/>
                      <a:pt x="78" y="230"/>
                      <a:pt x="79" y="233"/>
                    </a:cubicBezTo>
                    <a:cubicBezTo>
                      <a:pt x="80" y="234"/>
                      <a:pt x="82" y="236"/>
                      <a:pt x="79" y="240"/>
                    </a:cubicBezTo>
                    <a:cubicBezTo>
                      <a:pt x="78" y="242"/>
                      <a:pt x="77" y="244"/>
                      <a:pt x="76" y="246"/>
                    </a:cubicBezTo>
                    <a:cubicBezTo>
                      <a:pt x="74" y="249"/>
                      <a:pt x="72" y="247"/>
                      <a:pt x="70" y="247"/>
                    </a:cubicBezTo>
                    <a:cubicBezTo>
                      <a:pt x="66" y="246"/>
                      <a:pt x="62" y="247"/>
                      <a:pt x="59" y="248"/>
                    </a:cubicBezTo>
                    <a:cubicBezTo>
                      <a:pt x="55" y="250"/>
                      <a:pt x="53" y="253"/>
                      <a:pt x="51" y="256"/>
                    </a:cubicBezTo>
                    <a:cubicBezTo>
                      <a:pt x="50" y="257"/>
                      <a:pt x="48" y="259"/>
                      <a:pt x="45" y="259"/>
                    </a:cubicBezTo>
                    <a:cubicBezTo>
                      <a:pt x="44" y="259"/>
                      <a:pt x="42" y="259"/>
                      <a:pt x="41" y="259"/>
                    </a:cubicBezTo>
                    <a:cubicBezTo>
                      <a:pt x="38" y="259"/>
                      <a:pt x="36" y="256"/>
                      <a:pt x="35" y="254"/>
                    </a:cubicBezTo>
                    <a:cubicBezTo>
                      <a:pt x="33" y="248"/>
                      <a:pt x="27" y="243"/>
                      <a:pt x="20" y="243"/>
                    </a:cubicBezTo>
                    <a:cubicBezTo>
                      <a:pt x="10" y="242"/>
                      <a:pt x="2" y="250"/>
                      <a:pt x="1" y="259"/>
                    </a:cubicBezTo>
                    <a:cubicBezTo>
                      <a:pt x="0" y="269"/>
                      <a:pt x="8" y="278"/>
                      <a:pt x="17" y="279"/>
                    </a:cubicBezTo>
                    <a:cubicBezTo>
                      <a:pt x="24" y="279"/>
                      <a:pt x="30" y="276"/>
                      <a:pt x="34" y="271"/>
                    </a:cubicBezTo>
                    <a:cubicBezTo>
                      <a:pt x="35" y="268"/>
                      <a:pt x="38" y="267"/>
                      <a:pt x="40" y="267"/>
                    </a:cubicBezTo>
                    <a:cubicBezTo>
                      <a:pt x="41" y="267"/>
                      <a:pt x="43" y="267"/>
                      <a:pt x="44" y="268"/>
                    </a:cubicBezTo>
                    <a:cubicBezTo>
                      <a:pt x="48" y="268"/>
                      <a:pt x="50" y="271"/>
                      <a:pt x="50" y="272"/>
                    </a:cubicBezTo>
                    <a:cubicBezTo>
                      <a:pt x="53" y="278"/>
                      <a:pt x="59" y="282"/>
                      <a:pt x="65" y="282"/>
                    </a:cubicBezTo>
                    <a:cubicBezTo>
                      <a:pt x="68" y="283"/>
                      <a:pt x="69" y="283"/>
                      <a:pt x="70" y="286"/>
                    </a:cubicBezTo>
                    <a:cubicBezTo>
                      <a:pt x="72" y="289"/>
                      <a:pt x="72" y="289"/>
                      <a:pt x="72" y="289"/>
                    </a:cubicBezTo>
                    <a:cubicBezTo>
                      <a:pt x="73" y="292"/>
                      <a:pt x="71" y="293"/>
                      <a:pt x="69" y="296"/>
                    </a:cubicBezTo>
                    <a:cubicBezTo>
                      <a:pt x="63" y="305"/>
                      <a:pt x="65" y="316"/>
                      <a:pt x="73" y="321"/>
                    </a:cubicBezTo>
                    <a:cubicBezTo>
                      <a:pt x="82" y="327"/>
                      <a:pt x="93" y="325"/>
                      <a:pt x="98" y="317"/>
                    </a:cubicBezTo>
                    <a:cubicBezTo>
                      <a:pt x="104" y="309"/>
                      <a:pt x="102" y="297"/>
                      <a:pt x="94" y="292"/>
                    </a:cubicBezTo>
                    <a:cubicBezTo>
                      <a:pt x="91" y="290"/>
                      <a:pt x="88" y="289"/>
                      <a:pt x="86" y="289"/>
                    </a:cubicBezTo>
                    <a:cubicBezTo>
                      <a:pt x="82" y="288"/>
                      <a:pt x="80" y="288"/>
                      <a:pt x="80" y="286"/>
                    </a:cubicBezTo>
                    <a:cubicBezTo>
                      <a:pt x="78" y="283"/>
                      <a:pt x="78" y="283"/>
                      <a:pt x="78" y="283"/>
                    </a:cubicBezTo>
                    <a:cubicBezTo>
                      <a:pt x="77" y="281"/>
                      <a:pt x="77" y="280"/>
                      <a:pt x="80" y="277"/>
                    </a:cubicBezTo>
                    <a:cubicBezTo>
                      <a:pt x="85" y="271"/>
                      <a:pt x="86" y="264"/>
                      <a:pt x="83" y="257"/>
                    </a:cubicBezTo>
                    <a:cubicBezTo>
                      <a:pt x="82" y="256"/>
                      <a:pt x="81" y="253"/>
                      <a:pt x="83" y="250"/>
                    </a:cubicBezTo>
                    <a:cubicBezTo>
                      <a:pt x="84" y="249"/>
                      <a:pt x="85" y="247"/>
                      <a:pt x="86" y="245"/>
                    </a:cubicBezTo>
                    <a:cubicBezTo>
                      <a:pt x="88" y="243"/>
                      <a:pt x="90" y="244"/>
                      <a:pt x="94" y="244"/>
                    </a:cubicBezTo>
                    <a:cubicBezTo>
                      <a:pt x="102" y="245"/>
                      <a:pt x="108" y="241"/>
                      <a:pt x="112" y="235"/>
                    </a:cubicBezTo>
                    <a:cubicBezTo>
                      <a:pt x="112" y="234"/>
                      <a:pt x="113" y="232"/>
                      <a:pt x="116" y="232"/>
                    </a:cubicBezTo>
                    <a:cubicBezTo>
                      <a:pt x="118" y="232"/>
                      <a:pt x="135" y="233"/>
                      <a:pt x="142" y="234"/>
                    </a:cubicBezTo>
                    <a:cubicBezTo>
                      <a:pt x="144" y="234"/>
                      <a:pt x="146" y="237"/>
                      <a:pt x="146" y="238"/>
                    </a:cubicBezTo>
                    <a:cubicBezTo>
                      <a:pt x="148" y="244"/>
                      <a:pt x="154" y="249"/>
                      <a:pt x="162" y="249"/>
                    </a:cubicBezTo>
                    <a:cubicBezTo>
                      <a:pt x="163" y="249"/>
                      <a:pt x="165" y="249"/>
                      <a:pt x="166" y="252"/>
                    </a:cubicBezTo>
                    <a:cubicBezTo>
                      <a:pt x="167" y="253"/>
                      <a:pt x="168" y="256"/>
                      <a:pt x="169" y="258"/>
                    </a:cubicBezTo>
                    <a:cubicBezTo>
                      <a:pt x="170" y="261"/>
                      <a:pt x="169" y="263"/>
                      <a:pt x="168" y="265"/>
                    </a:cubicBezTo>
                    <a:cubicBezTo>
                      <a:pt x="165" y="267"/>
                      <a:pt x="164" y="271"/>
                      <a:pt x="164" y="275"/>
                    </a:cubicBezTo>
                    <a:cubicBezTo>
                      <a:pt x="163" y="285"/>
                      <a:pt x="170" y="293"/>
                      <a:pt x="180" y="294"/>
                    </a:cubicBezTo>
                    <a:cubicBezTo>
                      <a:pt x="188" y="295"/>
                      <a:pt x="195" y="290"/>
                      <a:pt x="198" y="283"/>
                    </a:cubicBezTo>
                    <a:cubicBezTo>
                      <a:pt x="198" y="282"/>
                      <a:pt x="200" y="280"/>
                      <a:pt x="202" y="280"/>
                    </a:cubicBezTo>
                    <a:cubicBezTo>
                      <a:pt x="204" y="280"/>
                      <a:pt x="207" y="281"/>
                      <a:pt x="209" y="281"/>
                    </a:cubicBezTo>
                    <a:cubicBezTo>
                      <a:pt x="211" y="281"/>
                      <a:pt x="213" y="283"/>
                      <a:pt x="213" y="284"/>
                    </a:cubicBezTo>
                    <a:cubicBezTo>
                      <a:pt x="215" y="292"/>
                      <a:pt x="221" y="297"/>
                      <a:pt x="229" y="298"/>
                    </a:cubicBezTo>
                    <a:cubicBezTo>
                      <a:pt x="239" y="299"/>
                      <a:pt x="248" y="291"/>
                      <a:pt x="249" y="281"/>
                    </a:cubicBezTo>
                    <a:cubicBezTo>
                      <a:pt x="249" y="272"/>
                      <a:pt x="242" y="263"/>
                      <a:pt x="232" y="262"/>
                    </a:cubicBezTo>
                    <a:cubicBezTo>
                      <a:pt x="225" y="262"/>
                      <a:pt x="219" y="265"/>
                      <a:pt x="216" y="270"/>
                    </a:cubicBezTo>
                    <a:cubicBezTo>
                      <a:pt x="214" y="272"/>
                      <a:pt x="213" y="273"/>
                      <a:pt x="211" y="272"/>
                    </a:cubicBezTo>
                    <a:cubicBezTo>
                      <a:pt x="208" y="272"/>
                      <a:pt x="205" y="272"/>
                      <a:pt x="203" y="272"/>
                    </a:cubicBezTo>
                    <a:cubicBezTo>
                      <a:pt x="198" y="271"/>
                      <a:pt x="198" y="269"/>
                      <a:pt x="198" y="268"/>
                    </a:cubicBezTo>
                    <a:cubicBezTo>
                      <a:pt x="195" y="263"/>
                      <a:pt x="190" y="259"/>
                      <a:pt x="183" y="258"/>
                    </a:cubicBezTo>
                    <a:cubicBezTo>
                      <a:pt x="179" y="258"/>
                      <a:pt x="178" y="258"/>
                      <a:pt x="177" y="255"/>
                    </a:cubicBezTo>
                    <a:cubicBezTo>
                      <a:pt x="176" y="253"/>
                      <a:pt x="175" y="251"/>
                      <a:pt x="174" y="250"/>
                    </a:cubicBezTo>
                    <a:cubicBezTo>
                      <a:pt x="173" y="247"/>
                      <a:pt x="175" y="245"/>
                      <a:pt x="176" y="244"/>
                    </a:cubicBezTo>
                    <a:cubicBezTo>
                      <a:pt x="179" y="241"/>
                      <a:pt x="181" y="237"/>
                      <a:pt x="181" y="233"/>
                    </a:cubicBezTo>
                    <a:cubicBezTo>
                      <a:pt x="181" y="229"/>
                      <a:pt x="180" y="225"/>
                      <a:pt x="178" y="222"/>
                    </a:cubicBezTo>
                    <a:cubicBezTo>
                      <a:pt x="178" y="221"/>
                      <a:pt x="176" y="219"/>
                      <a:pt x="178" y="216"/>
                    </a:cubicBezTo>
                    <a:cubicBezTo>
                      <a:pt x="180" y="214"/>
                      <a:pt x="188" y="202"/>
                      <a:pt x="192" y="196"/>
                    </a:cubicBezTo>
                    <a:cubicBezTo>
                      <a:pt x="193" y="194"/>
                      <a:pt x="196" y="194"/>
                      <a:pt x="199" y="195"/>
                    </a:cubicBezTo>
                    <a:cubicBezTo>
                      <a:pt x="206" y="195"/>
                      <a:pt x="213" y="191"/>
                      <a:pt x="216" y="185"/>
                    </a:cubicBezTo>
                    <a:cubicBezTo>
                      <a:pt x="217" y="184"/>
                      <a:pt x="218" y="182"/>
                      <a:pt x="221" y="182"/>
                    </a:cubicBezTo>
                    <a:cubicBezTo>
                      <a:pt x="222" y="182"/>
                      <a:pt x="225" y="183"/>
                      <a:pt x="227" y="183"/>
                    </a:cubicBezTo>
                    <a:cubicBezTo>
                      <a:pt x="230" y="183"/>
                      <a:pt x="231" y="185"/>
                      <a:pt x="232" y="187"/>
                    </a:cubicBezTo>
                    <a:cubicBezTo>
                      <a:pt x="235" y="193"/>
                      <a:pt x="240" y="198"/>
                      <a:pt x="247" y="199"/>
                    </a:cubicBezTo>
                    <a:cubicBezTo>
                      <a:pt x="250" y="199"/>
                      <a:pt x="253" y="198"/>
                      <a:pt x="255" y="202"/>
                    </a:cubicBezTo>
                    <a:cubicBezTo>
                      <a:pt x="256" y="204"/>
                      <a:pt x="259" y="211"/>
                      <a:pt x="261" y="214"/>
                    </a:cubicBezTo>
                    <a:cubicBezTo>
                      <a:pt x="262" y="217"/>
                      <a:pt x="262" y="218"/>
                      <a:pt x="259" y="220"/>
                    </a:cubicBezTo>
                    <a:cubicBezTo>
                      <a:pt x="256" y="223"/>
                      <a:pt x="254" y="227"/>
                      <a:pt x="254" y="231"/>
                    </a:cubicBezTo>
                    <a:cubicBezTo>
                      <a:pt x="253" y="241"/>
                      <a:pt x="261" y="250"/>
                      <a:pt x="270" y="251"/>
                    </a:cubicBezTo>
                    <a:cubicBezTo>
                      <a:pt x="280" y="252"/>
                      <a:pt x="289" y="244"/>
                      <a:pt x="290" y="234"/>
                    </a:cubicBezTo>
                    <a:cubicBezTo>
                      <a:pt x="291" y="224"/>
                      <a:pt x="283" y="216"/>
                      <a:pt x="273" y="215"/>
                    </a:cubicBezTo>
                    <a:close/>
                    <a:moveTo>
                      <a:pt x="185" y="192"/>
                    </a:moveTo>
                    <a:cubicBezTo>
                      <a:pt x="184" y="193"/>
                      <a:pt x="175" y="205"/>
                      <a:pt x="171" y="211"/>
                    </a:cubicBezTo>
                    <a:cubicBezTo>
                      <a:pt x="169" y="215"/>
                      <a:pt x="167" y="214"/>
                      <a:pt x="164" y="214"/>
                    </a:cubicBezTo>
                    <a:cubicBezTo>
                      <a:pt x="157" y="213"/>
                      <a:pt x="151" y="217"/>
                      <a:pt x="147" y="222"/>
                    </a:cubicBezTo>
                    <a:cubicBezTo>
                      <a:pt x="147" y="223"/>
                      <a:pt x="146" y="226"/>
                      <a:pt x="143" y="226"/>
                    </a:cubicBezTo>
                    <a:cubicBezTo>
                      <a:pt x="140" y="225"/>
                      <a:pt x="124" y="224"/>
                      <a:pt x="117" y="224"/>
                    </a:cubicBezTo>
                    <a:cubicBezTo>
                      <a:pt x="114" y="223"/>
                      <a:pt x="113" y="221"/>
                      <a:pt x="113" y="220"/>
                    </a:cubicBezTo>
                    <a:cubicBezTo>
                      <a:pt x="110" y="213"/>
                      <a:pt x="104" y="209"/>
                      <a:pt x="97" y="208"/>
                    </a:cubicBezTo>
                    <a:cubicBezTo>
                      <a:pt x="96" y="208"/>
                      <a:pt x="92" y="209"/>
                      <a:pt x="90" y="205"/>
                    </a:cubicBezTo>
                    <a:cubicBezTo>
                      <a:pt x="88" y="200"/>
                      <a:pt x="81" y="184"/>
                      <a:pt x="81" y="184"/>
                    </a:cubicBezTo>
                    <a:cubicBezTo>
                      <a:pt x="79" y="182"/>
                      <a:pt x="80" y="180"/>
                      <a:pt x="82" y="177"/>
                    </a:cubicBezTo>
                    <a:cubicBezTo>
                      <a:pt x="84" y="175"/>
                      <a:pt x="85" y="171"/>
                      <a:pt x="85" y="168"/>
                    </a:cubicBezTo>
                    <a:cubicBezTo>
                      <a:pt x="86" y="164"/>
                      <a:pt x="85" y="160"/>
                      <a:pt x="83" y="157"/>
                    </a:cubicBezTo>
                    <a:cubicBezTo>
                      <a:pt x="81" y="155"/>
                      <a:pt x="81" y="153"/>
                      <a:pt x="83" y="150"/>
                    </a:cubicBezTo>
                    <a:cubicBezTo>
                      <a:pt x="87" y="145"/>
                      <a:pt x="94" y="134"/>
                      <a:pt x="96" y="131"/>
                    </a:cubicBezTo>
                    <a:cubicBezTo>
                      <a:pt x="99" y="128"/>
                      <a:pt x="102" y="129"/>
                      <a:pt x="104" y="129"/>
                    </a:cubicBezTo>
                    <a:cubicBezTo>
                      <a:pt x="111" y="129"/>
                      <a:pt x="117" y="126"/>
                      <a:pt x="120" y="120"/>
                    </a:cubicBezTo>
                    <a:cubicBezTo>
                      <a:pt x="121" y="119"/>
                      <a:pt x="122" y="116"/>
                      <a:pt x="127" y="117"/>
                    </a:cubicBezTo>
                    <a:cubicBezTo>
                      <a:pt x="130" y="117"/>
                      <a:pt x="144" y="118"/>
                      <a:pt x="151" y="119"/>
                    </a:cubicBezTo>
                    <a:cubicBezTo>
                      <a:pt x="153" y="119"/>
                      <a:pt x="155" y="121"/>
                      <a:pt x="155" y="123"/>
                    </a:cubicBezTo>
                    <a:cubicBezTo>
                      <a:pt x="158" y="129"/>
                      <a:pt x="164" y="133"/>
                      <a:pt x="171" y="134"/>
                    </a:cubicBezTo>
                    <a:cubicBezTo>
                      <a:pt x="172" y="134"/>
                      <a:pt x="176" y="134"/>
                      <a:pt x="177" y="137"/>
                    </a:cubicBezTo>
                    <a:cubicBezTo>
                      <a:pt x="178" y="140"/>
                      <a:pt x="184" y="153"/>
                      <a:pt x="188" y="159"/>
                    </a:cubicBezTo>
                    <a:cubicBezTo>
                      <a:pt x="188" y="161"/>
                      <a:pt x="187" y="164"/>
                      <a:pt x="187" y="165"/>
                    </a:cubicBezTo>
                    <a:cubicBezTo>
                      <a:pt x="184" y="168"/>
                      <a:pt x="183" y="171"/>
                      <a:pt x="182" y="175"/>
                    </a:cubicBezTo>
                    <a:cubicBezTo>
                      <a:pt x="182" y="179"/>
                      <a:pt x="183" y="182"/>
                      <a:pt x="184" y="185"/>
                    </a:cubicBezTo>
                    <a:cubicBezTo>
                      <a:pt x="185" y="186"/>
                      <a:pt x="186" y="189"/>
                      <a:pt x="185"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8" name="Freeform 133">
                <a:extLst>
                  <a:ext uri="{FF2B5EF4-FFF2-40B4-BE49-F238E27FC236}">
                    <a16:creationId xmlns:a16="http://schemas.microsoft.com/office/drawing/2014/main" xmlns="" id="{E757DA12-C6FF-C342-9283-27A34752A6C7}"/>
                  </a:ext>
                </a:extLst>
              </p:cNvPr>
              <p:cNvSpPr>
                <a:spLocks/>
              </p:cNvSpPr>
              <p:nvPr/>
            </p:nvSpPr>
            <p:spPr bwMode="auto">
              <a:xfrm>
                <a:off x="3507" y="303"/>
                <a:ext cx="52" cy="51"/>
              </a:xfrm>
              <a:custGeom>
                <a:avLst/>
                <a:gdLst>
                  <a:gd name="T0" fmla="*/ 26 w 27"/>
                  <a:gd name="T1" fmla="*/ 15 h 27"/>
                  <a:gd name="T2" fmla="*/ 12 w 27"/>
                  <a:gd name="T3" fmla="*/ 27 h 27"/>
                  <a:gd name="T4" fmla="*/ 0 w 27"/>
                  <a:gd name="T5" fmla="*/ 13 h 27"/>
                  <a:gd name="T6" fmla="*/ 14 w 27"/>
                  <a:gd name="T7" fmla="*/ 1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6" y="22"/>
                      <a:pt x="19" y="27"/>
                      <a:pt x="12" y="27"/>
                    </a:cubicBezTo>
                    <a:cubicBezTo>
                      <a:pt x="5" y="26"/>
                      <a:pt x="0" y="20"/>
                      <a:pt x="0" y="13"/>
                    </a:cubicBezTo>
                    <a:cubicBezTo>
                      <a:pt x="1" y="6"/>
                      <a:pt x="7" y="0"/>
                      <a:pt x="14" y="1"/>
                    </a:cubicBezTo>
                    <a:cubicBezTo>
                      <a:pt x="22" y="1"/>
                      <a:pt x="27" y="8"/>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89" name="Freeform 134">
                <a:extLst>
                  <a:ext uri="{FF2B5EF4-FFF2-40B4-BE49-F238E27FC236}">
                    <a16:creationId xmlns:a16="http://schemas.microsoft.com/office/drawing/2014/main" xmlns="" id="{2526A655-E589-AB4F-9607-14A39C5DE4FC}"/>
                  </a:ext>
                </a:extLst>
              </p:cNvPr>
              <p:cNvSpPr>
                <a:spLocks/>
              </p:cNvSpPr>
              <p:nvPr/>
            </p:nvSpPr>
            <p:spPr bwMode="auto">
              <a:xfrm>
                <a:off x="3652" y="618"/>
                <a:ext cx="52" cy="52"/>
              </a:xfrm>
              <a:custGeom>
                <a:avLst/>
                <a:gdLst>
                  <a:gd name="T0" fmla="*/ 1 w 27"/>
                  <a:gd name="T1" fmla="*/ 12 h 27"/>
                  <a:gd name="T2" fmla="*/ 15 w 27"/>
                  <a:gd name="T3" fmla="*/ 0 h 27"/>
                  <a:gd name="T4" fmla="*/ 27 w 27"/>
                  <a:gd name="T5" fmla="*/ 14 h 27"/>
                  <a:gd name="T6" fmla="*/ 13 w 27"/>
                  <a:gd name="T7" fmla="*/ 26 h 27"/>
                  <a:gd name="T8" fmla="*/ 1 w 27"/>
                  <a:gd name="T9" fmla="*/ 12 h 27"/>
                </a:gdLst>
                <a:ahLst/>
                <a:cxnLst>
                  <a:cxn ang="0">
                    <a:pos x="T0" y="T1"/>
                  </a:cxn>
                  <a:cxn ang="0">
                    <a:pos x="T2" y="T3"/>
                  </a:cxn>
                  <a:cxn ang="0">
                    <a:pos x="T4" y="T5"/>
                  </a:cxn>
                  <a:cxn ang="0">
                    <a:pos x="T6" y="T7"/>
                  </a:cxn>
                  <a:cxn ang="0">
                    <a:pos x="T8" y="T9"/>
                  </a:cxn>
                </a:cxnLst>
                <a:rect l="0" t="0" r="r" b="b"/>
                <a:pathLst>
                  <a:path w="27" h="27">
                    <a:moveTo>
                      <a:pt x="1" y="12"/>
                    </a:moveTo>
                    <a:cubicBezTo>
                      <a:pt x="1" y="5"/>
                      <a:pt x="8" y="0"/>
                      <a:pt x="15" y="0"/>
                    </a:cubicBezTo>
                    <a:cubicBezTo>
                      <a:pt x="22" y="1"/>
                      <a:pt x="27" y="7"/>
                      <a:pt x="27" y="14"/>
                    </a:cubicBezTo>
                    <a:cubicBezTo>
                      <a:pt x="26" y="21"/>
                      <a:pt x="20" y="27"/>
                      <a:pt x="13" y="26"/>
                    </a:cubicBezTo>
                    <a:cubicBezTo>
                      <a:pt x="6" y="26"/>
                      <a:pt x="0" y="19"/>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0" name="Freeform 135">
                <a:extLst>
                  <a:ext uri="{FF2B5EF4-FFF2-40B4-BE49-F238E27FC236}">
                    <a16:creationId xmlns:a16="http://schemas.microsoft.com/office/drawing/2014/main" xmlns="" id="{2CAC5C51-C812-AA43-9B6E-B838E78479D2}"/>
                  </a:ext>
                </a:extLst>
              </p:cNvPr>
              <p:cNvSpPr>
                <a:spLocks/>
              </p:cNvSpPr>
              <p:nvPr/>
            </p:nvSpPr>
            <p:spPr bwMode="auto">
              <a:xfrm>
                <a:off x="3687" y="236"/>
                <a:ext cx="57" cy="57"/>
              </a:xfrm>
              <a:custGeom>
                <a:avLst/>
                <a:gdLst>
                  <a:gd name="T0" fmla="*/ 21 w 30"/>
                  <a:gd name="T1" fmla="*/ 27 h 30"/>
                  <a:gd name="T2" fmla="*/ 3 w 30"/>
                  <a:gd name="T3" fmla="*/ 21 h 30"/>
                  <a:gd name="T4" fmla="*/ 10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7" y="27"/>
                      <a:pt x="3" y="21"/>
                    </a:cubicBezTo>
                    <a:cubicBezTo>
                      <a:pt x="0" y="14"/>
                      <a:pt x="3" y="6"/>
                      <a:pt x="10" y="3"/>
                    </a:cubicBezTo>
                    <a:cubicBezTo>
                      <a:pt x="16" y="0"/>
                      <a:pt x="24" y="3"/>
                      <a:pt x="27" y="9"/>
                    </a:cubicBezTo>
                    <a:cubicBezTo>
                      <a:pt x="30" y="16"/>
                      <a:pt x="27" y="24"/>
                      <a:pt x="2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1" name="Freeform 136">
                <a:extLst>
                  <a:ext uri="{FF2B5EF4-FFF2-40B4-BE49-F238E27FC236}">
                    <a16:creationId xmlns:a16="http://schemas.microsoft.com/office/drawing/2014/main" xmlns="" id="{EEF493B8-89D0-0B4A-9A7F-2A0B533876DB}"/>
                  </a:ext>
                </a:extLst>
              </p:cNvPr>
              <p:cNvSpPr>
                <a:spLocks/>
              </p:cNvSpPr>
              <p:nvPr/>
            </p:nvSpPr>
            <p:spPr bwMode="auto">
              <a:xfrm>
                <a:off x="3471" y="217"/>
                <a:ext cx="52" cy="53"/>
              </a:xfrm>
              <a:custGeom>
                <a:avLst/>
                <a:gdLst>
                  <a:gd name="T0" fmla="*/ 26 w 27"/>
                  <a:gd name="T1" fmla="*/ 15 h 28"/>
                  <a:gd name="T2" fmla="*/ 12 w 27"/>
                  <a:gd name="T3" fmla="*/ 27 h 28"/>
                  <a:gd name="T4" fmla="*/ 0 w 27"/>
                  <a:gd name="T5" fmla="*/ 13 h 28"/>
                  <a:gd name="T6" fmla="*/ 14 w 27"/>
                  <a:gd name="T7" fmla="*/ 1 h 28"/>
                  <a:gd name="T8" fmla="*/ 26 w 27"/>
                  <a:gd name="T9" fmla="*/ 15 h 28"/>
                </a:gdLst>
                <a:ahLst/>
                <a:cxnLst>
                  <a:cxn ang="0">
                    <a:pos x="T0" y="T1"/>
                  </a:cxn>
                  <a:cxn ang="0">
                    <a:pos x="T2" y="T3"/>
                  </a:cxn>
                  <a:cxn ang="0">
                    <a:pos x="T4" y="T5"/>
                  </a:cxn>
                  <a:cxn ang="0">
                    <a:pos x="T6" y="T7"/>
                  </a:cxn>
                  <a:cxn ang="0">
                    <a:pos x="T8" y="T9"/>
                  </a:cxn>
                </a:cxnLst>
                <a:rect l="0" t="0" r="r" b="b"/>
                <a:pathLst>
                  <a:path w="27" h="28">
                    <a:moveTo>
                      <a:pt x="26" y="15"/>
                    </a:moveTo>
                    <a:cubicBezTo>
                      <a:pt x="26" y="22"/>
                      <a:pt x="19" y="28"/>
                      <a:pt x="12" y="27"/>
                    </a:cubicBezTo>
                    <a:cubicBezTo>
                      <a:pt x="5" y="26"/>
                      <a:pt x="0" y="20"/>
                      <a:pt x="0" y="13"/>
                    </a:cubicBezTo>
                    <a:cubicBezTo>
                      <a:pt x="1" y="6"/>
                      <a:pt x="7" y="0"/>
                      <a:pt x="14" y="1"/>
                    </a:cubicBezTo>
                    <a:cubicBezTo>
                      <a:pt x="21" y="1"/>
                      <a:pt x="27" y="8"/>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2" name="Freeform 137">
                <a:extLst>
                  <a:ext uri="{FF2B5EF4-FFF2-40B4-BE49-F238E27FC236}">
                    <a16:creationId xmlns:a16="http://schemas.microsoft.com/office/drawing/2014/main" xmlns="" id="{4EBD964A-1BE1-CB48-9F9F-057069A2E399}"/>
                  </a:ext>
                </a:extLst>
              </p:cNvPr>
              <p:cNvSpPr>
                <a:spLocks/>
              </p:cNvSpPr>
              <p:nvPr/>
            </p:nvSpPr>
            <p:spPr bwMode="auto">
              <a:xfrm>
                <a:off x="3431" y="594"/>
                <a:ext cx="57" cy="57"/>
              </a:xfrm>
              <a:custGeom>
                <a:avLst/>
                <a:gdLst>
                  <a:gd name="T0" fmla="*/ 9 w 30"/>
                  <a:gd name="T1" fmla="*/ 3 h 30"/>
                  <a:gd name="T2" fmla="*/ 27 w 30"/>
                  <a:gd name="T3" fmla="*/ 9 h 30"/>
                  <a:gd name="T4" fmla="*/ 20 w 30"/>
                  <a:gd name="T5" fmla="*/ 26 h 30"/>
                  <a:gd name="T6" fmla="*/ 3 w 30"/>
                  <a:gd name="T7" fmla="*/ 20 h 30"/>
                  <a:gd name="T8" fmla="*/ 9 w 30"/>
                  <a:gd name="T9" fmla="*/ 3 h 30"/>
                </a:gdLst>
                <a:ahLst/>
                <a:cxnLst>
                  <a:cxn ang="0">
                    <a:pos x="T0" y="T1"/>
                  </a:cxn>
                  <a:cxn ang="0">
                    <a:pos x="T2" y="T3"/>
                  </a:cxn>
                  <a:cxn ang="0">
                    <a:pos x="T4" y="T5"/>
                  </a:cxn>
                  <a:cxn ang="0">
                    <a:pos x="T6" y="T7"/>
                  </a:cxn>
                  <a:cxn ang="0">
                    <a:pos x="T8" y="T9"/>
                  </a:cxn>
                </a:cxnLst>
                <a:rect l="0" t="0" r="r" b="b"/>
                <a:pathLst>
                  <a:path w="30" h="30">
                    <a:moveTo>
                      <a:pt x="9" y="3"/>
                    </a:moveTo>
                    <a:cubicBezTo>
                      <a:pt x="16" y="0"/>
                      <a:pt x="24" y="2"/>
                      <a:pt x="27" y="9"/>
                    </a:cubicBezTo>
                    <a:cubicBezTo>
                      <a:pt x="30" y="16"/>
                      <a:pt x="27" y="23"/>
                      <a:pt x="20" y="26"/>
                    </a:cubicBezTo>
                    <a:cubicBezTo>
                      <a:pt x="14" y="30"/>
                      <a:pt x="6" y="27"/>
                      <a:pt x="3" y="20"/>
                    </a:cubicBezTo>
                    <a:cubicBezTo>
                      <a:pt x="0" y="14"/>
                      <a:pt x="3" y="6"/>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3" name="Freeform 138">
                <a:extLst>
                  <a:ext uri="{FF2B5EF4-FFF2-40B4-BE49-F238E27FC236}">
                    <a16:creationId xmlns:a16="http://schemas.microsoft.com/office/drawing/2014/main" xmlns="" id="{C7105C19-6230-E34D-A338-B5B59CD55512}"/>
                  </a:ext>
                </a:extLst>
              </p:cNvPr>
              <p:cNvSpPr>
                <a:spLocks/>
              </p:cNvSpPr>
              <p:nvPr/>
            </p:nvSpPr>
            <p:spPr bwMode="auto">
              <a:xfrm>
                <a:off x="3488" y="523"/>
                <a:ext cx="54" cy="52"/>
              </a:xfrm>
              <a:custGeom>
                <a:avLst/>
                <a:gdLst>
                  <a:gd name="T0" fmla="*/ 27 w 28"/>
                  <a:gd name="T1" fmla="*/ 14 h 27"/>
                  <a:gd name="T2" fmla="*/ 13 w 28"/>
                  <a:gd name="T3" fmla="*/ 26 h 27"/>
                  <a:gd name="T4" fmla="*/ 1 w 28"/>
                  <a:gd name="T5" fmla="*/ 12 h 27"/>
                  <a:gd name="T6" fmla="*/ 15 w 28"/>
                  <a:gd name="T7" fmla="*/ 0 h 27"/>
                  <a:gd name="T8" fmla="*/ 27 w 28"/>
                  <a:gd name="T9" fmla="*/ 14 h 27"/>
                </a:gdLst>
                <a:ahLst/>
                <a:cxnLst>
                  <a:cxn ang="0">
                    <a:pos x="T0" y="T1"/>
                  </a:cxn>
                  <a:cxn ang="0">
                    <a:pos x="T2" y="T3"/>
                  </a:cxn>
                  <a:cxn ang="0">
                    <a:pos x="T4" y="T5"/>
                  </a:cxn>
                  <a:cxn ang="0">
                    <a:pos x="T6" y="T7"/>
                  </a:cxn>
                  <a:cxn ang="0">
                    <a:pos x="T8" y="T9"/>
                  </a:cxn>
                </a:cxnLst>
                <a:rect l="0" t="0" r="r" b="b"/>
                <a:pathLst>
                  <a:path w="28" h="27">
                    <a:moveTo>
                      <a:pt x="27" y="14"/>
                    </a:moveTo>
                    <a:cubicBezTo>
                      <a:pt x="27" y="21"/>
                      <a:pt x="20" y="27"/>
                      <a:pt x="13" y="26"/>
                    </a:cubicBezTo>
                    <a:cubicBezTo>
                      <a:pt x="6" y="26"/>
                      <a:pt x="0" y="19"/>
                      <a:pt x="1" y="12"/>
                    </a:cubicBezTo>
                    <a:cubicBezTo>
                      <a:pt x="2" y="5"/>
                      <a:pt x="8" y="0"/>
                      <a:pt x="15" y="0"/>
                    </a:cubicBezTo>
                    <a:cubicBezTo>
                      <a:pt x="22" y="1"/>
                      <a:pt x="28" y="7"/>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4" name="Freeform 139">
                <a:extLst>
                  <a:ext uri="{FF2B5EF4-FFF2-40B4-BE49-F238E27FC236}">
                    <a16:creationId xmlns:a16="http://schemas.microsoft.com/office/drawing/2014/main" xmlns="" id="{FD26EA0A-2E9C-9C45-B09C-A642C9CC3AE4}"/>
                  </a:ext>
                </a:extLst>
              </p:cNvPr>
              <p:cNvSpPr>
                <a:spLocks/>
              </p:cNvSpPr>
              <p:nvPr/>
            </p:nvSpPr>
            <p:spPr bwMode="auto">
              <a:xfrm>
                <a:off x="3635" y="312"/>
                <a:ext cx="52" cy="53"/>
              </a:xfrm>
              <a:custGeom>
                <a:avLst/>
                <a:gdLst>
                  <a:gd name="T0" fmla="*/ 26 w 27"/>
                  <a:gd name="T1" fmla="*/ 15 h 28"/>
                  <a:gd name="T2" fmla="*/ 12 w 27"/>
                  <a:gd name="T3" fmla="*/ 27 h 28"/>
                  <a:gd name="T4" fmla="*/ 0 w 27"/>
                  <a:gd name="T5" fmla="*/ 13 h 28"/>
                  <a:gd name="T6" fmla="*/ 14 w 27"/>
                  <a:gd name="T7" fmla="*/ 1 h 28"/>
                  <a:gd name="T8" fmla="*/ 26 w 27"/>
                  <a:gd name="T9" fmla="*/ 15 h 28"/>
                </a:gdLst>
                <a:ahLst/>
                <a:cxnLst>
                  <a:cxn ang="0">
                    <a:pos x="T0" y="T1"/>
                  </a:cxn>
                  <a:cxn ang="0">
                    <a:pos x="T2" y="T3"/>
                  </a:cxn>
                  <a:cxn ang="0">
                    <a:pos x="T4" y="T5"/>
                  </a:cxn>
                  <a:cxn ang="0">
                    <a:pos x="T6" y="T7"/>
                  </a:cxn>
                  <a:cxn ang="0">
                    <a:pos x="T8" y="T9"/>
                  </a:cxn>
                </a:cxnLst>
                <a:rect l="0" t="0" r="r" b="b"/>
                <a:pathLst>
                  <a:path w="27" h="28">
                    <a:moveTo>
                      <a:pt x="26" y="15"/>
                    </a:moveTo>
                    <a:cubicBezTo>
                      <a:pt x="26" y="22"/>
                      <a:pt x="20" y="28"/>
                      <a:pt x="12" y="27"/>
                    </a:cubicBezTo>
                    <a:cubicBezTo>
                      <a:pt x="5" y="27"/>
                      <a:pt x="0" y="20"/>
                      <a:pt x="0" y="13"/>
                    </a:cubicBezTo>
                    <a:cubicBezTo>
                      <a:pt x="1" y="6"/>
                      <a:pt x="7" y="0"/>
                      <a:pt x="14" y="1"/>
                    </a:cubicBezTo>
                    <a:cubicBezTo>
                      <a:pt x="22" y="2"/>
                      <a:pt x="27" y="8"/>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5" name="Freeform 140">
                <a:extLst>
                  <a:ext uri="{FF2B5EF4-FFF2-40B4-BE49-F238E27FC236}">
                    <a16:creationId xmlns:a16="http://schemas.microsoft.com/office/drawing/2014/main" xmlns="" id="{D9FF70FE-471A-A44F-9DFB-2A9D530047EE}"/>
                  </a:ext>
                </a:extLst>
              </p:cNvPr>
              <p:cNvSpPr>
                <a:spLocks/>
              </p:cNvSpPr>
              <p:nvPr/>
            </p:nvSpPr>
            <p:spPr bwMode="auto">
              <a:xfrm>
                <a:off x="3618" y="533"/>
                <a:ext cx="51" cy="51"/>
              </a:xfrm>
              <a:custGeom>
                <a:avLst/>
                <a:gdLst>
                  <a:gd name="T0" fmla="*/ 26 w 27"/>
                  <a:gd name="T1" fmla="*/ 15 h 27"/>
                  <a:gd name="T2" fmla="*/ 12 w 27"/>
                  <a:gd name="T3" fmla="*/ 27 h 27"/>
                  <a:gd name="T4" fmla="*/ 0 w 27"/>
                  <a:gd name="T5" fmla="*/ 12 h 27"/>
                  <a:gd name="T6" fmla="*/ 14 w 27"/>
                  <a:gd name="T7" fmla="*/ 0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6" y="22"/>
                      <a:pt x="19" y="27"/>
                      <a:pt x="12" y="27"/>
                    </a:cubicBezTo>
                    <a:cubicBezTo>
                      <a:pt x="5" y="26"/>
                      <a:pt x="0" y="20"/>
                      <a:pt x="0" y="12"/>
                    </a:cubicBezTo>
                    <a:cubicBezTo>
                      <a:pt x="1" y="5"/>
                      <a:pt x="7" y="0"/>
                      <a:pt x="14" y="0"/>
                    </a:cubicBezTo>
                    <a:cubicBezTo>
                      <a:pt x="21" y="1"/>
                      <a:pt x="27" y="7"/>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6" name="Freeform 141">
                <a:extLst>
                  <a:ext uri="{FF2B5EF4-FFF2-40B4-BE49-F238E27FC236}">
                    <a16:creationId xmlns:a16="http://schemas.microsoft.com/office/drawing/2014/main" xmlns="" id="{249EE821-6599-9F4C-9E75-582C2D5D1693}"/>
                  </a:ext>
                </a:extLst>
              </p:cNvPr>
              <p:cNvSpPr>
                <a:spLocks/>
              </p:cNvSpPr>
              <p:nvPr/>
            </p:nvSpPr>
            <p:spPr bwMode="auto">
              <a:xfrm>
                <a:off x="3435" y="409"/>
                <a:ext cx="51" cy="51"/>
              </a:xfrm>
              <a:custGeom>
                <a:avLst/>
                <a:gdLst>
                  <a:gd name="T0" fmla="*/ 27 w 27"/>
                  <a:gd name="T1" fmla="*/ 14 h 27"/>
                  <a:gd name="T2" fmla="*/ 13 w 27"/>
                  <a:gd name="T3" fmla="*/ 26 h 27"/>
                  <a:gd name="T4" fmla="*/ 1 w 27"/>
                  <a:gd name="T5" fmla="*/ 12 h 27"/>
                  <a:gd name="T6" fmla="*/ 15 w 27"/>
                  <a:gd name="T7" fmla="*/ 0 h 27"/>
                  <a:gd name="T8" fmla="*/ 27 w 27"/>
                  <a:gd name="T9" fmla="*/ 14 h 27"/>
                </a:gdLst>
                <a:ahLst/>
                <a:cxnLst>
                  <a:cxn ang="0">
                    <a:pos x="T0" y="T1"/>
                  </a:cxn>
                  <a:cxn ang="0">
                    <a:pos x="T2" y="T3"/>
                  </a:cxn>
                  <a:cxn ang="0">
                    <a:pos x="T4" y="T5"/>
                  </a:cxn>
                  <a:cxn ang="0">
                    <a:pos x="T6" y="T7"/>
                  </a:cxn>
                  <a:cxn ang="0">
                    <a:pos x="T8" y="T9"/>
                  </a:cxn>
                </a:cxnLst>
                <a:rect l="0" t="0" r="r" b="b"/>
                <a:pathLst>
                  <a:path w="27" h="27">
                    <a:moveTo>
                      <a:pt x="27" y="14"/>
                    </a:moveTo>
                    <a:cubicBezTo>
                      <a:pt x="26" y="21"/>
                      <a:pt x="20" y="27"/>
                      <a:pt x="13" y="26"/>
                    </a:cubicBezTo>
                    <a:cubicBezTo>
                      <a:pt x="5" y="26"/>
                      <a:pt x="0" y="19"/>
                      <a:pt x="1" y="12"/>
                    </a:cubicBezTo>
                    <a:cubicBezTo>
                      <a:pt x="1" y="5"/>
                      <a:pt x="8" y="0"/>
                      <a:pt x="15" y="0"/>
                    </a:cubicBezTo>
                    <a:cubicBezTo>
                      <a:pt x="22" y="1"/>
                      <a:pt x="27" y="7"/>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7" name="Freeform 142">
                <a:extLst>
                  <a:ext uri="{FF2B5EF4-FFF2-40B4-BE49-F238E27FC236}">
                    <a16:creationId xmlns:a16="http://schemas.microsoft.com/office/drawing/2014/main" xmlns="" id="{F0D8898C-45CD-8845-8755-B4A53A8F5708}"/>
                  </a:ext>
                </a:extLst>
              </p:cNvPr>
              <p:cNvSpPr>
                <a:spLocks/>
              </p:cNvSpPr>
              <p:nvPr/>
            </p:nvSpPr>
            <p:spPr bwMode="auto">
              <a:xfrm>
                <a:off x="3342" y="401"/>
                <a:ext cx="53" cy="52"/>
              </a:xfrm>
              <a:custGeom>
                <a:avLst/>
                <a:gdLst>
                  <a:gd name="T0" fmla="*/ 27 w 28"/>
                  <a:gd name="T1" fmla="*/ 14 h 27"/>
                  <a:gd name="T2" fmla="*/ 13 w 28"/>
                  <a:gd name="T3" fmla="*/ 26 h 27"/>
                  <a:gd name="T4" fmla="*/ 1 w 28"/>
                  <a:gd name="T5" fmla="*/ 12 h 27"/>
                  <a:gd name="T6" fmla="*/ 15 w 28"/>
                  <a:gd name="T7" fmla="*/ 0 h 27"/>
                  <a:gd name="T8" fmla="*/ 27 w 28"/>
                  <a:gd name="T9" fmla="*/ 14 h 27"/>
                </a:gdLst>
                <a:ahLst/>
                <a:cxnLst>
                  <a:cxn ang="0">
                    <a:pos x="T0" y="T1"/>
                  </a:cxn>
                  <a:cxn ang="0">
                    <a:pos x="T2" y="T3"/>
                  </a:cxn>
                  <a:cxn ang="0">
                    <a:pos x="T4" y="T5"/>
                  </a:cxn>
                  <a:cxn ang="0">
                    <a:pos x="T6" y="T7"/>
                  </a:cxn>
                  <a:cxn ang="0">
                    <a:pos x="T8" y="T9"/>
                  </a:cxn>
                </a:cxnLst>
                <a:rect l="0" t="0" r="r" b="b"/>
                <a:pathLst>
                  <a:path w="28" h="27">
                    <a:moveTo>
                      <a:pt x="27" y="14"/>
                    </a:moveTo>
                    <a:cubicBezTo>
                      <a:pt x="26" y="22"/>
                      <a:pt x="20" y="27"/>
                      <a:pt x="13" y="26"/>
                    </a:cubicBezTo>
                    <a:cubicBezTo>
                      <a:pt x="6" y="26"/>
                      <a:pt x="0" y="20"/>
                      <a:pt x="1" y="12"/>
                    </a:cubicBezTo>
                    <a:cubicBezTo>
                      <a:pt x="1" y="5"/>
                      <a:pt x="8" y="0"/>
                      <a:pt x="15" y="0"/>
                    </a:cubicBezTo>
                    <a:cubicBezTo>
                      <a:pt x="22" y="1"/>
                      <a:pt x="28" y="7"/>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8" name="Freeform 143">
                <a:extLst>
                  <a:ext uri="{FF2B5EF4-FFF2-40B4-BE49-F238E27FC236}">
                    <a16:creationId xmlns:a16="http://schemas.microsoft.com/office/drawing/2014/main" xmlns="" id="{FEBD2236-4017-D047-B43D-EFFEAEC73D9A}"/>
                  </a:ext>
                </a:extLst>
              </p:cNvPr>
              <p:cNvSpPr>
                <a:spLocks/>
              </p:cNvSpPr>
              <p:nvPr/>
            </p:nvSpPr>
            <p:spPr bwMode="auto">
              <a:xfrm>
                <a:off x="3342" y="588"/>
                <a:ext cx="53" cy="51"/>
              </a:xfrm>
              <a:custGeom>
                <a:avLst/>
                <a:gdLst>
                  <a:gd name="T0" fmla="*/ 27 w 28"/>
                  <a:gd name="T1" fmla="*/ 15 h 27"/>
                  <a:gd name="T2" fmla="*/ 13 w 28"/>
                  <a:gd name="T3" fmla="*/ 27 h 27"/>
                  <a:gd name="T4" fmla="*/ 1 w 28"/>
                  <a:gd name="T5" fmla="*/ 13 h 27"/>
                  <a:gd name="T6" fmla="*/ 15 w 28"/>
                  <a:gd name="T7" fmla="*/ 1 h 27"/>
                  <a:gd name="T8" fmla="*/ 27 w 28"/>
                  <a:gd name="T9" fmla="*/ 15 h 27"/>
                </a:gdLst>
                <a:ahLst/>
                <a:cxnLst>
                  <a:cxn ang="0">
                    <a:pos x="T0" y="T1"/>
                  </a:cxn>
                  <a:cxn ang="0">
                    <a:pos x="T2" y="T3"/>
                  </a:cxn>
                  <a:cxn ang="0">
                    <a:pos x="T4" y="T5"/>
                  </a:cxn>
                  <a:cxn ang="0">
                    <a:pos x="T6" y="T7"/>
                  </a:cxn>
                  <a:cxn ang="0">
                    <a:pos x="T8" y="T9"/>
                  </a:cxn>
                </a:cxnLst>
                <a:rect l="0" t="0" r="r" b="b"/>
                <a:pathLst>
                  <a:path w="28" h="27">
                    <a:moveTo>
                      <a:pt x="27" y="15"/>
                    </a:moveTo>
                    <a:cubicBezTo>
                      <a:pt x="27" y="22"/>
                      <a:pt x="20" y="27"/>
                      <a:pt x="13" y="27"/>
                    </a:cubicBezTo>
                    <a:cubicBezTo>
                      <a:pt x="6" y="26"/>
                      <a:pt x="0" y="20"/>
                      <a:pt x="1" y="13"/>
                    </a:cubicBezTo>
                    <a:cubicBezTo>
                      <a:pt x="2" y="6"/>
                      <a:pt x="8" y="0"/>
                      <a:pt x="15" y="1"/>
                    </a:cubicBezTo>
                    <a:cubicBezTo>
                      <a:pt x="22" y="1"/>
                      <a:pt x="28" y="8"/>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99" name="Freeform 144">
                <a:extLst>
                  <a:ext uri="{FF2B5EF4-FFF2-40B4-BE49-F238E27FC236}">
                    <a16:creationId xmlns:a16="http://schemas.microsoft.com/office/drawing/2014/main" xmlns="" id="{B184B2A4-511C-554E-82A1-31488DA1BEE6}"/>
                  </a:ext>
                </a:extLst>
              </p:cNvPr>
              <p:cNvSpPr>
                <a:spLocks/>
              </p:cNvSpPr>
              <p:nvPr/>
            </p:nvSpPr>
            <p:spPr bwMode="auto">
              <a:xfrm>
                <a:off x="3688" y="428"/>
                <a:ext cx="52" cy="51"/>
              </a:xfrm>
              <a:custGeom>
                <a:avLst/>
                <a:gdLst>
                  <a:gd name="T0" fmla="*/ 26 w 27"/>
                  <a:gd name="T1" fmla="*/ 15 h 27"/>
                  <a:gd name="T2" fmla="*/ 12 w 27"/>
                  <a:gd name="T3" fmla="*/ 27 h 27"/>
                  <a:gd name="T4" fmla="*/ 0 w 27"/>
                  <a:gd name="T5" fmla="*/ 13 h 27"/>
                  <a:gd name="T6" fmla="*/ 14 w 27"/>
                  <a:gd name="T7" fmla="*/ 1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6" y="22"/>
                      <a:pt x="20" y="27"/>
                      <a:pt x="12" y="27"/>
                    </a:cubicBezTo>
                    <a:cubicBezTo>
                      <a:pt x="5" y="26"/>
                      <a:pt x="0" y="20"/>
                      <a:pt x="0" y="13"/>
                    </a:cubicBezTo>
                    <a:cubicBezTo>
                      <a:pt x="1" y="5"/>
                      <a:pt x="7" y="0"/>
                      <a:pt x="14" y="1"/>
                    </a:cubicBezTo>
                    <a:cubicBezTo>
                      <a:pt x="22" y="1"/>
                      <a:pt x="27" y="8"/>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0" name="Freeform 145">
                <a:extLst>
                  <a:ext uri="{FF2B5EF4-FFF2-40B4-BE49-F238E27FC236}">
                    <a16:creationId xmlns:a16="http://schemas.microsoft.com/office/drawing/2014/main" xmlns="" id="{0733C8E0-60E8-F14D-82D2-07EBB93EFDE7}"/>
                  </a:ext>
                </a:extLst>
              </p:cNvPr>
              <p:cNvSpPr>
                <a:spLocks/>
              </p:cNvSpPr>
              <p:nvPr/>
            </p:nvSpPr>
            <p:spPr bwMode="auto">
              <a:xfrm>
                <a:off x="3782" y="436"/>
                <a:ext cx="51" cy="51"/>
              </a:xfrm>
              <a:custGeom>
                <a:avLst/>
                <a:gdLst>
                  <a:gd name="T0" fmla="*/ 26 w 27"/>
                  <a:gd name="T1" fmla="*/ 15 h 27"/>
                  <a:gd name="T2" fmla="*/ 12 w 27"/>
                  <a:gd name="T3" fmla="*/ 27 h 27"/>
                  <a:gd name="T4" fmla="*/ 0 w 27"/>
                  <a:gd name="T5" fmla="*/ 13 h 27"/>
                  <a:gd name="T6" fmla="*/ 14 w 27"/>
                  <a:gd name="T7" fmla="*/ 1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6" y="22"/>
                      <a:pt x="19" y="27"/>
                      <a:pt x="12" y="27"/>
                    </a:cubicBezTo>
                    <a:cubicBezTo>
                      <a:pt x="5" y="26"/>
                      <a:pt x="0" y="20"/>
                      <a:pt x="0" y="13"/>
                    </a:cubicBezTo>
                    <a:cubicBezTo>
                      <a:pt x="1" y="5"/>
                      <a:pt x="7" y="0"/>
                      <a:pt x="14" y="1"/>
                    </a:cubicBezTo>
                    <a:cubicBezTo>
                      <a:pt x="21" y="1"/>
                      <a:pt x="27" y="7"/>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1" name="Freeform 146">
                <a:extLst>
                  <a:ext uri="{FF2B5EF4-FFF2-40B4-BE49-F238E27FC236}">
                    <a16:creationId xmlns:a16="http://schemas.microsoft.com/office/drawing/2014/main" xmlns="" id="{D7B2AB2D-F2F6-EE47-9BFD-40089355D660}"/>
                  </a:ext>
                </a:extLst>
              </p:cNvPr>
              <p:cNvSpPr>
                <a:spLocks/>
              </p:cNvSpPr>
              <p:nvPr/>
            </p:nvSpPr>
            <p:spPr bwMode="auto">
              <a:xfrm>
                <a:off x="3824" y="535"/>
                <a:ext cx="53" cy="53"/>
              </a:xfrm>
              <a:custGeom>
                <a:avLst/>
                <a:gdLst>
                  <a:gd name="T0" fmla="*/ 27 w 28"/>
                  <a:gd name="T1" fmla="*/ 15 h 28"/>
                  <a:gd name="T2" fmla="*/ 13 w 28"/>
                  <a:gd name="T3" fmla="*/ 27 h 28"/>
                  <a:gd name="T4" fmla="*/ 1 w 28"/>
                  <a:gd name="T5" fmla="*/ 13 h 28"/>
                  <a:gd name="T6" fmla="*/ 15 w 28"/>
                  <a:gd name="T7" fmla="*/ 1 h 28"/>
                  <a:gd name="T8" fmla="*/ 27 w 28"/>
                  <a:gd name="T9" fmla="*/ 15 h 28"/>
                </a:gdLst>
                <a:ahLst/>
                <a:cxnLst>
                  <a:cxn ang="0">
                    <a:pos x="T0" y="T1"/>
                  </a:cxn>
                  <a:cxn ang="0">
                    <a:pos x="T2" y="T3"/>
                  </a:cxn>
                  <a:cxn ang="0">
                    <a:pos x="T4" y="T5"/>
                  </a:cxn>
                  <a:cxn ang="0">
                    <a:pos x="T6" y="T7"/>
                  </a:cxn>
                  <a:cxn ang="0">
                    <a:pos x="T8" y="T9"/>
                  </a:cxn>
                </a:cxnLst>
                <a:rect l="0" t="0" r="r" b="b"/>
                <a:pathLst>
                  <a:path w="28" h="28">
                    <a:moveTo>
                      <a:pt x="27" y="15"/>
                    </a:moveTo>
                    <a:cubicBezTo>
                      <a:pt x="27" y="22"/>
                      <a:pt x="20" y="28"/>
                      <a:pt x="13" y="27"/>
                    </a:cubicBezTo>
                    <a:cubicBezTo>
                      <a:pt x="6" y="26"/>
                      <a:pt x="0" y="20"/>
                      <a:pt x="1" y="13"/>
                    </a:cubicBezTo>
                    <a:cubicBezTo>
                      <a:pt x="2" y="6"/>
                      <a:pt x="8" y="0"/>
                      <a:pt x="15" y="1"/>
                    </a:cubicBezTo>
                    <a:cubicBezTo>
                      <a:pt x="22" y="1"/>
                      <a:pt x="28" y="8"/>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2" name="Freeform 147">
                <a:extLst>
                  <a:ext uri="{FF2B5EF4-FFF2-40B4-BE49-F238E27FC236}">
                    <a16:creationId xmlns:a16="http://schemas.microsoft.com/office/drawing/2014/main" xmlns="" id="{993E2C84-2C98-8142-A88C-BDC0986D643B}"/>
                  </a:ext>
                </a:extLst>
              </p:cNvPr>
              <p:cNvSpPr>
                <a:spLocks/>
              </p:cNvSpPr>
              <p:nvPr/>
            </p:nvSpPr>
            <p:spPr bwMode="auto">
              <a:xfrm>
                <a:off x="3839" y="344"/>
                <a:ext cx="53" cy="52"/>
              </a:xfrm>
              <a:custGeom>
                <a:avLst/>
                <a:gdLst>
                  <a:gd name="T0" fmla="*/ 27 w 28"/>
                  <a:gd name="T1" fmla="*/ 15 h 27"/>
                  <a:gd name="T2" fmla="*/ 15 w 28"/>
                  <a:gd name="T3" fmla="*/ 1 h 27"/>
                  <a:gd name="T4" fmla="*/ 1 w 28"/>
                  <a:gd name="T5" fmla="*/ 13 h 27"/>
                  <a:gd name="T6" fmla="*/ 13 w 28"/>
                  <a:gd name="T7" fmla="*/ 27 h 27"/>
                  <a:gd name="T8" fmla="*/ 27 w 28"/>
                  <a:gd name="T9" fmla="*/ 15 h 27"/>
                </a:gdLst>
                <a:ahLst/>
                <a:cxnLst>
                  <a:cxn ang="0">
                    <a:pos x="T0" y="T1"/>
                  </a:cxn>
                  <a:cxn ang="0">
                    <a:pos x="T2" y="T3"/>
                  </a:cxn>
                  <a:cxn ang="0">
                    <a:pos x="T4" y="T5"/>
                  </a:cxn>
                  <a:cxn ang="0">
                    <a:pos x="T6" y="T7"/>
                  </a:cxn>
                  <a:cxn ang="0">
                    <a:pos x="T8" y="T9"/>
                  </a:cxn>
                </a:cxnLst>
                <a:rect l="0" t="0" r="r" b="b"/>
                <a:pathLst>
                  <a:path w="28" h="27">
                    <a:moveTo>
                      <a:pt x="27" y="15"/>
                    </a:moveTo>
                    <a:cubicBezTo>
                      <a:pt x="28" y="7"/>
                      <a:pt x="22" y="1"/>
                      <a:pt x="15" y="1"/>
                    </a:cubicBezTo>
                    <a:cubicBezTo>
                      <a:pt x="8" y="0"/>
                      <a:pt x="2" y="5"/>
                      <a:pt x="1" y="13"/>
                    </a:cubicBezTo>
                    <a:cubicBezTo>
                      <a:pt x="0" y="20"/>
                      <a:pt x="6" y="26"/>
                      <a:pt x="13" y="27"/>
                    </a:cubicBezTo>
                    <a:cubicBezTo>
                      <a:pt x="20" y="27"/>
                      <a:pt x="27" y="22"/>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3" name="Freeform 148">
                <a:extLst>
                  <a:ext uri="{FF2B5EF4-FFF2-40B4-BE49-F238E27FC236}">
                    <a16:creationId xmlns:a16="http://schemas.microsoft.com/office/drawing/2014/main" xmlns="" id="{A0014CBA-F7D7-4446-9D88-02DEE77867C2}"/>
                  </a:ext>
                </a:extLst>
              </p:cNvPr>
              <p:cNvSpPr>
                <a:spLocks/>
              </p:cNvSpPr>
              <p:nvPr/>
            </p:nvSpPr>
            <p:spPr bwMode="auto">
              <a:xfrm>
                <a:off x="3528" y="129"/>
                <a:ext cx="58" cy="58"/>
              </a:xfrm>
              <a:custGeom>
                <a:avLst/>
                <a:gdLst>
                  <a:gd name="T0" fmla="*/ 10 w 30"/>
                  <a:gd name="T1" fmla="*/ 3 h 30"/>
                  <a:gd name="T2" fmla="*/ 27 w 30"/>
                  <a:gd name="T3" fmla="*/ 9 h 30"/>
                  <a:gd name="T4" fmla="*/ 21 w 30"/>
                  <a:gd name="T5" fmla="*/ 26 h 30"/>
                  <a:gd name="T6" fmla="*/ 4 w 30"/>
                  <a:gd name="T7" fmla="*/ 20 h 30"/>
                  <a:gd name="T8" fmla="*/ 10 w 30"/>
                  <a:gd name="T9" fmla="*/ 3 h 30"/>
                </a:gdLst>
                <a:ahLst/>
                <a:cxnLst>
                  <a:cxn ang="0">
                    <a:pos x="T0" y="T1"/>
                  </a:cxn>
                  <a:cxn ang="0">
                    <a:pos x="T2" y="T3"/>
                  </a:cxn>
                  <a:cxn ang="0">
                    <a:pos x="T4" y="T5"/>
                  </a:cxn>
                  <a:cxn ang="0">
                    <a:pos x="T6" y="T7"/>
                  </a:cxn>
                  <a:cxn ang="0">
                    <a:pos x="T8" y="T9"/>
                  </a:cxn>
                </a:cxnLst>
                <a:rect l="0" t="0" r="r" b="b"/>
                <a:pathLst>
                  <a:path w="30" h="30">
                    <a:moveTo>
                      <a:pt x="10" y="3"/>
                    </a:moveTo>
                    <a:cubicBezTo>
                      <a:pt x="16" y="0"/>
                      <a:pt x="24" y="2"/>
                      <a:pt x="27" y="9"/>
                    </a:cubicBezTo>
                    <a:cubicBezTo>
                      <a:pt x="30" y="16"/>
                      <a:pt x="28" y="23"/>
                      <a:pt x="21" y="26"/>
                    </a:cubicBezTo>
                    <a:cubicBezTo>
                      <a:pt x="15" y="30"/>
                      <a:pt x="7" y="27"/>
                      <a:pt x="4" y="20"/>
                    </a:cubicBezTo>
                    <a:cubicBezTo>
                      <a:pt x="0" y="14"/>
                      <a:pt x="3" y="6"/>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4" name="Freeform 149">
                <a:extLst>
                  <a:ext uri="{FF2B5EF4-FFF2-40B4-BE49-F238E27FC236}">
                    <a16:creationId xmlns:a16="http://schemas.microsoft.com/office/drawing/2014/main" xmlns="" id="{C2A7E125-F50A-8A48-BD0A-F29FC6707580}"/>
                  </a:ext>
                </a:extLst>
              </p:cNvPr>
              <p:cNvSpPr>
                <a:spLocks/>
              </p:cNvSpPr>
              <p:nvPr/>
            </p:nvSpPr>
            <p:spPr bwMode="auto">
              <a:xfrm>
                <a:off x="3372" y="207"/>
                <a:ext cx="53" cy="52"/>
              </a:xfrm>
              <a:custGeom>
                <a:avLst/>
                <a:gdLst>
                  <a:gd name="T0" fmla="*/ 27 w 28"/>
                  <a:gd name="T1" fmla="*/ 15 h 27"/>
                  <a:gd name="T2" fmla="*/ 13 w 28"/>
                  <a:gd name="T3" fmla="*/ 27 h 27"/>
                  <a:gd name="T4" fmla="*/ 1 w 28"/>
                  <a:gd name="T5" fmla="*/ 12 h 27"/>
                  <a:gd name="T6" fmla="*/ 15 w 28"/>
                  <a:gd name="T7" fmla="*/ 0 h 27"/>
                  <a:gd name="T8" fmla="*/ 27 w 28"/>
                  <a:gd name="T9" fmla="*/ 15 h 27"/>
                </a:gdLst>
                <a:ahLst/>
                <a:cxnLst>
                  <a:cxn ang="0">
                    <a:pos x="T0" y="T1"/>
                  </a:cxn>
                  <a:cxn ang="0">
                    <a:pos x="T2" y="T3"/>
                  </a:cxn>
                  <a:cxn ang="0">
                    <a:pos x="T4" y="T5"/>
                  </a:cxn>
                  <a:cxn ang="0">
                    <a:pos x="T6" y="T7"/>
                  </a:cxn>
                  <a:cxn ang="0">
                    <a:pos x="T8" y="T9"/>
                  </a:cxn>
                </a:cxnLst>
                <a:rect l="0" t="0" r="r" b="b"/>
                <a:pathLst>
                  <a:path w="28" h="27">
                    <a:moveTo>
                      <a:pt x="27" y="15"/>
                    </a:moveTo>
                    <a:cubicBezTo>
                      <a:pt x="27" y="22"/>
                      <a:pt x="20" y="27"/>
                      <a:pt x="13" y="27"/>
                    </a:cubicBezTo>
                    <a:cubicBezTo>
                      <a:pt x="6" y="26"/>
                      <a:pt x="0" y="20"/>
                      <a:pt x="1" y="12"/>
                    </a:cubicBezTo>
                    <a:cubicBezTo>
                      <a:pt x="2" y="5"/>
                      <a:pt x="8" y="0"/>
                      <a:pt x="15" y="0"/>
                    </a:cubicBezTo>
                    <a:cubicBezTo>
                      <a:pt x="22" y="1"/>
                      <a:pt x="28" y="7"/>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5" name="Freeform 150">
                <a:extLst>
                  <a:ext uri="{FF2B5EF4-FFF2-40B4-BE49-F238E27FC236}">
                    <a16:creationId xmlns:a16="http://schemas.microsoft.com/office/drawing/2014/main" xmlns="" id="{81A8E797-111E-EE4F-BF6A-6A5283D58F38}"/>
                  </a:ext>
                </a:extLst>
              </p:cNvPr>
              <p:cNvSpPr>
                <a:spLocks/>
              </p:cNvSpPr>
              <p:nvPr/>
            </p:nvSpPr>
            <p:spPr bwMode="auto">
              <a:xfrm>
                <a:off x="3464" y="674"/>
                <a:ext cx="57" cy="57"/>
              </a:xfrm>
              <a:custGeom>
                <a:avLst/>
                <a:gdLst>
                  <a:gd name="T0" fmla="*/ 22 w 30"/>
                  <a:gd name="T1" fmla="*/ 4 h 30"/>
                  <a:gd name="T2" fmla="*/ 4 w 30"/>
                  <a:gd name="T3" fmla="*/ 7 h 30"/>
                  <a:gd name="T4" fmla="*/ 7 w 30"/>
                  <a:gd name="T5" fmla="*/ 25 h 30"/>
                  <a:gd name="T6" fmla="*/ 26 w 30"/>
                  <a:gd name="T7" fmla="*/ 22 h 30"/>
                  <a:gd name="T8" fmla="*/ 22 w 30"/>
                  <a:gd name="T9" fmla="*/ 4 h 30"/>
                </a:gdLst>
                <a:ahLst/>
                <a:cxnLst>
                  <a:cxn ang="0">
                    <a:pos x="T0" y="T1"/>
                  </a:cxn>
                  <a:cxn ang="0">
                    <a:pos x="T2" y="T3"/>
                  </a:cxn>
                  <a:cxn ang="0">
                    <a:pos x="T4" y="T5"/>
                  </a:cxn>
                  <a:cxn ang="0">
                    <a:pos x="T6" y="T7"/>
                  </a:cxn>
                  <a:cxn ang="0">
                    <a:pos x="T8" y="T9"/>
                  </a:cxn>
                </a:cxnLst>
                <a:rect l="0" t="0" r="r" b="b"/>
                <a:pathLst>
                  <a:path w="30" h="30">
                    <a:moveTo>
                      <a:pt x="22" y="4"/>
                    </a:moveTo>
                    <a:cubicBezTo>
                      <a:pt x="16" y="0"/>
                      <a:pt x="8" y="1"/>
                      <a:pt x="4" y="7"/>
                    </a:cubicBezTo>
                    <a:cubicBezTo>
                      <a:pt x="0" y="13"/>
                      <a:pt x="1" y="21"/>
                      <a:pt x="7" y="25"/>
                    </a:cubicBezTo>
                    <a:cubicBezTo>
                      <a:pt x="13" y="30"/>
                      <a:pt x="21" y="28"/>
                      <a:pt x="26" y="22"/>
                    </a:cubicBezTo>
                    <a:cubicBezTo>
                      <a:pt x="30" y="16"/>
                      <a:pt x="28" y="8"/>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6" name="Freeform 151">
                <a:extLst>
                  <a:ext uri="{FF2B5EF4-FFF2-40B4-BE49-F238E27FC236}">
                    <a16:creationId xmlns:a16="http://schemas.microsoft.com/office/drawing/2014/main" xmlns="" id="{2282BCB8-DB59-A74E-B733-442168F29019}"/>
                  </a:ext>
                </a:extLst>
              </p:cNvPr>
              <p:cNvSpPr>
                <a:spLocks/>
              </p:cNvSpPr>
              <p:nvPr/>
            </p:nvSpPr>
            <p:spPr bwMode="auto">
              <a:xfrm>
                <a:off x="3746" y="624"/>
                <a:ext cx="53" cy="53"/>
              </a:xfrm>
              <a:custGeom>
                <a:avLst/>
                <a:gdLst>
                  <a:gd name="T0" fmla="*/ 27 w 28"/>
                  <a:gd name="T1" fmla="*/ 15 h 28"/>
                  <a:gd name="T2" fmla="*/ 13 w 28"/>
                  <a:gd name="T3" fmla="*/ 27 h 28"/>
                  <a:gd name="T4" fmla="*/ 1 w 28"/>
                  <a:gd name="T5" fmla="*/ 13 h 28"/>
                  <a:gd name="T6" fmla="*/ 15 w 28"/>
                  <a:gd name="T7" fmla="*/ 1 h 28"/>
                  <a:gd name="T8" fmla="*/ 27 w 28"/>
                  <a:gd name="T9" fmla="*/ 15 h 28"/>
                </a:gdLst>
                <a:ahLst/>
                <a:cxnLst>
                  <a:cxn ang="0">
                    <a:pos x="T0" y="T1"/>
                  </a:cxn>
                  <a:cxn ang="0">
                    <a:pos x="T2" y="T3"/>
                  </a:cxn>
                  <a:cxn ang="0">
                    <a:pos x="T4" y="T5"/>
                  </a:cxn>
                  <a:cxn ang="0">
                    <a:pos x="T6" y="T7"/>
                  </a:cxn>
                  <a:cxn ang="0">
                    <a:pos x="T8" y="T9"/>
                  </a:cxn>
                </a:cxnLst>
                <a:rect l="0" t="0" r="r" b="b"/>
                <a:pathLst>
                  <a:path w="28" h="28">
                    <a:moveTo>
                      <a:pt x="27" y="15"/>
                    </a:moveTo>
                    <a:cubicBezTo>
                      <a:pt x="26" y="22"/>
                      <a:pt x="20" y="28"/>
                      <a:pt x="13" y="27"/>
                    </a:cubicBezTo>
                    <a:cubicBezTo>
                      <a:pt x="6" y="27"/>
                      <a:pt x="0" y="20"/>
                      <a:pt x="1" y="13"/>
                    </a:cubicBezTo>
                    <a:cubicBezTo>
                      <a:pt x="1" y="6"/>
                      <a:pt x="8" y="0"/>
                      <a:pt x="15" y="1"/>
                    </a:cubicBezTo>
                    <a:cubicBezTo>
                      <a:pt x="22" y="2"/>
                      <a:pt x="28" y="8"/>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7" name="Freeform 152">
                <a:extLst>
                  <a:ext uri="{FF2B5EF4-FFF2-40B4-BE49-F238E27FC236}">
                    <a16:creationId xmlns:a16="http://schemas.microsoft.com/office/drawing/2014/main" xmlns="" id="{606DBBF4-1134-2444-B5EF-F4540DCD5568}"/>
                  </a:ext>
                </a:extLst>
              </p:cNvPr>
              <p:cNvSpPr>
                <a:spLocks noEditPoints="1"/>
              </p:cNvSpPr>
              <p:nvPr/>
            </p:nvSpPr>
            <p:spPr bwMode="auto">
              <a:xfrm>
                <a:off x="4746" y="1410"/>
                <a:ext cx="391" cy="424"/>
              </a:xfrm>
              <a:custGeom>
                <a:avLst/>
                <a:gdLst>
                  <a:gd name="T0" fmla="*/ 146 w 205"/>
                  <a:gd name="T1" fmla="*/ 223 h 223"/>
                  <a:gd name="T2" fmla="*/ 140 w 205"/>
                  <a:gd name="T3" fmla="*/ 220 h 223"/>
                  <a:gd name="T4" fmla="*/ 3 w 205"/>
                  <a:gd name="T5" fmla="*/ 57 h 223"/>
                  <a:gd name="T6" fmla="*/ 1 w 205"/>
                  <a:gd name="T7" fmla="*/ 51 h 223"/>
                  <a:gd name="T8" fmla="*/ 8 w 205"/>
                  <a:gd name="T9" fmla="*/ 7 h 223"/>
                  <a:gd name="T10" fmla="*/ 15 w 205"/>
                  <a:gd name="T11" fmla="*/ 0 h 223"/>
                  <a:gd name="T12" fmla="*/ 60 w 205"/>
                  <a:gd name="T13" fmla="*/ 1 h 223"/>
                  <a:gd name="T14" fmla="*/ 66 w 205"/>
                  <a:gd name="T15" fmla="*/ 4 h 223"/>
                  <a:gd name="T16" fmla="*/ 203 w 205"/>
                  <a:gd name="T17" fmla="*/ 167 h 223"/>
                  <a:gd name="T18" fmla="*/ 205 w 205"/>
                  <a:gd name="T19" fmla="*/ 172 h 223"/>
                  <a:gd name="T20" fmla="*/ 202 w 205"/>
                  <a:gd name="T21" fmla="*/ 177 h 223"/>
                  <a:gd name="T22" fmla="*/ 151 w 205"/>
                  <a:gd name="T23" fmla="*/ 221 h 223"/>
                  <a:gd name="T24" fmla="*/ 146 w 205"/>
                  <a:gd name="T25" fmla="*/ 223 h 223"/>
                  <a:gd name="T26" fmla="*/ 10 w 205"/>
                  <a:gd name="T27" fmla="*/ 52 h 223"/>
                  <a:gd name="T28" fmla="*/ 146 w 205"/>
                  <a:gd name="T29" fmla="*/ 213 h 223"/>
                  <a:gd name="T30" fmla="*/ 195 w 205"/>
                  <a:gd name="T31" fmla="*/ 171 h 223"/>
                  <a:gd name="T32" fmla="*/ 59 w 205"/>
                  <a:gd name="T33" fmla="*/ 10 h 223"/>
                  <a:gd name="T34" fmla="*/ 16 w 205"/>
                  <a:gd name="T35" fmla="*/ 10 h 223"/>
                  <a:gd name="T36" fmla="*/ 10 w 205"/>
                  <a:gd name="T37" fmla="*/ 5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5" h="223">
                    <a:moveTo>
                      <a:pt x="146" y="223"/>
                    </a:moveTo>
                    <a:cubicBezTo>
                      <a:pt x="144" y="223"/>
                      <a:pt x="141" y="222"/>
                      <a:pt x="140" y="220"/>
                    </a:cubicBezTo>
                    <a:cubicBezTo>
                      <a:pt x="3" y="57"/>
                      <a:pt x="3" y="57"/>
                      <a:pt x="3" y="57"/>
                    </a:cubicBezTo>
                    <a:cubicBezTo>
                      <a:pt x="1" y="55"/>
                      <a:pt x="0" y="53"/>
                      <a:pt x="1" y="51"/>
                    </a:cubicBezTo>
                    <a:cubicBezTo>
                      <a:pt x="8" y="7"/>
                      <a:pt x="8" y="7"/>
                      <a:pt x="8" y="7"/>
                    </a:cubicBezTo>
                    <a:cubicBezTo>
                      <a:pt x="8" y="3"/>
                      <a:pt x="11" y="0"/>
                      <a:pt x="15" y="0"/>
                    </a:cubicBezTo>
                    <a:cubicBezTo>
                      <a:pt x="60" y="1"/>
                      <a:pt x="60" y="1"/>
                      <a:pt x="60" y="1"/>
                    </a:cubicBezTo>
                    <a:cubicBezTo>
                      <a:pt x="62" y="1"/>
                      <a:pt x="64" y="2"/>
                      <a:pt x="66" y="4"/>
                    </a:cubicBezTo>
                    <a:cubicBezTo>
                      <a:pt x="203" y="167"/>
                      <a:pt x="203" y="167"/>
                      <a:pt x="203" y="167"/>
                    </a:cubicBezTo>
                    <a:cubicBezTo>
                      <a:pt x="204" y="168"/>
                      <a:pt x="205" y="170"/>
                      <a:pt x="205" y="172"/>
                    </a:cubicBezTo>
                    <a:cubicBezTo>
                      <a:pt x="205" y="174"/>
                      <a:pt x="204" y="176"/>
                      <a:pt x="202" y="177"/>
                    </a:cubicBezTo>
                    <a:cubicBezTo>
                      <a:pt x="151" y="221"/>
                      <a:pt x="151" y="221"/>
                      <a:pt x="151" y="221"/>
                    </a:cubicBezTo>
                    <a:cubicBezTo>
                      <a:pt x="149" y="222"/>
                      <a:pt x="148" y="223"/>
                      <a:pt x="146" y="223"/>
                    </a:cubicBezTo>
                    <a:close/>
                    <a:moveTo>
                      <a:pt x="10" y="52"/>
                    </a:moveTo>
                    <a:cubicBezTo>
                      <a:pt x="146" y="213"/>
                      <a:pt x="146" y="213"/>
                      <a:pt x="146" y="213"/>
                    </a:cubicBezTo>
                    <a:cubicBezTo>
                      <a:pt x="195" y="171"/>
                      <a:pt x="195" y="171"/>
                      <a:pt x="195" y="171"/>
                    </a:cubicBezTo>
                    <a:cubicBezTo>
                      <a:pt x="59" y="10"/>
                      <a:pt x="59" y="10"/>
                      <a:pt x="59" y="10"/>
                    </a:cubicBezTo>
                    <a:cubicBezTo>
                      <a:pt x="16" y="10"/>
                      <a:pt x="16" y="10"/>
                      <a:pt x="16" y="10"/>
                    </a:cubicBezTo>
                    <a:lnTo>
                      <a:pt x="1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8" name="Freeform 153">
                <a:extLst>
                  <a:ext uri="{FF2B5EF4-FFF2-40B4-BE49-F238E27FC236}">
                    <a16:creationId xmlns:a16="http://schemas.microsoft.com/office/drawing/2014/main" xmlns="" id="{06E1F659-75E0-2E48-A454-932617EF21B5}"/>
                  </a:ext>
                </a:extLst>
              </p:cNvPr>
              <p:cNvSpPr>
                <a:spLocks/>
              </p:cNvSpPr>
              <p:nvPr/>
            </p:nvSpPr>
            <p:spPr bwMode="auto">
              <a:xfrm>
                <a:off x="4632" y="1257"/>
                <a:ext cx="126" cy="143"/>
              </a:xfrm>
              <a:custGeom>
                <a:avLst/>
                <a:gdLst>
                  <a:gd name="T0" fmla="*/ 60 w 66"/>
                  <a:gd name="T1" fmla="*/ 75 h 75"/>
                  <a:gd name="T2" fmla="*/ 55 w 66"/>
                  <a:gd name="T3" fmla="*/ 73 h 75"/>
                  <a:gd name="T4" fmla="*/ 2 w 66"/>
                  <a:gd name="T5" fmla="*/ 10 h 75"/>
                  <a:gd name="T6" fmla="*/ 2 w 66"/>
                  <a:gd name="T7" fmla="*/ 2 h 75"/>
                  <a:gd name="T8" fmla="*/ 11 w 66"/>
                  <a:gd name="T9" fmla="*/ 3 h 75"/>
                  <a:gd name="T10" fmla="*/ 64 w 66"/>
                  <a:gd name="T11" fmla="*/ 66 h 75"/>
                  <a:gd name="T12" fmla="*/ 63 w 66"/>
                  <a:gd name="T13" fmla="*/ 74 h 75"/>
                  <a:gd name="T14" fmla="*/ 60 w 66"/>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75">
                    <a:moveTo>
                      <a:pt x="60" y="75"/>
                    </a:moveTo>
                    <a:cubicBezTo>
                      <a:pt x="58" y="75"/>
                      <a:pt x="56" y="75"/>
                      <a:pt x="55" y="73"/>
                    </a:cubicBezTo>
                    <a:cubicBezTo>
                      <a:pt x="2" y="10"/>
                      <a:pt x="2" y="10"/>
                      <a:pt x="2" y="10"/>
                    </a:cubicBezTo>
                    <a:cubicBezTo>
                      <a:pt x="0" y="8"/>
                      <a:pt x="0" y="4"/>
                      <a:pt x="2" y="2"/>
                    </a:cubicBezTo>
                    <a:cubicBezTo>
                      <a:pt x="5" y="0"/>
                      <a:pt x="8" y="0"/>
                      <a:pt x="11" y="3"/>
                    </a:cubicBezTo>
                    <a:cubicBezTo>
                      <a:pt x="64" y="66"/>
                      <a:pt x="64" y="66"/>
                      <a:pt x="64" y="66"/>
                    </a:cubicBezTo>
                    <a:cubicBezTo>
                      <a:pt x="66" y="68"/>
                      <a:pt x="66" y="72"/>
                      <a:pt x="63" y="74"/>
                    </a:cubicBezTo>
                    <a:cubicBezTo>
                      <a:pt x="62" y="75"/>
                      <a:pt x="61" y="75"/>
                      <a:pt x="60"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09" name="Freeform 154">
                <a:extLst>
                  <a:ext uri="{FF2B5EF4-FFF2-40B4-BE49-F238E27FC236}">
                    <a16:creationId xmlns:a16="http://schemas.microsoft.com/office/drawing/2014/main" xmlns="" id="{453BC974-3F19-604D-B496-85B9D6C6757B}"/>
                  </a:ext>
                </a:extLst>
              </p:cNvPr>
              <p:cNvSpPr>
                <a:spLocks/>
              </p:cNvSpPr>
              <p:nvPr/>
            </p:nvSpPr>
            <p:spPr bwMode="auto">
              <a:xfrm>
                <a:off x="4990" y="1706"/>
                <a:ext cx="173" cy="151"/>
              </a:xfrm>
              <a:custGeom>
                <a:avLst/>
                <a:gdLst>
                  <a:gd name="T0" fmla="*/ 90 w 91"/>
                  <a:gd name="T1" fmla="*/ 13 h 79"/>
                  <a:gd name="T2" fmla="*/ 12 w 91"/>
                  <a:gd name="T3" fmla="*/ 78 h 79"/>
                  <a:gd name="T4" fmla="*/ 8 w 91"/>
                  <a:gd name="T5" fmla="*/ 78 h 79"/>
                  <a:gd name="T6" fmla="*/ 1 w 91"/>
                  <a:gd name="T7" fmla="*/ 70 h 79"/>
                  <a:gd name="T8" fmla="*/ 2 w 91"/>
                  <a:gd name="T9" fmla="*/ 67 h 79"/>
                  <a:gd name="T10" fmla="*/ 79 w 91"/>
                  <a:gd name="T11" fmla="*/ 1 h 79"/>
                  <a:gd name="T12" fmla="*/ 83 w 91"/>
                  <a:gd name="T13" fmla="*/ 1 h 79"/>
                  <a:gd name="T14" fmla="*/ 90 w 91"/>
                  <a:gd name="T15" fmla="*/ 9 h 79"/>
                  <a:gd name="T16" fmla="*/ 90 w 91"/>
                  <a:gd name="T17"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9">
                    <a:moveTo>
                      <a:pt x="90" y="13"/>
                    </a:moveTo>
                    <a:cubicBezTo>
                      <a:pt x="12" y="78"/>
                      <a:pt x="12" y="78"/>
                      <a:pt x="12" y="78"/>
                    </a:cubicBezTo>
                    <a:cubicBezTo>
                      <a:pt x="11" y="79"/>
                      <a:pt x="9" y="79"/>
                      <a:pt x="8" y="78"/>
                    </a:cubicBezTo>
                    <a:cubicBezTo>
                      <a:pt x="1" y="70"/>
                      <a:pt x="1" y="70"/>
                      <a:pt x="1" y="70"/>
                    </a:cubicBezTo>
                    <a:cubicBezTo>
                      <a:pt x="0" y="69"/>
                      <a:pt x="1" y="67"/>
                      <a:pt x="2" y="67"/>
                    </a:cubicBezTo>
                    <a:cubicBezTo>
                      <a:pt x="79" y="1"/>
                      <a:pt x="79" y="1"/>
                      <a:pt x="79" y="1"/>
                    </a:cubicBezTo>
                    <a:cubicBezTo>
                      <a:pt x="80" y="0"/>
                      <a:pt x="82" y="0"/>
                      <a:pt x="83" y="1"/>
                    </a:cubicBezTo>
                    <a:cubicBezTo>
                      <a:pt x="90" y="9"/>
                      <a:pt x="90" y="9"/>
                      <a:pt x="90" y="9"/>
                    </a:cubicBezTo>
                    <a:cubicBezTo>
                      <a:pt x="91" y="10"/>
                      <a:pt x="91" y="12"/>
                      <a:pt x="9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0" name="Freeform 155">
                <a:extLst>
                  <a:ext uri="{FF2B5EF4-FFF2-40B4-BE49-F238E27FC236}">
                    <a16:creationId xmlns:a16="http://schemas.microsoft.com/office/drawing/2014/main" xmlns="" id="{B65FFB43-4832-604A-BFE1-823C398FF9BF}"/>
                  </a:ext>
                </a:extLst>
              </p:cNvPr>
              <p:cNvSpPr>
                <a:spLocks/>
              </p:cNvSpPr>
              <p:nvPr/>
            </p:nvSpPr>
            <p:spPr bwMode="auto">
              <a:xfrm>
                <a:off x="5068" y="1782"/>
                <a:ext cx="160" cy="156"/>
              </a:xfrm>
              <a:custGeom>
                <a:avLst/>
                <a:gdLst>
                  <a:gd name="T0" fmla="*/ 53 w 84"/>
                  <a:gd name="T1" fmla="*/ 20 h 82"/>
                  <a:gd name="T2" fmla="*/ 37 w 84"/>
                  <a:gd name="T3" fmla="*/ 2 h 82"/>
                  <a:gd name="T4" fmla="*/ 33 w 84"/>
                  <a:gd name="T5" fmla="*/ 1 h 82"/>
                  <a:gd name="T6" fmla="*/ 2 w 84"/>
                  <a:gd name="T7" fmla="*/ 28 h 82"/>
                  <a:gd name="T8" fmla="*/ 1 w 84"/>
                  <a:gd name="T9" fmla="*/ 32 h 82"/>
                  <a:gd name="T10" fmla="*/ 17 w 84"/>
                  <a:gd name="T11" fmla="*/ 51 h 82"/>
                  <a:gd name="T12" fmla="*/ 16 w 84"/>
                  <a:gd name="T13" fmla="*/ 55 h 82"/>
                  <a:gd name="T14" fmla="*/ 5 w 84"/>
                  <a:gd name="T15" fmla="*/ 65 h 82"/>
                  <a:gd name="T16" fmla="*/ 4 w 84"/>
                  <a:gd name="T17" fmla="*/ 70 h 82"/>
                  <a:gd name="T18" fmla="*/ 13 w 84"/>
                  <a:gd name="T19" fmla="*/ 80 h 82"/>
                  <a:gd name="T20" fmla="*/ 18 w 84"/>
                  <a:gd name="T21" fmla="*/ 81 h 82"/>
                  <a:gd name="T22" fmla="*/ 82 w 84"/>
                  <a:gd name="T23" fmla="*/ 27 h 82"/>
                  <a:gd name="T24" fmla="*/ 83 w 84"/>
                  <a:gd name="T25" fmla="*/ 22 h 82"/>
                  <a:gd name="T26" fmla="*/ 74 w 84"/>
                  <a:gd name="T27" fmla="*/ 11 h 82"/>
                  <a:gd name="T28" fmla="*/ 69 w 84"/>
                  <a:gd name="T29" fmla="*/ 11 h 82"/>
                  <a:gd name="T30" fmla="*/ 57 w 84"/>
                  <a:gd name="T31" fmla="*/ 21 h 82"/>
                  <a:gd name="T32" fmla="*/ 53 w 84"/>
                  <a:gd name="T33" fmla="*/ 2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82">
                    <a:moveTo>
                      <a:pt x="53" y="20"/>
                    </a:moveTo>
                    <a:cubicBezTo>
                      <a:pt x="37" y="2"/>
                      <a:pt x="37" y="2"/>
                      <a:pt x="37" y="2"/>
                    </a:cubicBezTo>
                    <a:cubicBezTo>
                      <a:pt x="36" y="0"/>
                      <a:pt x="34" y="0"/>
                      <a:pt x="33" y="1"/>
                    </a:cubicBezTo>
                    <a:cubicBezTo>
                      <a:pt x="2" y="28"/>
                      <a:pt x="2" y="28"/>
                      <a:pt x="2" y="28"/>
                    </a:cubicBezTo>
                    <a:cubicBezTo>
                      <a:pt x="0" y="29"/>
                      <a:pt x="0" y="31"/>
                      <a:pt x="1" y="32"/>
                    </a:cubicBezTo>
                    <a:cubicBezTo>
                      <a:pt x="17" y="51"/>
                      <a:pt x="17" y="51"/>
                      <a:pt x="17" y="51"/>
                    </a:cubicBezTo>
                    <a:cubicBezTo>
                      <a:pt x="18" y="52"/>
                      <a:pt x="18" y="54"/>
                      <a:pt x="16" y="55"/>
                    </a:cubicBezTo>
                    <a:cubicBezTo>
                      <a:pt x="5" y="65"/>
                      <a:pt x="5" y="65"/>
                      <a:pt x="5" y="65"/>
                    </a:cubicBezTo>
                    <a:cubicBezTo>
                      <a:pt x="3" y="66"/>
                      <a:pt x="3" y="68"/>
                      <a:pt x="4" y="70"/>
                    </a:cubicBezTo>
                    <a:cubicBezTo>
                      <a:pt x="13" y="80"/>
                      <a:pt x="13" y="80"/>
                      <a:pt x="13" y="80"/>
                    </a:cubicBezTo>
                    <a:cubicBezTo>
                      <a:pt x="15" y="82"/>
                      <a:pt x="17" y="82"/>
                      <a:pt x="18" y="81"/>
                    </a:cubicBezTo>
                    <a:cubicBezTo>
                      <a:pt x="82" y="27"/>
                      <a:pt x="82" y="27"/>
                      <a:pt x="82" y="27"/>
                    </a:cubicBezTo>
                    <a:cubicBezTo>
                      <a:pt x="84" y="25"/>
                      <a:pt x="84" y="23"/>
                      <a:pt x="83" y="22"/>
                    </a:cubicBezTo>
                    <a:cubicBezTo>
                      <a:pt x="74" y="11"/>
                      <a:pt x="74" y="11"/>
                      <a:pt x="74" y="11"/>
                    </a:cubicBezTo>
                    <a:cubicBezTo>
                      <a:pt x="73" y="10"/>
                      <a:pt x="70" y="10"/>
                      <a:pt x="69" y="11"/>
                    </a:cubicBezTo>
                    <a:cubicBezTo>
                      <a:pt x="57" y="21"/>
                      <a:pt x="57" y="21"/>
                      <a:pt x="57" y="21"/>
                    </a:cubicBezTo>
                    <a:cubicBezTo>
                      <a:pt x="56" y="22"/>
                      <a:pt x="54" y="22"/>
                      <a:pt x="5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1" name="Freeform 156">
                <a:extLst>
                  <a:ext uri="{FF2B5EF4-FFF2-40B4-BE49-F238E27FC236}">
                    <a16:creationId xmlns:a16="http://schemas.microsoft.com/office/drawing/2014/main" xmlns="" id="{7837EEC7-1543-D244-849D-54FCE261B202}"/>
                  </a:ext>
                </a:extLst>
              </p:cNvPr>
              <p:cNvSpPr>
                <a:spLocks/>
              </p:cNvSpPr>
              <p:nvPr/>
            </p:nvSpPr>
            <p:spPr bwMode="auto">
              <a:xfrm>
                <a:off x="4788" y="1514"/>
                <a:ext cx="55" cy="48"/>
              </a:xfrm>
              <a:custGeom>
                <a:avLst/>
                <a:gdLst>
                  <a:gd name="T0" fmla="*/ 5 w 29"/>
                  <a:gd name="T1" fmla="*/ 25 h 25"/>
                  <a:gd name="T2" fmla="*/ 2 w 29"/>
                  <a:gd name="T3" fmla="*/ 24 h 25"/>
                  <a:gd name="T4" fmla="*/ 2 w 29"/>
                  <a:gd name="T5" fmla="*/ 17 h 25"/>
                  <a:gd name="T6" fmla="*/ 21 w 29"/>
                  <a:gd name="T7" fmla="*/ 1 h 25"/>
                  <a:gd name="T8" fmla="*/ 28 w 29"/>
                  <a:gd name="T9" fmla="*/ 2 h 25"/>
                  <a:gd name="T10" fmla="*/ 27 w 29"/>
                  <a:gd name="T11" fmla="*/ 8 h 25"/>
                  <a:gd name="T12" fmla="*/ 8 w 29"/>
                  <a:gd name="T13" fmla="*/ 24 h 25"/>
                  <a:gd name="T14" fmla="*/ 5 w 29"/>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5">
                    <a:moveTo>
                      <a:pt x="5" y="25"/>
                    </a:moveTo>
                    <a:cubicBezTo>
                      <a:pt x="4" y="25"/>
                      <a:pt x="3" y="25"/>
                      <a:pt x="2" y="24"/>
                    </a:cubicBezTo>
                    <a:cubicBezTo>
                      <a:pt x="0" y="22"/>
                      <a:pt x="0" y="19"/>
                      <a:pt x="2" y="17"/>
                    </a:cubicBezTo>
                    <a:cubicBezTo>
                      <a:pt x="21" y="1"/>
                      <a:pt x="21" y="1"/>
                      <a:pt x="21" y="1"/>
                    </a:cubicBezTo>
                    <a:cubicBezTo>
                      <a:pt x="23" y="0"/>
                      <a:pt x="26" y="0"/>
                      <a:pt x="28" y="2"/>
                    </a:cubicBezTo>
                    <a:cubicBezTo>
                      <a:pt x="29" y="4"/>
                      <a:pt x="29" y="7"/>
                      <a:pt x="27" y="8"/>
                    </a:cubicBezTo>
                    <a:cubicBezTo>
                      <a:pt x="8" y="24"/>
                      <a:pt x="8" y="24"/>
                      <a:pt x="8" y="24"/>
                    </a:cubicBezTo>
                    <a:cubicBezTo>
                      <a:pt x="7" y="25"/>
                      <a:pt x="6" y="25"/>
                      <a:pt x="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2" name="Freeform 157">
                <a:extLst>
                  <a:ext uri="{FF2B5EF4-FFF2-40B4-BE49-F238E27FC236}">
                    <a16:creationId xmlns:a16="http://schemas.microsoft.com/office/drawing/2014/main" xmlns="" id="{0EE7E1F6-D14B-DB42-B646-F328AE21BD20}"/>
                  </a:ext>
                </a:extLst>
              </p:cNvPr>
              <p:cNvSpPr>
                <a:spLocks/>
              </p:cNvSpPr>
              <p:nvPr/>
            </p:nvSpPr>
            <p:spPr bwMode="auto">
              <a:xfrm>
                <a:off x="4817" y="1547"/>
                <a:ext cx="55" cy="49"/>
              </a:xfrm>
              <a:custGeom>
                <a:avLst/>
                <a:gdLst>
                  <a:gd name="T0" fmla="*/ 5 w 29"/>
                  <a:gd name="T1" fmla="*/ 26 h 26"/>
                  <a:gd name="T2" fmla="*/ 2 w 29"/>
                  <a:gd name="T3" fmla="*/ 24 h 26"/>
                  <a:gd name="T4" fmla="*/ 2 w 29"/>
                  <a:gd name="T5" fmla="*/ 18 h 26"/>
                  <a:gd name="T6" fmla="*/ 21 w 29"/>
                  <a:gd name="T7" fmla="*/ 2 h 26"/>
                  <a:gd name="T8" fmla="*/ 27 w 29"/>
                  <a:gd name="T9" fmla="*/ 2 h 26"/>
                  <a:gd name="T10" fmla="*/ 27 w 29"/>
                  <a:gd name="T11" fmla="*/ 9 h 26"/>
                  <a:gd name="T12" fmla="*/ 8 w 29"/>
                  <a:gd name="T13" fmla="*/ 25 h 26"/>
                  <a:gd name="T14" fmla="*/ 5 w 29"/>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6">
                    <a:moveTo>
                      <a:pt x="5" y="26"/>
                    </a:moveTo>
                    <a:cubicBezTo>
                      <a:pt x="4" y="26"/>
                      <a:pt x="2" y="25"/>
                      <a:pt x="2" y="24"/>
                    </a:cubicBezTo>
                    <a:cubicBezTo>
                      <a:pt x="0" y="22"/>
                      <a:pt x="0" y="19"/>
                      <a:pt x="2" y="18"/>
                    </a:cubicBezTo>
                    <a:cubicBezTo>
                      <a:pt x="21" y="2"/>
                      <a:pt x="21" y="2"/>
                      <a:pt x="21" y="2"/>
                    </a:cubicBezTo>
                    <a:cubicBezTo>
                      <a:pt x="23" y="0"/>
                      <a:pt x="26" y="0"/>
                      <a:pt x="27" y="2"/>
                    </a:cubicBezTo>
                    <a:cubicBezTo>
                      <a:pt x="29" y="4"/>
                      <a:pt x="29" y="7"/>
                      <a:pt x="27" y="9"/>
                    </a:cubicBezTo>
                    <a:cubicBezTo>
                      <a:pt x="8" y="25"/>
                      <a:pt x="8" y="25"/>
                      <a:pt x="8" y="25"/>
                    </a:cubicBezTo>
                    <a:cubicBezTo>
                      <a:pt x="7" y="25"/>
                      <a:pt x="6" y="26"/>
                      <a:pt x="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3" name="Freeform 158">
                <a:extLst>
                  <a:ext uri="{FF2B5EF4-FFF2-40B4-BE49-F238E27FC236}">
                    <a16:creationId xmlns:a16="http://schemas.microsoft.com/office/drawing/2014/main" xmlns="" id="{3BEDB4EB-8000-024A-8C0D-867E7F985B0B}"/>
                  </a:ext>
                </a:extLst>
              </p:cNvPr>
              <p:cNvSpPr>
                <a:spLocks/>
              </p:cNvSpPr>
              <p:nvPr/>
            </p:nvSpPr>
            <p:spPr bwMode="auto">
              <a:xfrm>
                <a:off x="4845" y="1581"/>
                <a:ext cx="55" cy="47"/>
              </a:xfrm>
              <a:custGeom>
                <a:avLst/>
                <a:gdLst>
                  <a:gd name="T0" fmla="*/ 5 w 29"/>
                  <a:gd name="T1" fmla="*/ 25 h 25"/>
                  <a:gd name="T2" fmla="*/ 1 w 29"/>
                  <a:gd name="T3" fmla="*/ 24 h 25"/>
                  <a:gd name="T4" fmla="*/ 2 w 29"/>
                  <a:gd name="T5" fmla="*/ 17 h 25"/>
                  <a:gd name="T6" fmla="*/ 21 w 29"/>
                  <a:gd name="T7" fmla="*/ 1 h 25"/>
                  <a:gd name="T8" fmla="*/ 27 w 29"/>
                  <a:gd name="T9" fmla="*/ 2 h 25"/>
                  <a:gd name="T10" fmla="*/ 27 w 29"/>
                  <a:gd name="T11" fmla="*/ 8 h 25"/>
                  <a:gd name="T12" fmla="*/ 8 w 29"/>
                  <a:gd name="T13" fmla="*/ 24 h 25"/>
                  <a:gd name="T14" fmla="*/ 5 w 29"/>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5">
                    <a:moveTo>
                      <a:pt x="5" y="25"/>
                    </a:moveTo>
                    <a:cubicBezTo>
                      <a:pt x="4" y="25"/>
                      <a:pt x="2" y="25"/>
                      <a:pt x="1" y="24"/>
                    </a:cubicBezTo>
                    <a:cubicBezTo>
                      <a:pt x="0" y="22"/>
                      <a:pt x="0" y="19"/>
                      <a:pt x="2" y="17"/>
                    </a:cubicBezTo>
                    <a:cubicBezTo>
                      <a:pt x="21" y="1"/>
                      <a:pt x="21" y="1"/>
                      <a:pt x="21" y="1"/>
                    </a:cubicBezTo>
                    <a:cubicBezTo>
                      <a:pt x="23" y="0"/>
                      <a:pt x="26" y="0"/>
                      <a:pt x="27" y="2"/>
                    </a:cubicBezTo>
                    <a:cubicBezTo>
                      <a:pt x="29" y="4"/>
                      <a:pt x="29" y="7"/>
                      <a:pt x="27" y="8"/>
                    </a:cubicBezTo>
                    <a:cubicBezTo>
                      <a:pt x="8" y="24"/>
                      <a:pt x="8" y="24"/>
                      <a:pt x="8" y="24"/>
                    </a:cubicBezTo>
                    <a:cubicBezTo>
                      <a:pt x="7" y="25"/>
                      <a:pt x="6" y="25"/>
                      <a:pt x="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4" name="Freeform 159">
                <a:extLst>
                  <a:ext uri="{FF2B5EF4-FFF2-40B4-BE49-F238E27FC236}">
                    <a16:creationId xmlns:a16="http://schemas.microsoft.com/office/drawing/2014/main" xmlns="" id="{EC101AC1-2583-F14E-83D1-C87B6FB1EC62}"/>
                  </a:ext>
                </a:extLst>
              </p:cNvPr>
              <p:cNvSpPr>
                <a:spLocks/>
              </p:cNvSpPr>
              <p:nvPr/>
            </p:nvSpPr>
            <p:spPr bwMode="auto">
              <a:xfrm>
                <a:off x="4874" y="1613"/>
                <a:ext cx="55" cy="50"/>
              </a:xfrm>
              <a:custGeom>
                <a:avLst/>
                <a:gdLst>
                  <a:gd name="T0" fmla="*/ 5 w 29"/>
                  <a:gd name="T1" fmla="*/ 26 h 26"/>
                  <a:gd name="T2" fmla="*/ 1 w 29"/>
                  <a:gd name="T3" fmla="*/ 24 h 26"/>
                  <a:gd name="T4" fmla="*/ 2 w 29"/>
                  <a:gd name="T5" fmla="*/ 18 h 26"/>
                  <a:gd name="T6" fmla="*/ 21 w 29"/>
                  <a:gd name="T7" fmla="*/ 2 h 26"/>
                  <a:gd name="T8" fmla="*/ 27 w 29"/>
                  <a:gd name="T9" fmla="*/ 2 h 26"/>
                  <a:gd name="T10" fmla="*/ 26 w 29"/>
                  <a:gd name="T11" fmla="*/ 9 h 26"/>
                  <a:gd name="T12" fmla="*/ 8 w 29"/>
                  <a:gd name="T13" fmla="*/ 25 h 26"/>
                  <a:gd name="T14" fmla="*/ 5 w 29"/>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6">
                    <a:moveTo>
                      <a:pt x="5" y="26"/>
                    </a:moveTo>
                    <a:cubicBezTo>
                      <a:pt x="3" y="26"/>
                      <a:pt x="2" y="25"/>
                      <a:pt x="1" y="24"/>
                    </a:cubicBezTo>
                    <a:cubicBezTo>
                      <a:pt x="0" y="22"/>
                      <a:pt x="0" y="19"/>
                      <a:pt x="2" y="18"/>
                    </a:cubicBezTo>
                    <a:cubicBezTo>
                      <a:pt x="21" y="2"/>
                      <a:pt x="21" y="2"/>
                      <a:pt x="21" y="2"/>
                    </a:cubicBezTo>
                    <a:cubicBezTo>
                      <a:pt x="23" y="0"/>
                      <a:pt x="25" y="0"/>
                      <a:pt x="27" y="2"/>
                    </a:cubicBezTo>
                    <a:cubicBezTo>
                      <a:pt x="29" y="4"/>
                      <a:pt x="28" y="7"/>
                      <a:pt x="26" y="9"/>
                    </a:cubicBezTo>
                    <a:cubicBezTo>
                      <a:pt x="8" y="25"/>
                      <a:pt x="8" y="25"/>
                      <a:pt x="8" y="25"/>
                    </a:cubicBezTo>
                    <a:cubicBezTo>
                      <a:pt x="7" y="25"/>
                      <a:pt x="6" y="26"/>
                      <a:pt x="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5" name="Freeform 160">
                <a:extLst>
                  <a:ext uri="{FF2B5EF4-FFF2-40B4-BE49-F238E27FC236}">
                    <a16:creationId xmlns:a16="http://schemas.microsoft.com/office/drawing/2014/main" xmlns="" id="{87C64962-7736-2046-B2A1-1870B8127938}"/>
                  </a:ext>
                </a:extLst>
              </p:cNvPr>
              <p:cNvSpPr>
                <a:spLocks/>
              </p:cNvSpPr>
              <p:nvPr/>
            </p:nvSpPr>
            <p:spPr bwMode="auto">
              <a:xfrm>
                <a:off x="4929" y="1680"/>
                <a:ext cx="55" cy="49"/>
              </a:xfrm>
              <a:custGeom>
                <a:avLst/>
                <a:gdLst>
                  <a:gd name="T0" fmla="*/ 5 w 29"/>
                  <a:gd name="T1" fmla="*/ 26 h 26"/>
                  <a:gd name="T2" fmla="*/ 2 w 29"/>
                  <a:gd name="T3" fmla="*/ 24 h 26"/>
                  <a:gd name="T4" fmla="*/ 2 w 29"/>
                  <a:gd name="T5" fmla="*/ 18 h 26"/>
                  <a:gd name="T6" fmla="*/ 21 w 29"/>
                  <a:gd name="T7" fmla="*/ 2 h 26"/>
                  <a:gd name="T8" fmla="*/ 28 w 29"/>
                  <a:gd name="T9" fmla="*/ 2 h 26"/>
                  <a:gd name="T10" fmla="*/ 27 w 29"/>
                  <a:gd name="T11" fmla="*/ 9 h 26"/>
                  <a:gd name="T12" fmla="*/ 8 w 29"/>
                  <a:gd name="T13" fmla="*/ 25 h 26"/>
                  <a:gd name="T14" fmla="*/ 5 w 29"/>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6">
                    <a:moveTo>
                      <a:pt x="5" y="26"/>
                    </a:moveTo>
                    <a:cubicBezTo>
                      <a:pt x="4" y="26"/>
                      <a:pt x="3" y="25"/>
                      <a:pt x="2" y="24"/>
                    </a:cubicBezTo>
                    <a:cubicBezTo>
                      <a:pt x="0" y="22"/>
                      <a:pt x="0" y="19"/>
                      <a:pt x="2" y="18"/>
                    </a:cubicBezTo>
                    <a:cubicBezTo>
                      <a:pt x="21" y="2"/>
                      <a:pt x="21" y="2"/>
                      <a:pt x="21" y="2"/>
                    </a:cubicBezTo>
                    <a:cubicBezTo>
                      <a:pt x="23" y="0"/>
                      <a:pt x="26" y="0"/>
                      <a:pt x="28" y="2"/>
                    </a:cubicBezTo>
                    <a:cubicBezTo>
                      <a:pt x="29" y="4"/>
                      <a:pt x="29" y="7"/>
                      <a:pt x="27" y="9"/>
                    </a:cubicBezTo>
                    <a:cubicBezTo>
                      <a:pt x="8" y="25"/>
                      <a:pt x="8" y="25"/>
                      <a:pt x="8" y="25"/>
                    </a:cubicBezTo>
                    <a:cubicBezTo>
                      <a:pt x="7" y="26"/>
                      <a:pt x="6" y="26"/>
                      <a:pt x="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6" name="Freeform 161">
                <a:extLst>
                  <a:ext uri="{FF2B5EF4-FFF2-40B4-BE49-F238E27FC236}">
                    <a16:creationId xmlns:a16="http://schemas.microsoft.com/office/drawing/2014/main" xmlns="" id="{1FA8B77B-5B11-5F4F-8D68-17E0AA2A20D3}"/>
                  </a:ext>
                </a:extLst>
              </p:cNvPr>
              <p:cNvSpPr>
                <a:spLocks/>
              </p:cNvSpPr>
              <p:nvPr/>
            </p:nvSpPr>
            <p:spPr bwMode="auto">
              <a:xfrm>
                <a:off x="4958" y="1714"/>
                <a:ext cx="55" cy="48"/>
              </a:xfrm>
              <a:custGeom>
                <a:avLst/>
                <a:gdLst>
                  <a:gd name="T0" fmla="*/ 5 w 29"/>
                  <a:gd name="T1" fmla="*/ 25 h 25"/>
                  <a:gd name="T2" fmla="*/ 2 w 29"/>
                  <a:gd name="T3" fmla="*/ 24 h 25"/>
                  <a:gd name="T4" fmla="*/ 2 w 29"/>
                  <a:gd name="T5" fmla="*/ 17 h 25"/>
                  <a:gd name="T6" fmla="*/ 21 w 29"/>
                  <a:gd name="T7" fmla="*/ 1 h 25"/>
                  <a:gd name="T8" fmla="*/ 27 w 29"/>
                  <a:gd name="T9" fmla="*/ 2 h 25"/>
                  <a:gd name="T10" fmla="*/ 27 w 29"/>
                  <a:gd name="T11" fmla="*/ 8 h 25"/>
                  <a:gd name="T12" fmla="*/ 8 w 29"/>
                  <a:gd name="T13" fmla="*/ 24 h 25"/>
                  <a:gd name="T14" fmla="*/ 5 w 29"/>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5">
                    <a:moveTo>
                      <a:pt x="5" y="25"/>
                    </a:moveTo>
                    <a:cubicBezTo>
                      <a:pt x="4" y="25"/>
                      <a:pt x="2" y="25"/>
                      <a:pt x="2" y="24"/>
                    </a:cubicBezTo>
                    <a:cubicBezTo>
                      <a:pt x="0" y="22"/>
                      <a:pt x="0" y="19"/>
                      <a:pt x="2" y="17"/>
                    </a:cubicBezTo>
                    <a:cubicBezTo>
                      <a:pt x="21" y="1"/>
                      <a:pt x="21" y="1"/>
                      <a:pt x="21" y="1"/>
                    </a:cubicBezTo>
                    <a:cubicBezTo>
                      <a:pt x="23" y="0"/>
                      <a:pt x="26" y="0"/>
                      <a:pt x="27" y="2"/>
                    </a:cubicBezTo>
                    <a:cubicBezTo>
                      <a:pt x="29" y="4"/>
                      <a:pt x="29" y="7"/>
                      <a:pt x="27" y="8"/>
                    </a:cubicBezTo>
                    <a:cubicBezTo>
                      <a:pt x="8" y="24"/>
                      <a:pt x="8" y="24"/>
                      <a:pt x="8" y="24"/>
                    </a:cubicBezTo>
                    <a:cubicBezTo>
                      <a:pt x="7" y="25"/>
                      <a:pt x="6" y="25"/>
                      <a:pt x="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7" name="Freeform 162">
                <a:extLst>
                  <a:ext uri="{FF2B5EF4-FFF2-40B4-BE49-F238E27FC236}">
                    <a16:creationId xmlns:a16="http://schemas.microsoft.com/office/drawing/2014/main" xmlns="" id="{92C7C8FE-F366-DC40-AE91-4BD3AE325C71}"/>
                  </a:ext>
                </a:extLst>
              </p:cNvPr>
              <p:cNvSpPr>
                <a:spLocks/>
              </p:cNvSpPr>
              <p:nvPr/>
            </p:nvSpPr>
            <p:spPr bwMode="auto">
              <a:xfrm>
                <a:off x="4878" y="1653"/>
                <a:ext cx="251" cy="171"/>
              </a:xfrm>
              <a:custGeom>
                <a:avLst/>
                <a:gdLst>
                  <a:gd name="T0" fmla="*/ 96 w 132"/>
                  <a:gd name="T1" fmla="*/ 0 h 90"/>
                  <a:gd name="T2" fmla="*/ 0 w 132"/>
                  <a:gd name="T3" fmla="*/ 0 h 90"/>
                  <a:gd name="T4" fmla="*/ 75 w 132"/>
                  <a:gd name="T5" fmla="*/ 89 h 90"/>
                  <a:gd name="T6" fmla="*/ 79 w 132"/>
                  <a:gd name="T7" fmla="*/ 89 h 90"/>
                  <a:gd name="T8" fmla="*/ 130 w 132"/>
                  <a:gd name="T9" fmla="*/ 46 h 90"/>
                  <a:gd name="T10" fmla="*/ 131 w 132"/>
                  <a:gd name="T11" fmla="*/ 42 h 90"/>
                  <a:gd name="T12" fmla="*/ 96 w 132"/>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32" h="90">
                    <a:moveTo>
                      <a:pt x="96" y="0"/>
                    </a:moveTo>
                    <a:cubicBezTo>
                      <a:pt x="0" y="0"/>
                      <a:pt x="0" y="0"/>
                      <a:pt x="0" y="0"/>
                    </a:cubicBezTo>
                    <a:cubicBezTo>
                      <a:pt x="75" y="89"/>
                      <a:pt x="75" y="89"/>
                      <a:pt x="75" y="89"/>
                    </a:cubicBezTo>
                    <a:cubicBezTo>
                      <a:pt x="76" y="90"/>
                      <a:pt x="78" y="90"/>
                      <a:pt x="79" y="89"/>
                    </a:cubicBezTo>
                    <a:cubicBezTo>
                      <a:pt x="130" y="46"/>
                      <a:pt x="130" y="46"/>
                      <a:pt x="130" y="46"/>
                    </a:cubicBezTo>
                    <a:cubicBezTo>
                      <a:pt x="132" y="45"/>
                      <a:pt x="132" y="43"/>
                      <a:pt x="131" y="42"/>
                    </a:cubicBezTo>
                    <a:lnTo>
                      <a:pt x="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8" name="Freeform 163">
                <a:extLst>
                  <a:ext uri="{FF2B5EF4-FFF2-40B4-BE49-F238E27FC236}">
                    <a16:creationId xmlns:a16="http://schemas.microsoft.com/office/drawing/2014/main" xmlns="" id="{2B01ACBF-50CF-A247-A8DE-E24C1316CD7C}"/>
                  </a:ext>
                </a:extLst>
              </p:cNvPr>
              <p:cNvSpPr>
                <a:spLocks noEditPoints="1"/>
              </p:cNvSpPr>
              <p:nvPr/>
            </p:nvSpPr>
            <p:spPr bwMode="auto">
              <a:xfrm>
                <a:off x="3140" y="2768"/>
                <a:ext cx="348" cy="376"/>
              </a:xfrm>
              <a:custGeom>
                <a:avLst/>
                <a:gdLst>
                  <a:gd name="T0" fmla="*/ 49 w 183"/>
                  <a:gd name="T1" fmla="*/ 197 h 198"/>
                  <a:gd name="T2" fmla="*/ 3 w 183"/>
                  <a:gd name="T3" fmla="*/ 158 h 198"/>
                  <a:gd name="T4" fmla="*/ 1 w 183"/>
                  <a:gd name="T5" fmla="*/ 153 h 198"/>
                  <a:gd name="T6" fmla="*/ 2 w 183"/>
                  <a:gd name="T7" fmla="*/ 148 h 198"/>
                  <a:gd name="T8" fmla="*/ 125 w 183"/>
                  <a:gd name="T9" fmla="*/ 3 h 198"/>
                  <a:gd name="T10" fmla="*/ 130 w 183"/>
                  <a:gd name="T11" fmla="*/ 1 h 198"/>
                  <a:gd name="T12" fmla="*/ 170 w 183"/>
                  <a:gd name="T13" fmla="*/ 0 h 198"/>
                  <a:gd name="T14" fmla="*/ 177 w 183"/>
                  <a:gd name="T15" fmla="*/ 6 h 198"/>
                  <a:gd name="T16" fmla="*/ 183 w 183"/>
                  <a:gd name="T17" fmla="*/ 45 h 198"/>
                  <a:gd name="T18" fmla="*/ 181 w 183"/>
                  <a:gd name="T19" fmla="*/ 51 h 198"/>
                  <a:gd name="T20" fmla="*/ 58 w 183"/>
                  <a:gd name="T21" fmla="*/ 196 h 198"/>
                  <a:gd name="T22" fmla="*/ 53 w 183"/>
                  <a:gd name="T23" fmla="*/ 198 h 198"/>
                  <a:gd name="T24" fmla="*/ 49 w 183"/>
                  <a:gd name="T25" fmla="*/ 197 h 198"/>
                  <a:gd name="T26" fmla="*/ 169 w 183"/>
                  <a:gd name="T27" fmla="*/ 8 h 198"/>
                  <a:gd name="T28" fmla="*/ 131 w 183"/>
                  <a:gd name="T29" fmla="*/ 9 h 198"/>
                  <a:gd name="T30" fmla="*/ 9 w 183"/>
                  <a:gd name="T31" fmla="*/ 153 h 198"/>
                  <a:gd name="T32" fmla="*/ 53 w 183"/>
                  <a:gd name="T33" fmla="*/ 190 h 198"/>
                  <a:gd name="T34" fmla="*/ 174 w 183"/>
                  <a:gd name="T35" fmla="*/ 46 h 198"/>
                  <a:gd name="T36" fmla="*/ 169 w 183"/>
                  <a:gd name="T37" fmla="*/ 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198">
                    <a:moveTo>
                      <a:pt x="49" y="197"/>
                    </a:moveTo>
                    <a:cubicBezTo>
                      <a:pt x="3" y="158"/>
                      <a:pt x="3" y="158"/>
                      <a:pt x="3" y="158"/>
                    </a:cubicBezTo>
                    <a:cubicBezTo>
                      <a:pt x="2" y="157"/>
                      <a:pt x="1" y="155"/>
                      <a:pt x="1" y="153"/>
                    </a:cubicBezTo>
                    <a:cubicBezTo>
                      <a:pt x="0" y="152"/>
                      <a:pt x="1" y="150"/>
                      <a:pt x="2" y="148"/>
                    </a:cubicBezTo>
                    <a:cubicBezTo>
                      <a:pt x="125" y="3"/>
                      <a:pt x="125" y="3"/>
                      <a:pt x="125" y="3"/>
                    </a:cubicBezTo>
                    <a:cubicBezTo>
                      <a:pt x="126" y="2"/>
                      <a:pt x="128" y="1"/>
                      <a:pt x="130" y="1"/>
                    </a:cubicBezTo>
                    <a:cubicBezTo>
                      <a:pt x="170" y="0"/>
                      <a:pt x="170" y="0"/>
                      <a:pt x="170" y="0"/>
                    </a:cubicBezTo>
                    <a:cubicBezTo>
                      <a:pt x="173" y="0"/>
                      <a:pt x="176" y="3"/>
                      <a:pt x="177" y="6"/>
                    </a:cubicBezTo>
                    <a:cubicBezTo>
                      <a:pt x="183" y="45"/>
                      <a:pt x="183" y="45"/>
                      <a:pt x="183" y="45"/>
                    </a:cubicBezTo>
                    <a:cubicBezTo>
                      <a:pt x="183" y="47"/>
                      <a:pt x="182" y="49"/>
                      <a:pt x="181" y="51"/>
                    </a:cubicBezTo>
                    <a:cubicBezTo>
                      <a:pt x="58" y="196"/>
                      <a:pt x="58" y="196"/>
                      <a:pt x="58" y="196"/>
                    </a:cubicBezTo>
                    <a:cubicBezTo>
                      <a:pt x="57" y="198"/>
                      <a:pt x="55" y="198"/>
                      <a:pt x="53" y="198"/>
                    </a:cubicBezTo>
                    <a:cubicBezTo>
                      <a:pt x="52" y="198"/>
                      <a:pt x="50" y="198"/>
                      <a:pt x="49" y="197"/>
                    </a:cubicBezTo>
                    <a:close/>
                    <a:moveTo>
                      <a:pt x="169" y="8"/>
                    </a:moveTo>
                    <a:cubicBezTo>
                      <a:pt x="131" y="9"/>
                      <a:pt x="131" y="9"/>
                      <a:pt x="131" y="9"/>
                    </a:cubicBezTo>
                    <a:cubicBezTo>
                      <a:pt x="9" y="153"/>
                      <a:pt x="9" y="153"/>
                      <a:pt x="9" y="153"/>
                    </a:cubicBezTo>
                    <a:cubicBezTo>
                      <a:pt x="53" y="190"/>
                      <a:pt x="53" y="190"/>
                      <a:pt x="53" y="190"/>
                    </a:cubicBezTo>
                    <a:cubicBezTo>
                      <a:pt x="174" y="46"/>
                      <a:pt x="174" y="46"/>
                      <a:pt x="174" y="46"/>
                    </a:cubicBezTo>
                    <a:lnTo>
                      <a:pt x="16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19" name="Freeform 164">
                <a:extLst>
                  <a:ext uri="{FF2B5EF4-FFF2-40B4-BE49-F238E27FC236}">
                    <a16:creationId xmlns:a16="http://schemas.microsoft.com/office/drawing/2014/main" xmlns="" id="{C3A921B1-482D-EA45-9083-45938D48E0EA}"/>
                  </a:ext>
                </a:extLst>
              </p:cNvPr>
              <p:cNvSpPr>
                <a:spLocks/>
              </p:cNvSpPr>
              <p:nvPr/>
            </p:nvSpPr>
            <p:spPr bwMode="auto">
              <a:xfrm>
                <a:off x="3479" y="2631"/>
                <a:ext cx="112" cy="129"/>
              </a:xfrm>
              <a:custGeom>
                <a:avLst/>
                <a:gdLst>
                  <a:gd name="T0" fmla="*/ 6 w 59"/>
                  <a:gd name="T1" fmla="*/ 68 h 68"/>
                  <a:gd name="T2" fmla="*/ 10 w 59"/>
                  <a:gd name="T3" fmla="*/ 66 h 68"/>
                  <a:gd name="T4" fmla="*/ 57 w 59"/>
                  <a:gd name="T5" fmla="*/ 9 h 68"/>
                  <a:gd name="T6" fmla="*/ 57 w 59"/>
                  <a:gd name="T7" fmla="*/ 2 h 68"/>
                  <a:gd name="T8" fmla="*/ 49 w 59"/>
                  <a:gd name="T9" fmla="*/ 3 h 68"/>
                  <a:gd name="T10" fmla="*/ 2 w 59"/>
                  <a:gd name="T11" fmla="*/ 59 h 68"/>
                  <a:gd name="T12" fmla="*/ 2 w 59"/>
                  <a:gd name="T13" fmla="*/ 67 h 68"/>
                  <a:gd name="T14" fmla="*/ 6 w 59"/>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68">
                    <a:moveTo>
                      <a:pt x="6" y="68"/>
                    </a:moveTo>
                    <a:cubicBezTo>
                      <a:pt x="7" y="68"/>
                      <a:pt x="9" y="67"/>
                      <a:pt x="10" y="66"/>
                    </a:cubicBezTo>
                    <a:cubicBezTo>
                      <a:pt x="57" y="9"/>
                      <a:pt x="57" y="9"/>
                      <a:pt x="57" y="9"/>
                    </a:cubicBezTo>
                    <a:cubicBezTo>
                      <a:pt x="59" y="7"/>
                      <a:pt x="59" y="4"/>
                      <a:pt x="57" y="2"/>
                    </a:cubicBezTo>
                    <a:cubicBezTo>
                      <a:pt x="54" y="0"/>
                      <a:pt x="51" y="1"/>
                      <a:pt x="49" y="3"/>
                    </a:cubicBezTo>
                    <a:cubicBezTo>
                      <a:pt x="2" y="59"/>
                      <a:pt x="2" y="59"/>
                      <a:pt x="2" y="59"/>
                    </a:cubicBezTo>
                    <a:cubicBezTo>
                      <a:pt x="0" y="61"/>
                      <a:pt x="0" y="65"/>
                      <a:pt x="2" y="67"/>
                    </a:cubicBezTo>
                    <a:cubicBezTo>
                      <a:pt x="3" y="67"/>
                      <a:pt x="4" y="68"/>
                      <a:pt x="6"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0" name="Freeform 165">
                <a:extLst>
                  <a:ext uri="{FF2B5EF4-FFF2-40B4-BE49-F238E27FC236}">
                    <a16:creationId xmlns:a16="http://schemas.microsoft.com/office/drawing/2014/main" xmlns="" id="{5952AFB1-B7D4-F44E-AE09-60399258E534}"/>
                  </a:ext>
                </a:extLst>
              </p:cNvPr>
              <p:cNvSpPr>
                <a:spLocks/>
              </p:cNvSpPr>
              <p:nvPr/>
            </p:nvSpPr>
            <p:spPr bwMode="auto">
              <a:xfrm>
                <a:off x="3117" y="3032"/>
                <a:ext cx="154" cy="135"/>
              </a:xfrm>
              <a:custGeom>
                <a:avLst/>
                <a:gdLst>
                  <a:gd name="T0" fmla="*/ 1 w 81"/>
                  <a:gd name="T1" fmla="*/ 11 h 71"/>
                  <a:gd name="T2" fmla="*/ 71 w 81"/>
                  <a:gd name="T3" fmla="*/ 70 h 71"/>
                  <a:gd name="T4" fmla="*/ 74 w 81"/>
                  <a:gd name="T5" fmla="*/ 70 h 71"/>
                  <a:gd name="T6" fmla="*/ 80 w 81"/>
                  <a:gd name="T7" fmla="*/ 62 h 71"/>
                  <a:gd name="T8" fmla="*/ 80 w 81"/>
                  <a:gd name="T9" fmla="*/ 59 h 71"/>
                  <a:gd name="T10" fmla="*/ 10 w 81"/>
                  <a:gd name="T11" fmla="*/ 1 h 71"/>
                  <a:gd name="T12" fmla="*/ 7 w 81"/>
                  <a:gd name="T13" fmla="*/ 1 h 71"/>
                  <a:gd name="T14" fmla="*/ 1 w 81"/>
                  <a:gd name="T15" fmla="*/ 8 h 71"/>
                  <a:gd name="T16" fmla="*/ 1 w 81"/>
                  <a:gd name="T17"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71">
                    <a:moveTo>
                      <a:pt x="1" y="11"/>
                    </a:moveTo>
                    <a:cubicBezTo>
                      <a:pt x="71" y="70"/>
                      <a:pt x="71" y="70"/>
                      <a:pt x="71" y="70"/>
                    </a:cubicBezTo>
                    <a:cubicBezTo>
                      <a:pt x="72" y="71"/>
                      <a:pt x="73" y="71"/>
                      <a:pt x="74" y="70"/>
                    </a:cubicBezTo>
                    <a:cubicBezTo>
                      <a:pt x="80" y="62"/>
                      <a:pt x="80" y="62"/>
                      <a:pt x="80" y="62"/>
                    </a:cubicBezTo>
                    <a:cubicBezTo>
                      <a:pt x="81" y="61"/>
                      <a:pt x="81" y="60"/>
                      <a:pt x="80" y="59"/>
                    </a:cubicBezTo>
                    <a:cubicBezTo>
                      <a:pt x="10" y="1"/>
                      <a:pt x="10" y="1"/>
                      <a:pt x="10" y="1"/>
                    </a:cubicBezTo>
                    <a:cubicBezTo>
                      <a:pt x="9" y="0"/>
                      <a:pt x="8" y="0"/>
                      <a:pt x="7" y="1"/>
                    </a:cubicBezTo>
                    <a:cubicBezTo>
                      <a:pt x="1" y="8"/>
                      <a:pt x="1" y="8"/>
                      <a:pt x="1" y="8"/>
                    </a:cubicBezTo>
                    <a:cubicBezTo>
                      <a:pt x="0" y="9"/>
                      <a:pt x="0" y="11"/>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1" name="Freeform 166">
                <a:extLst>
                  <a:ext uri="{FF2B5EF4-FFF2-40B4-BE49-F238E27FC236}">
                    <a16:creationId xmlns:a16="http://schemas.microsoft.com/office/drawing/2014/main" xmlns="" id="{861F9017-8987-6A48-AAD5-64B30155634D}"/>
                  </a:ext>
                </a:extLst>
              </p:cNvPr>
              <p:cNvSpPr>
                <a:spLocks/>
              </p:cNvSpPr>
              <p:nvPr/>
            </p:nvSpPr>
            <p:spPr bwMode="auto">
              <a:xfrm>
                <a:off x="3060" y="3101"/>
                <a:ext cx="141" cy="138"/>
              </a:xfrm>
              <a:custGeom>
                <a:avLst/>
                <a:gdLst>
                  <a:gd name="T0" fmla="*/ 28 w 74"/>
                  <a:gd name="T1" fmla="*/ 18 h 73"/>
                  <a:gd name="T2" fmla="*/ 41 w 74"/>
                  <a:gd name="T3" fmla="*/ 1 h 73"/>
                  <a:gd name="T4" fmla="*/ 46 w 74"/>
                  <a:gd name="T5" fmla="*/ 1 h 73"/>
                  <a:gd name="T6" fmla="*/ 73 w 74"/>
                  <a:gd name="T7" fmla="*/ 24 h 73"/>
                  <a:gd name="T8" fmla="*/ 73 w 74"/>
                  <a:gd name="T9" fmla="*/ 28 h 73"/>
                  <a:gd name="T10" fmla="*/ 60 w 74"/>
                  <a:gd name="T11" fmla="*/ 45 h 73"/>
                  <a:gd name="T12" fmla="*/ 60 w 74"/>
                  <a:gd name="T13" fmla="*/ 49 h 73"/>
                  <a:gd name="T14" fmla="*/ 70 w 74"/>
                  <a:gd name="T15" fmla="*/ 58 h 73"/>
                  <a:gd name="T16" fmla="*/ 71 w 74"/>
                  <a:gd name="T17" fmla="*/ 62 h 73"/>
                  <a:gd name="T18" fmla="*/ 63 w 74"/>
                  <a:gd name="T19" fmla="*/ 71 h 73"/>
                  <a:gd name="T20" fmla="*/ 58 w 74"/>
                  <a:gd name="T21" fmla="*/ 72 h 73"/>
                  <a:gd name="T22" fmla="*/ 1 w 74"/>
                  <a:gd name="T23" fmla="*/ 23 h 73"/>
                  <a:gd name="T24" fmla="*/ 1 w 74"/>
                  <a:gd name="T25" fmla="*/ 19 h 73"/>
                  <a:gd name="T26" fmla="*/ 9 w 74"/>
                  <a:gd name="T27" fmla="*/ 10 h 73"/>
                  <a:gd name="T28" fmla="*/ 13 w 74"/>
                  <a:gd name="T29" fmla="*/ 9 h 73"/>
                  <a:gd name="T30" fmla="*/ 23 w 74"/>
                  <a:gd name="T31" fmla="*/ 18 h 73"/>
                  <a:gd name="T32" fmla="*/ 28 w 74"/>
                  <a:gd name="T33" fmla="*/ 1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73">
                    <a:moveTo>
                      <a:pt x="28" y="18"/>
                    </a:moveTo>
                    <a:cubicBezTo>
                      <a:pt x="41" y="1"/>
                      <a:pt x="41" y="1"/>
                      <a:pt x="41" y="1"/>
                    </a:cubicBezTo>
                    <a:cubicBezTo>
                      <a:pt x="42" y="0"/>
                      <a:pt x="44" y="0"/>
                      <a:pt x="46" y="1"/>
                    </a:cubicBezTo>
                    <a:cubicBezTo>
                      <a:pt x="73" y="24"/>
                      <a:pt x="73" y="24"/>
                      <a:pt x="73" y="24"/>
                    </a:cubicBezTo>
                    <a:cubicBezTo>
                      <a:pt x="74" y="25"/>
                      <a:pt x="74" y="27"/>
                      <a:pt x="73" y="28"/>
                    </a:cubicBezTo>
                    <a:cubicBezTo>
                      <a:pt x="60" y="45"/>
                      <a:pt x="60" y="45"/>
                      <a:pt x="60" y="45"/>
                    </a:cubicBezTo>
                    <a:cubicBezTo>
                      <a:pt x="59" y="46"/>
                      <a:pt x="59" y="48"/>
                      <a:pt x="60" y="49"/>
                    </a:cubicBezTo>
                    <a:cubicBezTo>
                      <a:pt x="70" y="58"/>
                      <a:pt x="70" y="58"/>
                      <a:pt x="70" y="58"/>
                    </a:cubicBezTo>
                    <a:cubicBezTo>
                      <a:pt x="71" y="59"/>
                      <a:pt x="72" y="61"/>
                      <a:pt x="71" y="62"/>
                    </a:cubicBezTo>
                    <a:cubicBezTo>
                      <a:pt x="63" y="71"/>
                      <a:pt x="63" y="71"/>
                      <a:pt x="63" y="71"/>
                    </a:cubicBezTo>
                    <a:cubicBezTo>
                      <a:pt x="62" y="73"/>
                      <a:pt x="60" y="73"/>
                      <a:pt x="58" y="72"/>
                    </a:cubicBezTo>
                    <a:cubicBezTo>
                      <a:pt x="1" y="23"/>
                      <a:pt x="1" y="23"/>
                      <a:pt x="1" y="23"/>
                    </a:cubicBezTo>
                    <a:cubicBezTo>
                      <a:pt x="0" y="22"/>
                      <a:pt x="0" y="20"/>
                      <a:pt x="1" y="19"/>
                    </a:cubicBezTo>
                    <a:cubicBezTo>
                      <a:pt x="9" y="10"/>
                      <a:pt x="9" y="10"/>
                      <a:pt x="9" y="10"/>
                    </a:cubicBezTo>
                    <a:cubicBezTo>
                      <a:pt x="10" y="8"/>
                      <a:pt x="12" y="8"/>
                      <a:pt x="13" y="9"/>
                    </a:cubicBezTo>
                    <a:cubicBezTo>
                      <a:pt x="23" y="18"/>
                      <a:pt x="23" y="18"/>
                      <a:pt x="23" y="18"/>
                    </a:cubicBezTo>
                    <a:cubicBezTo>
                      <a:pt x="25" y="19"/>
                      <a:pt x="26" y="19"/>
                      <a:pt x="2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2" name="Freeform 167">
                <a:extLst>
                  <a:ext uri="{FF2B5EF4-FFF2-40B4-BE49-F238E27FC236}">
                    <a16:creationId xmlns:a16="http://schemas.microsoft.com/office/drawing/2014/main" xmlns="" id="{500791C6-7AE0-F54C-992E-C902C5D14439}"/>
                  </a:ext>
                </a:extLst>
              </p:cNvPr>
              <p:cNvSpPr>
                <a:spLocks/>
              </p:cNvSpPr>
              <p:nvPr/>
            </p:nvSpPr>
            <p:spPr bwMode="auto">
              <a:xfrm>
                <a:off x="3403" y="2861"/>
                <a:ext cx="49" cy="42"/>
              </a:xfrm>
              <a:custGeom>
                <a:avLst/>
                <a:gdLst>
                  <a:gd name="T0" fmla="*/ 21 w 26"/>
                  <a:gd name="T1" fmla="*/ 22 h 22"/>
                  <a:gd name="T2" fmla="*/ 24 w 26"/>
                  <a:gd name="T3" fmla="*/ 21 h 22"/>
                  <a:gd name="T4" fmla="*/ 24 w 26"/>
                  <a:gd name="T5" fmla="*/ 15 h 22"/>
                  <a:gd name="T6" fmla="*/ 7 w 26"/>
                  <a:gd name="T7" fmla="*/ 1 h 22"/>
                  <a:gd name="T8" fmla="*/ 1 w 26"/>
                  <a:gd name="T9" fmla="*/ 2 h 22"/>
                  <a:gd name="T10" fmla="*/ 1 w 26"/>
                  <a:gd name="T11" fmla="*/ 7 h 22"/>
                  <a:gd name="T12" fmla="*/ 18 w 26"/>
                  <a:gd name="T13" fmla="*/ 22 h 22"/>
                  <a:gd name="T14" fmla="*/ 21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21" y="22"/>
                    </a:moveTo>
                    <a:cubicBezTo>
                      <a:pt x="22" y="22"/>
                      <a:pt x="23" y="22"/>
                      <a:pt x="24" y="21"/>
                    </a:cubicBezTo>
                    <a:cubicBezTo>
                      <a:pt x="26" y="19"/>
                      <a:pt x="25" y="17"/>
                      <a:pt x="24" y="15"/>
                    </a:cubicBezTo>
                    <a:cubicBezTo>
                      <a:pt x="7" y="1"/>
                      <a:pt x="7" y="1"/>
                      <a:pt x="7" y="1"/>
                    </a:cubicBezTo>
                    <a:cubicBezTo>
                      <a:pt x="5" y="0"/>
                      <a:pt x="2" y="0"/>
                      <a:pt x="1" y="2"/>
                    </a:cubicBezTo>
                    <a:cubicBezTo>
                      <a:pt x="0" y="3"/>
                      <a:pt x="0" y="6"/>
                      <a:pt x="1" y="7"/>
                    </a:cubicBezTo>
                    <a:cubicBezTo>
                      <a:pt x="18" y="22"/>
                      <a:pt x="18" y="22"/>
                      <a:pt x="18" y="22"/>
                    </a:cubicBezTo>
                    <a:cubicBezTo>
                      <a:pt x="19" y="22"/>
                      <a:pt x="20" y="22"/>
                      <a:pt x="2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3" name="Freeform 168">
                <a:extLst>
                  <a:ext uri="{FF2B5EF4-FFF2-40B4-BE49-F238E27FC236}">
                    <a16:creationId xmlns:a16="http://schemas.microsoft.com/office/drawing/2014/main" xmlns="" id="{56D6B274-7D48-8D4C-946E-8DEDF3FB4DC9}"/>
                  </a:ext>
                </a:extLst>
              </p:cNvPr>
              <p:cNvSpPr>
                <a:spLocks/>
              </p:cNvSpPr>
              <p:nvPr/>
            </p:nvSpPr>
            <p:spPr bwMode="auto">
              <a:xfrm>
                <a:off x="3376" y="2889"/>
                <a:ext cx="49" cy="44"/>
              </a:xfrm>
              <a:custGeom>
                <a:avLst/>
                <a:gdLst>
                  <a:gd name="T0" fmla="*/ 22 w 26"/>
                  <a:gd name="T1" fmla="*/ 23 h 23"/>
                  <a:gd name="T2" fmla="*/ 25 w 26"/>
                  <a:gd name="T3" fmla="*/ 22 h 23"/>
                  <a:gd name="T4" fmla="*/ 24 w 26"/>
                  <a:gd name="T5" fmla="*/ 16 h 23"/>
                  <a:gd name="T6" fmla="*/ 8 w 26"/>
                  <a:gd name="T7" fmla="*/ 2 h 23"/>
                  <a:gd name="T8" fmla="*/ 2 w 26"/>
                  <a:gd name="T9" fmla="*/ 2 h 23"/>
                  <a:gd name="T10" fmla="*/ 2 w 26"/>
                  <a:gd name="T11" fmla="*/ 8 h 23"/>
                  <a:gd name="T12" fmla="*/ 19 w 26"/>
                  <a:gd name="T13" fmla="*/ 22 h 23"/>
                  <a:gd name="T14" fmla="*/ 22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2" y="23"/>
                    </a:moveTo>
                    <a:cubicBezTo>
                      <a:pt x="23" y="23"/>
                      <a:pt x="24" y="23"/>
                      <a:pt x="25" y="22"/>
                    </a:cubicBezTo>
                    <a:cubicBezTo>
                      <a:pt x="26" y="20"/>
                      <a:pt x="26" y="17"/>
                      <a:pt x="24" y="16"/>
                    </a:cubicBezTo>
                    <a:cubicBezTo>
                      <a:pt x="8" y="2"/>
                      <a:pt x="8" y="2"/>
                      <a:pt x="8" y="2"/>
                    </a:cubicBezTo>
                    <a:cubicBezTo>
                      <a:pt x="6" y="0"/>
                      <a:pt x="3" y="0"/>
                      <a:pt x="2" y="2"/>
                    </a:cubicBezTo>
                    <a:cubicBezTo>
                      <a:pt x="0" y="4"/>
                      <a:pt x="1" y="6"/>
                      <a:pt x="2" y="8"/>
                    </a:cubicBezTo>
                    <a:cubicBezTo>
                      <a:pt x="19" y="22"/>
                      <a:pt x="19" y="22"/>
                      <a:pt x="19" y="22"/>
                    </a:cubicBezTo>
                    <a:cubicBezTo>
                      <a:pt x="20" y="23"/>
                      <a:pt x="21" y="23"/>
                      <a:pt x="2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4" name="Freeform 169">
                <a:extLst>
                  <a:ext uri="{FF2B5EF4-FFF2-40B4-BE49-F238E27FC236}">
                    <a16:creationId xmlns:a16="http://schemas.microsoft.com/office/drawing/2014/main" xmlns="" id="{C9FF08C6-F5F2-3148-A2F3-CE6158154A0C}"/>
                  </a:ext>
                </a:extLst>
              </p:cNvPr>
              <p:cNvSpPr>
                <a:spLocks/>
              </p:cNvSpPr>
              <p:nvPr/>
            </p:nvSpPr>
            <p:spPr bwMode="auto">
              <a:xfrm>
                <a:off x="3351" y="2920"/>
                <a:ext cx="50" cy="44"/>
              </a:xfrm>
              <a:custGeom>
                <a:avLst/>
                <a:gdLst>
                  <a:gd name="T0" fmla="*/ 22 w 26"/>
                  <a:gd name="T1" fmla="*/ 23 h 23"/>
                  <a:gd name="T2" fmla="*/ 25 w 26"/>
                  <a:gd name="T3" fmla="*/ 21 h 23"/>
                  <a:gd name="T4" fmla="*/ 24 w 26"/>
                  <a:gd name="T5" fmla="*/ 16 h 23"/>
                  <a:gd name="T6" fmla="*/ 7 w 26"/>
                  <a:gd name="T7" fmla="*/ 1 h 23"/>
                  <a:gd name="T8" fmla="*/ 2 w 26"/>
                  <a:gd name="T9" fmla="*/ 2 h 23"/>
                  <a:gd name="T10" fmla="*/ 2 w 26"/>
                  <a:gd name="T11" fmla="*/ 8 h 23"/>
                  <a:gd name="T12" fmla="*/ 19 w 26"/>
                  <a:gd name="T13" fmla="*/ 22 h 23"/>
                  <a:gd name="T14" fmla="*/ 22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2" y="23"/>
                    </a:moveTo>
                    <a:cubicBezTo>
                      <a:pt x="23" y="23"/>
                      <a:pt x="24" y="22"/>
                      <a:pt x="25" y="21"/>
                    </a:cubicBezTo>
                    <a:cubicBezTo>
                      <a:pt x="26" y="20"/>
                      <a:pt x="26" y="17"/>
                      <a:pt x="24" y="16"/>
                    </a:cubicBezTo>
                    <a:cubicBezTo>
                      <a:pt x="7" y="1"/>
                      <a:pt x="7" y="1"/>
                      <a:pt x="7" y="1"/>
                    </a:cubicBezTo>
                    <a:cubicBezTo>
                      <a:pt x="6" y="0"/>
                      <a:pt x="3" y="0"/>
                      <a:pt x="2" y="2"/>
                    </a:cubicBezTo>
                    <a:cubicBezTo>
                      <a:pt x="0" y="4"/>
                      <a:pt x="0" y="6"/>
                      <a:pt x="2" y="8"/>
                    </a:cubicBezTo>
                    <a:cubicBezTo>
                      <a:pt x="19" y="22"/>
                      <a:pt x="19" y="22"/>
                      <a:pt x="19" y="22"/>
                    </a:cubicBezTo>
                    <a:cubicBezTo>
                      <a:pt x="20" y="22"/>
                      <a:pt x="21" y="23"/>
                      <a:pt x="2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5" name="Freeform 170">
                <a:extLst>
                  <a:ext uri="{FF2B5EF4-FFF2-40B4-BE49-F238E27FC236}">
                    <a16:creationId xmlns:a16="http://schemas.microsoft.com/office/drawing/2014/main" xmlns="" id="{DC00D557-9B5D-AF40-B172-CBFA55F20A15}"/>
                  </a:ext>
                </a:extLst>
              </p:cNvPr>
              <p:cNvSpPr>
                <a:spLocks/>
              </p:cNvSpPr>
              <p:nvPr/>
            </p:nvSpPr>
            <p:spPr bwMode="auto">
              <a:xfrm>
                <a:off x="3326" y="2948"/>
                <a:ext cx="50" cy="44"/>
              </a:xfrm>
              <a:custGeom>
                <a:avLst/>
                <a:gdLst>
                  <a:gd name="T0" fmla="*/ 21 w 26"/>
                  <a:gd name="T1" fmla="*/ 23 h 23"/>
                  <a:gd name="T2" fmla="*/ 24 w 26"/>
                  <a:gd name="T3" fmla="*/ 22 h 23"/>
                  <a:gd name="T4" fmla="*/ 24 w 26"/>
                  <a:gd name="T5" fmla="*/ 16 h 23"/>
                  <a:gd name="T6" fmla="*/ 7 w 26"/>
                  <a:gd name="T7" fmla="*/ 2 h 23"/>
                  <a:gd name="T8" fmla="*/ 1 w 26"/>
                  <a:gd name="T9" fmla="*/ 2 h 23"/>
                  <a:gd name="T10" fmla="*/ 2 w 26"/>
                  <a:gd name="T11" fmla="*/ 8 h 23"/>
                  <a:gd name="T12" fmla="*/ 19 w 26"/>
                  <a:gd name="T13" fmla="*/ 22 h 23"/>
                  <a:gd name="T14" fmla="*/ 21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1" y="23"/>
                    </a:moveTo>
                    <a:cubicBezTo>
                      <a:pt x="23" y="23"/>
                      <a:pt x="24" y="23"/>
                      <a:pt x="24" y="22"/>
                    </a:cubicBezTo>
                    <a:cubicBezTo>
                      <a:pt x="26" y="20"/>
                      <a:pt x="26" y="18"/>
                      <a:pt x="24" y="16"/>
                    </a:cubicBezTo>
                    <a:cubicBezTo>
                      <a:pt x="7" y="2"/>
                      <a:pt x="7" y="2"/>
                      <a:pt x="7" y="2"/>
                    </a:cubicBezTo>
                    <a:cubicBezTo>
                      <a:pt x="5" y="0"/>
                      <a:pt x="3" y="1"/>
                      <a:pt x="1" y="2"/>
                    </a:cubicBezTo>
                    <a:cubicBezTo>
                      <a:pt x="0" y="4"/>
                      <a:pt x="0" y="7"/>
                      <a:pt x="2" y="8"/>
                    </a:cubicBezTo>
                    <a:cubicBezTo>
                      <a:pt x="19" y="22"/>
                      <a:pt x="19" y="22"/>
                      <a:pt x="19" y="22"/>
                    </a:cubicBezTo>
                    <a:cubicBezTo>
                      <a:pt x="19" y="23"/>
                      <a:pt x="20" y="23"/>
                      <a:pt x="2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6" name="Freeform 171">
                <a:extLst>
                  <a:ext uri="{FF2B5EF4-FFF2-40B4-BE49-F238E27FC236}">
                    <a16:creationId xmlns:a16="http://schemas.microsoft.com/office/drawing/2014/main" xmlns="" id="{2FF41112-1A29-5041-8085-4DD3B54C4EE9}"/>
                  </a:ext>
                </a:extLst>
              </p:cNvPr>
              <p:cNvSpPr>
                <a:spLocks/>
              </p:cNvSpPr>
              <p:nvPr/>
            </p:nvSpPr>
            <p:spPr bwMode="auto">
              <a:xfrm>
                <a:off x="3277" y="3009"/>
                <a:ext cx="49" cy="44"/>
              </a:xfrm>
              <a:custGeom>
                <a:avLst/>
                <a:gdLst>
                  <a:gd name="T0" fmla="*/ 21 w 26"/>
                  <a:gd name="T1" fmla="*/ 23 h 23"/>
                  <a:gd name="T2" fmla="*/ 24 w 26"/>
                  <a:gd name="T3" fmla="*/ 21 h 23"/>
                  <a:gd name="T4" fmla="*/ 24 w 26"/>
                  <a:gd name="T5" fmla="*/ 15 h 23"/>
                  <a:gd name="T6" fmla="*/ 7 w 26"/>
                  <a:gd name="T7" fmla="*/ 1 h 23"/>
                  <a:gd name="T8" fmla="*/ 1 w 26"/>
                  <a:gd name="T9" fmla="*/ 2 h 23"/>
                  <a:gd name="T10" fmla="*/ 2 w 26"/>
                  <a:gd name="T11" fmla="*/ 7 h 23"/>
                  <a:gd name="T12" fmla="*/ 18 w 26"/>
                  <a:gd name="T13" fmla="*/ 22 h 23"/>
                  <a:gd name="T14" fmla="*/ 21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1" y="23"/>
                    </a:moveTo>
                    <a:cubicBezTo>
                      <a:pt x="22" y="23"/>
                      <a:pt x="23" y="22"/>
                      <a:pt x="24" y="21"/>
                    </a:cubicBezTo>
                    <a:cubicBezTo>
                      <a:pt x="26" y="19"/>
                      <a:pt x="25" y="17"/>
                      <a:pt x="24" y="15"/>
                    </a:cubicBezTo>
                    <a:cubicBezTo>
                      <a:pt x="7" y="1"/>
                      <a:pt x="7" y="1"/>
                      <a:pt x="7" y="1"/>
                    </a:cubicBezTo>
                    <a:cubicBezTo>
                      <a:pt x="5" y="0"/>
                      <a:pt x="2" y="0"/>
                      <a:pt x="1" y="2"/>
                    </a:cubicBezTo>
                    <a:cubicBezTo>
                      <a:pt x="0" y="3"/>
                      <a:pt x="0" y="6"/>
                      <a:pt x="2" y="7"/>
                    </a:cubicBezTo>
                    <a:cubicBezTo>
                      <a:pt x="18" y="22"/>
                      <a:pt x="18" y="22"/>
                      <a:pt x="18" y="22"/>
                    </a:cubicBezTo>
                    <a:cubicBezTo>
                      <a:pt x="19" y="22"/>
                      <a:pt x="20" y="23"/>
                      <a:pt x="2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7" name="Freeform 172">
                <a:extLst>
                  <a:ext uri="{FF2B5EF4-FFF2-40B4-BE49-F238E27FC236}">
                    <a16:creationId xmlns:a16="http://schemas.microsoft.com/office/drawing/2014/main" xmlns="" id="{B00F5800-B8AC-C44C-92BF-F01F881A15FB}"/>
                  </a:ext>
                </a:extLst>
              </p:cNvPr>
              <p:cNvSpPr>
                <a:spLocks/>
              </p:cNvSpPr>
              <p:nvPr/>
            </p:nvSpPr>
            <p:spPr bwMode="auto">
              <a:xfrm>
                <a:off x="3250" y="3038"/>
                <a:ext cx="50" cy="44"/>
              </a:xfrm>
              <a:custGeom>
                <a:avLst/>
                <a:gdLst>
                  <a:gd name="T0" fmla="*/ 22 w 26"/>
                  <a:gd name="T1" fmla="*/ 23 h 23"/>
                  <a:gd name="T2" fmla="*/ 25 w 26"/>
                  <a:gd name="T3" fmla="*/ 22 h 23"/>
                  <a:gd name="T4" fmla="*/ 24 w 26"/>
                  <a:gd name="T5" fmla="*/ 16 h 23"/>
                  <a:gd name="T6" fmla="*/ 8 w 26"/>
                  <a:gd name="T7" fmla="*/ 2 h 23"/>
                  <a:gd name="T8" fmla="*/ 2 w 26"/>
                  <a:gd name="T9" fmla="*/ 2 h 23"/>
                  <a:gd name="T10" fmla="*/ 2 w 26"/>
                  <a:gd name="T11" fmla="*/ 8 h 23"/>
                  <a:gd name="T12" fmla="*/ 19 w 26"/>
                  <a:gd name="T13" fmla="*/ 22 h 23"/>
                  <a:gd name="T14" fmla="*/ 22 w 2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22" y="23"/>
                    </a:moveTo>
                    <a:cubicBezTo>
                      <a:pt x="23" y="23"/>
                      <a:pt x="24" y="23"/>
                      <a:pt x="25" y="22"/>
                    </a:cubicBezTo>
                    <a:cubicBezTo>
                      <a:pt x="26" y="20"/>
                      <a:pt x="26" y="17"/>
                      <a:pt x="24" y="16"/>
                    </a:cubicBezTo>
                    <a:cubicBezTo>
                      <a:pt x="8" y="2"/>
                      <a:pt x="8" y="2"/>
                      <a:pt x="8" y="2"/>
                    </a:cubicBezTo>
                    <a:cubicBezTo>
                      <a:pt x="6" y="0"/>
                      <a:pt x="3" y="1"/>
                      <a:pt x="2" y="2"/>
                    </a:cubicBezTo>
                    <a:cubicBezTo>
                      <a:pt x="0" y="4"/>
                      <a:pt x="1" y="7"/>
                      <a:pt x="2" y="8"/>
                    </a:cubicBezTo>
                    <a:cubicBezTo>
                      <a:pt x="19" y="22"/>
                      <a:pt x="19" y="22"/>
                      <a:pt x="19" y="22"/>
                    </a:cubicBezTo>
                    <a:cubicBezTo>
                      <a:pt x="20" y="23"/>
                      <a:pt x="21" y="23"/>
                      <a:pt x="2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8" name="Freeform 173">
                <a:extLst>
                  <a:ext uri="{FF2B5EF4-FFF2-40B4-BE49-F238E27FC236}">
                    <a16:creationId xmlns:a16="http://schemas.microsoft.com/office/drawing/2014/main" xmlns="" id="{BB4CCBC4-8972-294E-893F-B4412D45A3BE}"/>
                  </a:ext>
                </a:extLst>
              </p:cNvPr>
              <p:cNvSpPr>
                <a:spLocks/>
              </p:cNvSpPr>
              <p:nvPr/>
            </p:nvSpPr>
            <p:spPr bwMode="auto">
              <a:xfrm>
                <a:off x="3147" y="2985"/>
                <a:ext cx="225" cy="154"/>
              </a:xfrm>
              <a:custGeom>
                <a:avLst/>
                <a:gdLst>
                  <a:gd name="T0" fmla="*/ 32 w 118"/>
                  <a:gd name="T1" fmla="*/ 0 h 81"/>
                  <a:gd name="T2" fmla="*/ 118 w 118"/>
                  <a:gd name="T3" fmla="*/ 0 h 81"/>
                  <a:gd name="T4" fmla="*/ 51 w 118"/>
                  <a:gd name="T5" fmla="*/ 79 h 81"/>
                  <a:gd name="T6" fmla="*/ 47 w 118"/>
                  <a:gd name="T7" fmla="*/ 80 h 81"/>
                  <a:gd name="T8" fmla="*/ 2 w 118"/>
                  <a:gd name="T9" fmla="*/ 41 h 81"/>
                  <a:gd name="T10" fmla="*/ 1 w 118"/>
                  <a:gd name="T11" fmla="*/ 37 h 81"/>
                  <a:gd name="T12" fmla="*/ 32 w 11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118" h="81">
                    <a:moveTo>
                      <a:pt x="32" y="0"/>
                    </a:moveTo>
                    <a:cubicBezTo>
                      <a:pt x="118" y="0"/>
                      <a:pt x="118" y="0"/>
                      <a:pt x="118" y="0"/>
                    </a:cubicBezTo>
                    <a:cubicBezTo>
                      <a:pt x="51" y="79"/>
                      <a:pt x="51" y="79"/>
                      <a:pt x="51" y="79"/>
                    </a:cubicBezTo>
                    <a:cubicBezTo>
                      <a:pt x="50" y="81"/>
                      <a:pt x="49" y="81"/>
                      <a:pt x="47" y="80"/>
                    </a:cubicBezTo>
                    <a:cubicBezTo>
                      <a:pt x="2" y="41"/>
                      <a:pt x="2" y="41"/>
                      <a:pt x="2" y="41"/>
                    </a:cubicBezTo>
                    <a:cubicBezTo>
                      <a:pt x="0" y="40"/>
                      <a:pt x="0" y="38"/>
                      <a:pt x="1" y="3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29" name="Freeform 174">
                <a:extLst>
                  <a:ext uri="{FF2B5EF4-FFF2-40B4-BE49-F238E27FC236}">
                    <a16:creationId xmlns:a16="http://schemas.microsoft.com/office/drawing/2014/main" xmlns="" id="{8EF678F5-3BF6-2746-B25C-CDDB3817D0B4}"/>
                  </a:ext>
                </a:extLst>
              </p:cNvPr>
              <p:cNvSpPr>
                <a:spLocks/>
              </p:cNvSpPr>
              <p:nvPr/>
            </p:nvSpPr>
            <p:spPr bwMode="auto">
              <a:xfrm>
                <a:off x="1707" y="2003"/>
                <a:ext cx="144" cy="145"/>
              </a:xfrm>
              <a:custGeom>
                <a:avLst/>
                <a:gdLst>
                  <a:gd name="T0" fmla="*/ 0 w 76"/>
                  <a:gd name="T1" fmla="*/ 70 h 76"/>
                  <a:gd name="T2" fmla="*/ 0 w 76"/>
                  <a:gd name="T3" fmla="*/ 66 h 76"/>
                  <a:gd name="T4" fmla="*/ 0 w 76"/>
                  <a:gd name="T5" fmla="*/ 63 h 76"/>
                  <a:gd name="T6" fmla="*/ 1 w 76"/>
                  <a:gd name="T7" fmla="*/ 61 h 76"/>
                  <a:gd name="T8" fmla="*/ 2 w 76"/>
                  <a:gd name="T9" fmla="*/ 54 h 76"/>
                  <a:gd name="T10" fmla="*/ 3 w 76"/>
                  <a:gd name="T11" fmla="*/ 50 h 76"/>
                  <a:gd name="T12" fmla="*/ 4 w 76"/>
                  <a:gd name="T13" fmla="*/ 46 h 76"/>
                  <a:gd name="T14" fmla="*/ 7 w 76"/>
                  <a:gd name="T15" fmla="*/ 38 h 76"/>
                  <a:gd name="T16" fmla="*/ 12 w 76"/>
                  <a:gd name="T17" fmla="*/ 30 h 76"/>
                  <a:gd name="T18" fmla="*/ 18 w 76"/>
                  <a:gd name="T19" fmla="*/ 22 h 76"/>
                  <a:gd name="T20" fmla="*/ 26 w 76"/>
                  <a:gd name="T21" fmla="*/ 15 h 76"/>
                  <a:gd name="T22" fmla="*/ 34 w 76"/>
                  <a:gd name="T23" fmla="*/ 10 h 76"/>
                  <a:gd name="T24" fmla="*/ 42 w 76"/>
                  <a:gd name="T25" fmla="*/ 6 h 76"/>
                  <a:gd name="T26" fmla="*/ 46 w 76"/>
                  <a:gd name="T27" fmla="*/ 4 h 76"/>
                  <a:gd name="T28" fmla="*/ 49 w 76"/>
                  <a:gd name="T29" fmla="*/ 3 h 76"/>
                  <a:gd name="T30" fmla="*/ 56 w 76"/>
                  <a:gd name="T31" fmla="*/ 2 h 76"/>
                  <a:gd name="T32" fmla="*/ 59 w 76"/>
                  <a:gd name="T33" fmla="*/ 1 h 76"/>
                  <a:gd name="T34" fmla="*/ 61 w 76"/>
                  <a:gd name="T35" fmla="*/ 1 h 76"/>
                  <a:gd name="T36" fmla="*/ 66 w 76"/>
                  <a:gd name="T37" fmla="*/ 1 h 76"/>
                  <a:gd name="T38" fmla="*/ 76 w 76"/>
                  <a:gd name="T39" fmla="*/ 9 h 76"/>
                  <a:gd name="T40" fmla="*/ 67 w 76"/>
                  <a:gd name="T41" fmla="*/ 18 h 76"/>
                  <a:gd name="T42" fmla="*/ 67 w 76"/>
                  <a:gd name="T43" fmla="*/ 18 h 76"/>
                  <a:gd name="T44" fmla="*/ 66 w 76"/>
                  <a:gd name="T45" fmla="*/ 18 h 76"/>
                  <a:gd name="T46" fmla="*/ 63 w 76"/>
                  <a:gd name="T47" fmla="*/ 18 h 76"/>
                  <a:gd name="T48" fmla="*/ 61 w 76"/>
                  <a:gd name="T49" fmla="*/ 18 h 76"/>
                  <a:gd name="T50" fmla="*/ 59 w 76"/>
                  <a:gd name="T51" fmla="*/ 19 h 76"/>
                  <a:gd name="T52" fmla="*/ 54 w 76"/>
                  <a:gd name="T53" fmla="*/ 19 h 76"/>
                  <a:gd name="T54" fmla="*/ 51 w 76"/>
                  <a:gd name="T55" fmla="*/ 20 h 76"/>
                  <a:gd name="T56" fmla="*/ 48 w 76"/>
                  <a:gd name="T57" fmla="*/ 21 h 76"/>
                  <a:gd name="T58" fmla="*/ 41 w 76"/>
                  <a:gd name="T59" fmla="*/ 24 h 76"/>
                  <a:gd name="T60" fmla="*/ 35 w 76"/>
                  <a:gd name="T61" fmla="*/ 28 h 76"/>
                  <a:gd name="T62" fmla="*/ 29 w 76"/>
                  <a:gd name="T63" fmla="*/ 32 h 76"/>
                  <a:gd name="T64" fmla="*/ 24 w 76"/>
                  <a:gd name="T65" fmla="*/ 38 h 76"/>
                  <a:gd name="T66" fmla="*/ 19 w 76"/>
                  <a:gd name="T67" fmla="*/ 44 h 76"/>
                  <a:gd name="T68" fmla="*/ 16 w 76"/>
                  <a:gd name="T69" fmla="*/ 51 h 76"/>
                  <a:gd name="T70" fmla="*/ 15 w 76"/>
                  <a:gd name="T71" fmla="*/ 54 h 76"/>
                  <a:gd name="T72" fmla="*/ 14 w 76"/>
                  <a:gd name="T73" fmla="*/ 57 h 76"/>
                  <a:gd name="T74" fmla="*/ 13 w 76"/>
                  <a:gd name="T75" fmla="*/ 62 h 76"/>
                  <a:gd name="T76" fmla="*/ 12 w 76"/>
                  <a:gd name="T77" fmla="*/ 64 h 76"/>
                  <a:gd name="T78" fmla="*/ 12 w 76"/>
                  <a:gd name="T79" fmla="*/ 66 h 76"/>
                  <a:gd name="T80" fmla="*/ 12 w 76"/>
                  <a:gd name="T81" fmla="*/ 70 h 76"/>
                  <a:gd name="T82" fmla="*/ 6 w 76"/>
                  <a:gd name="T83" fmla="*/ 76 h 76"/>
                  <a:gd name="T84" fmla="*/ 0 w 76"/>
                  <a:gd name="T85"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76">
                    <a:moveTo>
                      <a:pt x="0" y="70"/>
                    </a:moveTo>
                    <a:cubicBezTo>
                      <a:pt x="0" y="70"/>
                      <a:pt x="0" y="68"/>
                      <a:pt x="0" y="66"/>
                    </a:cubicBezTo>
                    <a:cubicBezTo>
                      <a:pt x="0" y="65"/>
                      <a:pt x="0" y="64"/>
                      <a:pt x="0" y="63"/>
                    </a:cubicBezTo>
                    <a:cubicBezTo>
                      <a:pt x="0" y="63"/>
                      <a:pt x="1" y="62"/>
                      <a:pt x="1" y="61"/>
                    </a:cubicBezTo>
                    <a:cubicBezTo>
                      <a:pt x="1" y="58"/>
                      <a:pt x="1" y="56"/>
                      <a:pt x="2" y="54"/>
                    </a:cubicBezTo>
                    <a:cubicBezTo>
                      <a:pt x="2" y="53"/>
                      <a:pt x="2" y="51"/>
                      <a:pt x="3" y="50"/>
                    </a:cubicBezTo>
                    <a:cubicBezTo>
                      <a:pt x="3" y="49"/>
                      <a:pt x="3" y="47"/>
                      <a:pt x="4" y="46"/>
                    </a:cubicBezTo>
                    <a:cubicBezTo>
                      <a:pt x="5" y="43"/>
                      <a:pt x="6" y="41"/>
                      <a:pt x="7" y="38"/>
                    </a:cubicBezTo>
                    <a:cubicBezTo>
                      <a:pt x="9" y="35"/>
                      <a:pt x="10" y="32"/>
                      <a:pt x="12" y="30"/>
                    </a:cubicBezTo>
                    <a:cubicBezTo>
                      <a:pt x="14" y="27"/>
                      <a:pt x="16" y="25"/>
                      <a:pt x="18" y="22"/>
                    </a:cubicBezTo>
                    <a:cubicBezTo>
                      <a:pt x="21" y="20"/>
                      <a:pt x="23" y="17"/>
                      <a:pt x="26" y="15"/>
                    </a:cubicBezTo>
                    <a:cubicBezTo>
                      <a:pt x="28" y="13"/>
                      <a:pt x="31" y="12"/>
                      <a:pt x="34" y="10"/>
                    </a:cubicBezTo>
                    <a:cubicBezTo>
                      <a:pt x="36" y="8"/>
                      <a:pt x="39" y="7"/>
                      <a:pt x="42" y="6"/>
                    </a:cubicBezTo>
                    <a:cubicBezTo>
                      <a:pt x="43" y="5"/>
                      <a:pt x="44" y="5"/>
                      <a:pt x="46" y="4"/>
                    </a:cubicBezTo>
                    <a:cubicBezTo>
                      <a:pt x="47" y="4"/>
                      <a:pt x="48" y="3"/>
                      <a:pt x="49" y="3"/>
                    </a:cubicBezTo>
                    <a:cubicBezTo>
                      <a:pt x="52" y="2"/>
                      <a:pt x="54" y="2"/>
                      <a:pt x="56" y="2"/>
                    </a:cubicBezTo>
                    <a:cubicBezTo>
                      <a:pt x="57" y="1"/>
                      <a:pt x="58" y="1"/>
                      <a:pt x="59" y="1"/>
                    </a:cubicBezTo>
                    <a:cubicBezTo>
                      <a:pt x="60" y="1"/>
                      <a:pt x="61" y="1"/>
                      <a:pt x="61" y="1"/>
                    </a:cubicBezTo>
                    <a:cubicBezTo>
                      <a:pt x="64" y="1"/>
                      <a:pt x="66" y="1"/>
                      <a:pt x="66" y="1"/>
                    </a:cubicBezTo>
                    <a:cubicBezTo>
                      <a:pt x="71" y="0"/>
                      <a:pt x="75" y="4"/>
                      <a:pt x="76" y="9"/>
                    </a:cubicBezTo>
                    <a:cubicBezTo>
                      <a:pt x="76" y="14"/>
                      <a:pt x="72" y="18"/>
                      <a:pt x="67" y="18"/>
                    </a:cubicBezTo>
                    <a:cubicBezTo>
                      <a:pt x="67" y="18"/>
                      <a:pt x="67" y="18"/>
                      <a:pt x="67" y="18"/>
                    </a:cubicBezTo>
                    <a:cubicBezTo>
                      <a:pt x="66" y="18"/>
                      <a:pt x="66" y="18"/>
                      <a:pt x="66" y="18"/>
                    </a:cubicBezTo>
                    <a:cubicBezTo>
                      <a:pt x="66" y="18"/>
                      <a:pt x="65" y="18"/>
                      <a:pt x="63" y="18"/>
                    </a:cubicBezTo>
                    <a:cubicBezTo>
                      <a:pt x="62" y="18"/>
                      <a:pt x="62" y="18"/>
                      <a:pt x="61" y="18"/>
                    </a:cubicBezTo>
                    <a:cubicBezTo>
                      <a:pt x="60" y="18"/>
                      <a:pt x="59" y="18"/>
                      <a:pt x="59" y="19"/>
                    </a:cubicBezTo>
                    <a:cubicBezTo>
                      <a:pt x="57" y="19"/>
                      <a:pt x="55" y="19"/>
                      <a:pt x="54" y="19"/>
                    </a:cubicBezTo>
                    <a:cubicBezTo>
                      <a:pt x="53" y="20"/>
                      <a:pt x="52" y="20"/>
                      <a:pt x="51" y="20"/>
                    </a:cubicBezTo>
                    <a:cubicBezTo>
                      <a:pt x="50" y="20"/>
                      <a:pt x="49" y="21"/>
                      <a:pt x="48" y="21"/>
                    </a:cubicBezTo>
                    <a:cubicBezTo>
                      <a:pt x="45" y="22"/>
                      <a:pt x="43" y="23"/>
                      <a:pt x="41" y="24"/>
                    </a:cubicBezTo>
                    <a:cubicBezTo>
                      <a:pt x="39" y="25"/>
                      <a:pt x="37" y="26"/>
                      <a:pt x="35" y="28"/>
                    </a:cubicBezTo>
                    <a:cubicBezTo>
                      <a:pt x="33" y="29"/>
                      <a:pt x="31" y="31"/>
                      <a:pt x="29" y="32"/>
                    </a:cubicBezTo>
                    <a:cubicBezTo>
                      <a:pt x="27" y="34"/>
                      <a:pt x="25" y="36"/>
                      <a:pt x="24" y="38"/>
                    </a:cubicBezTo>
                    <a:cubicBezTo>
                      <a:pt x="22" y="40"/>
                      <a:pt x="21" y="42"/>
                      <a:pt x="19" y="44"/>
                    </a:cubicBezTo>
                    <a:cubicBezTo>
                      <a:pt x="18" y="47"/>
                      <a:pt x="17" y="49"/>
                      <a:pt x="16" y="51"/>
                    </a:cubicBezTo>
                    <a:cubicBezTo>
                      <a:pt x="16" y="52"/>
                      <a:pt x="15" y="53"/>
                      <a:pt x="15" y="54"/>
                    </a:cubicBezTo>
                    <a:cubicBezTo>
                      <a:pt x="15" y="55"/>
                      <a:pt x="14" y="56"/>
                      <a:pt x="14" y="57"/>
                    </a:cubicBezTo>
                    <a:cubicBezTo>
                      <a:pt x="13" y="59"/>
                      <a:pt x="13" y="60"/>
                      <a:pt x="13" y="62"/>
                    </a:cubicBezTo>
                    <a:cubicBezTo>
                      <a:pt x="13" y="63"/>
                      <a:pt x="13" y="63"/>
                      <a:pt x="12" y="64"/>
                    </a:cubicBezTo>
                    <a:cubicBezTo>
                      <a:pt x="12" y="65"/>
                      <a:pt x="12" y="66"/>
                      <a:pt x="12" y="66"/>
                    </a:cubicBezTo>
                    <a:cubicBezTo>
                      <a:pt x="12" y="69"/>
                      <a:pt x="12" y="70"/>
                      <a:pt x="12" y="70"/>
                    </a:cubicBezTo>
                    <a:cubicBezTo>
                      <a:pt x="12" y="73"/>
                      <a:pt x="9" y="76"/>
                      <a:pt x="6" y="76"/>
                    </a:cubicBezTo>
                    <a:cubicBezTo>
                      <a:pt x="2" y="75"/>
                      <a:pt x="0" y="73"/>
                      <a:pt x="0"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0" name="Freeform 175">
                <a:extLst>
                  <a:ext uri="{FF2B5EF4-FFF2-40B4-BE49-F238E27FC236}">
                    <a16:creationId xmlns:a16="http://schemas.microsoft.com/office/drawing/2014/main" xmlns="" id="{F6D68BD0-AEB2-E143-9296-9EC4A314705F}"/>
                  </a:ext>
                </a:extLst>
              </p:cNvPr>
              <p:cNvSpPr>
                <a:spLocks/>
              </p:cNvSpPr>
              <p:nvPr/>
            </p:nvSpPr>
            <p:spPr bwMode="auto">
              <a:xfrm>
                <a:off x="1606" y="1950"/>
                <a:ext cx="106" cy="156"/>
              </a:xfrm>
              <a:custGeom>
                <a:avLst/>
                <a:gdLst>
                  <a:gd name="T0" fmla="*/ 50 w 56"/>
                  <a:gd name="T1" fmla="*/ 44 h 82"/>
                  <a:gd name="T2" fmla="*/ 42 w 56"/>
                  <a:gd name="T3" fmla="*/ 81 h 82"/>
                  <a:gd name="T4" fmla="*/ 39 w 56"/>
                  <a:gd name="T5" fmla="*/ 82 h 82"/>
                  <a:gd name="T6" fmla="*/ 5 w 56"/>
                  <a:gd name="T7" fmla="*/ 59 h 82"/>
                  <a:gd name="T8" fmla="*/ 12 w 56"/>
                  <a:gd name="T9" fmla="*/ 3 h 82"/>
                  <a:gd name="T10" fmla="*/ 18 w 56"/>
                  <a:gd name="T11" fmla="*/ 1 h 82"/>
                  <a:gd name="T12" fmla="*/ 50 w 56"/>
                  <a:gd name="T13" fmla="*/ 44 h 82"/>
                </a:gdLst>
                <a:ahLst/>
                <a:cxnLst>
                  <a:cxn ang="0">
                    <a:pos x="T0" y="T1"/>
                  </a:cxn>
                  <a:cxn ang="0">
                    <a:pos x="T2" y="T3"/>
                  </a:cxn>
                  <a:cxn ang="0">
                    <a:pos x="T4" y="T5"/>
                  </a:cxn>
                  <a:cxn ang="0">
                    <a:pos x="T6" y="T7"/>
                  </a:cxn>
                  <a:cxn ang="0">
                    <a:pos x="T8" y="T9"/>
                  </a:cxn>
                  <a:cxn ang="0">
                    <a:pos x="T10" y="T11"/>
                  </a:cxn>
                  <a:cxn ang="0">
                    <a:pos x="T12" y="T13"/>
                  </a:cxn>
                </a:cxnLst>
                <a:rect l="0" t="0" r="r" b="b"/>
                <a:pathLst>
                  <a:path w="56" h="82">
                    <a:moveTo>
                      <a:pt x="50" y="44"/>
                    </a:moveTo>
                    <a:cubicBezTo>
                      <a:pt x="56" y="61"/>
                      <a:pt x="47" y="76"/>
                      <a:pt x="42" y="81"/>
                    </a:cubicBezTo>
                    <a:cubicBezTo>
                      <a:pt x="42" y="82"/>
                      <a:pt x="41" y="82"/>
                      <a:pt x="39" y="82"/>
                    </a:cubicBezTo>
                    <a:cubicBezTo>
                      <a:pt x="33" y="81"/>
                      <a:pt x="11" y="76"/>
                      <a:pt x="5" y="59"/>
                    </a:cubicBezTo>
                    <a:cubicBezTo>
                      <a:pt x="0" y="43"/>
                      <a:pt x="9" y="14"/>
                      <a:pt x="12" y="3"/>
                    </a:cubicBezTo>
                    <a:cubicBezTo>
                      <a:pt x="13" y="1"/>
                      <a:pt x="16" y="0"/>
                      <a:pt x="18" y="1"/>
                    </a:cubicBezTo>
                    <a:cubicBezTo>
                      <a:pt x="27" y="8"/>
                      <a:pt x="45" y="28"/>
                      <a:pt x="5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1" name="Freeform 176">
                <a:extLst>
                  <a:ext uri="{FF2B5EF4-FFF2-40B4-BE49-F238E27FC236}">
                    <a16:creationId xmlns:a16="http://schemas.microsoft.com/office/drawing/2014/main" xmlns="" id="{37C1FCC1-F36D-3545-815A-A029351EB91C}"/>
                  </a:ext>
                </a:extLst>
              </p:cNvPr>
              <p:cNvSpPr>
                <a:spLocks noEditPoints="1"/>
              </p:cNvSpPr>
              <p:nvPr/>
            </p:nvSpPr>
            <p:spPr bwMode="auto">
              <a:xfrm>
                <a:off x="1444" y="2142"/>
                <a:ext cx="548" cy="498"/>
              </a:xfrm>
              <a:custGeom>
                <a:avLst/>
                <a:gdLst>
                  <a:gd name="T0" fmla="*/ 277 w 288"/>
                  <a:gd name="T1" fmla="*/ 66 h 262"/>
                  <a:gd name="T2" fmla="*/ 246 w 288"/>
                  <a:gd name="T3" fmla="*/ 20 h 262"/>
                  <a:gd name="T4" fmla="*/ 194 w 288"/>
                  <a:gd name="T5" fmla="*/ 2 h 262"/>
                  <a:gd name="T6" fmla="*/ 144 w 288"/>
                  <a:gd name="T7" fmla="*/ 16 h 262"/>
                  <a:gd name="T8" fmla="*/ 94 w 288"/>
                  <a:gd name="T9" fmla="*/ 2 h 262"/>
                  <a:gd name="T10" fmla="*/ 42 w 288"/>
                  <a:gd name="T11" fmla="*/ 20 h 262"/>
                  <a:gd name="T12" fmla="*/ 11 w 288"/>
                  <a:gd name="T13" fmla="*/ 66 h 262"/>
                  <a:gd name="T14" fmla="*/ 0 w 288"/>
                  <a:gd name="T15" fmla="*/ 122 h 262"/>
                  <a:gd name="T16" fmla="*/ 11 w 288"/>
                  <a:gd name="T17" fmla="*/ 178 h 262"/>
                  <a:gd name="T18" fmla="*/ 42 w 288"/>
                  <a:gd name="T19" fmla="*/ 224 h 262"/>
                  <a:gd name="T20" fmla="*/ 88 w 288"/>
                  <a:gd name="T21" fmla="*/ 255 h 262"/>
                  <a:gd name="T22" fmla="*/ 144 w 288"/>
                  <a:gd name="T23" fmla="*/ 246 h 262"/>
                  <a:gd name="T24" fmla="*/ 200 w 288"/>
                  <a:gd name="T25" fmla="*/ 255 h 262"/>
                  <a:gd name="T26" fmla="*/ 246 w 288"/>
                  <a:gd name="T27" fmla="*/ 224 h 262"/>
                  <a:gd name="T28" fmla="*/ 277 w 288"/>
                  <a:gd name="T29" fmla="*/ 178 h 262"/>
                  <a:gd name="T30" fmla="*/ 288 w 288"/>
                  <a:gd name="T31" fmla="*/ 122 h 262"/>
                  <a:gd name="T32" fmla="*/ 277 w 288"/>
                  <a:gd name="T33" fmla="*/ 66 h 262"/>
                  <a:gd name="T34" fmla="*/ 75 w 288"/>
                  <a:gd name="T35" fmla="*/ 199 h 262"/>
                  <a:gd name="T36" fmla="*/ 72 w 288"/>
                  <a:gd name="T37" fmla="*/ 200 h 262"/>
                  <a:gd name="T38" fmla="*/ 73 w 288"/>
                  <a:gd name="T39" fmla="*/ 46 h 262"/>
                  <a:gd name="T40" fmla="*/ 76 w 288"/>
                  <a:gd name="T41" fmla="*/ 48 h 262"/>
                  <a:gd name="T42" fmla="*/ 75 w 288"/>
                  <a:gd name="T43" fmla="*/ 19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262">
                    <a:moveTo>
                      <a:pt x="277" y="66"/>
                    </a:moveTo>
                    <a:cubicBezTo>
                      <a:pt x="270" y="49"/>
                      <a:pt x="259" y="33"/>
                      <a:pt x="246" y="20"/>
                    </a:cubicBezTo>
                    <a:cubicBezTo>
                      <a:pt x="233" y="7"/>
                      <a:pt x="212" y="0"/>
                      <a:pt x="194" y="2"/>
                    </a:cubicBezTo>
                    <a:cubicBezTo>
                      <a:pt x="177" y="5"/>
                      <a:pt x="164" y="16"/>
                      <a:pt x="144" y="16"/>
                    </a:cubicBezTo>
                    <a:cubicBezTo>
                      <a:pt x="124" y="16"/>
                      <a:pt x="111" y="5"/>
                      <a:pt x="94" y="2"/>
                    </a:cubicBezTo>
                    <a:cubicBezTo>
                      <a:pt x="77" y="0"/>
                      <a:pt x="55" y="7"/>
                      <a:pt x="42" y="20"/>
                    </a:cubicBezTo>
                    <a:cubicBezTo>
                      <a:pt x="29" y="33"/>
                      <a:pt x="18" y="49"/>
                      <a:pt x="11" y="66"/>
                    </a:cubicBezTo>
                    <a:cubicBezTo>
                      <a:pt x="4" y="83"/>
                      <a:pt x="0" y="102"/>
                      <a:pt x="0" y="122"/>
                    </a:cubicBezTo>
                    <a:cubicBezTo>
                      <a:pt x="0" y="142"/>
                      <a:pt x="4" y="161"/>
                      <a:pt x="11" y="178"/>
                    </a:cubicBezTo>
                    <a:cubicBezTo>
                      <a:pt x="18" y="195"/>
                      <a:pt x="29" y="211"/>
                      <a:pt x="42" y="224"/>
                    </a:cubicBezTo>
                    <a:cubicBezTo>
                      <a:pt x="55" y="237"/>
                      <a:pt x="71" y="248"/>
                      <a:pt x="88" y="255"/>
                    </a:cubicBezTo>
                    <a:cubicBezTo>
                      <a:pt x="105" y="262"/>
                      <a:pt x="124" y="246"/>
                      <a:pt x="144" y="246"/>
                    </a:cubicBezTo>
                    <a:cubicBezTo>
                      <a:pt x="164" y="246"/>
                      <a:pt x="183" y="262"/>
                      <a:pt x="200" y="255"/>
                    </a:cubicBezTo>
                    <a:cubicBezTo>
                      <a:pt x="217" y="248"/>
                      <a:pt x="233" y="237"/>
                      <a:pt x="246" y="224"/>
                    </a:cubicBezTo>
                    <a:cubicBezTo>
                      <a:pt x="259" y="211"/>
                      <a:pt x="270" y="195"/>
                      <a:pt x="277" y="178"/>
                    </a:cubicBezTo>
                    <a:cubicBezTo>
                      <a:pt x="284" y="161"/>
                      <a:pt x="288" y="142"/>
                      <a:pt x="288" y="122"/>
                    </a:cubicBezTo>
                    <a:cubicBezTo>
                      <a:pt x="288" y="102"/>
                      <a:pt x="284" y="83"/>
                      <a:pt x="277" y="66"/>
                    </a:cubicBezTo>
                    <a:close/>
                    <a:moveTo>
                      <a:pt x="75" y="199"/>
                    </a:moveTo>
                    <a:cubicBezTo>
                      <a:pt x="75" y="200"/>
                      <a:pt x="73" y="202"/>
                      <a:pt x="72" y="200"/>
                    </a:cubicBezTo>
                    <a:cubicBezTo>
                      <a:pt x="8" y="112"/>
                      <a:pt x="50" y="64"/>
                      <a:pt x="73" y="46"/>
                    </a:cubicBezTo>
                    <a:cubicBezTo>
                      <a:pt x="75" y="45"/>
                      <a:pt x="76" y="46"/>
                      <a:pt x="76" y="48"/>
                    </a:cubicBezTo>
                    <a:cubicBezTo>
                      <a:pt x="69" y="95"/>
                      <a:pt x="53" y="125"/>
                      <a:pt x="75" y="1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2" name="Freeform 177">
                <a:extLst>
                  <a:ext uri="{FF2B5EF4-FFF2-40B4-BE49-F238E27FC236}">
                    <a16:creationId xmlns:a16="http://schemas.microsoft.com/office/drawing/2014/main" xmlns="" id="{EB81F3B0-BC18-BC4C-A802-E5B1515D5F56}"/>
                  </a:ext>
                </a:extLst>
              </p:cNvPr>
              <p:cNvSpPr>
                <a:spLocks/>
              </p:cNvSpPr>
              <p:nvPr/>
            </p:nvSpPr>
            <p:spPr bwMode="auto">
              <a:xfrm>
                <a:off x="3694" y="767"/>
                <a:ext cx="122" cy="121"/>
              </a:xfrm>
              <a:custGeom>
                <a:avLst/>
                <a:gdLst>
                  <a:gd name="T0" fmla="*/ 64 w 64"/>
                  <a:gd name="T1" fmla="*/ 59 h 64"/>
                  <a:gd name="T2" fmla="*/ 64 w 64"/>
                  <a:gd name="T3" fmla="*/ 55 h 64"/>
                  <a:gd name="T4" fmla="*/ 64 w 64"/>
                  <a:gd name="T5" fmla="*/ 53 h 64"/>
                  <a:gd name="T6" fmla="*/ 64 w 64"/>
                  <a:gd name="T7" fmla="*/ 51 h 64"/>
                  <a:gd name="T8" fmla="*/ 63 w 64"/>
                  <a:gd name="T9" fmla="*/ 45 h 64"/>
                  <a:gd name="T10" fmla="*/ 62 w 64"/>
                  <a:gd name="T11" fmla="*/ 42 h 64"/>
                  <a:gd name="T12" fmla="*/ 61 w 64"/>
                  <a:gd name="T13" fmla="*/ 39 h 64"/>
                  <a:gd name="T14" fmla="*/ 58 w 64"/>
                  <a:gd name="T15" fmla="*/ 32 h 64"/>
                  <a:gd name="T16" fmla="*/ 54 w 64"/>
                  <a:gd name="T17" fmla="*/ 25 h 64"/>
                  <a:gd name="T18" fmla="*/ 49 w 64"/>
                  <a:gd name="T19" fmla="*/ 18 h 64"/>
                  <a:gd name="T20" fmla="*/ 43 w 64"/>
                  <a:gd name="T21" fmla="*/ 13 h 64"/>
                  <a:gd name="T22" fmla="*/ 36 w 64"/>
                  <a:gd name="T23" fmla="*/ 8 h 64"/>
                  <a:gd name="T24" fmla="*/ 29 w 64"/>
                  <a:gd name="T25" fmla="*/ 5 h 64"/>
                  <a:gd name="T26" fmla="*/ 26 w 64"/>
                  <a:gd name="T27" fmla="*/ 3 h 64"/>
                  <a:gd name="T28" fmla="*/ 22 w 64"/>
                  <a:gd name="T29" fmla="*/ 2 h 64"/>
                  <a:gd name="T30" fmla="*/ 17 w 64"/>
                  <a:gd name="T31" fmla="*/ 1 h 64"/>
                  <a:gd name="T32" fmla="*/ 14 w 64"/>
                  <a:gd name="T33" fmla="*/ 1 h 64"/>
                  <a:gd name="T34" fmla="*/ 12 w 64"/>
                  <a:gd name="T35" fmla="*/ 0 h 64"/>
                  <a:gd name="T36" fmla="*/ 8 w 64"/>
                  <a:gd name="T37" fmla="*/ 0 h 64"/>
                  <a:gd name="T38" fmla="*/ 0 w 64"/>
                  <a:gd name="T39" fmla="*/ 7 h 64"/>
                  <a:gd name="T40" fmla="*/ 7 w 64"/>
                  <a:gd name="T41" fmla="*/ 15 h 64"/>
                  <a:gd name="T42" fmla="*/ 7 w 64"/>
                  <a:gd name="T43" fmla="*/ 15 h 64"/>
                  <a:gd name="T44" fmla="*/ 8 w 64"/>
                  <a:gd name="T45" fmla="*/ 15 h 64"/>
                  <a:gd name="T46" fmla="*/ 11 w 64"/>
                  <a:gd name="T47" fmla="*/ 15 h 64"/>
                  <a:gd name="T48" fmla="*/ 13 w 64"/>
                  <a:gd name="T49" fmla="*/ 15 h 64"/>
                  <a:gd name="T50" fmla="*/ 15 w 64"/>
                  <a:gd name="T51" fmla="*/ 15 h 64"/>
                  <a:gd name="T52" fmla="*/ 19 w 64"/>
                  <a:gd name="T53" fmla="*/ 16 h 64"/>
                  <a:gd name="T54" fmla="*/ 21 w 64"/>
                  <a:gd name="T55" fmla="*/ 17 h 64"/>
                  <a:gd name="T56" fmla="*/ 24 w 64"/>
                  <a:gd name="T57" fmla="*/ 17 h 64"/>
                  <a:gd name="T58" fmla="*/ 29 w 64"/>
                  <a:gd name="T59" fmla="*/ 20 h 64"/>
                  <a:gd name="T60" fmla="*/ 35 w 64"/>
                  <a:gd name="T61" fmla="*/ 23 h 64"/>
                  <a:gd name="T62" fmla="*/ 40 w 64"/>
                  <a:gd name="T63" fmla="*/ 27 h 64"/>
                  <a:gd name="T64" fmla="*/ 44 w 64"/>
                  <a:gd name="T65" fmla="*/ 32 h 64"/>
                  <a:gd name="T66" fmla="*/ 48 w 64"/>
                  <a:gd name="T67" fmla="*/ 37 h 64"/>
                  <a:gd name="T68" fmla="*/ 51 w 64"/>
                  <a:gd name="T69" fmla="*/ 43 h 64"/>
                  <a:gd name="T70" fmla="*/ 52 w 64"/>
                  <a:gd name="T71" fmla="*/ 45 h 64"/>
                  <a:gd name="T72" fmla="*/ 52 w 64"/>
                  <a:gd name="T73" fmla="*/ 48 h 64"/>
                  <a:gd name="T74" fmla="*/ 53 w 64"/>
                  <a:gd name="T75" fmla="*/ 52 h 64"/>
                  <a:gd name="T76" fmla="*/ 54 w 64"/>
                  <a:gd name="T77" fmla="*/ 54 h 64"/>
                  <a:gd name="T78" fmla="*/ 54 w 64"/>
                  <a:gd name="T79" fmla="*/ 56 h 64"/>
                  <a:gd name="T80" fmla="*/ 54 w 64"/>
                  <a:gd name="T81" fmla="*/ 59 h 64"/>
                  <a:gd name="T82" fmla="*/ 59 w 64"/>
                  <a:gd name="T83" fmla="*/ 64 h 64"/>
                  <a:gd name="T84" fmla="*/ 64 w 64"/>
                  <a:gd name="T85"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4" y="59"/>
                    </a:moveTo>
                    <a:cubicBezTo>
                      <a:pt x="64" y="59"/>
                      <a:pt x="64" y="57"/>
                      <a:pt x="64" y="55"/>
                    </a:cubicBezTo>
                    <a:cubicBezTo>
                      <a:pt x="64" y="55"/>
                      <a:pt x="64" y="54"/>
                      <a:pt x="64" y="53"/>
                    </a:cubicBezTo>
                    <a:cubicBezTo>
                      <a:pt x="64" y="53"/>
                      <a:pt x="64" y="52"/>
                      <a:pt x="64" y="51"/>
                    </a:cubicBezTo>
                    <a:cubicBezTo>
                      <a:pt x="64" y="49"/>
                      <a:pt x="63" y="47"/>
                      <a:pt x="63" y="45"/>
                    </a:cubicBezTo>
                    <a:cubicBezTo>
                      <a:pt x="63" y="44"/>
                      <a:pt x="62" y="43"/>
                      <a:pt x="62" y="42"/>
                    </a:cubicBezTo>
                    <a:cubicBezTo>
                      <a:pt x="62" y="41"/>
                      <a:pt x="61" y="40"/>
                      <a:pt x="61" y="39"/>
                    </a:cubicBezTo>
                    <a:cubicBezTo>
                      <a:pt x="60" y="36"/>
                      <a:pt x="59" y="34"/>
                      <a:pt x="58" y="32"/>
                    </a:cubicBezTo>
                    <a:cubicBezTo>
                      <a:pt x="57" y="29"/>
                      <a:pt x="56" y="27"/>
                      <a:pt x="54" y="25"/>
                    </a:cubicBezTo>
                    <a:cubicBezTo>
                      <a:pt x="52" y="23"/>
                      <a:pt x="51" y="20"/>
                      <a:pt x="49" y="18"/>
                    </a:cubicBezTo>
                    <a:cubicBezTo>
                      <a:pt x="47" y="16"/>
                      <a:pt x="45" y="14"/>
                      <a:pt x="43" y="13"/>
                    </a:cubicBezTo>
                    <a:cubicBezTo>
                      <a:pt x="40" y="11"/>
                      <a:pt x="38" y="9"/>
                      <a:pt x="36" y="8"/>
                    </a:cubicBezTo>
                    <a:cubicBezTo>
                      <a:pt x="33" y="7"/>
                      <a:pt x="31" y="5"/>
                      <a:pt x="29" y="5"/>
                    </a:cubicBezTo>
                    <a:cubicBezTo>
                      <a:pt x="28" y="4"/>
                      <a:pt x="27" y="4"/>
                      <a:pt x="26" y="3"/>
                    </a:cubicBezTo>
                    <a:cubicBezTo>
                      <a:pt x="24" y="3"/>
                      <a:pt x="23" y="3"/>
                      <a:pt x="22" y="2"/>
                    </a:cubicBezTo>
                    <a:cubicBezTo>
                      <a:pt x="20" y="2"/>
                      <a:pt x="18" y="1"/>
                      <a:pt x="17" y="1"/>
                    </a:cubicBezTo>
                    <a:cubicBezTo>
                      <a:pt x="16" y="1"/>
                      <a:pt x="15" y="1"/>
                      <a:pt x="14" y="1"/>
                    </a:cubicBezTo>
                    <a:cubicBezTo>
                      <a:pt x="13" y="0"/>
                      <a:pt x="13" y="0"/>
                      <a:pt x="12" y="0"/>
                    </a:cubicBezTo>
                    <a:cubicBezTo>
                      <a:pt x="10" y="0"/>
                      <a:pt x="8" y="0"/>
                      <a:pt x="8" y="0"/>
                    </a:cubicBezTo>
                    <a:cubicBezTo>
                      <a:pt x="4" y="0"/>
                      <a:pt x="0" y="3"/>
                      <a:pt x="0" y="7"/>
                    </a:cubicBezTo>
                    <a:cubicBezTo>
                      <a:pt x="0" y="11"/>
                      <a:pt x="3" y="15"/>
                      <a:pt x="7" y="15"/>
                    </a:cubicBezTo>
                    <a:cubicBezTo>
                      <a:pt x="7" y="15"/>
                      <a:pt x="7" y="15"/>
                      <a:pt x="7" y="15"/>
                    </a:cubicBezTo>
                    <a:cubicBezTo>
                      <a:pt x="8" y="15"/>
                      <a:pt x="8" y="15"/>
                      <a:pt x="8" y="15"/>
                    </a:cubicBezTo>
                    <a:cubicBezTo>
                      <a:pt x="8" y="15"/>
                      <a:pt x="9" y="15"/>
                      <a:pt x="11" y="15"/>
                    </a:cubicBezTo>
                    <a:cubicBezTo>
                      <a:pt x="12" y="15"/>
                      <a:pt x="12" y="15"/>
                      <a:pt x="13" y="15"/>
                    </a:cubicBezTo>
                    <a:cubicBezTo>
                      <a:pt x="13" y="15"/>
                      <a:pt x="14" y="15"/>
                      <a:pt x="15" y="15"/>
                    </a:cubicBezTo>
                    <a:cubicBezTo>
                      <a:pt x="16" y="16"/>
                      <a:pt x="17" y="16"/>
                      <a:pt x="19" y="16"/>
                    </a:cubicBezTo>
                    <a:cubicBezTo>
                      <a:pt x="20" y="16"/>
                      <a:pt x="20" y="16"/>
                      <a:pt x="21" y="17"/>
                    </a:cubicBezTo>
                    <a:cubicBezTo>
                      <a:pt x="22" y="17"/>
                      <a:pt x="23" y="17"/>
                      <a:pt x="24" y="17"/>
                    </a:cubicBezTo>
                    <a:cubicBezTo>
                      <a:pt x="26" y="18"/>
                      <a:pt x="27" y="19"/>
                      <a:pt x="29" y="20"/>
                    </a:cubicBezTo>
                    <a:cubicBezTo>
                      <a:pt x="31" y="21"/>
                      <a:pt x="33" y="22"/>
                      <a:pt x="35" y="23"/>
                    </a:cubicBezTo>
                    <a:cubicBezTo>
                      <a:pt x="37" y="24"/>
                      <a:pt x="38" y="26"/>
                      <a:pt x="40" y="27"/>
                    </a:cubicBezTo>
                    <a:cubicBezTo>
                      <a:pt x="41" y="29"/>
                      <a:pt x="43" y="30"/>
                      <a:pt x="44" y="32"/>
                    </a:cubicBezTo>
                    <a:cubicBezTo>
                      <a:pt x="46" y="34"/>
                      <a:pt x="47" y="36"/>
                      <a:pt x="48" y="37"/>
                    </a:cubicBezTo>
                    <a:cubicBezTo>
                      <a:pt x="49" y="39"/>
                      <a:pt x="50" y="41"/>
                      <a:pt x="51" y="43"/>
                    </a:cubicBezTo>
                    <a:cubicBezTo>
                      <a:pt x="51" y="44"/>
                      <a:pt x="51" y="44"/>
                      <a:pt x="52" y="45"/>
                    </a:cubicBezTo>
                    <a:cubicBezTo>
                      <a:pt x="52" y="46"/>
                      <a:pt x="52" y="47"/>
                      <a:pt x="52" y="48"/>
                    </a:cubicBezTo>
                    <a:cubicBezTo>
                      <a:pt x="53" y="49"/>
                      <a:pt x="53" y="51"/>
                      <a:pt x="53" y="52"/>
                    </a:cubicBezTo>
                    <a:cubicBezTo>
                      <a:pt x="53" y="53"/>
                      <a:pt x="54" y="53"/>
                      <a:pt x="54" y="54"/>
                    </a:cubicBezTo>
                    <a:cubicBezTo>
                      <a:pt x="54" y="55"/>
                      <a:pt x="54" y="55"/>
                      <a:pt x="54" y="56"/>
                    </a:cubicBezTo>
                    <a:cubicBezTo>
                      <a:pt x="54" y="58"/>
                      <a:pt x="54" y="59"/>
                      <a:pt x="54" y="59"/>
                    </a:cubicBezTo>
                    <a:cubicBezTo>
                      <a:pt x="54" y="62"/>
                      <a:pt x="57" y="64"/>
                      <a:pt x="59" y="64"/>
                    </a:cubicBezTo>
                    <a:cubicBezTo>
                      <a:pt x="62" y="64"/>
                      <a:pt x="64" y="61"/>
                      <a:pt x="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3" name="Freeform 178">
                <a:extLst>
                  <a:ext uri="{FF2B5EF4-FFF2-40B4-BE49-F238E27FC236}">
                    <a16:creationId xmlns:a16="http://schemas.microsoft.com/office/drawing/2014/main" xmlns="" id="{A2E703FF-3AD2-AC4B-8E4C-416FF86DD9DB}"/>
                  </a:ext>
                </a:extLst>
              </p:cNvPr>
              <p:cNvSpPr>
                <a:spLocks/>
              </p:cNvSpPr>
              <p:nvPr/>
            </p:nvSpPr>
            <p:spPr bwMode="auto">
              <a:xfrm>
                <a:off x="3812" y="721"/>
                <a:ext cx="90" cy="131"/>
              </a:xfrm>
              <a:custGeom>
                <a:avLst/>
                <a:gdLst>
                  <a:gd name="T0" fmla="*/ 5 w 47"/>
                  <a:gd name="T1" fmla="*/ 37 h 69"/>
                  <a:gd name="T2" fmla="*/ 11 w 47"/>
                  <a:gd name="T3" fmla="*/ 68 h 69"/>
                  <a:gd name="T4" fmla="*/ 14 w 47"/>
                  <a:gd name="T5" fmla="*/ 69 h 69"/>
                  <a:gd name="T6" fmla="*/ 43 w 47"/>
                  <a:gd name="T7" fmla="*/ 50 h 69"/>
                  <a:gd name="T8" fmla="*/ 37 w 47"/>
                  <a:gd name="T9" fmla="*/ 2 h 69"/>
                  <a:gd name="T10" fmla="*/ 32 w 47"/>
                  <a:gd name="T11" fmla="*/ 1 h 69"/>
                  <a:gd name="T12" fmla="*/ 5 w 47"/>
                  <a:gd name="T13" fmla="*/ 37 h 69"/>
                </a:gdLst>
                <a:ahLst/>
                <a:cxnLst>
                  <a:cxn ang="0">
                    <a:pos x="T0" y="T1"/>
                  </a:cxn>
                  <a:cxn ang="0">
                    <a:pos x="T2" y="T3"/>
                  </a:cxn>
                  <a:cxn ang="0">
                    <a:pos x="T4" y="T5"/>
                  </a:cxn>
                  <a:cxn ang="0">
                    <a:pos x="T6" y="T7"/>
                  </a:cxn>
                  <a:cxn ang="0">
                    <a:pos x="T8" y="T9"/>
                  </a:cxn>
                  <a:cxn ang="0">
                    <a:pos x="T10" y="T11"/>
                  </a:cxn>
                  <a:cxn ang="0">
                    <a:pos x="T12" y="T13"/>
                  </a:cxn>
                </a:cxnLst>
                <a:rect l="0" t="0" r="r" b="b"/>
                <a:pathLst>
                  <a:path w="47" h="69">
                    <a:moveTo>
                      <a:pt x="5" y="37"/>
                    </a:moveTo>
                    <a:cubicBezTo>
                      <a:pt x="0" y="52"/>
                      <a:pt x="7" y="64"/>
                      <a:pt x="11" y="68"/>
                    </a:cubicBezTo>
                    <a:cubicBezTo>
                      <a:pt x="12" y="69"/>
                      <a:pt x="13" y="69"/>
                      <a:pt x="14" y="69"/>
                    </a:cubicBezTo>
                    <a:cubicBezTo>
                      <a:pt x="19" y="68"/>
                      <a:pt x="38" y="64"/>
                      <a:pt x="43" y="50"/>
                    </a:cubicBezTo>
                    <a:cubicBezTo>
                      <a:pt x="47" y="36"/>
                      <a:pt x="40" y="12"/>
                      <a:pt x="37" y="2"/>
                    </a:cubicBezTo>
                    <a:cubicBezTo>
                      <a:pt x="36" y="1"/>
                      <a:pt x="34" y="0"/>
                      <a:pt x="32" y="1"/>
                    </a:cubicBezTo>
                    <a:cubicBezTo>
                      <a:pt x="24" y="7"/>
                      <a:pt x="9" y="24"/>
                      <a:pt x="5"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4" name="Freeform 179">
                <a:extLst>
                  <a:ext uri="{FF2B5EF4-FFF2-40B4-BE49-F238E27FC236}">
                    <a16:creationId xmlns:a16="http://schemas.microsoft.com/office/drawing/2014/main" xmlns="" id="{FCFB0A46-27C2-0B44-AF16-619D605D3725}"/>
                  </a:ext>
                </a:extLst>
              </p:cNvPr>
              <p:cNvSpPr>
                <a:spLocks noEditPoints="1"/>
              </p:cNvSpPr>
              <p:nvPr/>
            </p:nvSpPr>
            <p:spPr bwMode="auto">
              <a:xfrm>
                <a:off x="3574" y="885"/>
                <a:ext cx="465" cy="422"/>
              </a:xfrm>
              <a:custGeom>
                <a:avLst/>
                <a:gdLst>
                  <a:gd name="T0" fmla="*/ 0 w 244"/>
                  <a:gd name="T1" fmla="*/ 103 h 222"/>
                  <a:gd name="T2" fmla="*/ 9 w 244"/>
                  <a:gd name="T3" fmla="*/ 150 h 222"/>
                  <a:gd name="T4" fmla="*/ 36 w 244"/>
                  <a:gd name="T5" fmla="*/ 189 h 222"/>
                  <a:gd name="T6" fmla="*/ 75 w 244"/>
                  <a:gd name="T7" fmla="*/ 216 h 222"/>
                  <a:gd name="T8" fmla="*/ 122 w 244"/>
                  <a:gd name="T9" fmla="*/ 208 h 222"/>
                  <a:gd name="T10" fmla="*/ 170 w 244"/>
                  <a:gd name="T11" fmla="*/ 216 h 222"/>
                  <a:gd name="T12" fmla="*/ 209 w 244"/>
                  <a:gd name="T13" fmla="*/ 189 h 222"/>
                  <a:gd name="T14" fmla="*/ 235 w 244"/>
                  <a:gd name="T15" fmla="*/ 150 h 222"/>
                  <a:gd name="T16" fmla="*/ 244 w 244"/>
                  <a:gd name="T17" fmla="*/ 103 h 222"/>
                  <a:gd name="T18" fmla="*/ 235 w 244"/>
                  <a:gd name="T19" fmla="*/ 55 h 222"/>
                  <a:gd name="T20" fmla="*/ 209 w 244"/>
                  <a:gd name="T21" fmla="*/ 16 h 222"/>
                  <a:gd name="T22" fmla="*/ 165 w 244"/>
                  <a:gd name="T23" fmla="*/ 2 h 222"/>
                  <a:gd name="T24" fmla="*/ 122 w 244"/>
                  <a:gd name="T25" fmla="*/ 13 h 222"/>
                  <a:gd name="T26" fmla="*/ 80 w 244"/>
                  <a:gd name="T27" fmla="*/ 2 h 222"/>
                  <a:gd name="T28" fmla="*/ 36 w 244"/>
                  <a:gd name="T29" fmla="*/ 16 h 222"/>
                  <a:gd name="T30" fmla="*/ 9 w 244"/>
                  <a:gd name="T31" fmla="*/ 55 h 222"/>
                  <a:gd name="T32" fmla="*/ 0 w 244"/>
                  <a:gd name="T33" fmla="*/ 103 h 222"/>
                  <a:gd name="T34" fmla="*/ 180 w 244"/>
                  <a:gd name="T35" fmla="*/ 40 h 222"/>
                  <a:gd name="T36" fmla="*/ 182 w 244"/>
                  <a:gd name="T37" fmla="*/ 39 h 222"/>
                  <a:gd name="T38" fmla="*/ 183 w 244"/>
                  <a:gd name="T39" fmla="*/ 169 h 222"/>
                  <a:gd name="T40" fmla="*/ 181 w 244"/>
                  <a:gd name="T41" fmla="*/ 168 h 222"/>
                  <a:gd name="T42" fmla="*/ 180 w 244"/>
                  <a:gd name="T43" fmla="*/ 4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22">
                    <a:moveTo>
                      <a:pt x="0" y="103"/>
                    </a:moveTo>
                    <a:cubicBezTo>
                      <a:pt x="0" y="120"/>
                      <a:pt x="3" y="136"/>
                      <a:pt x="9" y="150"/>
                    </a:cubicBezTo>
                    <a:cubicBezTo>
                      <a:pt x="16" y="165"/>
                      <a:pt x="25" y="178"/>
                      <a:pt x="36" y="189"/>
                    </a:cubicBezTo>
                    <a:cubicBezTo>
                      <a:pt x="47" y="200"/>
                      <a:pt x="60" y="209"/>
                      <a:pt x="75" y="216"/>
                    </a:cubicBezTo>
                    <a:cubicBezTo>
                      <a:pt x="89" y="222"/>
                      <a:pt x="105" y="208"/>
                      <a:pt x="122" y="208"/>
                    </a:cubicBezTo>
                    <a:cubicBezTo>
                      <a:pt x="139" y="208"/>
                      <a:pt x="155" y="222"/>
                      <a:pt x="170" y="216"/>
                    </a:cubicBezTo>
                    <a:cubicBezTo>
                      <a:pt x="184" y="209"/>
                      <a:pt x="197" y="200"/>
                      <a:pt x="209" y="189"/>
                    </a:cubicBezTo>
                    <a:cubicBezTo>
                      <a:pt x="220" y="178"/>
                      <a:pt x="229" y="165"/>
                      <a:pt x="235" y="150"/>
                    </a:cubicBezTo>
                    <a:cubicBezTo>
                      <a:pt x="241" y="136"/>
                      <a:pt x="244" y="120"/>
                      <a:pt x="244" y="103"/>
                    </a:cubicBezTo>
                    <a:cubicBezTo>
                      <a:pt x="244" y="86"/>
                      <a:pt x="241" y="70"/>
                      <a:pt x="235" y="55"/>
                    </a:cubicBezTo>
                    <a:cubicBezTo>
                      <a:pt x="229" y="41"/>
                      <a:pt x="220" y="27"/>
                      <a:pt x="209" y="16"/>
                    </a:cubicBezTo>
                    <a:cubicBezTo>
                      <a:pt x="197" y="5"/>
                      <a:pt x="179" y="0"/>
                      <a:pt x="165" y="2"/>
                    </a:cubicBezTo>
                    <a:cubicBezTo>
                      <a:pt x="150" y="3"/>
                      <a:pt x="139" y="13"/>
                      <a:pt x="122" y="13"/>
                    </a:cubicBezTo>
                    <a:cubicBezTo>
                      <a:pt x="105" y="13"/>
                      <a:pt x="94" y="3"/>
                      <a:pt x="80" y="2"/>
                    </a:cubicBezTo>
                    <a:cubicBezTo>
                      <a:pt x="65" y="0"/>
                      <a:pt x="47" y="5"/>
                      <a:pt x="36" y="16"/>
                    </a:cubicBezTo>
                    <a:cubicBezTo>
                      <a:pt x="25" y="27"/>
                      <a:pt x="16" y="41"/>
                      <a:pt x="9" y="55"/>
                    </a:cubicBezTo>
                    <a:cubicBezTo>
                      <a:pt x="3" y="70"/>
                      <a:pt x="0" y="86"/>
                      <a:pt x="0" y="103"/>
                    </a:cubicBezTo>
                    <a:close/>
                    <a:moveTo>
                      <a:pt x="180" y="40"/>
                    </a:moveTo>
                    <a:cubicBezTo>
                      <a:pt x="180" y="39"/>
                      <a:pt x="181" y="38"/>
                      <a:pt x="182" y="39"/>
                    </a:cubicBezTo>
                    <a:cubicBezTo>
                      <a:pt x="201" y="54"/>
                      <a:pt x="237" y="94"/>
                      <a:pt x="183" y="169"/>
                    </a:cubicBezTo>
                    <a:cubicBezTo>
                      <a:pt x="182" y="170"/>
                      <a:pt x="180" y="169"/>
                      <a:pt x="181" y="168"/>
                    </a:cubicBezTo>
                    <a:cubicBezTo>
                      <a:pt x="199" y="105"/>
                      <a:pt x="186" y="80"/>
                      <a:pt x="1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5" name="Freeform 180">
                <a:extLst>
                  <a:ext uri="{FF2B5EF4-FFF2-40B4-BE49-F238E27FC236}">
                    <a16:creationId xmlns:a16="http://schemas.microsoft.com/office/drawing/2014/main" xmlns="" id="{3224BE0C-9843-CB47-BEB1-62072B813F6A}"/>
                  </a:ext>
                </a:extLst>
              </p:cNvPr>
              <p:cNvSpPr>
                <a:spLocks/>
              </p:cNvSpPr>
              <p:nvPr/>
            </p:nvSpPr>
            <p:spPr bwMode="auto">
              <a:xfrm>
                <a:off x="5895" y="1746"/>
                <a:ext cx="189" cy="86"/>
              </a:xfrm>
              <a:custGeom>
                <a:avLst/>
                <a:gdLst>
                  <a:gd name="T0" fmla="*/ 61 w 99"/>
                  <a:gd name="T1" fmla="*/ 10 h 45"/>
                  <a:gd name="T2" fmla="*/ 61 w 99"/>
                  <a:gd name="T3" fmla="*/ 7 h 45"/>
                  <a:gd name="T4" fmla="*/ 57 w 99"/>
                  <a:gd name="T5" fmla="*/ 6 h 45"/>
                  <a:gd name="T6" fmla="*/ 56 w 99"/>
                  <a:gd name="T7" fmla="*/ 5 h 45"/>
                  <a:gd name="T8" fmla="*/ 41 w 99"/>
                  <a:gd name="T9" fmla="*/ 1 h 45"/>
                  <a:gd name="T10" fmla="*/ 38 w 99"/>
                  <a:gd name="T11" fmla="*/ 3 h 45"/>
                  <a:gd name="T12" fmla="*/ 38 w 99"/>
                  <a:gd name="T13" fmla="*/ 8 h 45"/>
                  <a:gd name="T14" fmla="*/ 36 w 99"/>
                  <a:gd name="T15" fmla="*/ 10 h 45"/>
                  <a:gd name="T16" fmla="*/ 1 w 99"/>
                  <a:gd name="T17" fmla="*/ 41 h 45"/>
                  <a:gd name="T18" fmla="*/ 3 w 99"/>
                  <a:gd name="T19" fmla="*/ 45 h 45"/>
                  <a:gd name="T20" fmla="*/ 96 w 99"/>
                  <a:gd name="T21" fmla="*/ 45 h 45"/>
                  <a:gd name="T22" fmla="*/ 98 w 99"/>
                  <a:gd name="T23" fmla="*/ 41 h 45"/>
                  <a:gd name="T24" fmla="*/ 61 w 99"/>
                  <a:gd name="T25"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45">
                    <a:moveTo>
                      <a:pt x="61" y="10"/>
                    </a:moveTo>
                    <a:cubicBezTo>
                      <a:pt x="61" y="7"/>
                      <a:pt x="61" y="7"/>
                      <a:pt x="61" y="7"/>
                    </a:cubicBezTo>
                    <a:cubicBezTo>
                      <a:pt x="60" y="6"/>
                      <a:pt x="59" y="6"/>
                      <a:pt x="57" y="6"/>
                    </a:cubicBezTo>
                    <a:cubicBezTo>
                      <a:pt x="56" y="5"/>
                      <a:pt x="56" y="5"/>
                      <a:pt x="56" y="5"/>
                    </a:cubicBezTo>
                    <a:cubicBezTo>
                      <a:pt x="51" y="4"/>
                      <a:pt x="46" y="3"/>
                      <a:pt x="41" y="1"/>
                    </a:cubicBezTo>
                    <a:cubicBezTo>
                      <a:pt x="40" y="0"/>
                      <a:pt x="38" y="1"/>
                      <a:pt x="38" y="3"/>
                    </a:cubicBezTo>
                    <a:cubicBezTo>
                      <a:pt x="38" y="8"/>
                      <a:pt x="38" y="8"/>
                      <a:pt x="38" y="8"/>
                    </a:cubicBezTo>
                    <a:cubicBezTo>
                      <a:pt x="38" y="9"/>
                      <a:pt x="38" y="10"/>
                      <a:pt x="36" y="10"/>
                    </a:cubicBezTo>
                    <a:cubicBezTo>
                      <a:pt x="20" y="15"/>
                      <a:pt x="7" y="26"/>
                      <a:pt x="1" y="41"/>
                    </a:cubicBezTo>
                    <a:cubicBezTo>
                      <a:pt x="0" y="43"/>
                      <a:pt x="2" y="45"/>
                      <a:pt x="3" y="45"/>
                    </a:cubicBezTo>
                    <a:cubicBezTo>
                      <a:pt x="96" y="45"/>
                      <a:pt x="96" y="45"/>
                      <a:pt x="96" y="45"/>
                    </a:cubicBezTo>
                    <a:cubicBezTo>
                      <a:pt x="98" y="45"/>
                      <a:pt x="99" y="43"/>
                      <a:pt x="98" y="41"/>
                    </a:cubicBezTo>
                    <a:cubicBezTo>
                      <a:pt x="92" y="26"/>
                      <a:pt x="78" y="14"/>
                      <a:pt x="6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6" name="Freeform 181">
                <a:extLst>
                  <a:ext uri="{FF2B5EF4-FFF2-40B4-BE49-F238E27FC236}">
                    <a16:creationId xmlns:a16="http://schemas.microsoft.com/office/drawing/2014/main" xmlns="" id="{10BD83D6-9F34-EB40-B1ED-993B1943763D}"/>
                  </a:ext>
                </a:extLst>
              </p:cNvPr>
              <p:cNvSpPr>
                <a:spLocks/>
              </p:cNvSpPr>
              <p:nvPr/>
            </p:nvSpPr>
            <p:spPr bwMode="auto">
              <a:xfrm>
                <a:off x="5796" y="1393"/>
                <a:ext cx="387" cy="311"/>
              </a:xfrm>
              <a:custGeom>
                <a:avLst/>
                <a:gdLst>
                  <a:gd name="T0" fmla="*/ 1 w 203"/>
                  <a:gd name="T1" fmla="*/ 5 h 164"/>
                  <a:gd name="T2" fmla="*/ 87 w 203"/>
                  <a:gd name="T3" fmla="*/ 73 h 164"/>
                  <a:gd name="T4" fmla="*/ 90 w 203"/>
                  <a:gd name="T5" fmla="*/ 76 h 164"/>
                  <a:gd name="T6" fmla="*/ 90 w 203"/>
                  <a:gd name="T7" fmla="*/ 96 h 164"/>
                  <a:gd name="T8" fmla="*/ 90 w 203"/>
                  <a:gd name="T9" fmla="*/ 110 h 164"/>
                  <a:gd name="T10" fmla="*/ 90 w 203"/>
                  <a:gd name="T11" fmla="*/ 144 h 164"/>
                  <a:gd name="T12" fmla="*/ 90 w 203"/>
                  <a:gd name="T13" fmla="*/ 150 h 164"/>
                  <a:gd name="T14" fmla="*/ 90 w 203"/>
                  <a:gd name="T15" fmla="*/ 153 h 164"/>
                  <a:gd name="T16" fmla="*/ 91 w 203"/>
                  <a:gd name="T17" fmla="*/ 155 h 164"/>
                  <a:gd name="T18" fmla="*/ 100 w 203"/>
                  <a:gd name="T19" fmla="*/ 160 h 164"/>
                  <a:gd name="T20" fmla="*/ 108 w 203"/>
                  <a:gd name="T21" fmla="*/ 163 h 164"/>
                  <a:gd name="T22" fmla="*/ 113 w 203"/>
                  <a:gd name="T23" fmla="*/ 160 h 164"/>
                  <a:gd name="T24" fmla="*/ 113 w 203"/>
                  <a:gd name="T25" fmla="*/ 132 h 164"/>
                  <a:gd name="T26" fmla="*/ 113 w 203"/>
                  <a:gd name="T27" fmla="*/ 102 h 164"/>
                  <a:gd name="T28" fmla="*/ 113 w 203"/>
                  <a:gd name="T29" fmla="*/ 76 h 164"/>
                  <a:gd name="T30" fmla="*/ 116 w 203"/>
                  <a:gd name="T31" fmla="*/ 73 h 164"/>
                  <a:gd name="T32" fmla="*/ 202 w 203"/>
                  <a:gd name="T33" fmla="*/ 5 h 164"/>
                  <a:gd name="T34" fmla="*/ 198 w 203"/>
                  <a:gd name="T35" fmla="*/ 0 h 164"/>
                  <a:gd name="T36" fmla="*/ 5 w 203"/>
                  <a:gd name="T37" fmla="*/ 0 h 164"/>
                  <a:gd name="T38" fmla="*/ 1 w 203"/>
                  <a:gd name="T39" fmla="*/ 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164">
                    <a:moveTo>
                      <a:pt x="1" y="5"/>
                    </a:moveTo>
                    <a:cubicBezTo>
                      <a:pt x="15" y="41"/>
                      <a:pt x="48" y="67"/>
                      <a:pt x="87" y="73"/>
                    </a:cubicBezTo>
                    <a:cubicBezTo>
                      <a:pt x="89" y="73"/>
                      <a:pt x="90" y="74"/>
                      <a:pt x="90" y="76"/>
                    </a:cubicBezTo>
                    <a:cubicBezTo>
                      <a:pt x="90" y="96"/>
                      <a:pt x="90" y="96"/>
                      <a:pt x="90" y="96"/>
                    </a:cubicBezTo>
                    <a:cubicBezTo>
                      <a:pt x="90" y="110"/>
                      <a:pt x="90" y="110"/>
                      <a:pt x="90" y="110"/>
                    </a:cubicBezTo>
                    <a:cubicBezTo>
                      <a:pt x="90" y="144"/>
                      <a:pt x="90" y="144"/>
                      <a:pt x="90" y="144"/>
                    </a:cubicBezTo>
                    <a:cubicBezTo>
                      <a:pt x="90" y="150"/>
                      <a:pt x="90" y="150"/>
                      <a:pt x="90" y="150"/>
                    </a:cubicBezTo>
                    <a:cubicBezTo>
                      <a:pt x="90" y="153"/>
                      <a:pt x="90" y="153"/>
                      <a:pt x="90" y="153"/>
                    </a:cubicBezTo>
                    <a:cubicBezTo>
                      <a:pt x="90" y="154"/>
                      <a:pt x="91" y="155"/>
                      <a:pt x="91" y="155"/>
                    </a:cubicBezTo>
                    <a:cubicBezTo>
                      <a:pt x="93" y="157"/>
                      <a:pt x="96" y="159"/>
                      <a:pt x="100" y="160"/>
                    </a:cubicBezTo>
                    <a:cubicBezTo>
                      <a:pt x="102" y="161"/>
                      <a:pt x="105" y="162"/>
                      <a:pt x="108" y="163"/>
                    </a:cubicBezTo>
                    <a:cubicBezTo>
                      <a:pt x="110" y="164"/>
                      <a:pt x="113" y="162"/>
                      <a:pt x="113" y="160"/>
                    </a:cubicBezTo>
                    <a:cubicBezTo>
                      <a:pt x="113" y="132"/>
                      <a:pt x="113" y="132"/>
                      <a:pt x="113" y="132"/>
                    </a:cubicBezTo>
                    <a:cubicBezTo>
                      <a:pt x="113" y="102"/>
                      <a:pt x="113" y="102"/>
                      <a:pt x="113" y="102"/>
                    </a:cubicBezTo>
                    <a:cubicBezTo>
                      <a:pt x="113" y="76"/>
                      <a:pt x="113" y="76"/>
                      <a:pt x="113" y="76"/>
                    </a:cubicBezTo>
                    <a:cubicBezTo>
                      <a:pt x="113" y="74"/>
                      <a:pt x="114" y="73"/>
                      <a:pt x="116" y="73"/>
                    </a:cubicBezTo>
                    <a:cubicBezTo>
                      <a:pt x="155" y="67"/>
                      <a:pt x="188" y="41"/>
                      <a:pt x="202" y="5"/>
                    </a:cubicBezTo>
                    <a:cubicBezTo>
                      <a:pt x="203" y="3"/>
                      <a:pt x="201" y="0"/>
                      <a:pt x="198" y="0"/>
                    </a:cubicBezTo>
                    <a:cubicBezTo>
                      <a:pt x="5" y="0"/>
                      <a:pt x="5" y="0"/>
                      <a:pt x="5" y="0"/>
                    </a:cubicBezTo>
                    <a:cubicBezTo>
                      <a:pt x="2" y="0"/>
                      <a:pt x="0"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7" name="Freeform 182">
                <a:extLst>
                  <a:ext uri="{FF2B5EF4-FFF2-40B4-BE49-F238E27FC236}">
                    <a16:creationId xmlns:a16="http://schemas.microsoft.com/office/drawing/2014/main" xmlns="" id="{F7763317-4F22-E343-B118-3AB2C3771004}"/>
                  </a:ext>
                </a:extLst>
              </p:cNvPr>
              <p:cNvSpPr>
                <a:spLocks/>
              </p:cNvSpPr>
              <p:nvPr/>
            </p:nvSpPr>
            <p:spPr bwMode="auto">
              <a:xfrm>
                <a:off x="6008" y="1278"/>
                <a:ext cx="257" cy="345"/>
              </a:xfrm>
              <a:custGeom>
                <a:avLst/>
                <a:gdLst>
                  <a:gd name="T0" fmla="*/ 133 w 135"/>
                  <a:gd name="T1" fmla="*/ 52 h 181"/>
                  <a:gd name="T2" fmla="*/ 123 w 135"/>
                  <a:gd name="T3" fmla="*/ 30 h 181"/>
                  <a:gd name="T4" fmla="*/ 115 w 135"/>
                  <a:gd name="T5" fmla="*/ 21 h 181"/>
                  <a:gd name="T6" fmla="*/ 110 w 135"/>
                  <a:gd name="T7" fmla="*/ 17 h 181"/>
                  <a:gd name="T8" fmla="*/ 108 w 135"/>
                  <a:gd name="T9" fmla="*/ 16 h 181"/>
                  <a:gd name="T10" fmla="*/ 108 w 135"/>
                  <a:gd name="T11" fmla="*/ 15 h 181"/>
                  <a:gd name="T12" fmla="*/ 107 w 135"/>
                  <a:gd name="T13" fmla="*/ 15 h 181"/>
                  <a:gd name="T14" fmla="*/ 107 w 135"/>
                  <a:gd name="T15" fmla="*/ 15 h 181"/>
                  <a:gd name="T16" fmla="*/ 106 w 135"/>
                  <a:gd name="T17" fmla="*/ 14 h 181"/>
                  <a:gd name="T18" fmla="*/ 86 w 135"/>
                  <a:gd name="T19" fmla="*/ 5 h 181"/>
                  <a:gd name="T20" fmla="*/ 49 w 135"/>
                  <a:gd name="T21" fmla="*/ 1 h 181"/>
                  <a:gd name="T22" fmla="*/ 22 w 135"/>
                  <a:gd name="T23" fmla="*/ 11 h 181"/>
                  <a:gd name="T24" fmla="*/ 7 w 135"/>
                  <a:gd name="T25" fmla="*/ 23 h 181"/>
                  <a:gd name="T26" fmla="*/ 5 w 135"/>
                  <a:gd name="T27" fmla="*/ 25 h 181"/>
                  <a:gd name="T28" fmla="*/ 4 w 135"/>
                  <a:gd name="T29" fmla="*/ 26 h 181"/>
                  <a:gd name="T30" fmla="*/ 3 w 135"/>
                  <a:gd name="T31" fmla="*/ 28 h 181"/>
                  <a:gd name="T32" fmla="*/ 3 w 135"/>
                  <a:gd name="T33" fmla="*/ 28 h 181"/>
                  <a:gd name="T34" fmla="*/ 2 w 135"/>
                  <a:gd name="T35" fmla="*/ 37 h 181"/>
                  <a:gd name="T36" fmla="*/ 15 w 135"/>
                  <a:gd name="T37" fmla="*/ 38 h 181"/>
                  <a:gd name="T38" fmla="*/ 16 w 135"/>
                  <a:gd name="T39" fmla="*/ 37 h 181"/>
                  <a:gd name="T40" fmla="*/ 17 w 135"/>
                  <a:gd name="T41" fmla="*/ 35 h 181"/>
                  <a:gd name="T42" fmla="*/ 19 w 135"/>
                  <a:gd name="T43" fmla="*/ 34 h 181"/>
                  <a:gd name="T44" fmla="*/ 30 w 135"/>
                  <a:gd name="T45" fmla="*/ 25 h 181"/>
                  <a:gd name="T46" fmla="*/ 52 w 135"/>
                  <a:gd name="T47" fmla="*/ 17 h 181"/>
                  <a:gd name="T48" fmla="*/ 82 w 135"/>
                  <a:gd name="T49" fmla="*/ 19 h 181"/>
                  <a:gd name="T50" fmla="*/ 111 w 135"/>
                  <a:gd name="T51" fmla="*/ 39 h 181"/>
                  <a:gd name="T52" fmla="*/ 121 w 135"/>
                  <a:gd name="T53" fmla="*/ 76 h 181"/>
                  <a:gd name="T54" fmla="*/ 116 w 135"/>
                  <a:gd name="T55" fmla="*/ 97 h 181"/>
                  <a:gd name="T56" fmla="*/ 114 w 135"/>
                  <a:gd name="T57" fmla="*/ 103 h 181"/>
                  <a:gd name="T58" fmla="*/ 113 w 135"/>
                  <a:gd name="T59" fmla="*/ 105 h 181"/>
                  <a:gd name="T60" fmla="*/ 111 w 135"/>
                  <a:gd name="T61" fmla="*/ 108 h 181"/>
                  <a:gd name="T62" fmla="*/ 105 w 135"/>
                  <a:gd name="T63" fmla="*/ 117 h 181"/>
                  <a:gd name="T64" fmla="*/ 71 w 135"/>
                  <a:gd name="T65" fmla="*/ 148 h 181"/>
                  <a:gd name="T66" fmla="*/ 49 w 135"/>
                  <a:gd name="T67" fmla="*/ 158 h 181"/>
                  <a:gd name="T68" fmla="*/ 37 w 135"/>
                  <a:gd name="T69" fmla="*/ 162 h 181"/>
                  <a:gd name="T70" fmla="*/ 32 w 135"/>
                  <a:gd name="T71" fmla="*/ 164 h 181"/>
                  <a:gd name="T72" fmla="*/ 26 w 135"/>
                  <a:gd name="T73" fmla="*/ 165 h 181"/>
                  <a:gd name="T74" fmla="*/ 10 w 135"/>
                  <a:gd name="T75" fmla="*/ 169 h 181"/>
                  <a:gd name="T76" fmla="*/ 10 w 135"/>
                  <a:gd name="T77" fmla="*/ 181 h 181"/>
                  <a:gd name="T78" fmla="*/ 10 w 135"/>
                  <a:gd name="T79" fmla="*/ 181 h 181"/>
                  <a:gd name="T80" fmla="*/ 29 w 135"/>
                  <a:gd name="T81" fmla="*/ 177 h 181"/>
                  <a:gd name="T82" fmla="*/ 35 w 135"/>
                  <a:gd name="T83" fmla="*/ 175 h 181"/>
                  <a:gd name="T84" fmla="*/ 41 w 135"/>
                  <a:gd name="T85" fmla="*/ 173 h 181"/>
                  <a:gd name="T86" fmla="*/ 53 w 135"/>
                  <a:gd name="T87" fmla="*/ 169 h 181"/>
                  <a:gd name="T88" fmla="*/ 76 w 135"/>
                  <a:gd name="T89" fmla="*/ 159 h 181"/>
                  <a:gd name="T90" fmla="*/ 116 w 135"/>
                  <a:gd name="T91" fmla="*/ 125 h 181"/>
                  <a:gd name="T92" fmla="*/ 123 w 135"/>
                  <a:gd name="T93" fmla="*/ 114 h 181"/>
                  <a:gd name="T94" fmla="*/ 124 w 135"/>
                  <a:gd name="T95" fmla="*/ 111 h 181"/>
                  <a:gd name="T96" fmla="*/ 126 w 135"/>
                  <a:gd name="T97" fmla="*/ 108 h 181"/>
                  <a:gd name="T98" fmla="*/ 128 w 135"/>
                  <a:gd name="T99" fmla="*/ 102 h 181"/>
                  <a:gd name="T100" fmla="*/ 134 w 135"/>
                  <a:gd name="T101" fmla="*/ 77 h 181"/>
                  <a:gd name="T102" fmla="*/ 133 w 135"/>
                  <a:gd name="T103" fmla="*/ 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 h="181">
                    <a:moveTo>
                      <a:pt x="133" y="52"/>
                    </a:moveTo>
                    <a:cubicBezTo>
                      <a:pt x="131" y="44"/>
                      <a:pt x="127" y="36"/>
                      <a:pt x="123" y="30"/>
                    </a:cubicBezTo>
                    <a:cubicBezTo>
                      <a:pt x="120" y="27"/>
                      <a:pt x="118" y="24"/>
                      <a:pt x="115" y="21"/>
                    </a:cubicBezTo>
                    <a:cubicBezTo>
                      <a:pt x="113" y="20"/>
                      <a:pt x="112" y="18"/>
                      <a:pt x="110" y="17"/>
                    </a:cubicBezTo>
                    <a:cubicBezTo>
                      <a:pt x="108" y="16"/>
                      <a:pt x="108" y="16"/>
                      <a:pt x="108" y="16"/>
                    </a:cubicBezTo>
                    <a:cubicBezTo>
                      <a:pt x="108" y="15"/>
                      <a:pt x="108" y="15"/>
                      <a:pt x="108" y="15"/>
                    </a:cubicBezTo>
                    <a:cubicBezTo>
                      <a:pt x="107" y="15"/>
                      <a:pt x="107" y="15"/>
                      <a:pt x="107" y="15"/>
                    </a:cubicBezTo>
                    <a:cubicBezTo>
                      <a:pt x="107" y="15"/>
                      <a:pt x="107" y="15"/>
                      <a:pt x="107" y="15"/>
                    </a:cubicBezTo>
                    <a:cubicBezTo>
                      <a:pt x="106" y="14"/>
                      <a:pt x="106" y="14"/>
                      <a:pt x="106" y="14"/>
                    </a:cubicBezTo>
                    <a:cubicBezTo>
                      <a:pt x="100" y="10"/>
                      <a:pt x="93" y="7"/>
                      <a:pt x="86" y="5"/>
                    </a:cubicBezTo>
                    <a:cubicBezTo>
                      <a:pt x="73" y="0"/>
                      <a:pt x="61" y="0"/>
                      <a:pt x="49" y="1"/>
                    </a:cubicBezTo>
                    <a:cubicBezTo>
                      <a:pt x="38" y="3"/>
                      <a:pt x="29" y="7"/>
                      <a:pt x="22" y="11"/>
                    </a:cubicBezTo>
                    <a:cubicBezTo>
                      <a:pt x="15" y="15"/>
                      <a:pt x="10" y="20"/>
                      <a:pt x="7" y="23"/>
                    </a:cubicBezTo>
                    <a:cubicBezTo>
                      <a:pt x="6" y="24"/>
                      <a:pt x="5" y="24"/>
                      <a:pt x="5" y="25"/>
                    </a:cubicBezTo>
                    <a:cubicBezTo>
                      <a:pt x="4" y="26"/>
                      <a:pt x="4" y="26"/>
                      <a:pt x="4" y="26"/>
                    </a:cubicBezTo>
                    <a:cubicBezTo>
                      <a:pt x="3" y="27"/>
                      <a:pt x="3" y="28"/>
                      <a:pt x="3" y="28"/>
                    </a:cubicBezTo>
                    <a:cubicBezTo>
                      <a:pt x="3" y="28"/>
                      <a:pt x="3" y="28"/>
                      <a:pt x="3" y="28"/>
                    </a:cubicBezTo>
                    <a:cubicBezTo>
                      <a:pt x="0" y="30"/>
                      <a:pt x="0" y="34"/>
                      <a:pt x="2" y="37"/>
                    </a:cubicBezTo>
                    <a:cubicBezTo>
                      <a:pt x="5" y="42"/>
                      <a:pt x="12" y="42"/>
                      <a:pt x="15" y="38"/>
                    </a:cubicBezTo>
                    <a:cubicBezTo>
                      <a:pt x="15" y="38"/>
                      <a:pt x="16" y="38"/>
                      <a:pt x="16" y="37"/>
                    </a:cubicBezTo>
                    <a:cubicBezTo>
                      <a:pt x="17" y="37"/>
                      <a:pt x="17" y="36"/>
                      <a:pt x="17" y="35"/>
                    </a:cubicBezTo>
                    <a:cubicBezTo>
                      <a:pt x="18" y="35"/>
                      <a:pt x="18" y="35"/>
                      <a:pt x="19" y="34"/>
                    </a:cubicBezTo>
                    <a:cubicBezTo>
                      <a:pt x="21" y="32"/>
                      <a:pt x="25" y="28"/>
                      <a:pt x="30" y="25"/>
                    </a:cubicBezTo>
                    <a:cubicBezTo>
                      <a:pt x="36" y="21"/>
                      <a:pt x="43" y="18"/>
                      <a:pt x="52" y="17"/>
                    </a:cubicBezTo>
                    <a:cubicBezTo>
                      <a:pt x="61" y="15"/>
                      <a:pt x="71" y="16"/>
                      <a:pt x="82" y="19"/>
                    </a:cubicBezTo>
                    <a:cubicBezTo>
                      <a:pt x="93" y="22"/>
                      <a:pt x="104" y="29"/>
                      <a:pt x="111" y="39"/>
                    </a:cubicBezTo>
                    <a:cubicBezTo>
                      <a:pt x="119" y="48"/>
                      <a:pt x="122" y="62"/>
                      <a:pt x="121" y="76"/>
                    </a:cubicBezTo>
                    <a:cubicBezTo>
                      <a:pt x="120" y="83"/>
                      <a:pt x="119" y="90"/>
                      <a:pt x="116" y="97"/>
                    </a:cubicBezTo>
                    <a:cubicBezTo>
                      <a:pt x="115" y="99"/>
                      <a:pt x="115" y="101"/>
                      <a:pt x="114" y="103"/>
                    </a:cubicBezTo>
                    <a:cubicBezTo>
                      <a:pt x="113" y="103"/>
                      <a:pt x="113" y="104"/>
                      <a:pt x="113" y="105"/>
                    </a:cubicBezTo>
                    <a:cubicBezTo>
                      <a:pt x="111" y="108"/>
                      <a:pt x="111" y="108"/>
                      <a:pt x="111" y="108"/>
                    </a:cubicBezTo>
                    <a:cubicBezTo>
                      <a:pt x="110" y="111"/>
                      <a:pt x="108" y="114"/>
                      <a:pt x="105" y="117"/>
                    </a:cubicBezTo>
                    <a:cubicBezTo>
                      <a:pt x="97" y="130"/>
                      <a:pt x="85" y="140"/>
                      <a:pt x="71" y="148"/>
                    </a:cubicBezTo>
                    <a:cubicBezTo>
                      <a:pt x="64" y="152"/>
                      <a:pt x="56" y="155"/>
                      <a:pt x="49" y="158"/>
                    </a:cubicBezTo>
                    <a:cubicBezTo>
                      <a:pt x="45" y="159"/>
                      <a:pt x="41" y="161"/>
                      <a:pt x="37" y="162"/>
                    </a:cubicBezTo>
                    <a:cubicBezTo>
                      <a:pt x="32" y="164"/>
                      <a:pt x="32" y="164"/>
                      <a:pt x="32" y="164"/>
                    </a:cubicBezTo>
                    <a:cubicBezTo>
                      <a:pt x="30" y="164"/>
                      <a:pt x="28" y="165"/>
                      <a:pt x="26" y="165"/>
                    </a:cubicBezTo>
                    <a:cubicBezTo>
                      <a:pt x="21" y="167"/>
                      <a:pt x="16" y="168"/>
                      <a:pt x="10" y="169"/>
                    </a:cubicBezTo>
                    <a:cubicBezTo>
                      <a:pt x="10" y="181"/>
                      <a:pt x="10" y="181"/>
                      <a:pt x="10" y="181"/>
                    </a:cubicBezTo>
                    <a:cubicBezTo>
                      <a:pt x="10" y="181"/>
                      <a:pt x="10" y="181"/>
                      <a:pt x="10" y="181"/>
                    </a:cubicBezTo>
                    <a:cubicBezTo>
                      <a:pt x="16" y="180"/>
                      <a:pt x="23" y="178"/>
                      <a:pt x="29" y="177"/>
                    </a:cubicBezTo>
                    <a:cubicBezTo>
                      <a:pt x="31" y="176"/>
                      <a:pt x="33" y="176"/>
                      <a:pt x="35" y="175"/>
                    </a:cubicBezTo>
                    <a:cubicBezTo>
                      <a:pt x="41" y="173"/>
                      <a:pt x="41" y="173"/>
                      <a:pt x="41" y="173"/>
                    </a:cubicBezTo>
                    <a:cubicBezTo>
                      <a:pt x="45" y="172"/>
                      <a:pt x="49" y="171"/>
                      <a:pt x="53" y="169"/>
                    </a:cubicBezTo>
                    <a:cubicBezTo>
                      <a:pt x="61" y="166"/>
                      <a:pt x="69" y="163"/>
                      <a:pt x="76" y="159"/>
                    </a:cubicBezTo>
                    <a:cubicBezTo>
                      <a:pt x="92" y="151"/>
                      <a:pt x="106" y="139"/>
                      <a:pt x="116" y="125"/>
                    </a:cubicBezTo>
                    <a:cubicBezTo>
                      <a:pt x="119" y="121"/>
                      <a:pt x="121" y="118"/>
                      <a:pt x="123" y="114"/>
                    </a:cubicBezTo>
                    <a:cubicBezTo>
                      <a:pt x="124" y="111"/>
                      <a:pt x="124" y="111"/>
                      <a:pt x="124" y="111"/>
                    </a:cubicBezTo>
                    <a:cubicBezTo>
                      <a:pt x="125" y="110"/>
                      <a:pt x="125" y="109"/>
                      <a:pt x="126" y="108"/>
                    </a:cubicBezTo>
                    <a:cubicBezTo>
                      <a:pt x="127" y="106"/>
                      <a:pt x="128" y="104"/>
                      <a:pt x="128" y="102"/>
                    </a:cubicBezTo>
                    <a:cubicBezTo>
                      <a:pt x="131" y="94"/>
                      <a:pt x="134" y="86"/>
                      <a:pt x="134" y="77"/>
                    </a:cubicBezTo>
                    <a:cubicBezTo>
                      <a:pt x="135" y="69"/>
                      <a:pt x="135" y="60"/>
                      <a:pt x="133"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8" name="Freeform 183">
                <a:extLst>
                  <a:ext uri="{FF2B5EF4-FFF2-40B4-BE49-F238E27FC236}">
                    <a16:creationId xmlns:a16="http://schemas.microsoft.com/office/drawing/2014/main" xmlns="" id="{4887635F-6D20-3240-84F4-0D6ECB1651E5}"/>
                  </a:ext>
                </a:extLst>
              </p:cNvPr>
              <p:cNvSpPr>
                <a:spLocks/>
              </p:cNvSpPr>
              <p:nvPr/>
            </p:nvSpPr>
            <p:spPr bwMode="auto">
              <a:xfrm>
                <a:off x="5926" y="1630"/>
                <a:ext cx="198" cy="202"/>
              </a:xfrm>
              <a:custGeom>
                <a:avLst/>
                <a:gdLst>
                  <a:gd name="T0" fmla="*/ 91 w 104"/>
                  <a:gd name="T1" fmla="*/ 86 h 106"/>
                  <a:gd name="T2" fmla="*/ 95 w 104"/>
                  <a:gd name="T3" fmla="*/ 100 h 106"/>
                  <a:gd name="T4" fmla="*/ 96 w 104"/>
                  <a:gd name="T5" fmla="*/ 106 h 106"/>
                  <a:gd name="T6" fmla="*/ 104 w 104"/>
                  <a:gd name="T7" fmla="*/ 106 h 106"/>
                  <a:gd name="T8" fmla="*/ 104 w 104"/>
                  <a:gd name="T9" fmla="*/ 99 h 106"/>
                  <a:gd name="T10" fmla="*/ 99 w 104"/>
                  <a:gd name="T11" fmla="*/ 82 h 106"/>
                  <a:gd name="T12" fmla="*/ 91 w 104"/>
                  <a:gd name="T13" fmla="*/ 71 h 106"/>
                  <a:gd name="T14" fmla="*/ 79 w 104"/>
                  <a:gd name="T15" fmla="*/ 61 h 106"/>
                  <a:gd name="T16" fmla="*/ 46 w 104"/>
                  <a:gd name="T17" fmla="*/ 49 h 106"/>
                  <a:gd name="T18" fmla="*/ 28 w 104"/>
                  <a:gd name="T19" fmla="*/ 43 h 106"/>
                  <a:gd name="T20" fmla="*/ 14 w 104"/>
                  <a:gd name="T21" fmla="*/ 33 h 106"/>
                  <a:gd name="T22" fmla="*/ 13 w 104"/>
                  <a:gd name="T23" fmla="*/ 18 h 106"/>
                  <a:gd name="T24" fmla="*/ 14 w 104"/>
                  <a:gd name="T25" fmla="*/ 16 h 106"/>
                  <a:gd name="T26" fmla="*/ 14 w 104"/>
                  <a:gd name="T27" fmla="*/ 0 h 106"/>
                  <a:gd name="T28" fmla="*/ 11 w 104"/>
                  <a:gd name="T29" fmla="*/ 2 h 106"/>
                  <a:gd name="T30" fmla="*/ 3 w 104"/>
                  <a:gd name="T31" fmla="*/ 13 h 106"/>
                  <a:gd name="T32" fmla="*/ 1 w 104"/>
                  <a:gd name="T33" fmla="*/ 26 h 106"/>
                  <a:gd name="T34" fmla="*/ 6 w 104"/>
                  <a:gd name="T35" fmla="*/ 39 h 106"/>
                  <a:gd name="T36" fmla="*/ 24 w 104"/>
                  <a:gd name="T37" fmla="*/ 53 h 106"/>
                  <a:gd name="T38" fmla="*/ 43 w 104"/>
                  <a:gd name="T39" fmla="*/ 59 h 106"/>
                  <a:gd name="T40" fmla="*/ 75 w 104"/>
                  <a:gd name="T41" fmla="*/ 69 h 106"/>
                  <a:gd name="T42" fmla="*/ 91 w 104"/>
                  <a:gd name="T43"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06">
                    <a:moveTo>
                      <a:pt x="91" y="86"/>
                    </a:moveTo>
                    <a:cubicBezTo>
                      <a:pt x="94" y="91"/>
                      <a:pt x="95" y="97"/>
                      <a:pt x="95" y="100"/>
                    </a:cubicBezTo>
                    <a:cubicBezTo>
                      <a:pt x="95" y="101"/>
                      <a:pt x="96" y="103"/>
                      <a:pt x="96" y="106"/>
                    </a:cubicBezTo>
                    <a:cubicBezTo>
                      <a:pt x="104" y="106"/>
                      <a:pt x="104" y="106"/>
                      <a:pt x="104" y="106"/>
                    </a:cubicBezTo>
                    <a:cubicBezTo>
                      <a:pt x="104" y="102"/>
                      <a:pt x="104" y="100"/>
                      <a:pt x="104" y="99"/>
                    </a:cubicBezTo>
                    <a:cubicBezTo>
                      <a:pt x="103" y="95"/>
                      <a:pt x="102" y="89"/>
                      <a:pt x="99" y="82"/>
                    </a:cubicBezTo>
                    <a:cubicBezTo>
                      <a:pt x="97" y="78"/>
                      <a:pt x="95" y="74"/>
                      <a:pt x="91" y="71"/>
                    </a:cubicBezTo>
                    <a:cubicBezTo>
                      <a:pt x="88" y="67"/>
                      <a:pt x="84" y="64"/>
                      <a:pt x="79" y="61"/>
                    </a:cubicBezTo>
                    <a:cubicBezTo>
                      <a:pt x="69" y="56"/>
                      <a:pt x="58" y="53"/>
                      <a:pt x="46" y="49"/>
                    </a:cubicBezTo>
                    <a:cubicBezTo>
                      <a:pt x="40" y="47"/>
                      <a:pt x="34" y="45"/>
                      <a:pt x="28" y="43"/>
                    </a:cubicBezTo>
                    <a:cubicBezTo>
                      <a:pt x="23" y="41"/>
                      <a:pt x="17" y="37"/>
                      <a:pt x="14" y="33"/>
                    </a:cubicBezTo>
                    <a:cubicBezTo>
                      <a:pt x="11" y="28"/>
                      <a:pt x="10" y="23"/>
                      <a:pt x="13" y="18"/>
                    </a:cubicBezTo>
                    <a:cubicBezTo>
                      <a:pt x="13" y="17"/>
                      <a:pt x="13" y="16"/>
                      <a:pt x="14" y="16"/>
                    </a:cubicBezTo>
                    <a:cubicBezTo>
                      <a:pt x="14" y="0"/>
                      <a:pt x="14" y="0"/>
                      <a:pt x="14" y="0"/>
                    </a:cubicBezTo>
                    <a:cubicBezTo>
                      <a:pt x="13" y="1"/>
                      <a:pt x="12" y="2"/>
                      <a:pt x="11" y="2"/>
                    </a:cubicBezTo>
                    <a:cubicBezTo>
                      <a:pt x="8" y="5"/>
                      <a:pt x="5" y="9"/>
                      <a:pt x="3" y="13"/>
                    </a:cubicBezTo>
                    <a:cubicBezTo>
                      <a:pt x="1" y="17"/>
                      <a:pt x="0" y="22"/>
                      <a:pt x="1" y="26"/>
                    </a:cubicBezTo>
                    <a:cubicBezTo>
                      <a:pt x="1" y="31"/>
                      <a:pt x="3" y="35"/>
                      <a:pt x="6" y="39"/>
                    </a:cubicBezTo>
                    <a:cubicBezTo>
                      <a:pt x="11" y="46"/>
                      <a:pt x="18" y="50"/>
                      <a:pt x="24" y="53"/>
                    </a:cubicBezTo>
                    <a:cubicBezTo>
                      <a:pt x="31" y="55"/>
                      <a:pt x="37" y="57"/>
                      <a:pt x="43" y="59"/>
                    </a:cubicBezTo>
                    <a:cubicBezTo>
                      <a:pt x="55" y="62"/>
                      <a:pt x="66" y="65"/>
                      <a:pt x="75" y="69"/>
                    </a:cubicBezTo>
                    <a:cubicBezTo>
                      <a:pt x="83" y="74"/>
                      <a:pt x="88" y="80"/>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39" name="Freeform 184">
                <a:extLst>
                  <a:ext uri="{FF2B5EF4-FFF2-40B4-BE49-F238E27FC236}">
                    <a16:creationId xmlns:a16="http://schemas.microsoft.com/office/drawing/2014/main" xmlns="" id="{19655F57-5A14-7740-BD66-0B6569AD22A8}"/>
                  </a:ext>
                </a:extLst>
              </p:cNvPr>
              <p:cNvSpPr>
                <a:spLocks/>
              </p:cNvSpPr>
              <p:nvPr/>
            </p:nvSpPr>
            <p:spPr bwMode="auto">
              <a:xfrm>
                <a:off x="5952" y="1630"/>
                <a:ext cx="0" cy="31"/>
              </a:xfrm>
              <a:custGeom>
                <a:avLst/>
                <a:gdLst>
                  <a:gd name="T0" fmla="*/ 0 h 31"/>
                  <a:gd name="T1" fmla="*/ 31 h 31"/>
                  <a:gd name="T2" fmla="*/ 0 h 31"/>
                </a:gdLst>
                <a:ahLst/>
                <a:cxnLst>
                  <a:cxn ang="0">
                    <a:pos x="0" y="T0"/>
                  </a:cxn>
                  <a:cxn ang="0">
                    <a:pos x="0" y="T1"/>
                  </a:cxn>
                  <a:cxn ang="0">
                    <a:pos x="0" y="T2"/>
                  </a:cxn>
                </a:cxnLst>
                <a:rect l="0" t="0" r="r" b="b"/>
                <a:pathLst>
                  <a:path h="31">
                    <a:moveTo>
                      <a:pt x="0" y="0"/>
                    </a:moveTo>
                    <a:lnTo>
                      <a:pt x="0" y="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0" name="Freeform 185">
                <a:extLst>
                  <a:ext uri="{FF2B5EF4-FFF2-40B4-BE49-F238E27FC236}">
                    <a16:creationId xmlns:a16="http://schemas.microsoft.com/office/drawing/2014/main" xmlns="" id="{68570AC5-FC2E-894C-942E-9DDB9DF0FA81}"/>
                  </a:ext>
                </a:extLst>
              </p:cNvPr>
              <p:cNvSpPr>
                <a:spLocks noEditPoints="1"/>
              </p:cNvSpPr>
              <p:nvPr/>
            </p:nvSpPr>
            <p:spPr bwMode="auto">
              <a:xfrm>
                <a:off x="2299" y="1602"/>
                <a:ext cx="218" cy="570"/>
              </a:xfrm>
              <a:custGeom>
                <a:avLst/>
                <a:gdLst>
                  <a:gd name="T0" fmla="*/ 104 w 114"/>
                  <a:gd name="T1" fmla="*/ 0 h 300"/>
                  <a:gd name="T2" fmla="*/ 10 w 114"/>
                  <a:gd name="T3" fmla="*/ 0 h 300"/>
                  <a:gd name="T4" fmla="*/ 0 w 114"/>
                  <a:gd name="T5" fmla="*/ 10 h 300"/>
                  <a:gd name="T6" fmla="*/ 10 w 114"/>
                  <a:gd name="T7" fmla="*/ 20 h 300"/>
                  <a:gd name="T8" fmla="*/ 13 w 114"/>
                  <a:gd name="T9" fmla="*/ 20 h 300"/>
                  <a:gd name="T10" fmla="*/ 13 w 114"/>
                  <a:gd name="T11" fmla="*/ 256 h 300"/>
                  <a:gd name="T12" fmla="*/ 57 w 114"/>
                  <a:gd name="T13" fmla="*/ 300 h 300"/>
                  <a:gd name="T14" fmla="*/ 101 w 114"/>
                  <a:gd name="T15" fmla="*/ 256 h 300"/>
                  <a:gd name="T16" fmla="*/ 101 w 114"/>
                  <a:gd name="T17" fmla="*/ 20 h 300"/>
                  <a:gd name="T18" fmla="*/ 104 w 114"/>
                  <a:gd name="T19" fmla="*/ 20 h 300"/>
                  <a:gd name="T20" fmla="*/ 114 w 114"/>
                  <a:gd name="T21" fmla="*/ 10 h 300"/>
                  <a:gd name="T22" fmla="*/ 104 w 114"/>
                  <a:gd name="T23" fmla="*/ 0 h 300"/>
                  <a:gd name="T24" fmla="*/ 90 w 114"/>
                  <a:gd name="T25" fmla="*/ 256 h 300"/>
                  <a:gd name="T26" fmla="*/ 57 w 114"/>
                  <a:gd name="T27" fmla="*/ 289 h 300"/>
                  <a:gd name="T28" fmla="*/ 24 w 114"/>
                  <a:gd name="T29" fmla="*/ 256 h 300"/>
                  <a:gd name="T30" fmla="*/ 24 w 114"/>
                  <a:gd name="T31" fmla="*/ 249 h 300"/>
                  <a:gd name="T32" fmla="*/ 50 w 114"/>
                  <a:gd name="T33" fmla="*/ 249 h 300"/>
                  <a:gd name="T34" fmla="*/ 54 w 114"/>
                  <a:gd name="T35" fmla="*/ 244 h 300"/>
                  <a:gd name="T36" fmla="*/ 50 w 114"/>
                  <a:gd name="T37" fmla="*/ 239 h 300"/>
                  <a:gd name="T38" fmla="*/ 24 w 114"/>
                  <a:gd name="T39" fmla="*/ 239 h 300"/>
                  <a:gd name="T40" fmla="*/ 24 w 114"/>
                  <a:gd name="T41" fmla="*/ 216 h 300"/>
                  <a:gd name="T42" fmla="*/ 50 w 114"/>
                  <a:gd name="T43" fmla="*/ 216 h 300"/>
                  <a:gd name="T44" fmla="*/ 54 w 114"/>
                  <a:gd name="T45" fmla="*/ 211 h 300"/>
                  <a:gd name="T46" fmla="*/ 50 w 114"/>
                  <a:gd name="T47" fmla="*/ 206 h 300"/>
                  <a:gd name="T48" fmla="*/ 24 w 114"/>
                  <a:gd name="T49" fmla="*/ 206 h 300"/>
                  <a:gd name="T50" fmla="*/ 24 w 114"/>
                  <a:gd name="T51" fmla="*/ 183 h 300"/>
                  <a:gd name="T52" fmla="*/ 50 w 114"/>
                  <a:gd name="T53" fmla="*/ 183 h 300"/>
                  <a:gd name="T54" fmla="*/ 54 w 114"/>
                  <a:gd name="T55" fmla="*/ 178 h 300"/>
                  <a:gd name="T56" fmla="*/ 50 w 114"/>
                  <a:gd name="T57" fmla="*/ 173 h 300"/>
                  <a:gd name="T58" fmla="*/ 24 w 114"/>
                  <a:gd name="T59" fmla="*/ 173 h 300"/>
                  <a:gd name="T60" fmla="*/ 24 w 114"/>
                  <a:gd name="T61" fmla="*/ 150 h 300"/>
                  <a:gd name="T62" fmla="*/ 50 w 114"/>
                  <a:gd name="T63" fmla="*/ 150 h 300"/>
                  <a:gd name="T64" fmla="*/ 54 w 114"/>
                  <a:gd name="T65" fmla="*/ 145 h 300"/>
                  <a:gd name="T66" fmla="*/ 50 w 114"/>
                  <a:gd name="T67" fmla="*/ 141 h 300"/>
                  <a:gd name="T68" fmla="*/ 24 w 114"/>
                  <a:gd name="T69" fmla="*/ 141 h 300"/>
                  <a:gd name="T70" fmla="*/ 24 w 114"/>
                  <a:gd name="T71" fmla="*/ 117 h 300"/>
                  <a:gd name="T72" fmla="*/ 50 w 114"/>
                  <a:gd name="T73" fmla="*/ 117 h 300"/>
                  <a:gd name="T74" fmla="*/ 54 w 114"/>
                  <a:gd name="T75" fmla="*/ 113 h 300"/>
                  <a:gd name="T76" fmla="*/ 50 w 114"/>
                  <a:gd name="T77" fmla="*/ 108 h 300"/>
                  <a:gd name="T78" fmla="*/ 24 w 114"/>
                  <a:gd name="T79" fmla="*/ 108 h 300"/>
                  <a:gd name="T80" fmla="*/ 24 w 114"/>
                  <a:gd name="T81" fmla="*/ 85 h 300"/>
                  <a:gd name="T82" fmla="*/ 50 w 114"/>
                  <a:gd name="T83" fmla="*/ 85 h 300"/>
                  <a:gd name="T84" fmla="*/ 54 w 114"/>
                  <a:gd name="T85" fmla="*/ 80 h 300"/>
                  <a:gd name="T86" fmla="*/ 50 w 114"/>
                  <a:gd name="T87" fmla="*/ 75 h 300"/>
                  <a:gd name="T88" fmla="*/ 24 w 114"/>
                  <a:gd name="T89" fmla="*/ 75 h 300"/>
                  <a:gd name="T90" fmla="*/ 24 w 114"/>
                  <a:gd name="T91" fmla="*/ 52 h 300"/>
                  <a:gd name="T92" fmla="*/ 50 w 114"/>
                  <a:gd name="T93" fmla="*/ 52 h 300"/>
                  <a:gd name="T94" fmla="*/ 54 w 114"/>
                  <a:gd name="T95" fmla="*/ 47 h 300"/>
                  <a:gd name="T96" fmla="*/ 50 w 114"/>
                  <a:gd name="T97" fmla="*/ 42 h 300"/>
                  <a:gd name="T98" fmla="*/ 24 w 114"/>
                  <a:gd name="T99" fmla="*/ 42 h 300"/>
                  <a:gd name="T100" fmla="*/ 24 w 114"/>
                  <a:gd name="T101" fmla="*/ 20 h 300"/>
                  <a:gd name="T102" fmla="*/ 90 w 114"/>
                  <a:gd name="T103" fmla="*/ 20 h 300"/>
                  <a:gd name="T104" fmla="*/ 90 w 114"/>
                  <a:gd name="T105" fmla="*/ 2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300">
                    <a:moveTo>
                      <a:pt x="104" y="0"/>
                    </a:moveTo>
                    <a:cubicBezTo>
                      <a:pt x="10" y="0"/>
                      <a:pt x="10" y="0"/>
                      <a:pt x="10" y="0"/>
                    </a:cubicBezTo>
                    <a:cubicBezTo>
                      <a:pt x="4" y="0"/>
                      <a:pt x="0" y="5"/>
                      <a:pt x="0" y="10"/>
                    </a:cubicBezTo>
                    <a:cubicBezTo>
                      <a:pt x="0" y="15"/>
                      <a:pt x="4" y="20"/>
                      <a:pt x="10" y="20"/>
                    </a:cubicBezTo>
                    <a:cubicBezTo>
                      <a:pt x="13" y="20"/>
                      <a:pt x="13" y="20"/>
                      <a:pt x="13" y="20"/>
                    </a:cubicBezTo>
                    <a:cubicBezTo>
                      <a:pt x="13" y="256"/>
                      <a:pt x="13" y="256"/>
                      <a:pt x="13" y="256"/>
                    </a:cubicBezTo>
                    <a:cubicBezTo>
                      <a:pt x="13" y="280"/>
                      <a:pt x="32" y="300"/>
                      <a:pt x="57" y="300"/>
                    </a:cubicBezTo>
                    <a:cubicBezTo>
                      <a:pt x="81" y="300"/>
                      <a:pt x="101" y="280"/>
                      <a:pt x="101" y="256"/>
                    </a:cubicBezTo>
                    <a:cubicBezTo>
                      <a:pt x="101" y="20"/>
                      <a:pt x="101" y="20"/>
                      <a:pt x="101" y="20"/>
                    </a:cubicBezTo>
                    <a:cubicBezTo>
                      <a:pt x="104" y="20"/>
                      <a:pt x="104" y="20"/>
                      <a:pt x="104" y="20"/>
                    </a:cubicBezTo>
                    <a:cubicBezTo>
                      <a:pt x="109" y="20"/>
                      <a:pt x="114" y="15"/>
                      <a:pt x="114" y="10"/>
                    </a:cubicBezTo>
                    <a:cubicBezTo>
                      <a:pt x="114" y="5"/>
                      <a:pt x="109" y="0"/>
                      <a:pt x="104" y="0"/>
                    </a:cubicBezTo>
                    <a:close/>
                    <a:moveTo>
                      <a:pt x="90" y="256"/>
                    </a:moveTo>
                    <a:cubicBezTo>
                      <a:pt x="90" y="274"/>
                      <a:pt x="75" y="289"/>
                      <a:pt x="57" y="289"/>
                    </a:cubicBezTo>
                    <a:cubicBezTo>
                      <a:pt x="39" y="289"/>
                      <a:pt x="24" y="274"/>
                      <a:pt x="24" y="256"/>
                    </a:cubicBezTo>
                    <a:cubicBezTo>
                      <a:pt x="24" y="249"/>
                      <a:pt x="24" y="249"/>
                      <a:pt x="24" y="249"/>
                    </a:cubicBezTo>
                    <a:cubicBezTo>
                      <a:pt x="50" y="249"/>
                      <a:pt x="50" y="249"/>
                      <a:pt x="50" y="249"/>
                    </a:cubicBezTo>
                    <a:cubicBezTo>
                      <a:pt x="52" y="249"/>
                      <a:pt x="54" y="246"/>
                      <a:pt x="54" y="244"/>
                    </a:cubicBezTo>
                    <a:cubicBezTo>
                      <a:pt x="54" y="241"/>
                      <a:pt x="52" y="239"/>
                      <a:pt x="50" y="239"/>
                    </a:cubicBezTo>
                    <a:cubicBezTo>
                      <a:pt x="24" y="239"/>
                      <a:pt x="24" y="239"/>
                      <a:pt x="24" y="239"/>
                    </a:cubicBezTo>
                    <a:cubicBezTo>
                      <a:pt x="24" y="216"/>
                      <a:pt x="24" y="216"/>
                      <a:pt x="24" y="216"/>
                    </a:cubicBezTo>
                    <a:cubicBezTo>
                      <a:pt x="50" y="216"/>
                      <a:pt x="50" y="216"/>
                      <a:pt x="50" y="216"/>
                    </a:cubicBezTo>
                    <a:cubicBezTo>
                      <a:pt x="52" y="216"/>
                      <a:pt x="54" y="214"/>
                      <a:pt x="54" y="211"/>
                    </a:cubicBezTo>
                    <a:cubicBezTo>
                      <a:pt x="54" y="208"/>
                      <a:pt x="52" y="206"/>
                      <a:pt x="50" y="206"/>
                    </a:cubicBezTo>
                    <a:cubicBezTo>
                      <a:pt x="24" y="206"/>
                      <a:pt x="24" y="206"/>
                      <a:pt x="24" y="206"/>
                    </a:cubicBezTo>
                    <a:cubicBezTo>
                      <a:pt x="24" y="183"/>
                      <a:pt x="24" y="183"/>
                      <a:pt x="24" y="183"/>
                    </a:cubicBezTo>
                    <a:cubicBezTo>
                      <a:pt x="50" y="183"/>
                      <a:pt x="50" y="183"/>
                      <a:pt x="50" y="183"/>
                    </a:cubicBezTo>
                    <a:cubicBezTo>
                      <a:pt x="52" y="183"/>
                      <a:pt x="54" y="181"/>
                      <a:pt x="54" y="178"/>
                    </a:cubicBezTo>
                    <a:cubicBezTo>
                      <a:pt x="54" y="176"/>
                      <a:pt x="52" y="173"/>
                      <a:pt x="50" y="173"/>
                    </a:cubicBezTo>
                    <a:cubicBezTo>
                      <a:pt x="24" y="173"/>
                      <a:pt x="24" y="173"/>
                      <a:pt x="24" y="173"/>
                    </a:cubicBezTo>
                    <a:cubicBezTo>
                      <a:pt x="24" y="150"/>
                      <a:pt x="24" y="150"/>
                      <a:pt x="24" y="150"/>
                    </a:cubicBezTo>
                    <a:cubicBezTo>
                      <a:pt x="50" y="150"/>
                      <a:pt x="50" y="150"/>
                      <a:pt x="50" y="150"/>
                    </a:cubicBezTo>
                    <a:cubicBezTo>
                      <a:pt x="52" y="150"/>
                      <a:pt x="54" y="148"/>
                      <a:pt x="54" y="145"/>
                    </a:cubicBezTo>
                    <a:cubicBezTo>
                      <a:pt x="54" y="143"/>
                      <a:pt x="52" y="141"/>
                      <a:pt x="50" y="141"/>
                    </a:cubicBezTo>
                    <a:cubicBezTo>
                      <a:pt x="24" y="141"/>
                      <a:pt x="24" y="141"/>
                      <a:pt x="24" y="141"/>
                    </a:cubicBezTo>
                    <a:cubicBezTo>
                      <a:pt x="24" y="117"/>
                      <a:pt x="24" y="117"/>
                      <a:pt x="24" y="117"/>
                    </a:cubicBezTo>
                    <a:cubicBezTo>
                      <a:pt x="50" y="117"/>
                      <a:pt x="50" y="117"/>
                      <a:pt x="50" y="117"/>
                    </a:cubicBezTo>
                    <a:cubicBezTo>
                      <a:pt x="52" y="117"/>
                      <a:pt x="54" y="115"/>
                      <a:pt x="54" y="113"/>
                    </a:cubicBezTo>
                    <a:cubicBezTo>
                      <a:pt x="54" y="110"/>
                      <a:pt x="52" y="108"/>
                      <a:pt x="50" y="108"/>
                    </a:cubicBezTo>
                    <a:cubicBezTo>
                      <a:pt x="24" y="108"/>
                      <a:pt x="24" y="108"/>
                      <a:pt x="24" y="108"/>
                    </a:cubicBezTo>
                    <a:cubicBezTo>
                      <a:pt x="24" y="85"/>
                      <a:pt x="24" y="85"/>
                      <a:pt x="24" y="85"/>
                    </a:cubicBezTo>
                    <a:cubicBezTo>
                      <a:pt x="50" y="85"/>
                      <a:pt x="50" y="85"/>
                      <a:pt x="50" y="85"/>
                    </a:cubicBezTo>
                    <a:cubicBezTo>
                      <a:pt x="52" y="85"/>
                      <a:pt x="54" y="82"/>
                      <a:pt x="54" y="80"/>
                    </a:cubicBezTo>
                    <a:cubicBezTo>
                      <a:pt x="54" y="77"/>
                      <a:pt x="52" y="75"/>
                      <a:pt x="50" y="75"/>
                    </a:cubicBezTo>
                    <a:cubicBezTo>
                      <a:pt x="24" y="75"/>
                      <a:pt x="24" y="75"/>
                      <a:pt x="24" y="75"/>
                    </a:cubicBezTo>
                    <a:cubicBezTo>
                      <a:pt x="24" y="52"/>
                      <a:pt x="24" y="52"/>
                      <a:pt x="24" y="52"/>
                    </a:cubicBezTo>
                    <a:cubicBezTo>
                      <a:pt x="50" y="52"/>
                      <a:pt x="50" y="52"/>
                      <a:pt x="50" y="52"/>
                    </a:cubicBezTo>
                    <a:cubicBezTo>
                      <a:pt x="52" y="52"/>
                      <a:pt x="54" y="50"/>
                      <a:pt x="54" y="47"/>
                    </a:cubicBezTo>
                    <a:cubicBezTo>
                      <a:pt x="54" y="44"/>
                      <a:pt x="52" y="42"/>
                      <a:pt x="50" y="42"/>
                    </a:cubicBezTo>
                    <a:cubicBezTo>
                      <a:pt x="24" y="42"/>
                      <a:pt x="24" y="42"/>
                      <a:pt x="24" y="42"/>
                    </a:cubicBezTo>
                    <a:cubicBezTo>
                      <a:pt x="24" y="20"/>
                      <a:pt x="24" y="20"/>
                      <a:pt x="24" y="20"/>
                    </a:cubicBezTo>
                    <a:cubicBezTo>
                      <a:pt x="90" y="20"/>
                      <a:pt x="90" y="20"/>
                      <a:pt x="90" y="20"/>
                    </a:cubicBezTo>
                    <a:lnTo>
                      <a:pt x="90"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1" name="Freeform 186">
                <a:extLst>
                  <a:ext uri="{FF2B5EF4-FFF2-40B4-BE49-F238E27FC236}">
                    <a16:creationId xmlns:a16="http://schemas.microsoft.com/office/drawing/2014/main" xmlns="" id="{CE17EB46-B687-7D4C-B2B4-9346C3E7014F}"/>
                  </a:ext>
                </a:extLst>
              </p:cNvPr>
              <p:cNvSpPr>
                <a:spLocks noEditPoints="1"/>
              </p:cNvSpPr>
              <p:nvPr/>
            </p:nvSpPr>
            <p:spPr bwMode="auto">
              <a:xfrm>
                <a:off x="5112" y="2562"/>
                <a:ext cx="198" cy="522"/>
              </a:xfrm>
              <a:custGeom>
                <a:avLst/>
                <a:gdLst>
                  <a:gd name="T0" fmla="*/ 95 w 104"/>
                  <a:gd name="T1" fmla="*/ 0 h 274"/>
                  <a:gd name="T2" fmla="*/ 9 w 104"/>
                  <a:gd name="T3" fmla="*/ 0 h 274"/>
                  <a:gd name="T4" fmla="*/ 0 w 104"/>
                  <a:gd name="T5" fmla="*/ 9 h 274"/>
                  <a:gd name="T6" fmla="*/ 9 w 104"/>
                  <a:gd name="T7" fmla="*/ 18 h 274"/>
                  <a:gd name="T8" fmla="*/ 11 w 104"/>
                  <a:gd name="T9" fmla="*/ 18 h 274"/>
                  <a:gd name="T10" fmla="*/ 11 w 104"/>
                  <a:gd name="T11" fmla="*/ 234 h 274"/>
                  <a:gd name="T12" fmla="*/ 52 w 104"/>
                  <a:gd name="T13" fmla="*/ 274 h 274"/>
                  <a:gd name="T14" fmla="*/ 93 w 104"/>
                  <a:gd name="T15" fmla="*/ 234 h 274"/>
                  <a:gd name="T16" fmla="*/ 93 w 104"/>
                  <a:gd name="T17" fmla="*/ 18 h 274"/>
                  <a:gd name="T18" fmla="*/ 95 w 104"/>
                  <a:gd name="T19" fmla="*/ 18 h 274"/>
                  <a:gd name="T20" fmla="*/ 104 w 104"/>
                  <a:gd name="T21" fmla="*/ 9 h 274"/>
                  <a:gd name="T22" fmla="*/ 95 w 104"/>
                  <a:gd name="T23" fmla="*/ 0 h 274"/>
                  <a:gd name="T24" fmla="*/ 83 w 104"/>
                  <a:gd name="T25" fmla="*/ 234 h 274"/>
                  <a:gd name="T26" fmla="*/ 52 w 104"/>
                  <a:gd name="T27" fmla="*/ 264 h 274"/>
                  <a:gd name="T28" fmla="*/ 22 w 104"/>
                  <a:gd name="T29" fmla="*/ 234 h 274"/>
                  <a:gd name="T30" fmla="*/ 22 w 104"/>
                  <a:gd name="T31" fmla="*/ 227 h 274"/>
                  <a:gd name="T32" fmla="*/ 45 w 104"/>
                  <a:gd name="T33" fmla="*/ 227 h 274"/>
                  <a:gd name="T34" fmla="*/ 50 w 104"/>
                  <a:gd name="T35" fmla="*/ 223 h 274"/>
                  <a:gd name="T36" fmla="*/ 45 w 104"/>
                  <a:gd name="T37" fmla="*/ 218 h 274"/>
                  <a:gd name="T38" fmla="*/ 22 w 104"/>
                  <a:gd name="T39" fmla="*/ 218 h 274"/>
                  <a:gd name="T40" fmla="*/ 22 w 104"/>
                  <a:gd name="T41" fmla="*/ 197 h 274"/>
                  <a:gd name="T42" fmla="*/ 45 w 104"/>
                  <a:gd name="T43" fmla="*/ 197 h 274"/>
                  <a:gd name="T44" fmla="*/ 50 w 104"/>
                  <a:gd name="T45" fmla="*/ 193 h 274"/>
                  <a:gd name="T46" fmla="*/ 45 w 104"/>
                  <a:gd name="T47" fmla="*/ 188 h 274"/>
                  <a:gd name="T48" fmla="*/ 22 w 104"/>
                  <a:gd name="T49" fmla="*/ 188 h 274"/>
                  <a:gd name="T50" fmla="*/ 22 w 104"/>
                  <a:gd name="T51" fmla="*/ 167 h 274"/>
                  <a:gd name="T52" fmla="*/ 45 w 104"/>
                  <a:gd name="T53" fmla="*/ 167 h 274"/>
                  <a:gd name="T54" fmla="*/ 50 w 104"/>
                  <a:gd name="T55" fmla="*/ 163 h 274"/>
                  <a:gd name="T56" fmla="*/ 45 w 104"/>
                  <a:gd name="T57" fmla="*/ 158 h 274"/>
                  <a:gd name="T58" fmla="*/ 22 w 104"/>
                  <a:gd name="T59" fmla="*/ 158 h 274"/>
                  <a:gd name="T60" fmla="*/ 22 w 104"/>
                  <a:gd name="T61" fmla="*/ 137 h 274"/>
                  <a:gd name="T62" fmla="*/ 45 w 104"/>
                  <a:gd name="T63" fmla="*/ 137 h 274"/>
                  <a:gd name="T64" fmla="*/ 50 w 104"/>
                  <a:gd name="T65" fmla="*/ 133 h 274"/>
                  <a:gd name="T66" fmla="*/ 45 w 104"/>
                  <a:gd name="T67" fmla="*/ 128 h 274"/>
                  <a:gd name="T68" fmla="*/ 22 w 104"/>
                  <a:gd name="T69" fmla="*/ 128 h 274"/>
                  <a:gd name="T70" fmla="*/ 22 w 104"/>
                  <a:gd name="T71" fmla="*/ 107 h 274"/>
                  <a:gd name="T72" fmla="*/ 45 w 104"/>
                  <a:gd name="T73" fmla="*/ 107 h 274"/>
                  <a:gd name="T74" fmla="*/ 50 w 104"/>
                  <a:gd name="T75" fmla="*/ 103 h 274"/>
                  <a:gd name="T76" fmla="*/ 45 w 104"/>
                  <a:gd name="T77" fmla="*/ 98 h 274"/>
                  <a:gd name="T78" fmla="*/ 22 w 104"/>
                  <a:gd name="T79" fmla="*/ 98 h 274"/>
                  <a:gd name="T80" fmla="*/ 22 w 104"/>
                  <a:gd name="T81" fmla="*/ 77 h 274"/>
                  <a:gd name="T82" fmla="*/ 45 w 104"/>
                  <a:gd name="T83" fmla="*/ 77 h 274"/>
                  <a:gd name="T84" fmla="*/ 50 w 104"/>
                  <a:gd name="T85" fmla="*/ 73 h 274"/>
                  <a:gd name="T86" fmla="*/ 45 w 104"/>
                  <a:gd name="T87" fmla="*/ 68 h 274"/>
                  <a:gd name="T88" fmla="*/ 22 w 104"/>
                  <a:gd name="T89" fmla="*/ 68 h 274"/>
                  <a:gd name="T90" fmla="*/ 22 w 104"/>
                  <a:gd name="T91" fmla="*/ 47 h 274"/>
                  <a:gd name="T92" fmla="*/ 45 w 104"/>
                  <a:gd name="T93" fmla="*/ 47 h 274"/>
                  <a:gd name="T94" fmla="*/ 50 w 104"/>
                  <a:gd name="T95" fmla="*/ 43 h 274"/>
                  <a:gd name="T96" fmla="*/ 45 w 104"/>
                  <a:gd name="T97" fmla="*/ 38 h 274"/>
                  <a:gd name="T98" fmla="*/ 22 w 104"/>
                  <a:gd name="T99" fmla="*/ 38 h 274"/>
                  <a:gd name="T100" fmla="*/ 22 w 104"/>
                  <a:gd name="T101" fmla="*/ 18 h 274"/>
                  <a:gd name="T102" fmla="*/ 83 w 104"/>
                  <a:gd name="T103" fmla="*/ 18 h 274"/>
                  <a:gd name="T104" fmla="*/ 83 w 104"/>
                  <a:gd name="T105" fmla="*/ 23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274">
                    <a:moveTo>
                      <a:pt x="95" y="0"/>
                    </a:moveTo>
                    <a:cubicBezTo>
                      <a:pt x="9" y="0"/>
                      <a:pt x="9" y="0"/>
                      <a:pt x="9" y="0"/>
                    </a:cubicBezTo>
                    <a:cubicBezTo>
                      <a:pt x="4" y="0"/>
                      <a:pt x="0" y="4"/>
                      <a:pt x="0" y="9"/>
                    </a:cubicBezTo>
                    <a:cubicBezTo>
                      <a:pt x="0" y="14"/>
                      <a:pt x="4" y="18"/>
                      <a:pt x="9" y="18"/>
                    </a:cubicBezTo>
                    <a:cubicBezTo>
                      <a:pt x="11" y="18"/>
                      <a:pt x="11" y="18"/>
                      <a:pt x="11" y="18"/>
                    </a:cubicBezTo>
                    <a:cubicBezTo>
                      <a:pt x="11" y="234"/>
                      <a:pt x="11" y="234"/>
                      <a:pt x="11" y="234"/>
                    </a:cubicBezTo>
                    <a:cubicBezTo>
                      <a:pt x="11" y="256"/>
                      <a:pt x="30" y="274"/>
                      <a:pt x="52" y="274"/>
                    </a:cubicBezTo>
                    <a:cubicBezTo>
                      <a:pt x="74" y="274"/>
                      <a:pt x="93" y="256"/>
                      <a:pt x="93" y="234"/>
                    </a:cubicBezTo>
                    <a:cubicBezTo>
                      <a:pt x="93" y="18"/>
                      <a:pt x="93" y="18"/>
                      <a:pt x="93" y="18"/>
                    </a:cubicBezTo>
                    <a:cubicBezTo>
                      <a:pt x="95" y="18"/>
                      <a:pt x="95" y="18"/>
                      <a:pt x="95" y="18"/>
                    </a:cubicBezTo>
                    <a:cubicBezTo>
                      <a:pt x="100" y="18"/>
                      <a:pt x="104" y="14"/>
                      <a:pt x="104" y="9"/>
                    </a:cubicBezTo>
                    <a:cubicBezTo>
                      <a:pt x="104" y="4"/>
                      <a:pt x="100" y="0"/>
                      <a:pt x="95" y="0"/>
                    </a:cubicBezTo>
                    <a:close/>
                    <a:moveTo>
                      <a:pt x="83" y="234"/>
                    </a:moveTo>
                    <a:cubicBezTo>
                      <a:pt x="83" y="251"/>
                      <a:pt x="69" y="264"/>
                      <a:pt x="52" y="264"/>
                    </a:cubicBezTo>
                    <a:cubicBezTo>
                      <a:pt x="35" y="264"/>
                      <a:pt x="22" y="251"/>
                      <a:pt x="22" y="234"/>
                    </a:cubicBezTo>
                    <a:cubicBezTo>
                      <a:pt x="22" y="227"/>
                      <a:pt x="22" y="227"/>
                      <a:pt x="22" y="227"/>
                    </a:cubicBezTo>
                    <a:cubicBezTo>
                      <a:pt x="45" y="227"/>
                      <a:pt x="45" y="227"/>
                      <a:pt x="45" y="227"/>
                    </a:cubicBezTo>
                    <a:cubicBezTo>
                      <a:pt x="48" y="227"/>
                      <a:pt x="50" y="225"/>
                      <a:pt x="50" y="223"/>
                    </a:cubicBezTo>
                    <a:cubicBezTo>
                      <a:pt x="50" y="220"/>
                      <a:pt x="48" y="218"/>
                      <a:pt x="45" y="218"/>
                    </a:cubicBezTo>
                    <a:cubicBezTo>
                      <a:pt x="22" y="218"/>
                      <a:pt x="22" y="218"/>
                      <a:pt x="22" y="218"/>
                    </a:cubicBezTo>
                    <a:cubicBezTo>
                      <a:pt x="22" y="197"/>
                      <a:pt x="22" y="197"/>
                      <a:pt x="22" y="197"/>
                    </a:cubicBezTo>
                    <a:cubicBezTo>
                      <a:pt x="45" y="197"/>
                      <a:pt x="45" y="197"/>
                      <a:pt x="45" y="197"/>
                    </a:cubicBezTo>
                    <a:cubicBezTo>
                      <a:pt x="48" y="197"/>
                      <a:pt x="50" y="195"/>
                      <a:pt x="50" y="193"/>
                    </a:cubicBezTo>
                    <a:cubicBezTo>
                      <a:pt x="50" y="190"/>
                      <a:pt x="48" y="188"/>
                      <a:pt x="45" y="188"/>
                    </a:cubicBezTo>
                    <a:cubicBezTo>
                      <a:pt x="22" y="188"/>
                      <a:pt x="22" y="188"/>
                      <a:pt x="22" y="188"/>
                    </a:cubicBezTo>
                    <a:cubicBezTo>
                      <a:pt x="22" y="167"/>
                      <a:pt x="22" y="167"/>
                      <a:pt x="22" y="167"/>
                    </a:cubicBezTo>
                    <a:cubicBezTo>
                      <a:pt x="45" y="167"/>
                      <a:pt x="45" y="167"/>
                      <a:pt x="45" y="167"/>
                    </a:cubicBezTo>
                    <a:cubicBezTo>
                      <a:pt x="48" y="167"/>
                      <a:pt x="50" y="165"/>
                      <a:pt x="50" y="163"/>
                    </a:cubicBezTo>
                    <a:cubicBezTo>
                      <a:pt x="50" y="160"/>
                      <a:pt x="48" y="158"/>
                      <a:pt x="45" y="158"/>
                    </a:cubicBezTo>
                    <a:cubicBezTo>
                      <a:pt x="22" y="158"/>
                      <a:pt x="22" y="158"/>
                      <a:pt x="22" y="158"/>
                    </a:cubicBezTo>
                    <a:cubicBezTo>
                      <a:pt x="22" y="137"/>
                      <a:pt x="22" y="137"/>
                      <a:pt x="22" y="137"/>
                    </a:cubicBezTo>
                    <a:cubicBezTo>
                      <a:pt x="45" y="137"/>
                      <a:pt x="45" y="137"/>
                      <a:pt x="45" y="137"/>
                    </a:cubicBezTo>
                    <a:cubicBezTo>
                      <a:pt x="48" y="137"/>
                      <a:pt x="50" y="135"/>
                      <a:pt x="50" y="133"/>
                    </a:cubicBezTo>
                    <a:cubicBezTo>
                      <a:pt x="50" y="130"/>
                      <a:pt x="48" y="128"/>
                      <a:pt x="45" y="128"/>
                    </a:cubicBezTo>
                    <a:cubicBezTo>
                      <a:pt x="22" y="128"/>
                      <a:pt x="22" y="128"/>
                      <a:pt x="22" y="128"/>
                    </a:cubicBezTo>
                    <a:cubicBezTo>
                      <a:pt x="22" y="107"/>
                      <a:pt x="22" y="107"/>
                      <a:pt x="22" y="107"/>
                    </a:cubicBezTo>
                    <a:cubicBezTo>
                      <a:pt x="45" y="107"/>
                      <a:pt x="45" y="107"/>
                      <a:pt x="45" y="107"/>
                    </a:cubicBezTo>
                    <a:cubicBezTo>
                      <a:pt x="48" y="107"/>
                      <a:pt x="50" y="105"/>
                      <a:pt x="50" y="103"/>
                    </a:cubicBezTo>
                    <a:cubicBezTo>
                      <a:pt x="50" y="100"/>
                      <a:pt x="48" y="98"/>
                      <a:pt x="45" y="98"/>
                    </a:cubicBezTo>
                    <a:cubicBezTo>
                      <a:pt x="22" y="98"/>
                      <a:pt x="22" y="98"/>
                      <a:pt x="22" y="98"/>
                    </a:cubicBezTo>
                    <a:cubicBezTo>
                      <a:pt x="22" y="77"/>
                      <a:pt x="22" y="77"/>
                      <a:pt x="22" y="77"/>
                    </a:cubicBezTo>
                    <a:cubicBezTo>
                      <a:pt x="45" y="77"/>
                      <a:pt x="45" y="77"/>
                      <a:pt x="45" y="77"/>
                    </a:cubicBezTo>
                    <a:cubicBezTo>
                      <a:pt x="48" y="77"/>
                      <a:pt x="50" y="75"/>
                      <a:pt x="50" y="73"/>
                    </a:cubicBezTo>
                    <a:cubicBezTo>
                      <a:pt x="50" y="70"/>
                      <a:pt x="48" y="68"/>
                      <a:pt x="45" y="68"/>
                    </a:cubicBezTo>
                    <a:cubicBezTo>
                      <a:pt x="22" y="68"/>
                      <a:pt x="22" y="68"/>
                      <a:pt x="22" y="68"/>
                    </a:cubicBezTo>
                    <a:cubicBezTo>
                      <a:pt x="22" y="47"/>
                      <a:pt x="22" y="47"/>
                      <a:pt x="22" y="47"/>
                    </a:cubicBezTo>
                    <a:cubicBezTo>
                      <a:pt x="45" y="47"/>
                      <a:pt x="45" y="47"/>
                      <a:pt x="45" y="47"/>
                    </a:cubicBezTo>
                    <a:cubicBezTo>
                      <a:pt x="48" y="47"/>
                      <a:pt x="50" y="45"/>
                      <a:pt x="50" y="43"/>
                    </a:cubicBezTo>
                    <a:cubicBezTo>
                      <a:pt x="50" y="40"/>
                      <a:pt x="48" y="38"/>
                      <a:pt x="45" y="38"/>
                    </a:cubicBezTo>
                    <a:cubicBezTo>
                      <a:pt x="22" y="38"/>
                      <a:pt x="22" y="38"/>
                      <a:pt x="22" y="38"/>
                    </a:cubicBezTo>
                    <a:cubicBezTo>
                      <a:pt x="22" y="18"/>
                      <a:pt x="22" y="18"/>
                      <a:pt x="22" y="18"/>
                    </a:cubicBezTo>
                    <a:cubicBezTo>
                      <a:pt x="83" y="18"/>
                      <a:pt x="83" y="18"/>
                      <a:pt x="83" y="18"/>
                    </a:cubicBezTo>
                    <a:lnTo>
                      <a:pt x="83"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2" name="Freeform 187">
                <a:extLst>
                  <a:ext uri="{FF2B5EF4-FFF2-40B4-BE49-F238E27FC236}">
                    <a16:creationId xmlns:a16="http://schemas.microsoft.com/office/drawing/2014/main" xmlns="" id="{36D4C3A6-D5D1-9D4F-AC62-01B61DC1DE76}"/>
                  </a:ext>
                </a:extLst>
              </p:cNvPr>
              <p:cNvSpPr>
                <a:spLocks noEditPoints="1"/>
              </p:cNvSpPr>
              <p:nvPr/>
            </p:nvSpPr>
            <p:spPr bwMode="auto">
              <a:xfrm>
                <a:off x="4293" y="-243"/>
                <a:ext cx="447" cy="605"/>
              </a:xfrm>
              <a:custGeom>
                <a:avLst/>
                <a:gdLst>
                  <a:gd name="T0" fmla="*/ 140 w 235"/>
                  <a:gd name="T1" fmla="*/ 318 h 318"/>
                  <a:gd name="T2" fmla="*/ 22 w 235"/>
                  <a:gd name="T3" fmla="*/ 318 h 318"/>
                  <a:gd name="T4" fmla="*/ 0 w 235"/>
                  <a:gd name="T5" fmla="*/ 296 h 318"/>
                  <a:gd name="T6" fmla="*/ 0 w 235"/>
                  <a:gd name="T7" fmla="*/ 22 h 318"/>
                  <a:gd name="T8" fmla="*/ 22 w 235"/>
                  <a:gd name="T9" fmla="*/ 0 h 318"/>
                  <a:gd name="T10" fmla="*/ 213 w 235"/>
                  <a:gd name="T11" fmla="*/ 0 h 318"/>
                  <a:gd name="T12" fmla="*/ 235 w 235"/>
                  <a:gd name="T13" fmla="*/ 22 h 318"/>
                  <a:gd name="T14" fmla="*/ 235 w 235"/>
                  <a:gd name="T15" fmla="*/ 223 h 318"/>
                  <a:gd name="T16" fmla="*/ 227 w 235"/>
                  <a:gd name="T17" fmla="*/ 240 h 318"/>
                  <a:gd name="T18" fmla="*/ 157 w 235"/>
                  <a:gd name="T19" fmla="*/ 310 h 318"/>
                  <a:gd name="T20" fmla="*/ 140 w 235"/>
                  <a:gd name="T21" fmla="*/ 318 h 318"/>
                  <a:gd name="T22" fmla="*/ 22 w 235"/>
                  <a:gd name="T23" fmla="*/ 10 h 318"/>
                  <a:gd name="T24" fmla="*/ 10 w 235"/>
                  <a:gd name="T25" fmla="*/ 22 h 318"/>
                  <a:gd name="T26" fmla="*/ 10 w 235"/>
                  <a:gd name="T27" fmla="*/ 296 h 318"/>
                  <a:gd name="T28" fmla="*/ 22 w 235"/>
                  <a:gd name="T29" fmla="*/ 307 h 318"/>
                  <a:gd name="T30" fmla="*/ 140 w 235"/>
                  <a:gd name="T31" fmla="*/ 307 h 318"/>
                  <a:gd name="T32" fmla="*/ 150 w 235"/>
                  <a:gd name="T33" fmla="*/ 303 h 318"/>
                  <a:gd name="T34" fmla="*/ 220 w 235"/>
                  <a:gd name="T35" fmla="*/ 233 h 318"/>
                  <a:gd name="T36" fmla="*/ 224 w 235"/>
                  <a:gd name="T37" fmla="*/ 223 h 318"/>
                  <a:gd name="T38" fmla="*/ 224 w 235"/>
                  <a:gd name="T39" fmla="*/ 22 h 318"/>
                  <a:gd name="T40" fmla="*/ 213 w 235"/>
                  <a:gd name="T41" fmla="*/ 10 h 318"/>
                  <a:gd name="T42" fmla="*/ 22 w 235"/>
                  <a:gd name="T43" fmla="*/ 1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18">
                    <a:moveTo>
                      <a:pt x="140" y="318"/>
                    </a:moveTo>
                    <a:cubicBezTo>
                      <a:pt x="22" y="318"/>
                      <a:pt x="22" y="318"/>
                      <a:pt x="22" y="318"/>
                    </a:cubicBezTo>
                    <a:cubicBezTo>
                      <a:pt x="9" y="318"/>
                      <a:pt x="0" y="308"/>
                      <a:pt x="0" y="296"/>
                    </a:cubicBezTo>
                    <a:cubicBezTo>
                      <a:pt x="0" y="22"/>
                      <a:pt x="0" y="22"/>
                      <a:pt x="0" y="22"/>
                    </a:cubicBezTo>
                    <a:cubicBezTo>
                      <a:pt x="0" y="10"/>
                      <a:pt x="9" y="0"/>
                      <a:pt x="22" y="0"/>
                    </a:cubicBezTo>
                    <a:cubicBezTo>
                      <a:pt x="213" y="0"/>
                      <a:pt x="213" y="0"/>
                      <a:pt x="213" y="0"/>
                    </a:cubicBezTo>
                    <a:cubicBezTo>
                      <a:pt x="225" y="0"/>
                      <a:pt x="235" y="10"/>
                      <a:pt x="235" y="22"/>
                    </a:cubicBezTo>
                    <a:cubicBezTo>
                      <a:pt x="235" y="223"/>
                      <a:pt x="235" y="223"/>
                      <a:pt x="235" y="223"/>
                    </a:cubicBezTo>
                    <a:cubicBezTo>
                      <a:pt x="235" y="230"/>
                      <a:pt x="232" y="236"/>
                      <a:pt x="227" y="240"/>
                    </a:cubicBezTo>
                    <a:cubicBezTo>
                      <a:pt x="157" y="310"/>
                      <a:pt x="157" y="310"/>
                      <a:pt x="157" y="310"/>
                    </a:cubicBezTo>
                    <a:cubicBezTo>
                      <a:pt x="153" y="315"/>
                      <a:pt x="147" y="318"/>
                      <a:pt x="140" y="318"/>
                    </a:cubicBezTo>
                    <a:close/>
                    <a:moveTo>
                      <a:pt x="22" y="10"/>
                    </a:moveTo>
                    <a:cubicBezTo>
                      <a:pt x="15" y="10"/>
                      <a:pt x="10" y="15"/>
                      <a:pt x="10" y="22"/>
                    </a:cubicBezTo>
                    <a:cubicBezTo>
                      <a:pt x="10" y="296"/>
                      <a:pt x="10" y="296"/>
                      <a:pt x="10" y="296"/>
                    </a:cubicBezTo>
                    <a:cubicBezTo>
                      <a:pt x="10" y="302"/>
                      <a:pt x="15" y="307"/>
                      <a:pt x="22" y="307"/>
                    </a:cubicBezTo>
                    <a:cubicBezTo>
                      <a:pt x="140" y="307"/>
                      <a:pt x="140" y="307"/>
                      <a:pt x="140" y="307"/>
                    </a:cubicBezTo>
                    <a:cubicBezTo>
                      <a:pt x="144" y="307"/>
                      <a:pt x="148" y="306"/>
                      <a:pt x="150" y="303"/>
                    </a:cubicBezTo>
                    <a:cubicBezTo>
                      <a:pt x="220" y="233"/>
                      <a:pt x="220" y="233"/>
                      <a:pt x="220" y="233"/>
                    </a:cubicBezTo>
                    <a:cubicBezTo>
                      <a:pt x="223" y="231"/>
                      <a:pt x="224" y="227"/>
                      <a:pt x="224" y="223"/>
                    </a:cubicBezTo>
                    <a:cubicBezTo>
                      <a:pt x="224" y="22"/>
                      <a:pt x="224" y="22"/>
                      <a:pt x="224" y="22"/>
                    </a:cubicBezTo>
                    <a:cubicBezTo>
                      <a:pt x="224" y="15"/>
                      <a:pt x="219" y="10"/>
                      <a:pt x="213" y="10"/>
                    </a:cubicBezTo>
                    <a:lnTo>
                      <a:pt x="2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3" name="Freeform 188">
                <a:extLst>
                  <a:ext uri="{FF2B5EF4-FFF2-40B4-BE49-F238E27FC236}">
                    <a16:creationId xmlns:a16="http://schemas.microsoft.com/office/drawing/2014/main" xmlns="" id="{224433EF-3B35-9448-8CA8-7216217D797F}"/>
                  </a:ext>
                </a:extLst>
              </p:cNvPr>
              <p:cNvSpPr>
                <a:spLocks/>
              </p:cNvSpPr>
              <p:nvPr/>
            </p:nvSpPr>
            <p:spPr bwMode="auto">
              <a:xfrm>
                <a:off x="4575" y="196"/>
                <a:ext cx="154" cy="154"/>
              </a:xfrm>
              <a:custGeom>
                <a:avLst/>
                <a:gdLst>
                  <a:gd name="T0" fmla="*/ 0 w 81"/>
                  <a:gd name="T1" fmla="*/ 81 h 81"/>
                  <a:gd name="T2" fmla="*/ 81 w 81"/>
                  <a:gd name="T3" fmla="*/ 0 h 81"/>
                  <a:gd name="T4" fmla="*/ 13 w 81"/>
                  <a:gd name="T5" fmla="*/ 0 h 81"/>
                  <a:gd name="T6" fmla="*/ 0 w 81"/>
                  <a:gd name="T7" fmla="*/ 13 h 81"/>
                  <a:gd name="T8" fmla="*/ 0 w 81"/>
                  <a:gd name="T9" fmla="*/ 81 h 81"/>
                </a:gdLst>
                <a:ahLst/>
                <a:cxnLst>
                  <a:cxn ang="0">
                    <a:pos x="T0" y="T1"/>
                  </a:cxn>
                  <a:cxn ang="0">
                    <a:pos x="T2" y="T3"/>
                  </a:cxn>
                  <a:cxn ang="0">
                    <a:pos x="T4" y="T5"/>
                  </a:cxn>
                  <a:cxn ang="0">
                    <a:pos x="T6" y="T7"/>
                  </a:cxn>
                  <a:cxn ang="0">
                    <a:pos x="T8" y="T9"/>
                  </a:cxn>
                </a:cxnLst>
                <a:rect l="0" t="0" r="r" b="b"/>
                <a:pathLst>
                  <a:path w="81" h="81">
                    <a:moveTo>
                      <a:pt x="0" y="81"/>
                    </a:moveTo>
                    <a:cubicBezTo>
                      <a:pt x="81" y="0"/>
                      <a:pt x="81" y="0"/>
                      <a:pt x="81" y="0"/>
                    </a:cubicBezTo>
                    <a:cubicBezTo>
                      <a:pt x="13" y="0"/>
                      <a:pt x="13" y="0"/>
                      <a:pt x="13" y="0"/>
                    </a:cubicBezTo>
                    <a:cubicBezTo>
                      <a:pt x="6" y="0"/>
                      <a:pt x="0" y="6"/>
                      <a:pt x="0" y="13"/>
                    </a:cubicBezTo>
                    <a:lnTo>
                      <a:pt x="0"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4" name="Freeform 189">
                <a:extLst>
                  <a:ext uri="{FF2B5EF4-FFF2-40B4-BE49-F238E27FC236}">
                    <a16:creationId xmlns:a16="http://schemas.microsoft.com/office/drawing/2014/main" xmlns="" id="{AACEE8A2-0BCC-134E-86F4-954899C500A8}"/>
                  </a:ext>
                </a:extLst>
              </p:cNvPr>
              <p:cNvSpPr>
                <a:spLocks noEditPoints="1"/>
              </p:cNvSpPr>
              <p:nvPr/>
            </p:nvSpPr>
            <p:spPr bwMode="auto">
              <a:xfrm>
                <a:off x="4573" y="194"/>
                <a:ext cx="160" cy="160"/>
              </a:xfrm>
              <a:custGeom>
                <a:avLst/>
                <a:gdLst>
                  <a:gd name="T0" fmla="*/ 1 w 84"/>
                  <a:gd name="T1" fmla="*/ 84 h 84"/>
                  <a:gd name="T2" fmla="*/ 1 w 84"/>
                  <a:gd name="T3" fmla="*/ 84 h 84"/>
                  <a:gd name="T4" fmla="*/ 0 w 84"/>
                  <a:gd name="T5" fmla="*/ 82 h 84"/>
                  <a:gd name="T6" fmla="*/ 0 w 84"/>
                  <a:gd name="T7" fmla="*/ 14 h 84"/>
                  <a:gd name="T8" fmla="*/ 14 w 84"/>
                  <a:gd name="T9" fmla="*/ 0 h 84"/>
                  <a:gd name="T10" fmla="*/ 82 w 84"/>
                  <a:gd name="T11" fmla="*/ 0 h 84"/>
                  <a:gd name="T12" fmla="*/ 84 w 84"/>
                  <a:gd name="T13" fmla="*/ 1 h 84"/>
                  <a:gd name="T14" fmla="*/ 84 w 84"/>
                  <a:gd name="T15" fmla="*/ 3 h 84"/>
                  <a:gd name="T16" fmla="*/ 3 w 84"/>
                  <a:gd name="T17" fmla="*/ 84 h 84"/>
                  <a:gd name="T18" fmla="*/ 1 w 84"/>
                  <a:gd name="T19" fmla="*/ 84 h 84"/>
                  <a:gd name="T20" fmla="*/ 14 w 84"/>
                  <a:gd name="T21" fmla="*/ 3 h 84"/>
                  <a:gd name="T22" fmla="*/ 3 w 84"/>
                  <a:gd name="T23" fmla="*/ 14 h 84"/>
                  <a:gd name="T24" fmla="*/ 3 w 84"/>
                  <a:gd name="T25" fmla="*/ 78 h 84"/>
                  <a:gd name="T26" fmla="*/ 78 w 84"/>
                  <a:gd name="T27" fmla="*/ 3 h 84"/>
                  <a:gd name="T28" fmla="*/ 14 w 84"/>
                  <a:gd name="T29"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1" y="84"/>
                    </a:moveTo>
                    <a:cubicBezTo>
                      <a:pt x="1" y="84"/>
                      <a:pt x="1" y="84"/>
                      <a:pt x="1" y="84"/>
                    </a:cubicBezTo>
                    <a:cubicBezTo>
                      <a:pt x="0" y="84"/>
                      <a:pt x="0" y="83"/>
                      <a:pt x="0" y="82"/>
                    </a:cubicBezTo>
                    <a:cubicBezTo>
                      <a:pt x="0" y="14"/>
                      <a:pt x="0" y="14"/>
                      <a:pt x="0" y="14"/>
                    </a:cubicBezTo>
                    <a:cubicBezTo>
                      <a:pt x="0" y="6"/>
                      <a:pt x="6" y="0"/>
                      <a:pt x="14" y="0"/>
                    </a:cubicBezTo>
                    <a:cubicBezTo>
                      <a:pt x="82" y="0"/>
                      <a:pt x="82" y="0"/>
                      <a:pt x="82" y="0"/>
                    </a:cubicBezTo>
                    <a:cubicBezTo>
                      <a:pt x="83" y="0"/>
                      <a:pt x="84" y="0"/>
                      <a:pt x="84" y="1"/>
                    </a:cubicBezTo>
                    <a:cubicBezTo>
                      <a:pt x="84" y="1"/>
                      <a:pt x="84" y="2"/>
                      <a:pt x="84" y="3"/>
                    </a:cubicBezTo>
                    <a:cubicBezTo>
                      <a:pt x="3" y="84"/>
                      <a:pt x="3" y="84"/>
                      <a:pt x="3" y="84"/>
                    </a:cubicBezTo>
                    <a:cubicBezTo>
                      <a:pt x="2" y="84"/>
                      <a:pt x="2" y="84"/>
                      <a:pt x="1" y="84"/>
                    </a:cubicBezTo>
                    <a:close/>
                    <a:moveTo>
                      <a:pt x="14" y="3"/>
                    </a:moveTo>
                    <a:cubicBezTo>
                      <a:pt x="8" y="3"/>
                      <a:pt x="3" y="8"/>
                      <a:pt x="3" y="14"/>
                    </a:cubicBezTo>
                    <a:cubicBezTo>
                      <a:pt x="3" y="78"/>
                      <a:pt x="3" y="78"/>
                      <a:pt x="3" y="78"/>
                    </a:cubicBezTo>
                    <a:cubicBezTo>
                      <a:pt x="78" y="3"/>
                      <a:pt x="78" y="3"/>
                      <a:pt x="78" y="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5" name="Freeform 190">
                <a:extLst>
                  <a:ext uri="{FF2B5EF4-FFF2-40B4-BE49-F238E27FC236}">
                    <a16:creationId xmlns:a16="http://schemas.microsoft.com/office/drawing/2014/main" xmlns="" id="{6770D70C-210F-4242-A0BD-51ACD8ADF612}"/>
                  </a:ext>
                </a:extLst>
              </p:cNvPr>
              <p:cNvSpPr>
                <a:spLocks/>
              </p:cNvSpPr>
              <p:nvPr/>
            </p:nvSpPr>
            <p:spPr bwMode="auto">
              <a:xfrm>
                <a:off x="4357" y="50"/>
                <a:ext cx="317" cy="19"/>
              </a:xfrm>
              <a:custGeom>
                <a:avLst/>
                <a:gdLst>
                  <a:gd name="T0" fmla="*/ 161 w 166"/>
                  <a:gd name="T1" fmla="*/ 10 h 10"/>
                  <a:gd name="T2" fmla="*/ 5 w 166"/>
                  <a:gd name="T3" fmla="*/ 10 h 10"/>
                  <a:gd name="T4" fmla="*/ 0 w 166"/>
                  <a:gd name="T5" fmla="*/ 5 h 10"/>
                  <a:gd name="T6" fmla="*/ 5 w 166"/>
                  <a:gd name="T7" fmla="*/ 0 h 10"/>
                  <a:gd name="T8" fmla="*/ 161 w 166"/>
                  <a:gd name="T9" fmla="*/ 0 h 10"/>
                  <a:gd name="T10" fmla="*/ 166 w 166"/>
                  <a:gd name="T11" fmla="*/ 5 h 10"/>
                  <a:gd name="T12" fmla="*/ 161 w 16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6" h="10">
                    <a:moveTo>
                      <a:pt x="161" y="10"/>
                    </a:moveTo>
                    <a:cubicBezTo>
                      <a:pt x="5" y="10"/>
                      <a:pt x="5" y="10"/>
                      <a:pt x="5" y="10"/>
                    </a:cubicBezTo>
                    <a:cubicBezTo>
                      <a:pt x="2" y="10"/>
                      <a:pt x="0" y="7"/>
                      <a:pt x="0" y="5"/>
                    </a:cubicBezTo>
                    <a:cubicBezTo>
                      <a:pt x="0" y="2"/>
                      <a:pt x="2" y="0"/>
                      <a:pt x="5" y="0"/>
                    </a:cubicBezTo>
                    <a:cubicBezTo>
                      <a:pt x="161" y="0"/>
                      <a:pt x="161" y="0"/>
                      <a:pt x="161" y="0"/>
                    </a:cubicBezTo>
                    <a:cubicBezTo>
                      <a:pt x="164" y="0"/>
                      <a:pt x="166" y="2"/>
                      <a:pt x="166" y="5"/>
                    </a:cubicBezTo>
                    <a:cubicBezTo>
                      <a:pt x="166" y="7"/>
                      <a:pt x="164" y="10"/>
                      <a:pt x="16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6" name="Freeform 191">
                <a:extLst>
                  <a:ext uri="{FF2B5EF4-FFF2-40B4-BE49-F238E27FC236}">
                    <a16:creationId xmlns:a16="http://schemas.microsoft.com/office/drawing/2014/main" xmlns="" id="{9E84D689-0FE2-C248-8039-7D2B655C0EB6}"/>
                  </a:ext>
                </a:extLst>
              </p:cNvPr>
              <p:cNvSpPr>
                <a:spLocks/>
              </p:cNvSpPr>
              <p:nvPr/>
            </p:nvSpPr>
            <p:spPr bwMode="auto">
              <a:xfrm>
                <a:off x="4357" y="-13"/>
                <a:ext cx="317" cy="21"/>
              </a:xfrm>
              <a:custGeom>
                <a:avLst/>
                <a:gdLst>
                  <a:gd name="T0" fmla="*/ 161 w 166"/>
                  <a:gd name="T1" fmla="*/ 11 h 11"/>
                  <a:gd name="T2" fmla="*/ 5 w 166"/>
                  <a:gd name="T3" fmla="*/ 11 h 11"/>
                  <a:gd name="T4" fmla="*/ 0 w 166"/>
                  <a:gd name="T5" fmla="*/ 6 h 11"/>
                  <a:gd name="T6" fmla="*/ 5 w 166"/>
                  <a:gd name="T7" fmla="*/ 0 h 11"/>
                  <a:gd name="T8" fmla="*/ 161 w 166"/>
                  <a:gd name="T9" fmla="*/ 0 h 11"/>
                  <a:gd name="T10" fmla="*/ 166 w 166"/>
                  <a:gd name="T11" fmla="*/ 6 h 11"/>
                  <a:gd name="T12" fmla="*/ 161 w 166"/>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66" h="11">
                    <a:moveTo>
                      <a:pt x="161" y="11"/>
                    </a:moveTo>
                    <a:cubicBezTo>
                      <a:pt x="5" y="11"/>
                      <a:pt x="5" y="11"/>
                      <a:pt x="5" y="11"/>
                    </a:cubicBezTo>
                    <a:cubicBezTo>
                      <a:pt x="2" y="11"/>
                      <a:pt x="0" y="8"/>
                      <a:pt x="0" y="6"/>
                    </a:cubicBezTo>
                    <a:cubicBezTo>
                      <a:pt x="0" y="3"/>
                      <a:pt x="2" y="0"/>
                      <a:pt x="5" y="0"/>
                    </a:cubicBezTo>
                    <a:cubicBezTo>
                      <a:pt x="161" y="0"/>
                      <a:pt x="161" y="0"/>
                      <a:pt x="161" y="0"/>
                    </a:cubicBezTo>
                    <a:cubicBezTo>
                      <a:pt x="164" y="0"/>
                      <a:pt x="166" y="3"/>
                      <a:pt x="166" y="6"/>
                    </a:cubicBezTo>
                    <a:cubicBezTo>
                      <a:pt x="166" y="8"/>
                      <a:pt x="164" y="11"/>
                      <a:pt x="16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7" name="Freeform 192">
                <a:extLst>
                  <a:ext uri="{FF2B5EF4-FFF2-40B4-BE49-F238E27FC236}">
                    <a16:creationId xmlns:a16="http://schemas.microsoft.com/office/drawing/2014/main" xmlns="" id="{EF0E4547-AD7F-C948-B3AB-F13B518BFA5A}"/>
                  </a:ext>
                </a:extLst>
              </p:cNvPr>
              <p:cNvSpPr>
                <a:spLocks/>
              </p:cNvSpPr>
              <p:nvPr/>
            </p:nvSpPr>
            <p:spPr bwMode="auto">
              <a:xfrm>
                <a:off x="4357" y="-74"/>
                <a:ext cx="317" cy="19"/>
              </a:xfrm>
              <a:custGeom>
                <a:avLst/>
                <a:gdLst>
                  <a:gd name="T0" fmla="*/ 161 w 166"/>
                  <a:gd name="T1" fmla="*/ 10 h 10"/>
                  <a:gd name="T2" fmla="*/ 5 w 166"/>
                  <a:gd name="T3" fmla="*/ 10 h 10"/>
                  <a:gd name="T4" fmla="*/ 0 w 166"/>
                  <a:gd name="T5" fmla="*/ 5 h 10"/>
                  <a:gd name="T6" fmla="*/ 5 w 166"/>
                  <a:gd name="T7" fmla="*/ 0 h 10"/>
                  <a:gd name="T8" fmla="*/ 161 w 166"/>
                  <a:gd name="T9" fmla="*/ 0 h 10"/>
                  <a:gd name="T10" fmla="*/ 166 w 166"/>
                  <a:gd name="T11" fmla="*/ 5 h 10"/>
                  <a:gd name="T12" fmla="*/ 161 w 16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6" h="10">
                    <a:moveTo>
                      <a:pt x="161" y="10"/>
                    </a:moveTo>
                    <a:cubicBezTo>
                      <a:pt x="5" y="10"/>
                      <a:pt x="5" y="10"/>
                      <a:pt x="5" y="10"/>
                    </a:cubicBezTo>
                    <a:cubicBezTo>
                      <a:pt x="2" y="10"/>
                      <a:pt x="0" y="8"/>
                      <a:pt x="0" y="5"/>
                    </a:cubicBezTo>
                    <a:cubicBezTo>
                      <a:pt x="0" y="3"/>
                      <a:pt x="2" y="0"/>
                      <a:pt x="5" y="0"/>
                    </a:cubicBezTo>
                    <a:cubicBezTo>
                      <a:pt x="161" y="0"/>
                      <a:pt x="161" y="0"/>
                      <a:pt x="161" y="0"/>
                    </a:cubicBezTo>
                    <a:cubicBezTo>
                      <a:pt x="164" y="0"/>
                      <a:pt x="166" y="3"/>
                      <a:pt x="166" y="5"/>
                    </a:cubicBezTo>
                    <a:cubicBezTo>
                      <a:pt x="166" y="8"/>
                      <a:pt x="164" y="10"/>
                      <a:pt x="16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8" name="Freeform 193">
                <a:extLst>
                  <a:ext uri="{FF2B5EF4-FFF2-40B4-BE49-F238E27FC236}">
                    <a16:creationId xmlns:a16="http://schemas.microsoft.com/office/drawing/2014/main" xmlns="" id="{33E431CE-8AC7-9147-B5EF-9BE63A58FB0B}"/>
                  </a:ext>
                </a:extLst>
              </p:cNvPr>
              <p:cNvSpPr>
                <a:spLocks/>
              </p:cNvSpPr>
              <p:nvPr/>
            </p:nvSpPr>
            <p:spPr bwMode="auto">
              <a:xfrm>
                <a:off x="4357" y="-135"/>
                <a:ext cx="317" cy="19"/>
              </a:xfrm>
              <a:custGeom>
                <a:avLst/>
                <a:gdLst>
                  <a:gd name="T0" fmla="*/ 161 w 166"/>
                  <a:gd name="T1" fmla="*/ 10 h 10"/>
                  <a:gd name="T2" fmla="*/ 5 w 166"/>
                  <a:gd name="T3" fmla="*/ 10 h 10"/>
                  <a:gd name="T4" fmla="*/ 0 w 166"/>
                  <a:gd name="T5" fmla="*/ 5 h 10"/>
                  <a:gd name="T6" fmla="*/ 5 w 166"/>
                  <a:gd name="T7" fmla="*/ 0 h 10"/>
                  <a:gd name="T8" fmla="*/ 161 w 166"/>
                  <a:gd name="T9" fmla="*/ 0 h 10"/>
                  <a:gd name="T10" fmla="*/ 166 w 166"/>
                  <a:gd name="T11" fmla="*/ 5 h 10"/>
                  <a:gd name="T12" fmla="*/ 161 w 16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6" h="10">
                    <a:moveTo>
                      <a:pt x="161" y="10"/>
                    </a:moveTo>
                    <a:cubicBezTo>
                      <a:pt x="5" y="10"/>
                      <a:pt x="5" y="10"/>
                      <a:pt x="5" y="10"/>
                    </a:cubicBezTo>
                    <a:cubicBezTo>
                      <a:pt x="2" y="10"/>
                      <a:pt x="0" y="8"/>
                      <a:pt x="0" y="5"/>
                    </a:cubicBezTo>
                    <a:cubicBezTo>
                      <a:pt x="0" y="2"/>
                      <a:pt x="2" y="0"/>
                      <a:pt x="5" y="0"/>
                    </a:cubicBezTo>
                    <a:cubicBezTo>
                      <a:pt x="161" y="0"/>
                      <a:pt x="161" y="0"/>
                      <a:pt x="161" y="0"/>
                    </a:cubicBezTo>
                    <a:cubicBezTo>
                      <a:pt x="164" y="0"/>
                      <a:pt x="166" y="2"/>
                      <a:pt x="166" y="5"/>
                    </a:cubicBezTo>
                    <a:cubicBezTo>
                      <a:pt x="166" y="8"/>
                      <a:pt x="164" y="10"/>
                      <a:pt x="16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49" name="Freeform 194">
                <a:extLst>
                  <a:ext uri="{FF2B5EF4-FFF2-40B4-BE49-F238E27FC236}">
                    <a16:creationId xmlns:a16="http://schemas.microsoft.com/office/drawing/2014/main" xmlns="" id="{EB5E3BBA-1429-F647-A6ED-69DAAAC5774C}"/>
                  </a:ext>
                </a:extLst>
              </p:cNvPr>
              <p:cNvSpPr>
                <a:spLocks/>
              </p:cNvSpPr>
              <p:nvPr/>
            </p:nvSpPr>
            <p:spPr bwMode="auto">
              <a:xfrm>
                <a:off x="4426" y="185"/>
                <a:ext cx="27" cy="118"/>
              </a:xfrm>
              <a:custGeom>
                <a:avLst/>
                <a:gdLst>
                  <a:gd name="T0" fmla="*/ 7 w 14"/>
                  <a:gd name="T1" fmla="*/ 62 h 62"/>
                  <a:gd name="T2" fmla="*/ 0 w 14"/>
                  <a:gd name="T3" fmla="*/ 55 h 62"/>
                  <a:gd name="T4" fmla="*/ 0 w 14"/>
                  <a:gd name="T5" fmla="*/ 6 h 62"/>
                  <a:gd name="T6" fmla="*/ 7 w 14"/>
                  <a:gd name="T7" fmla="*/ 0 h 62"/>
                  <a:gd name="T8" fmla="*/ 14 w 14"/>
                  <a:gd name="T9" fmla="*/ 6 h 62"/>
                  <a:gd name="T10" fmla="*/ 14 w 14"/>
                  <a:gd name="T11" fmla="*/ 55 h 62"/>
                  <a:gd name="T12" fmla="*/ 7 w 14"/>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 h="62">
                    <a:moveTo>
                      <a:pt x="7" y="62"/>
                    </a:moveTo>
                    <a:cubicBezTo>
                      <a:pt x="3" y="62"/>
                      <a:pt x="0" y="59"/>
                      <a:pt x="0" y="55"/>
                    </a:cubicBezTo>
                    <a:cubicBezTo>
                      <a:pt x="0" y="6"/>
                      <a:pt x="0" y="6"/>
                      <a:pt x="0" y="6"/>
                    </a:cubicBezTo>
                    <a:cubicBezTo>
                      <a:pt x="0" y="3"/>
                      <a:pt x="3" y="0"/>
                      <a:pt x="7" y="0"/>
                    </a:cubicBezTo>
                    <a:cubicBezTo>
                      <a:pt x="11" y="0"/>
                      <a:pt x="14" y="3"/>
                      <a:pt x="14" y="6"/>
                    </a:cubicBezTo>
                    <a:cubicBezTo>
                      <a:pt x="14" y="55"/>
                      <a:pt x="14" y="55"/>
                      <a:pt x="14" y="55"/>
                    </a:cubicBezTo>
                    <a:cubicBezTo>
                      <a:pt x="14" y="59"/>
                      <a:pt x="11" y="62"/>
                      <a:pt x="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0" name="Freeform 195">
                <a:extLst>
                  <a:ext uri="{FF2B5EF4-FFF2-40B4-BE49-F238E27FC236}">
                    <a16:creationId xmlns:a16="http://schemas.microsoft.com/office/drawing/2014/main" xmlns="" id="{04045E9A-520D-E74F-A027-EDD1DE37EC38}"/>
                  </a:ext>
                </a:extLst>
              </p:cNvPr>
              <p:cNvSpPr>
                <a:spLocks/>
              </p:cNvSpPr>
              <p:nvPr/>
            </p:nvSpPr>
            <p:spPr bwMode="auto">
              <a:xfrm>
                <a:off x="4380" y="230"/>
                <a:ext cx="118" cy="27"/>
              </a:xfrm>
              <a:custGeom>
                <a:avLst/>
                <a:gdLst>
                  <a:gd name="T0" fmla="*/ 56 w 62"/>
                  <a:gd name="T1" fmla="*/ 14 h 14"/>
                  <a:gd name="T2" fmla="*/ 6 w 62"/>
                  <a:gd name="T3" fmla="*/ 14 h 14"/>
                  <a:gd name="T4" fmla="*/ 0 w 62"/>
                  <a:gd name="T5" fmla="*/ 7 h 14"/>
                  <a:gd name="T6" fmla="*/ 6 w 62"/>
                  <a:gd name="T7" fmla="*/ 0 h 14"/>
                  <a:gd name="T8" fmla="*/ 56 w 62"/>
                  <a:gd name="T9" fmla="*/ 0 h 14"/>
                  <a:gd name="T10" fmla="*/ 62 w 62"/>
                  <a:gd name="T11" fmla="*/ 7 h 14"/>
                  <a:gd name="T12" fmla="*/ 56 w 62"/>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62" h="14">
                    <a:moveTo>
                      <a:pt x="56" y="14"/>
                    </a:moveTo>
                    <a:cubicBezTo>
                      <a:pt x="6" y="14"/>
                      <a:pt x="6" y="14"/>
                      <a:pt x="6" y="14"/>
                    </a:cubicBezTo>
                    <a:cubicBezTo>
                      <a:pt x="3" y="14"/>
                      <a:pt x="0" y="11"/>
                      <a:pt x="0" y="7"/>
                    </a:cubicBezTo>
                    <a:cubicBezTo>
                      <a:pt x="0" y="3"/>
                      <a:pt x="3" y="0"/>
                      <a:pt x="6" y="0"/>
                    </a:cubicBezTo>
                    <a:cubicBezTo>
                      <a:pt x="56" y="0"/>
                      <a:pt x="56" y="0"/>
                      <a:pt x="56" y="0"/>
                    </a:cubicBezTo>
                    <a:cubicBezTo>
                      <a:pt x="59" y="0"/>
                      <a:pt x="62" y="3"/>
                      <a:pt x="62" y="7"/>
                    </a:cubicBezTo>
                    <a:cubicBezTo>
                      <a:pt x="62" y="11"/>
                      <a:pt x="59" y="14"/>
                      <a:pt x="5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1" name="Freeform 196">
                <a:extLst>
                  <a:ext uri="{FF2B5EF4-FFF2-40B4-BE49-F238E27FC236}">
                    <a16:creationId xmlns:a16="http://schemas.microsoft.com/office/drawing/2014/main" xmlns="" id="{5BA76B4C-B97F-6941-9024-406BDD8F1CDA}"/>
                  </a:ext>
                </a:extLst>
              </p:cNvPr>
              <p:cNvSpPr>
                <a:spLocks noEditPoints="1"/>
              </p:cNvSpPr>
              <p:nvPr/>
            </p:nvSpPr>
            <p:spPr bwMode="auto">
              <a:xfrm>
                <a:off x="4437" y="-310"/>
                <a:ext cx="157" cy="114"/>
              </a:xfrm>
              <a:custGeom>
                <a:avLst/>
                <a:gdLst>
                  <a:gd name="T0" fmla="*/ 74 w 82"/>
                  <a:gd name="T1" fmla="*/ 20 h 60"/>
                  <a:gd name="T2" fmla="*/ 60 w 82"/>
                  <a:gd name="T3" fmla="*/ 20 h 60"/>
                  <a:gd name="T4" fmla="*/ 60 w 82"/>
                  <a:gd name="T5" fmla="*/ 19 h 60"/>
                  <a:gd name="T6" fmla="*/ 41 w 82"/>
                  <a:gd name="T7" fmla="*/ 0 h 60"/>
                  <a:gd name="T8" fmla="*/ 22 w 82"/>
                  <a:gd name="T9" fmla="*/ 19 h 60"/>
                  <a:gd name="T10" fmla="*/ 23 w 82"/>
                  <a:gd name="T11" fmla="*/ 20 h 60"/>
                  <a:gd name="T12" fmla="*/ 8 w 82"/>
                  <a:gd name="T13" fmla="*/ 20 h 60"/>
                  <a:gd name="T14" fmla="*/ 0 w 82"/>
                  <a:gd name="T15" fmla="*/ 28 h 60"/>
                  <a:gd name="T16" fmla="*/ 0 w 82"/>
                  <a:gd name="T17" fmla="*/ 52 h 60"/>
                  <a:gd name="T18" fmla="*/ 8 w 82"/>
                  <a:gd name="T19" fmla="*/ 60 h 60"/>
                  <a:gd name="T20" fmla="*/ 74 w 82"/>
                  <a:gd name="T21" fmla="*/ 60 h 60"/>
                  <a:gd name="T22" fmla="*/ 82 w 82"/>
                  <a:gd name="T23" fmla="*/ 52 h 60"/>
                  <a:gd name="T24" fmla="*/ 82 w 82"/>
                  <a:gd name="T25" fmla="*/ 28 h 60"/>
                  <a:gd name="T26" fmla="*/ 74 w 82"/>
                  <a:gd name="T27" fmla="*/ 20 h 60"/>
                  <a:gd name="T28" fmla="*/ 41 w 82"/>
                  <a:gd name="T29" fmla="*/ 28 h 60"/>
                  <a:gd name="T30" fmla="*/ 32 w 82"/>
                  <a:gd name="T31" fmla="*/ 19 h 60"/>
                  <a:gd name="T32" fmla="*/ 41 w 82"/>
                  <a:gd name="T33" fmla="*/ 10 h 60"/>
                  <a:gd name="T34" fmla="*/ 50 w 82"/>
                  <a:gd name="T35" fmla="*/ 19 h 60"/>
                  <a:gd name="T36" fmla="*/ 41 w 82"/>
                  <a:gd name="T37"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60">
                    <a:moveTo>
                      <a:pt x="74" y="20"/>
                    </a:moveTo>
                    <a:cubicBezTo>
                      <a:pt x="60" y="20"/>
                      <a:pt x="60" y="20"/>
                      <a:pt x="60" y="20"/>
                    </a:cubicBezTo>
                    <a:cubicBezTo>
                      <a:pt x="60" y="20"/>
                      <a:pt x="60" y="19"/>
                      <a:pt x="60" y="19"/>
                    </a:cubicBezTo>
                    <a:cubicBezTo>
                      <a:pt x="60" y="9"/>
                      <a:pt x="51" y="0"/>
                      <a:pt x="41" y="0"/>
                    </a:cubicBezTo>
                    <a:cubicBezTo>
                      <a:pt x="31" y="0"/>
                      <a:pt x="22" y="9"/>
                      <a:pt x="22" y="19"/>
                    </a:cubicBezTo>
                    <a:cubicBezTo>
                      <a:pt x="22" y="19"/>
                      <a:pt x="22" y="20"/>
                      <a:pt x="23" y="20"/>
                    </a:cubicBezTo>
                    <a:cubicBezTo>
                      <a:pt x="8" y="20"/>
                      <a:pt x="8" y="20"/>
                      <a:pt x="8" y="20"/>
                    </a:cubicBezTo>
                    <a:cubicBezTo>
                      <a:pt x="3" y="20"/>
                      <a:pt x="0" y="24"/>
                      <a:pt x="0" y="28"/>
                    </a:cubicBezTo>
                    <a:cubicBezTo>
                      <a:pt x="0" y="52"/>
                      <a:pt x="0" y="52"/>
                      <a:pt x="0" y="52"/>
                    </a:cubicBezTo>
                    <a:cubicBezTo>
                      <a:pt x="0" y="56"/>
                      <a:pt x="3" y="60"/>
                      <a:pt x="8" y="60"/>
                    </a:cubicBezTo>
                    <a:cubicBezTo>
                      <a:pt x="74" y="60"/>
                      <a:pt x="74" y="60"/>
                      <a:pt x="74" y="60"/>
                    </a:cubicBezTo>
                    <a:cubicBezTo>
                      <a:pt x="79" y="60"/>
                      <a:pt x="82" y="56"/>
                      <a:pt x="82" y="52"/>
                    </a:cubicBezTo>
                    <a:cubicBezTo>
                      <a:pt x="82" y="28"/>
                      <a:pt x="82" y="28"/>
                      <a:pt x="82" y="28"/>
                    </a:cubicBezTo>
                    <a:cubicBezTo>
                      <a:pt x="82" y="24"/>
                      <a:pt x="79" y="20"/>
                      <a:pt x="74" y="20"/>
                    </a:cubicBezTo>
                    <a:close/>
                    <a:moveTo>
                      <a:pt x="41" y="28"/>
                    </a:moveTo>
                    <a:cubicBezTo>
                      <a:pt x="36" y="28"/>
                      <a:pt x="32" y="24"/>
                      <a:pt x="32" y="19"/>
                    </a:cubicBezTo>
                    <a:cubicBezTo>
                      <a:pt x="32" y="14"/>
                      <a:pt x="36" y="10"/>
                      <a:pt x="41" y="10"/>
                    </a:cubicBezTo>
                    <a:cubicBezTo>
                      <a:pt x="46" y="10"/>
                      <a:pt x="50" y="14"/>
                      <a:pt x="50" y="19"/>
                    </a:cubicBezTo>
                    <a:cubicBezTo>
                      <a:pt x="50" y="24"/>
                      <a:pt x="46" y="28"/>
                      <a:pt x="4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2" name="Freeform 197">
                <a:extLst>
                  <a:ext uri="{FF2B5EF4-FFF2-40B4-BE49-F238E27FC236}">
                    <a16:creationId xmlns:a16="http://schemas.microsoft.com/office/drawing/2014/main" xmlns="" id="{B901C328-861D-7348-87F6-84CB2A6A8C58}"/>
                  </a:ext>
                </a:extLst>
              </p:cNvPr>
              <p:cNvSpPr>
                <a:spLocks noEditPoints="1"/>
              </p:cNvSpPr>
              <p:nvPr/>
            </p:nvSpPr>
            <p:spPr bwMode="auto">
              <a:xfrm>
                <a:off x="4054" y="4137"/>
                <a:ext cx="334" cy="485"/>
              </a:xfrm>
              <a:custGeom>
                <a:avLst/>
                <a:gdLst>
                  <a:gd name="T0" fmla="*/ 138 w 175"/>
                  <a:gd name="T1" fmla="*/ 1 h 255"/>
                  <a:gd name="T2" fmla="*/ 132 w 175"/>
                  <a:gd name="T3" fmla="*/ 2 h 255"/>
                  <a:gd name="T4" fmla="*/ 129 w 175"/>
                  <a:gd name="T5" fmla="*/ 14 h 255"/>
                  <a:gd name="T6" fmla="*/ 133 w 175"/>
                  <a:gd name="T7" fmla="*/ 22 h 255"/>
                  <a:gd name="T8" fmla="*/ 47 w 175"/>
                  <a:gd name="T9" fmla="*/ 22 h 255"/>
                  <a:gd name="T10" fmla="*/ 51 w 175"/>
                  <a:gd name="T11" fmla="*/ 14 h 255"/>
                  <a:gd name="T12" fmla="*/ 48 w 175"/>
                  <a:gd name="T13" fmla="*/ 2 h 255"/>
                  <a:gd name="T14" fmla="*/ 36 w 175"/>
                  <a:gd name="T15" fmla="*/ 5 h 255"/>
                  <a:gd name="T16" fmla="*/ 76 w 175"/>
                  <a:gd name="T17" fmla="*/ 126 h 255"/>
                  <a:gd name="T18" fmla="*/ 67 w 175"/>
                  <a:gd name="T19" fmla="*/ 135 h 255"/>
                  <a:gd name="T20" fmla="*/ 25 w 175"/>
                  <a:gd name="T21" fmla="*/ 249 h 255"/>
                  <a:gd name="T22" fmla="*/ 33 w 175"/>
                  <a:gd name="T23" fmla="*/ 255 h 255"/>
                  <a:gd name="T24" fmla="*/ 36 w 175"/>
                  <a:gd name="T25" fmla="*/ 255 h 255"/>
                  <a:gd name="T26" fmla="*/ 42 w 175"/>
                  <a:gd name="T27" fmla="*/ 245 h 255"/>
                  <a:gd name="T28" fmla="*/ 41 w 175"/>
                  <a:gd name="T29" fmla="*/ 233 h 255"/>
                  <a:gd name="T30" fmla="*/ 139 w 175"/>
                  <a:gd name="T31" fmla="*/ 233 h 255"/>
                  <a:gd name="T32" fmla="*/ 138 w 175"/>
                  <a:gd name="T33" fmla="*/ 244 h 255"/>
                  <a:gd name="T34" fmla="*/ 144 w 175"/>
                  <a:gd name="T35" fmla="*/ 255 h 255"/>
                  <a:gd name="T36" fmla="*/ 146 w 175"/>
                  <a:gd name="T37" fmla="*/ 255 h 255"/>
                  <a:gd name="T38" fmla="*/ 152 w 175"/>
                  <a:gd name="T39" fmla="*/ 253 h 255"/>
                  <a:gd name="T40" fmla="*/ 155 w 175"/>
                  <a:gd name="T41" fmla="*/ 249 h 255"/>
                  <a:gd name="T42" fmla="*/ 104 w 175"/>
                  <a:gd name="T43" fmla="*/ 126 h 255"/>
                  <a:gd name="T44" fmla="*/ 119 w 175"/>
                  <a:gd name="T45" fmla="*/ 112 h 255"/>
                  <a:gd name="T46" fmla="*/ 144 w 175"/>
                  <a:gd name="T47" fmla="*/ 5 h 255"/>
                  <a:gd name="T48" fmla="*/ 138 w 175"/>
                  <a:gd name="T49" fmla="*/ 1 h 255"/>
                  <a:gd name="T50" fmla="*/ 116 w 175"/>
                  <a:gd name="T51" fmla="*/ 164 h 255"/>
                  <a:gd name="T52" fmla="*/ 64 w 175"/>
                  <a:gd name="T53" fmla="*/ 164 h 255"/>
                  <a:gd name="T54" fmla="*/ 90 w 175"/>
                  <a:gd name="T55" fmla="*/ 137 h 255"/>
                  <a:gd name="T56" fmla="*/ 116 w 175"/>
                  <a:gd name="T57" fmla="*/ 164 h 255"/>
                  <a:gd name="T58" fmla="*/ 42 w 175"/>
                  <a:gd name="T59" fmla="*/ 214 h 255"/>
                  <a:gd name="T60" fmla="*/ 52 w 175"/>
                  <a:gd name="T61" fmla="*/ 184 h 255"/>
                  <a:gd name="T62" fmla="*/ 53 w 175"/>
                  <a:gd name="T63" fmla="*/ 182 h 255"/>
                  <a:gd name="T64" fmla="*/ 127 w 175"/>
                  <a:gd name="T65" fmla="*/ 182 h 255"/>
                  <a:gd name="T66" fmla="*/ 128 w 175"/>
                  <a:gd name="T67" fmla="*/ 184 h 255"/>
                  <a:gd name="T68" fmla="*/ 138 w 175"/>
                  <a:gd name="T69" fmla="*/ 213 h 255"/>
                  <a:gd name="T70" fmla="*/ 138 w 175"/>
                  <a:gd name="T71" fmla="*/ 216 h 255"/>
                  <a:gd name="T72" fmla="*/ 42 w 175"/>
                  <a:gd name="T73" fmla="*/ 216 h 255"/>
                  <a:gd name="T74" fmla="*/ 42 w 175"/>
                  <a:gd name="T75" fmla="*/ 214 h 255"/>
                  <a:gd name="T76" fmla="*/ 64 w 175"/>
                  <a:gd name="T77" fmla="*/ 91 h 255"/>
                  <a:gd name="T78" fmla="*/ 115 w 175"/>
                  <a:gd name="T79" fmla="*/ 91 h 255"/>
                  <a:gd name="T80" fmla="*/ 90 w 175"/>
                  <a:gd name="T81" fmla="*/ 115 h 255"/>
                  <a:gd name="T82" fmla="*/ 64 w 175"/>
                  <a:gd name="T83" fmla="*/ 91 h 255"/>
                  <a:gd name="T84" fmla="*/ 127 w 175"/>
                  <a:gd name="T85" fmla="*/ 73 h 255"/>
                  <a:gd name="T86" fmla="*/ 53 w 175"/>
                  <a:gd name="T87" fmla="*/ 73 h 255"/>
                  <a:gd name="T88" fmla="*/ 52 w 175"/>
                  <a:gd name="T89" fmla="*/ 73 h 255"/>
                  <a:gd name="T90" fmla="*/ 44 w 175"/>
                  <a:gd name="T91" fmla="*/ 41 h 255"/>
                  <a:gd name="T92" fmla="*/ 44 w 175"/>
                  <a:gd name="T93" fmla="*/ 41 h 255"/>
                  <a:gd name="T94" fmla="*/ 136 w 175"/>
                  <a:gd name="T95" fmla="*/ 40 h 255"/>
                  <a:gd name="T96" fmla="*/ 136 w 175"/>
                  <a:gd name="T97" fmla="*/ 41 h 255"/>
                  <a:gd name="T98" fmla="*/ 128 w 175"/>
                  <a:gd name="T99" fmla="*/ 72 h 255"/>
                  <a:gd name="T100" fmla="*/ 127 w 175"/>
                  <a:gd name="T101" fmla="*/ 7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5" h="255">
                    <a:moveTo>
                      <a:pt x="138" y="1"/>
                    </a:moveTo>
                    <a:cubicBezTo>
                      <a:pt x="136" y="0"/>
                      <a:pt x="134" y="1"/>
                      <a:pt x="132" y="2"/>
                    </a:cubicBezTo>
                    <a:cubicBezTo>
                      <a:pt x="128" y="5"/>
                      <a:pt x="127" y="10"/>
                      <a:pt x="129" y="14"/>
                    </a:cubicBezTo>
                    <a:cubicBezTo>
                      <a:pt x="130" y="15"/>
                      <a:pt x="131" y="18"/>
                      <a:pt x="133" y="22"/>
                    </a:cubicBezTo>
                    <a:cubicBezTo>
                      <a:pt x="47" y="22"/>
                      <a:pt x="47" y="22"/>
                      <a:pt x="47" y="22"/>
                    </a:cubicBezTo>
                    <a:cubicBezTo>
                      <a:pt x="49" y="17"/>
                      <a:pt x="51" y="14"/>
                      <a:pt x="51" y="14"/>
                    </a:cubicBezTo>
                    <a:cubicBezTo>
                      <a:pt x="53" y="10"/>
                      <a:pt x="52" y="5"/>
                      <a:pt x="48" y="2"/>
                    </a:cubicBezTo>
                    <a:cubicBezTo>
                      <a:pt x="44" y="0"/>
                      <a:pt x="39" y="1"/>
                      <a:pt x="36" y="5"/>
                    </a:cubicBezTo>
                    <a:cubicBezTo>
                      <a:pt x="36" y="5"/>
                      <a:pt x="0" y="66"/>
                      <a:pt x="76" y="126"/>
                    </a:cubicBezTo>
                    <a:cubicBezTo>
                      <a:pt x="73" y="129"/>
                      <a:pt x="70" y="132"/>
                      <a:pt x="67" y="135"/>
                    </a:cubicBezTo>
                    <a:cubicBezTo>
                      <a:pt x="11" y="190"/>
                      <a:pt x="25" y="246"/>
                      <a:pt x="25" y="249"/>
                    </a:cubicBezTo>
                    <a:cubicBezTo>
                      <a:pt x="26" y="253"/>
                      <a:pt x="30" y="255"/>
                      <a:pt x="33" y="255"/>
                    </a:cubicBezTo>
                    <a:cubicBezTo>
                      <a:pt x="34" y="255"/>
                      <a:pt x="35" y="255"/>
                      <a:pt x="36" y="255"/>
                    </a:cubicBezTo>
                    <a:cubicBezTo>
                      <a:pt x="39" y="254"/>
                      <a:pt x="43" y="249"/>
                      <a:pt x="42" y="245"/>
                    </a:cubicBezTo>
                    <a:cubicBezTo>
                      <a:pt x="42" y="244"/>
                      <a:pt x="41" y="239"/>
                      <a:pt x="41" y="233"/>
                    </a:cubicBezTo>
                    <a:cubicBezTo>
                      <a:pt x="139" y="233"/>
                      <a:pt x="139" y="233"/>
                      <a:pt x="139" y="233"/>
                    </a:cubicBezTo>
                    <a:cubicBezTo>
                      <a:pt x="139" y="239"/>
                      <a:pt x="138" y="244"/>
                      <a:pt x="138" y="244"/>
                    </a:cubicBezTo>
                    <a:cubicBezTo>
                      <a:pt x="137" y="249"/>
                      <a:pt x="140" y="254"/>
                      <a:pt x="144" y="255"/>
                    </a:cubicBezTo>
                    <a:cubicBezTo>
                      <a:pt x="145" y="255"/>
                      <a:pt x="146" y="255"/>
                      <a:pt x="146" y="255"/>
                    </a:cubicBezTo>
                    <a:cubicBezTo>
                      <a:pt x="148" y="255"/>
                      <a:pt x="151" y="254"/>
                      <a:pt x="152" y="253"/>
                    </a:cubicBezTo>
                    <a:cubicBezTo>
                      <a:pt x="153" y="252"/>
                      <a:pt x="154" y="250"/>
                      <a:pt x="155" y="249"/>
                    </a:cubicBezTo>
                    <a:cubicBezTo>
                      <a:pt x="155" y="246"/>
                      <a:pt x="170" y="184"/>
                      <a:pt x="104" y="126"/>
                    </a:cubicBezTo>
                    <a:cubicBezTo>
                      <a:pt x="109" y="121"/>
                      <a:pt x="115" y="117"/>
                      <a:pt x="119" y="112"/>
                    </a:cubicBezTo>
                    <a:cubicBezTo>
                      <a:pt x="175" y="57"/>
                      <a:pt x="144" y="5"/>
                      <a:pt x="144" y="5"/>
                    </a:cubicBezTo>
                    <a:cubicBezTo>
                      <a:pt x="143" y="3"/>
                      <a:pt x="141" y="1"/>
                      <a:pt x="138" y="1"/>
                    </a:cubicBezTo>
                    <a:close/>
                    <a:moveTo>
                      <a:pt x="116" y="164"/>
                    </a:moveTo>
                    <a:cubicBezTo>
                      <a:pt x="64" y="164"/>
                      <a:pt x="64" y="164"/>
                      <a:pt x="64" y="164"/>
                    </a:cubicBezTo>
                    <a:cubicBezTo>
                      <a:pt x="71" y="155"/>
                      <a:pt x="80" y="145"/>
                      <a:pt x="90" y="137"/>
                    </a:cubicBezTo>
                    <a:cubicBezTo>
                      <a:pt x="100" y="145"/>
                      <a:pt x="109" y="154"/>
                      <a:pt x="116" y="164"/>
                    </a:cubicBezTo>
                    <a:close/>
                    <a:moveTo>
                      <a:pt x="42" y="214"/>
                    </a:moveTo>
                    <a:cubicBezTo>
                      <a:pt x="44" y="204"/>
                      <a:pt x="47" y="194"/>
                      <a:pt x="52" y="184"/>
                    </a:cubicBezTo>
                    <a:cubicBezTo>
                      <a:pt x="53" y="182"/>
                      <a:pt x="53" y="182"/>
                      <a:pt x="53" y="182"/>
                    </a:cubicBezTo>
                    <a:cubicBezTo>
                      <a:pt x="127" y="182"/>
                      <a:pt x="127" y="182"/>
                      <a:pt x="127" y="182"/>
                    </a:cubicBezTo>
                    <a:cubicBezTo>
                      <a:pt x="128" y="184"/>
                      <a:pt x="128" y="184"/>
                      <a:pt x="128" y="184"/>
                    </a:cubicBezTo>
                    <a:cubicBezTo>
                      <a:pt x="133" y="194"/>
                      <a:pt x="136" y="204"/>
                      <a:pt x="138" y="213"/>
                    </a:cubicBezTo>
                    <a:cubicBezTo>
                      <a:pt x="138" y="216"/>
                      <a:pt x="138" y="216"/>
                      <a:pt x="138" y="216"/>
                    </a:cubicBezTo>
                    <a:cubicBezTo>
                      <a:pt x="42" y="216"/>
                      <a:pt x="42" y="216"/>
                      <a:pt x="42" y="216"/>
                    </a:cubicBezTo>
                    <a:lnTo>
                      <a:pt x="42" y="214"/>
                    </a:lnTo>
                    <a:close/>
                    <a:moveTo>
                      <a:pt x="64" y="91"/>
                    </a:moveTo>
                    <a:cubicBezTo>
                      <a:pt x="115" y="91"/>
                      <a:pt x="115" y="91"/>
                      <a:pt x="115" y="91"/>
                    </a:cubicBezTo>
                    <a:cubicBezTo>
                      <a:pt x="109" y="99"/>
                      <a:pt x="100" y="107"/>
                      <a:pt x="90" y="115"/>
                    </a:cubicBezTo>
                    <a:cubicBezTo>
                      <a:pt x="80" y="107"/>
                      <a:pt x="71" y="99"/>
                      <a:pt x="64" y="91"/>
                    </a:cubicBezTo>
                    <a:close/>
                    <a:moveTo>
                      <a:pt x="127" y="73"/>
                    </a:moveTo>
                    <a:cubicBezTo>
                      <a:pt x="53" y="73"/>
                      <a:pt x="53" y="73"/>
                      <a:pt x="53" y="73"/>
                    </a:cubicBezTo>
                    <a:cubicBezTo>
                      <a:pt x="52" y="73"/>
                      <a:pt x="52" y="73"/>
                      <a:pt x="52" y="73"/>
                    </a:cubicBezTo>
                    <a:cubicBezTo>
                      <a:pt x="47" y="63"/>
                      <a:pt x="44" y="52"/>
                      <a:pt x="44" y="41"/>
                    </a:cubicBezTo>
                    <a:cubicBezTo>
                      <a:pt x="44" y="41"/>
                      <a:pt x="44" y="41"/>
                      <a:pt x="44" y="41"/>
                    </a:cubicBezTo>
                    <a:cubicBezTo>
                      <a:pt x="136" y="40"/>
                      <a:pt x="136" y="40"/>
                      <a:pt x="136" y="40"/>
                    </a:cubicBezTo>
                    <a:cubicBezTo>
                      <a:pt x="136" y="41"/>
                      <a:pt x="136" y="41"/>
                      <a:pt x="136" y="41"/>
                    </a:cubicBezTo>
                    <a:cubicBezTo>
                      <a:pt x="135" y="52"/>
                      <a:pt x="133" y="62"/>
                      <a:pt x="128" y="72"/>
                    </a:cubicBezTo>
                    <a:lnTo>
                      <a:pt x="127"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3" name="Freeform 198">
                <a:extLst>
                  <a:ext uri="{FF2B5EF4-FFF2-40B4-BE49-F238E27FC236}">
                    <a16:creationId xmlns:a16="http://schemas.microsoft.com/office/drawing/2014/main" xmlns="" id="{E891B22A-2A06-9D40-B242-97ECE021CAC4}"/>
                  </a:ext>
                </a:extLst>
              </p:cNvPr>
              <p:cNvSpPr>
                <a:spLocks/>
              </p:cNvSpPr>
              <p:nvPr/>
            </p:nvSpPr>
            <p:spPr bwMode="auto">
              <a:xfrm>
                <a:off x="5287" y="1341"/>
                <a:ext cx="538" cy="535"/>
              </a:xfrm>
              <a:custGeom>
                <a:avLst/>
                <a:gdLst>
                  <a:gd name="T0" fmla="*/ 103 w 282"/>
                  <a:gd name="T1" fmla="*/ 0 h 281"/>
                  <a:gd name="T2" fmla="*/ 135 w 282"/>
                  <a:gd name="T3" fmla="*/ 0 h 281"/>
                  <a:gd name="T4" fmla="*/ 164 w 282"/>
                  <a:gd name="T5" fmla="*/ 55 h 281"/>
                  <a:gd name="T6" fmla="*/ 235 w 282"/>
                  <a:gd name="T7" fmla="*/ 54 h 281"/>
                  <a:gd name="T8" fmla="*/ 248 w 282"/>
                  <a:gd name="T9" fmla="*/ 183 h 281"/>
                  <a:gd name="T10" fmla="*/ 84 w 282"/>
                  <a:gd name="T11" fmla="*/ 216 h 281"/>
                  <a:gd name="T12" fmla="*/ 32 w 282"/>
                  <a:gd name="T13" fmla="*/ 275 h 281"/>
                  <a:gd name="T14" fmla="*/ 1 w 282"/>
                  <a:gd name="T15" fmla="*/ 275 h 281"/>
                  <a:gd name="T16" fmla="*/ 52 w 282"/>
                  <a:gd name="T17" fmla="*/ 175 h 281"/>
                  <a:gd name="T18" fmla="*/ 151 w 282"/>
                  <a:gd name="T19" fmla="*/ 131 h 281"/>
                  <a:gd name="T20" fmla="*/ 127 w 282"/>
                  <a:gd name="T21" fmla="*/ 82 h 281"/>
                  <a:gd name="T22" fmla="*/ 103 w 282"/>
                  <a:gd name="T23"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2" h="281">
                    <a:moveTo>
                      <a:pt x="103" y="0"/>
                    </a:moveTo>
                    <a:cubicBezTo>
                      <a:pt x="135" y="0"/>
                      <a:pt x="135" y="0"/>
                      <a:pt x="135" y="0"/>
                    </a:cubicBezTo>
                    <a:cubicBezTo>
                      <a:pt x="135" y="0"/>
                      <a:pt x="131" y="77"/>
                      <a:pt x="164" y="55"/>
                    </a:cubicBezTo>
                    <a:cubicBezTo>
                      <a:pt x="179" y="45"/>
                      <a:pt x="204" y="28"/>
                      <a:pt x="235" y="54"/>
                    </a:cubicBezTo>
                    <a:cubicBezTo>
                      <a:pt x="260" y="76"/>
                      <a:pt x="282" y="110"/>
                      <a:pt x="248" y="183"/>
                    </a:cubicBezTo>
                    <a:cubicBezTo>
                      <a:pt x="230" y="221"/>
                      <a:pt x="172" y="281"/>
                      <a:pt x="84" y="216"/>
                    </a:cubicBezTo>
                    <a:cubicBezTo>
                      <a:pt x="70" y="206"/>
                      <a:pt x="34" y="198"/>
                      <a:pt x="32" y="275"/>
                    </a:cubicBezTo>
                    <a:cubicBezTo>
                      <a:pt x="1" y="275"/>
                      <a:pt x="1" y="275"/>
                      <a:pt x="1" y="275"/>
                    </a:cubicBezTo>
                    <a:cubicBezTo>
                      <a:pt x="1" y="275"/>
                      <a:pt x="0" y="168"/>
                      <a:pt x="52" y="175"/>
                    </a:cubicBezTo>
                    <a:cubicBezTo>
                      <a:pt x="79" y="179"/>
                      <a:pt x="141" y="195"/>
                      <a:pt x="151" y="131"/>
                    </a:cubicBezTo>
                    <a:cubicBezTo>
                      <a:pt x="153" y="117"/>
                      <a:pt x="159" y="101"/>
                      <a:pt x="127" y="82"/>
                    </a:cubicBezTo>
                    <a:cubicBezTo>
                      <a:pt x="114" y="74"/>
                      <a:pt x="103" y="67"/>
                      <a:pt x="10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4" name="Freeform 199">
                <a:extLst>
                  <a:ext uri="{FF2B5EF4-FFF2-40B4-BE49-F238E27FC236}">
                    <a16:creationId xmlns:a16="http://schemas.microsoft.com/office/drawing/2014/main" xmlns="" id="{04CEC232-B617-EC41-A963-1CECC8803238}"/>
                  </a:ext>
                </a:extLst>
              </p:cNvPr>
              <p:cNvSpPr>
                <a:spLocks/>
              </p:cNvSpPr>
              <p:nvPr/>
            </p:nvSpPr>
            <p:spPr bwMode="auto">
              <a:xfrm>
                <a:off x="3530" y="2772"/>
                <a:ext cx="381" cy="523"/>
              </a:xfrm>
              <a:custGeom>
                <a:avLst/>
                <a:gdLst>
                  <a:gd name="T0" fmla="*/ 186 w 200"/>
                  <a:gd name="T1" fmla="*/ 50 h 275"/>
                  <a:gd name="T2" fmla="*/ 133 w 200"/>
                  <a:gd name="T3" fmla="*/ 8 h 275"/>
                  <a:gd name="T4" fmla="*/ 36 w 200"/>
                  <a:gd name="T5" fmla="*/ 26 h 275"/>
                  <a:gd name="T6" fmla="*/ 9 w 200"/>
                  <a:gd name="T7" fmla="*/ 126 h 275"/>
                  <a:gd name="T8" fmla="*/ 15 w 200"/>
                  <a:gd name="T9" fmla="*/ 130 h 275"/>
                  <a:gd name="T10" fmla="*/ 19 w 200"/>
                  <a:gd name="T11" fmla="*/ 125 h 275"/>
                  <a:gd name="T12" fmla="*/ 43 w 200"/>
                  <a:gd name="T13" fmla="*/ 33 h 275"/>
                  <a:gd name="T14" fmla="*/ 131 w 200"/>
                  <a:gd name="T15" fmla="*/ 18 h 275"/>
                  <a:gd name="T16" fmla="*/ 177 w 200"/>
                  <a:gd name="T17" fmla="*/ 54 h 275"/>
                  <a:gd name="T18" fmla="*/ 159 w 200"/>
                  <a:gd name="T19" fmla="*/ 166 h 275"/>
                  <a:gd name="T20" fmla="*/ 147 w 200"/>
                  <a:gd name="T21" fmla="*/ 200 h 275"/>
                  <a:gd name="T22" fmla="*/ 130 w 200"/>
                  <a:gd name="T23" fmla="*/ 246 h 275"/>
                  <a:gd name="T24" fmla="*/ 84 w 200"/>
                  <a:gd name="T25" fmla="*/ 265 h 275"/>
                  <a:gd name="T26" fmla="*/ 45 w 200"/>
                  <a:gd name="T27" fmla="*/ 237 h 275"/>
                  <a:gd name="T28" fmla="*/ 32 w 200"/>
                  <a:gd name="T29" fmla="*/ 180 h 275"/>
                  <a:gd name="T30" fmla="*/ 56 w 200"/>
                  <a:gd name="T31" fmla="*/ 177 h 275"/>
                  <a:gd name="T32" fmla="*/ 62 w 200"/>
                  <a:gd name="T33" fmla="*/ 194 h 275"/>
                  <a:gd name="T34" fmla="*/ 81 w 200"/>
                  <a:gd name="T35" fmla="*/ 221 h 275"/>
                  <a:gd name="T36" fmla="*/ 105 w 200"/>
                  <a:gd name="T37" fmla="*/ 212 h 275"/>
                  <a:gd name="T38" fmla="*/ 96 w 200"/>
                  <a:gd name="T39" fmla="*/ 173 h 275"/>
                  <a:gd name="T40" fmla="*/ 116 w 200"/>
                  <a:gd name="T41" fmla="*/ 121 h 275"/>
                  <a:gd name="T42" fmla="*/ 90 w 200"/>
                  <a:gd name="T43" fmla="*/ 106 h 275"/>
                  <a:gd name="T44" fmla="*/ 89 w 200"/>
                  <a:gd name="T45" fmla="*/ 106 h 275"/>
                  <a:gd name="T46" fmla="*/ 64 w 200"/>
                  <a:gd name="T47" fmla="*/ 122 h 275"/>
                  <a:gd name="T48" fmla="*/ 62 w 200"/>
                  <a:gd name="T49" fmla="*/ 74 h 275"/>
                  <a:gd name="T50" fmla="*/ 83 w 200"/>
                  <a:gd name="T51" fmla="*/ 56 h 275"/>
                  <a:gd name="T52" fmla="*/ 132 w 200"/>
                  <a:gd name="T53" fmla="*/ 65 h 275"/>
                  <a:gd name="T54" fmla="*/ 140 w 200"/>
                  <a:gd name="T55" fmla="*/ 124 h 275"/>
                  <a:gd name="T56" fmla="*/ 144 w 200"/>
                  <a:gd name="T57" fmla="*/ 130 h 275"/>
                  <a:gd name="T58" fmla="*/ 149 w 200"/>
                  <a:gd name="T59" fmla="*/ 126 h 275"/>
                  <a:gd name="T60" fmla="*/ 138 w 200"/>
                  <a:gd name="T61" fmla="*/ 58 h 275"/>
                  <a:gd name="T62" fmla="*/ 80 w 200"/>
                  <a:gd name="T63" fmla="*/ 47 h 275"/>
                  <a:gd name="T64" fmla="*/ 53 w 200"/>
                  <a:gd name="T65" fmla="*/ 70 h 275"/>
                  <a:gd name="T66" fmla="*/ 58 w 200"/>
                  <a:gd name="T67" fmla="*/ 135 h 275"/>
                  <a:gd name="T68" fmla="*/ 63 w 200"/>
                  <a:gd name="T69" fmla="*/ 138 h 275"/>
                  <a:gd name="T70" fmla="*/ 67 w 200"/>
                  <a:gd name="T71" fmla="*/ 135 h 275"/>
                  <a:gd name="T72" fmla="*/ 89 w 200"/>
                  <a:gd name="T73" fmla="*/ 115 h 275"/>
                  <a:gd name="T74" fmla="*/ 90 w 200"/>
                  <a:gd name="T75" fmla="*/ 115 h 275"/>
                  <a:gd name="T76" fmla="*/ 107 w 200"/>
                  <a:gd name="T77" fmla="*/ 125 h 275"/>
                  <a:gd name="T78" fmla="*/ 87 w 200"/>
                  <a:gd name="T79" fmla="*/ 169 h 275"/>
                  <a:gd name="T80" fmla="*/ 86 w 200"/>
                  <a:gd name="T81" fmla="*/ 175 h 275"/>
                  <a:gd name="T82" fmla="*/ 96 w 200"/>
                  <a:gd name="T83" fmla="*/ 207 h 275"/>
                  <a:gd name="T84" fmla="*/ 81 w 200"/>
                  <a:gd name="T85" fmla="*/ 212 h 275"/>
                  <a:gd name="T86" fmla="*/ 72 w 200"/>
                  <a:gd name="T87" fmla="*/ 191 h 275"/>
                  <a:gd name="T88" fmla="*/ 59 w 200"/>
                  <a:gd name="T89" fmla="*/ 168 h 275"/>
                  <a:gd name="T90" fmla="*/ 24 w 200"/>
                  <a:gd name="T91" fmla="*/ 175 h 275"/>
                  <a:gd name="T92" fmla="*/ 36 w 200"/>
                  <a:gd name="T93" fmla="*/ 241 h 275"/>
                  <a:gd name="T94" fmla="*/ 84 w 200"/>
                  <a:gd name="T95" fmla="*/ 274 h 275"/>
                  <a:gd name="T96" fmla="*/ 89 w 200"/>
                  <a:gd name="T97" fmla="*/ 275 h 275"/>
                  <a:gd name="T98" fmla="*/ 139 w 200"/>
                  <a:gd name="T99" fmla="*/ 250 h 275"/>
                  <a:gd name="T100" fmla="*/ 156 w 200"/>
                  <a:gd name="T101" fmla="*/ 202 h 275"/>
                  <a:gd name="T102" fmla="*/ 167 w 200"/>
                  <a:gd name="T103" fmla="*/ 171 h 275"/>
                  <a:gd name="T104" fmla="*/ 186 w 200"/>
                  <a:gd name="T105" fmla="*/ 5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75">
                    <a:moveTo>
                      <a:pt x="186" y="50"/>
                    </a:moveTo>
                    <a:cubicBezTo>
                      <a:pt x="174" y="25"/>
                      <a:pt x="151" y="12"/>
                      <a:pt x="133" y="8"/>
                    </a:cubicBezTo>
                    <a:cubicBezTo>
                      <a:pt x="90" y="0"/>
                      <a:pt x="58" y="6"/>
                      <a:pt x="36" y="26"/>
                    </a:cubicBezTo>
                    <a:cubicBezTo>
                      <a:pt x="0" y="61"/>
                      <a:pt x="9" y="124"/>
                      <a:pt x="9" y="126"/>
                    </a:cubicBezTo>
                    <a:cubicBezTo>
                      <a:pt x="10" y="129"/>
                      <a:pt x="12" y="131"/>
                      <a:pt x="15" y="130"/>
                    </a:cubicBezTo>
                    <a:cubicBezTo>
                      <a:pt x="17" y="130"/>
                      <a:pt x="19" y="128"/>
                      <a:pt x="19" y="125"/>
                    </a:cubicBezTo>
                    <a:cubicBezTo>
                      <a:pt x="19" y="124"/>
                      <a:pt x="10" y="64"/>
                      <a:pt x="43" y="33"/>
                    </a:cubicBezTo>
                    <a:cubicBezTo>
                      <a:pt x="62" y="15"/>
                      <a:pt x="92" y="10"/>
                      <a:pt x="131" y="18"/>
                    </a:cubicBezTo>
                    <a:cubicBezTo>
                      <a:pt x="147" y="21"/>
                      <a:pt x="167" y="32"/>
                      <a:pt x="177" y="54"/>
                    </a:cubicBezTo>
                    <a:cubicBezTo>
                      <a:pt x="190" y="82"/>
                      <a:pt x="183" y="121"/>
                      <a:pt x="159" y="166"/>
                    </a:cubicBezTo>
                    <a:cubicBezTo>
                      <a:pt x="152" y="179"/>
                      <a:pt x="149" y="189"/>
                      <a:pt x="147" y="200"/>
                    </a:cubicBezTo>
                    <a:cubicBezTo>
                      <a:pt x="144" y="212"/>
                      <a:pt x="140" y="226"/>
                      <a:pt x="130" y="246"/>
                    </a:cubicBezTo>
                    <a:cubicBezTo>
                      <a:pt x="124" y="258"/>
                      <a:pt x="104" y="266"/>
                      <a:pt x="84" y="265"/>
                    </a:cubicBezTo>
                    <a:cubicBezTo>
                      <a:pt x="75" y="264"/>
                      <a:pt x="53" y="260"/>
                      <a:pt x="45" y="237"/>
                    </a:cubicBezTo>
                    <a:cubicBezTo>
                      <a:pt x="35" y="221"/>
                      <a:pt x="24" y="191"/>
                      <a:pt x="32" y="180"/>
                    </a:cubicBezTo>
                    <a:cubicBezTo>
                      <a:pt x="36" y="174"/>
                      <a:pt x="48" y="175"/>
                      <a:pt x="56" y="177"/>
                    </a:cubicBezTo>
                    <a:cubicBezTo>
                      <a:pt x="58" y="179"/>
                      <a:pt x="61" y="188"/>
                      <a:pt x="62" y="194"/>
                    </a:cubicBezTo>
                    <a:cubicBezTo>
                      <a:pt x="66" y="207"/>
                      <a:pt x="70" y="222"/>
                      <a:pt x="81" y="221"/>
                    </a:cubicBezTo>
                    <a:cubicBezTo>
                      <a:pt x="82" y="221"/>
                      <a:pt x="98" y="223"/>
                      <a:pt x="105" y="212"/>
                    </a:cubicBezTo>
                    <a:cubicBezTo>
                      <a:pt x="110" y="203"/>
                      <a:pt x="107" y="191"/>
                      <a:pt x="96" y="173"/>
                    </a:cubicBezTo>
                    <a:cubicBezTo>
                      <a:pt x="105" y="165"/>
                      <a:pt x="126" y="142"/>
                      <a:pt x="116" y="121"/>
                    </a:cubicBezTo>
                    <a:cubicBezTo>
                      <a:pt x="113" y="115"/>
                      <a:pt x="103" y="106"/>
                      <a:pt x="90" y="106"/>
                    </a:cubicBezTo>
                    <a:cubicBezTo>
                      <a:pt x="89" y="106"/>
                      <a:pt x="89" y="106"/>
                      <a:pt x="89" y="106"/>
                    </a:cubicBezTo>
                    <a:cubicBezTo>
                      <a:pt x="82" y="106"/>
                      <a:pt x="72" y="109"/>
                      <a:pt x="64" y="122"/>
                    </a:cubicBezTo>
                    <a:cubicBezTo>
                      <a:pt x="60" y="110"/>
                      <a:pt x="55" y="90"/>
                      <a:pt x="62" y="74"/>
                    </a:cubicBezTo>
                    <a:cubicBezTo>
                      <a:pt x="66" y="66"/>
                      <a:pt x="73" y="60"/>
                      <a:pt x="83" y="56"/>
                    </a:cubicBezTo>
                    <a:cubicBezTo>
                      <a:pt x="91" y="54"/>
                      <a:pt x="117" y="51"/>
                      <a:pt x="132" y="65"/>
                    </a:cubicBezTo>
                    <a:cubicBezTo>
                      <a:pt x="144" y="77"/>
                      <a:pt x="147" y="96"/>
                      <a:pt x="140" y="124"/>
                    </a:cubicBezTo>
                    <a:cubicBezTo>
                      <a:pt x="139" y="127"/>
                      <a:pt x="141" y="129"/>
                      <a:pt x="144" y="130"/>
                    </a:cubicBezTo>
                    <a:cubicBezTo>
                      <a:pt x="146" y="131"/>
                      <a:pt x="149" y="129"/>
                      <a:pt x="149" y="126"/>
                    </a:cubicBezTo>
                    <a:cubicBezTo>
                      <a:pt x="157" y="95"/>
                      <a:pt x="153" y="72"/>
                      <a:pt x="138" y="58"/>
                    </a:cubicBezTo>
                    <a:cubicBezTo>
                      <a:pt x="118" y="40"/>
                      <a:pt x="87" y="45"/>
                      <a:pt x="80" y="47"/>
                    </a:cubicBezTo>
                    <a:cubicBezTo>
                      <a:pt x="67" y="51"/>
                      <a:pt x="58" y="59"/>
                      <a:pt x="53" y="70"/>
                    </a:cubicBezTo>
                    <a:cubicBezTo>
                      <a:pt x="41" y="97"/>
                      <a:pt x="58" y="134"/>
                      <a:pt x="58" y="135"/>
                    </a:cubicBezTo>
                    <a:cubicBezTo>
                      <a:pt x="59" y="137"/>
                      <a:pt x="61" y="138"/>
                      <a:pt x="63" y="138"/>
                    </a:cubicBezTo>
                    <a:cubicBezTo>
                      <a:pt x="65" y="138"/>
                      <a:pt x="66" y="137"/>
                      <a:pt x="67" y="135"/>
                    </a:cubicBezTo>
                    <a:cubicBezTo>
                      <a:pt x="73" y="122"/>
                      <a:pt x="81" y="115"/>
                      <a:pt x="89" y="115"/>
                    </a:cubicBezTo>
                    <a:cubicBezTo>
                      <a:pt x="90" y="115"/>
                      <a:pt x="90" y="115"/>
                      <a:pt x="90" y="115"/>
                    </a:cubicBezTo>
                    <a:cubicBezTo>
                      <a:pt x="98" y="115"/>
                      <a:pt x="105" y="121"/>
                      <a:pt x="107" y="125"/>
                    </a:cubicBezTo>
                    <a:cubicBezTo>
                      <a:pt x="115" y="141"/>
                      <a:pt x="95" y="162"/>
                      <a:pt x="87" y="169"/>
                    </a:cubicBezTo>
                    <a:cubicBezTo>
                      <a:pt x="85" y="171"/>
                      <a:pt x="85" y="173"/>
                      <a:pt x="86" y="175"/>
                    </a:cubicBezTo>
                    <a:cubicBezTo>
                      <a:pt x="99" y="195"/>
                      <a:pt x="98" y="204"/>
                      <a:pt x="96" y="207"/>
                    </a:cubicBezTo>
                    <a:cubicBezTo>
                      <a:pt x="93" y="213"/>
                      <a:pt x="82" y="212"/>
                      <a:pt x="81" y="212"/>
                    </a:cubicBezTo>
                    <a:cubicBezTo>
                      <a:pt x="77" y="212"/>
                      <a:pt x="74" y="199"/>
                      <a:pt x="72" y="191"/>
                    </a:cubicBezTo>
                    <a:cubicBezTo>
                      <a:pt x="69" y="180"/>
                      <a:pt x="66" y="170"/>
                      <a:pt x="59" y="168"/>
                    </a:cubicBezTo>
                    <a:cubicBezTo>
                      <a:pt x="42" y="164"/>
                      <a:pt x="30" y="166"/>
                      <a:pt x="24" y="175"/>
                    </a:cubicBezTo>
                    <a:cubicBezTo>
                      <a:pt x="10" y="194"/>
                      <a:pt x="34" y="237"/>
                      <a:pt x="36" y="241"/>
                    </a:cubicBezTo>
                    <a:cubicBezTo>
                      <a:pt x="43" y="261"/>
                      <a:pt x="60" y="273"/>
                      <a:pt x="84" y="274"/>
                    </a:cubicBezTo>
                    <a:cubicBezTo>
                      <a:pt x="85" y="274"/>
                      <a:pt x="87" y="275"/>
                      <a:pt x="89" y="275"/>
                    </a:cubicBezTo>
                    <a:cubicBezTo>
                      <a:pt x="111" y="275"/>
                      <a:pt x="132" y="265"/>
                      <a:pt x="139" y="250"/>
                    </a:cubicBezTo>
                    <a:cubicBezTo>
                      <a:pt x="149" y="229"/>
                      <a:pt x="153" y="215"/>
                      <a:pt x="156" y="202"/>
                    </a:cubicBezTo>
                    <a:cubicBezTo>
                      <a:pt x="159" y="192"/>
                      <a:pt x="161" y="182"/>
                      <a:pt x="167" y="171"/>
                    </a:cubicBezTo>
                    <a:cubicBezTo>
                      <a:pt x="194" y="122"/>
                      <a:pt x="200" y="82"/>
                      <a:pt x="18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5" name="Freeform 200">
                <a:extLst>
                  <a:ext uri="{FF2B5EF4-FFF2-40B4-BE49-F238E27FC236}">
                    <a16:creationId xmlns:a16="http://schemas.microsoft.com/office/drawing/2014/main" xmlns="" id="{12BF7EBA-9254-6B4A-824A-A65F41B1C8AF}"/>
                  </a:ext>
                </a:extLst>
              </p:cNvPr>
              <p:cNvSpPr>
                <a:spLocks noEditPoints="1"/>
              </p:cNvSpPr>
              <p:nvPr/>
            </p:nvSpPr>
            <p:spPr bwMode="auto">
              <a:xfrm>
                <a:off x="3810" y="3985"/>
                <a:ext cx="262" cy="599"/>
              </a:xfrm>
              <a:custGeom>
                <a:avLst/>
                <a:gdLst>
                  <a:gd name="T0" fmla="*/ 59 w 137"/>
                  <a:gd name="T1" fmla="*/ 56 h 315"/>
                  <a:gd name="T2" fmla="*/ 74 w 137"/>
                  <a:gd name="T3" fmla="*/ 46 h 315"/>
                  <a:gd name="T4" fmla="*/ 65 w 137"/>
                  <a:gd name="T5" fmla="*/ 14 h 315"/>
                  <a:gd name="T6" fmla="*/ 24 w 137"/>
                  <a:gd name="T7" fmla="*/ 0 h 315"/>
                  <a:gd name="T8" fmla="*/ 0 w 137"/>
                  <a:gd name="T9" fmla="*/ 3 h 315"/>
                  <a:gd name="T10" fmla="*/ 0 w 137"/>
                  <a:gd name="T11" fmla="*/ 296 h 315"/>
                  <a:gd name="T12" fmla="*/ 0 w 137"/>
                  <a:gd name="T13" fmla="*/ 297 h 315"/>
                  <a:gd name="T14" fmla="*/ 0 w 137"/>
                  <a:gd name="T15" fmla="*/ 297 h 315"/>
                  <a:gd name="T16" fmla="*/ 24 w 137"/>
                  <a:gd name="T17" fmla="*/ 315 h 315"/>
                  <a:gd name="T18" fmla="*/ 69 w 137"/>
                  <a:gd name="T19" fmla="*/ 296 h 315"/>
                  <a:gd name="T20" fmla="*/ 31 w 137"/>
                  <a:gd name="T21" fmla="*/ 260 h 315"/>
                  <a:gd name="T22" fmla="*/ 41 w 137"/>
                  <a:gd name="T23" fmla="*/ 259 h 315"/>
                  <a:gd name="T24" fmla="*/ 78 w 137"/>
                  <a:gd name="T25" fmla="*/ 290 h 315"/>
                  <a:gd name="T26" fmla="*/ 124 w 137"/>
                  <a:gd name="T27" fmla="*/ 239 h 315"/>
                  <a:gd name="T28" fmla="*/ 103 w 137"/>
                  <a:gd name="T29" fmla="*/ 214 h 315"/>
                  <a:gd name="T30" fmla="*/ 93 w 137"/>
                  <a:gd name="T31" fmla="*/ 209 h 315"/>
                  <a:gd name="T32" fmla="*/ 93 w 137"/>
                  <a:gd name="T33" fmla="*/ 209 h 315"/>
                  <a:gd name="T34" fmla="*/ 49 w 137"/>
                  <a:gd name="T35" fmla="*/ 200 h 315"/>
                  <a:gd name="T36" fmla="*/ 40 w 137"/>
                  <a:gd name="T37" fmla="*/ 210 h 315"/>
                  <a:gd name="T38" fmla="*/ 31 w 137"/>
                  <a:gd name="T39" fmla="*/ 208 h 315"/>
                  <a:gd name="T40" fmla="*/ 45 w 137"/>
                  <a:gd name="T41" fmla="*/ 191 h 315"/>
                  <a:gd name="T42" fmla="*/ 105 w 137"/>
                  <a:gd name="T43" fmla="*/ 204 h 315"/>
                  <a:gd name="T44" fmla="*/ 126 w 137"/>
                  <a:gd name="T45" fmla="*/ 180 h 315"/>
                  <a:gd name="T46" fmla="*/ 99 w 137"/>
                  <a:gd name="T47" fmla="*/ 79 h 315"/>
                  <a:gd name="T48" fmla="*/ 59 w 137"/>
                  <a:gd name="T49" fmla="*/ 56 h 315"/>
                  <a:gd name="T50" fmla="*/ 67 w 137"/>
                  <a:gd name="T51" fmla="*/ 137 h 315"/>
                  <a:gd name="T52" fmla="*/ 31 w 137"/>
                  <a:gd name="T53" fmla="*/ 81 h 315"/>
                  <a:gd name="T54" fmla="*/ 41 w 137"/>
                  <a:gd name="T55" fmla="*/ 82 h 315"/>
                  <a:gd name="T56" fmla="*/ 73 w 137"/>
                  <a:gd name="T57" fmla="*/ 128 h 315"/>
                  <a:gd name="T58" fmla="*/ 67 w 137"/>
                  <a:gd name="T59" fmla="*/ 13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315">
                    <a:moveTo>
                      <a:pt x="59" y="56"/>
                    </a:moveTo>
                    <a:cubicBezTo>
                      <a:pt x="59" y="50"/>
                      <a:pt x="66" y="47"/>
                      <a:pt x="74" y="46"/>
                    </a:cubicBezTo>
                    <a:cubicBezTo>
                      <a:pt x="75" y="32"/>
                      <a:pt x="72" y="22"/>
                      <a:pt x="65" y="14"/>
                    </a:cubicBezTo>
                    <a:cubicBezTo>
                      <a:pt x="55" y="3"/>
                      <a:pt x="37" y="0"/>
                      <a:pt x="24" y="0"/>
                    </a:cubicBezTo>
                    <a:cubicBezTo>
                      <a:pt x="14" y="0"/>
                      <a:pt x="5" y="2"/>
                      <a:pt x="0" y="3"/>
                    </a:cubicBezTo>
                    <a:cubicBezTo>
                      <a:pt x="0" y="296"/>
                      <a:pt x="0" y="296"/>
                      <a:pt x="0" y="296"/>
                    </a:cubicBezTo>
                    <a:cubicBezTo>
                      <a:pt x="0" y="297"/>
                      <a:pt x="0" y="297"/>
                      <a:pt x="0" y="297"/>
                    </a:cubicBezTo>
                    <a:cubicBezTo>
                      <a:pt x="0" y="297"/>
                      <a:pt x="0" y="297"/>
                      <a:pt x="0" y="297"/>
                    </a:cubicBezTo>
                    <a:cubicBezTo>
                      <a:pt x="5" y="309"/>
                      <a:pt x="13" y="315"/>
                      <a:pt x="24" y="315"/>
                    </a:cubicBezTo>
                    <a:cubicBezTo>
                      <a:pt x="41" y="315"/>
                      <a:pt x="59" y="303"/>
                      <a:pt x="69" y="296"/>
                    </a:cubicBezTo>
                    <a:cubicBezTo>
                      <a:pt x="56" y="290"/>
                      <a:pt x="32" y="275"/>
                      <a:pt x="31" y="260"/>
                    </a:cubicBezTo>
                    <a:cubicBezTo>
                      <a:pt x="41" y="259"/>
                      <a:pt x="41" y="259"/>
                      <a:pt x="41" y="259"/>
                    </a:cubicBezTo>
                    <a:cubicBezTo>
                      <a:pt x="42" y="269"/>
                      <a:pt x="63" y="283"/>
                      <a:pt x="78" y="290"/>
                    </a:cubicBezTo>
                    <a:cubicBezTo>
                      <a:pt x="109" y="272"/>
                      <a:pt x="125" y="254"/>
                      <a:pt x="124" y="239"/>
                    </a:cubicBezTo>
                    <a:cubicBezTo>
                      <a:pt x="123" y="223"/>
                      <a:pt x="103" y="214"/>
                      <a:pt x="103" y="214"/>
                    </a:cubicBezTo>
                    <a:cubicBezTo>
                      <a:pt x="93" y="209"/>
                      <a:pt x="93" y="209"/>
                      <a:pt x="93" y="209"/>
                    </a:cubicBezTo>
                    <a:cubicBezTo>
                      <a:pt x="93" y="209"/>
                      <a:pt x="93" y="209"/>
                      <a:pt x="93" y="209"/>
                    </a:cubicBezTo>
                    <a:cubicBezTo>
                      <a:pt x="80" y="203"/>
                      <a:pt x="60" y="196"/>
                      <a:pt x="49" y="200"/>
                    </a:cubicBezTo>
                    <a:cubicBezTo>
                      <a:pt x="45" y="202"/>
                      <a:pt x="42" y="205"/>
                      <a:pt x="40" y="210"/>
                    </a:cubicBezTo>
                    <a:cubicBezTo>
                      <a:pt x="31" y="208"/>
                      <a:pt x="31" y="208"/>
                      <a:pt x="31" y="208"/>
                    </a:cubicBezTo>
                    <a:cubicBezTo>
                      <a:pt x="33" y="200"/>
                      <a:pt x="38" y="194"/>
                      <a:pt x="45" y="191"/>
                    </a:cubicBezTo>
                    <a:cubicBezTo>
                      <a:pt x="64" y="183"/>
                      <a:pt x="96" y="199"/>
                      <a:pt x="105" y="204"/>
                    </a:cubicBezTo>
                    <a:cubicBezTo>
                      <a:pt x="116" y="198"/>
                      <a:pt x="123" y="191"/>
                      <a:pt x="126" y="180"/>
                    </a:cubicBezTo>
                    <a:cubicBezTo>
                      <a:pt x="137" y="144"/>
                      <a:pt x="105" y="89"/>
                      <a:pt x="99" y="79"/>
                    </a:cubicBezTo>
                    <a:cubicBezTo>
                      <a:pt x="64" y="69"/>
                      <a:pt x="58" y="62"/>
                      <a:pt x="59" y="56"/>
                    </a:cubicBezTo>
                    <a:close/>
                    <a:moveTo>
                      <a:pt x="67" y="137"/>
                    </a:moveTo>
                    <a:cubicBezTo>
                      <a:pt x="66" y="135"/>
                      <a:pt x="27" y="109"/>
                      <a:pt x="31" y="81"/>
                    </a:cubicBezTo>
                    <a:cubicBezTo>
                      <a:pt x="41" y="82"/>
                      <a:pt x="41" y="82"/>
                      <a:pt x="41" y="82"/>
                    </a:cubicBezTo>
                    <a:cubicBezTo>
                      <a:pt x="38" y="100"/>
                      <a:pt x="63" y="122"/>
                      <a:pt x="73" y="128"/>
                    </a:cubicBezTo>
                    <a:lnTo>
                      <a:pt x="67"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6" name="Freeform 201">
                <a:extLst>
                  <a:ext uri="{FF2B5EF4-FFF2-40B4-BE49-F238E27FC236}">
                    <a16:creationId xmlns:a16="http://schemas.microsoft.com/office/drawing/2014/main" xmlns="" id="{37B270AB-C4F4-0346-A7C4-1DD3D030AC67}"/>
                  </a:ext>
                </a:extLst>
              </p:cNvPr>
              <p:cNvSpPr>
                <a:spLocks noEditPoints="1"/>
              </p:cNvSpPr>
              <p:nvPr/>
            </p:nvSpPr>
            <p:spPr bwMode="auto">
              <a:xfrm>
                <a:off x="3526" y="3985"/>
                <a:ext cx="263" cy="599"/>
              </a:xfrm>
              <a:custGeom>
                <a:avLst/>
                <a:gdLst>
                  <a:gd name="T0" fmla="*/ 138 w 138"/>
                  <a:gd name="T1" fmla="*/ 297 h 315"/>
                  <a:gd name="T2" fmla="*/ 138 w 138"/>
                  <a:gd name="T3" fmla="*/ 297 h 315"/>
                  <a:gd name="T4" fmla="*/ 137 w 138"/>
                  <a:gd name="T5" fmla="*/ 296 h 315"/>
                  <a:gd name="T6" fmla="*/ 137 w 138"/>
                  <a:gd name="T7" fmla="*/ 3 h 315"/>
                  <a:gd name="T8" fmla="*/ 113 w 138"/>
                  <a:gd name="T9" fmla="*/ 0 h 315"/>
                  <a:gd name="T10" fmla="*/ 72 w 138"/>
                  <a:gd name="T11" fmla="*/ 14 h 315"/>
                  <a:gd name="T12" fmla="*/ 64 w 138"/>
                  <a:gd name="T13" fmla="*/ 46 h 315"/>
                  <a:gd name="T14" fmla="*/ 79 w 138"/>
                  <a:gd name="T15" fmla="*/ 56 h 315"/>
                  <a:gd name="T16" fmla="*/ 39 w 138"/>
                  <a:gd name="T17" fmla="*/ 79 h 315"/>
                  <a:gd name="T18" fmla="*/ 11 w 138"/>
                  <a:gd name="T19" fmla="*/ 180 h 315"/>
                  <a:gd name="T20" fmla="*/ 32 w 138"/>
                  <a:gd name="T21" fmla="*/ 204 h 315"/>
                  <a:gd name="T22" fmla="*/ 92 w 138"/>
                  <a:gd name="T23" fmla="*/ 191 h 315"/>
                  <a:gd name="T24" fmla="*/ 106 w 138"/>
                  <a:gd name="T25" fmla="*/ 208 h 315"/>
                  <a:gd name="T26" fmla="*/ 97 w 138"/>
                  <a:gd name="T27" fmla="*/ 210 h 315"/>
                  <a:gd name="T28" fmla="*/ 89 w 138"/>
                  <a:gd name="T29" fmla="*/ 200 h 315"/>
                  <a:gd name="T30" fmla="*/ 44 w 138"/>
                  <a:gd name="T31" fmla="*/ 209 h 315"/>
                  <a:gd name="T32" fmla="*/ 45 w 138"/>
                  <a:gd name="T33" fmla="*/ 209 h 315"/>
                  <a:gd name="T34" fmla="*/ 35 w 138"/>
                  <a:gd name="T35" fmla="*/ 214 h 315"/>
                  <a:gd name="T36" fmla="*/ 14 w 138"/>
                  <a:gd name="T37" fmla="*/ 239 h 315"/>
                  <a:gd name="T38" fmla="*/ 60 w 138"/>
                  <a:gd name="T39" fmla="*/ 290 h 315"/>
                  <a:gd name="T40" fmla="*/ 98 w 138"/>
                  <a:gd name="T41" fmla="*/ 259 h 315"/>
                  <a:gd name="T42" fmla="*/ 108 w 138"/>
                  <a:gd name="T43" fmla="*/ 260 h 315"/>
                  <a:gd name="T44" fmla="*/ 69 w 138"/>
                  <a:gd name="T45" fmla="*/ 297 h 315"/>
                  <a:gd name="T46" fmla="*/ 113 w 138"/>
                  <a:gd name="T47" fmla="*/ 315 h 315"/>
                  <a:gd name="T48" fmla="*/ 138 w 138"/>
                  <a:gd name="T49" fmla="*/ 297 h 315"/>
                  <a:gd name="T50" fmla="*/ 70 w 138"/>
                  <a:gd name="T51" fmla="*/ 137 h 315"/>
                  <a:gd name="T52" fmla="*/ 64 w 138"/>
                  <a:gd name="T53" fmla="*/ 128 h 315"/>
                  <a:gd name="T54" fmla="*/ 97 w 138"/>
                  <a:gd name="T55" fmla="*/ 82 h 315"/>
                  <a:gd name="T56" fmla="*/ 107 w 138"/>
                  <a:gd name="T57" fmla="*/ 81 h 315"/>
                  <a:gd name="T58" fmla="*/ 70 w 138"/>
                  <a:gd name="T59" fmla="*/ 13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8" h="315">
                    <a:moveTo>
                      <a:pt x="138" y="297"/>
                    </a:moveTo>
                    <a:cubicBezTo>
                      <a:pt x="138" y="297"/>
                      <a:pt x="138" y="297"/>
                      <a:pt x="138" y="297"/>
                    </a:cubicBezTo>
                    <a:cubicBezTo>
                      <a:pt x="137" y="296"/>
                      <a:pt x="137" y="296"/>
                      <a:pt x="137" y="296"/>
                    </a:cubicBezTo>
                    <a:cubicBezTo>
                      <a:pt x="137" y="3"/>
                      <a:pt x="137" y="3"/>
                      <a:pt x="137" y="3"/>
                    </a:cubicBezTo>
                    <a:cubicBezTo>
                      <a:pt x="132" y="2"/>
                      <a:pt x="123" y="0"/>
                      <a:pt x="113" y="0"/>
                    </a:cubicBezTo>
                    <a:cubicBezTo>
                      <a:pt x="100" y="0"/>
                      <a:pt x="83" y="3"/>
                      <a:pt x="72" y="14"/>
                    </a:cubicBezTo>
                    <a:cubicBezTo>
                      <a:pt x="66" y="22"/>
                      <a:pt x="63" y="32"/>
                      <a:pt x="64" y="46"/>
                    </a:cubicBezTo>
                    <a:cubicBezTo>
                      <a:pt x="71" y="47"/>
                      <a:pt x="78" y="50"/>
                      <a:pt x="79" y="56"/>
                    </a:cubicBezTo>
                    <a:cubicBezTo>
                      <a:pt x="80" y="62"/>
                      <a:pt x="73" y="69"/>
                      <a:pt x="39" y="79"/>
                    </a:cubicBezTo>
                    <a:cubicBezTo>
                      <a:pt x="33" y="89"/>
                      <a:pt x="0" y="144"/>
                      <a:pt x="11" y="180"/>
                    </a:cubicBezTo>
                    <a:cubicBezTo>
                      <a:pt x="14" y="191"/>
                      <a:pt x="21" y="198"/>
                      <a:pt x="32" y="204"/>
                    </a:cubicBezTo>
                    <a:cubicBezTo>
                      <a:pt x="41" y="199"/>
                      <a:pt x="73" y="183"/>
                      <a:pt x="92" y="191"/>
                    </a:cubicBezTo>
                    <a:cubicBezTo>
                      <a:pt x="100" y="194"/>
                      <a:pt x="104" y="200"/>
                      <a:pt x="106" y="208"/>
                    </a:cubicBezTo>
                    <a:cubicBezTo>
                      <a:pt x="97" y="210"/>
                      <a:pt x="97" y="210"/>
                      <a:pt x="97" y="210"/>
                    </a:cubicBezTo>
                    <a:cubicBezTo>
                      <a:pt x="96" y="205"/>
                      <a:pt x="93" y="202"/>
                      <a:pt x="89" y="200"/>
                    </a:cubicBezTo>
                    <a:cubicBezTo>
                      <a:pt x="77" y="196"/>
                      <a:pt x="57" y="203"/>
                      <a:pt x="44" y="209"/>
                    </a:cubicBezTo>
                    <a:cubicBezTo>
                      <a:pt x="45" y="209"/>
                      <a:pt x="45" y="209"/>
                      <a:pt x="45" y="209"/>
                    </a:cubicBezTo>
                    <a:cubicBezTo>
                      <a:pt x="35" y="214"/>
                      <a:pt x="35" y="214"/>
                      <a:pt x="35" y="214"/>
                    </a:cubicBezTo>
                    <a:cubicBezTo>
                      <a:pt x="34" y="214"/>
                      <a:pt x="14" y="223"/>
                      <a:pt x="14" y="239"/>
                    </a:cubicBezTo>
                    <a:cubicBezTo>
                      <a:pt x="13" y="254"/>
                      <a:pt x="29" y="272"/>
                      <a:pt x="60" y="290"/>
                    </a:cubicBezTo>
                    <a:cubicBezTo>
                      <a:pt x="75" y="283"/>
                      <a:pt x="97" y="269"/>
                      <a:pt x="98" y="259"/>
                    </a:cubicBezTo>
                    <a:cubicBezTo>
                      <a:pt x="108" y="260"/>
                      <a:pt x="108" y="260"/>
                      <a:pt x="108" y="260"/>
                    </a:cubicBezTo>
                    <a:cubicBezTo>
                      <a:pt x="107" y="275"/>
                      <a:pt x="82" y="290"/>
                      <a:pt x="69" y="297"/>
                    </a:cubicBezTo>
                    <a:cubicBezTo>
                      <a:pt x="79" y="303"/>
                      <a:pt x="97" y="315"/>
                      <a:pt x="113" y="315"/>
                    </a:cubicBezTo>
                    <a:cubicBezTo>
                      <a:pt x="124" y="315"/>
                      <a:pt x="132" y="309"/>
                      <a:pt x="138" y="297"/>
                    </a:cubicBezTo>
                    <a:close/>
                    <a:moveTo>
                      <a:pt x="70" y="137"/>
                    </a:moveTo>
                    <a:cubicBezTo>
                      <a:pt x="64" y="128"/>
                      <a:pt x="64" y="128"/>
                      <a:pt x="64" y="128"/>
                    </a:cubicBezTo>
                    <a:cubicBezTo>
                      <a:pt x="74" y="122"/>
                      <a:pt x="99" y="100"/>
                      <a:pt x="97" y="82"/>
                    </a:cubicBezTo>
                    <a:cubicBezTo>
                      <a:pt x="107" y="81"/>
                      <a:pt x="107" y="81"/>
                      <a:pt x="107" y="81"/>
                    </a:cubicBezTo>
                    <a:cubicBezTo>
                      <a:pt x="110" y="109"/>
                      <a:pt x="72" y="135"/>
                      <a:pt x="70"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7" name="Freeform 202">
                <a:extLst>
                  <a:ext uri="{FF2B5EF4-FFF2-40B4-BE49-F238E27FC236}">
                    <a16:creationId xmlns:a16="http://schemas.microsoft.com/office/drawing/2014/main" xmlns="" id="{4FCED250-BB1D-8344-B8C2-6DCBC2190CC6}"/>
                  </a:ext>
                </a:extLst>
              </p:cNvPr>
              <p:cNvSpPr>
                <a:spLocks noEditPoints="1"/>
              </p:cNvSpPr>
              <p:nvPr/>
            </p:nvSpPr>
            <p:spPr bwMode="auto">
              <a:xfrm>
                <a:off x="4342" y="445"/>
                <a:ext cx="389" cy="255"/>
              </a:xfrm>
              <a:custGeom>
                <a:avLst/>
                <a:gdLst>
                  <a:gd name="T0" fmla="*/ 102 w 204"/>
                  <a:gd name="T1" fmla="*/ 32 h 134"/>
                  <a:gd name="T2" fmla="*/ 0 w 204"/>
                  <a:gd name="T3" fmla="*/ 83 h 134"/>
                  <a:gd name="T4" fmla="*/ 102 w 204"/>
                  <a:gd name="T5" fmla="*/ 134 h 134"/>
                  <a:gd name="T6" fmla="*/ 204 w 204"/>
                  <a:gd name="T7" fmla="*/ 83 h 134"/>
                  <a:gd name="T8" fmla="*/ 102 w 204"/>
                  <a:gd name="T9" fmla="*/ 32 h 134"/>
                  <a:gd name="T10" fmla="*/ 89 w 204"/>
                  <a:gd name="T11" fmla="*/ 58 h 134"/>
                  <a:gd name="T12" fmla="*/ 102 w 204"/>
                  <a:gd name="T13" fmla="*/ 71 h 134"/>
                  <a:gd name="T14" fmla="*/ 89 w 204"/>
                  <a:gd name="T15" fmla="*/ 83 h 134"/>
                  <a:gd name="T16" fmla="*/ 76 w 204"/>
                  <a:gd name="T17" fmla="*/ 71 h 134"/>
                  <a:gd name="T18" fmla="*/ 89 w 204"/>
                  <a:gd name="T19" fmla="*/ 58 h 134"/>
                  <a:gd name="T20" fmla="*/ 154 w 204"/>
                  <a:gd name="T21" fmla="*/ 109 h 134"/>
                  <a:gd name="T22" fmla="*/ 129 w 204"/>
                  <a:gd name="T23" fmla="*/ 118 h 134"/>
                  <a:gd name="T24" fmla="*/ 102 w 204"/>
                  <a:gd name="T25" fmla="*/ 121 h 134"/>
                  <a:gd name="T26" fmla="*/ 74 w 204"/>
                  <a:gd name="T27" fmla="*/ 118 h 134"/>
                  <a:gd name="T28" fmla="*/ 49 w 204"/>
                  <a:gd name="T29" fmla="*/ 109 h 134"/>
                  <a:gd name="T30" fmla="*/ 16 w 204"/>
                  <a:gd name="T31" fmla="*/ 83 h 134"/>
                  <a:gd name="T32" fmla="*/ 49 w 204"/>
                  <a:gd name="T33" fmla="*/ 58 h 134"/>
                  <a:gd name="T34" fmla="*/ 70 w 204"/>
                  <a:gd name="T35" fmla="*/ 50 h 134"/>
                  <a:gd name="T36" fmla="*/ 63 w 204"/>
                  <a:gd name="T37" fmla="*/ 71 h 134"/>
                  <a:gd name="T38" fmla="*/ 102 w 204"/>
                  <a:gd name="T39" fmla="*/ 109 h 134"/>
                  <a:gd name="T40" fmla="*/ 140 w 204"/>
                  <a:gd name="T41" fmla="*/ 71 h 134"/>
                  <a:gd name="T42" fmla="*/ 134 w 204"/>
                  <a:gd name="T43" fmla="*/ 50 h 134"/>
                  <a:gd name="T44" fmla="*/ 154 w 204"/>
                  <a:gd name="T45" fmla="*/ 58 h 134"/>
                  <a:gd name="T46" fmla="*/ 187 w 204"/>
                  <a:gd name="T47" fmla="*/ 83 h 134"/>
                  <a:gd name="T48" fmla="*/ 154 w 204"/>
                  <a:gd name="T49" fmla="*/ 109 h 134"/>
                  <a:gd name="T50" fmla="*/ 171 w 204"/>
                  <a:gd name="T51" fmla="*/ 17 h 134"/>
                  <a:gd name="T52" fmla="*/ 102 w 204"/>
                  <a:gd name="T53" fmla="*/ 0 h 134"/>
                  <a:gd name="T54" fmla="*/ 32 w 204"/>
                  <a:gd name="T55" fmla="*/ 17 h 134"/>
                  <a:gd name="T56" fmla="*/ 0 w 204"/>
                  <a:gd name="T57" fmla="*/ 39 h 134"/>
                  <a:gd name="T58" fmla="*/ 0 w 204"/>
                  <a:gd name="T59" fmla="*/ 61 h 134"/>
                  <a:gd name="T60" fmla="*/ 38 w 204"/>
                  <a:gd name="T61" fmla="*/ 32 h 134"/>
                  <a:gd name="T62" fmla="*/ 102 w 204"/>
                  <a:gd name="T63" fmla="*/ 17 h 134"/>
                  <a:gd name="T64" fmla="*/ 165 w 204"/>
                  <a:gd name="T65" fmla="*/ 32 h 134"/>
                  <a:gd name="T66" fmla="*/ 204 w 204"/>
                  <a:gd name="T67" fmla="*/ 61 h 134"/>
                  <a:gd name="T68" fmla="*/ 204 w 204"/>
                  <a:gd name="T69" fmla="*/ 39 h 134"/>
                  <a:gd name="T70" fmla="*/ 171 w 204"/>
                  <a:gd name="T71" fmla="*/ 1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4" h="134">
                    <a:moveTo>
                      <a:pt x="102" y="32"/>
                    </a:moveTo>
                    <a:cubicBezTo>
                      <a:pt x="60" y="32"/>
                      <a:pt x="23" y="52"/>
                      <a:pt x="0" y="83"/>
                    </a:cubicBezTo>
                    <a:cubicBezTo>
                      <a:pt x="23" y="114"/>
                      <a:pt x="60" y="134"/>
                      <a:pt x="102" y="134"/>
                    </a:cubicBezTo>
                    <a:cubicBezTo>
                      <a:pt x="143" y="134"/>
                      <a:pt x="180" y="114"/>
                      <a:pt x="204" y="83"/>
                    </a:cubicBezTo>
                    <a:cubicBezTo>
                      <a:pt x="180" y="52"/>
                      <a:pt x="143" y="32"/>
                      <a:pt x="102" y="32"/>
                    </a:cubicBezTo>
                    <a:close/>
                    <a:moveTo>
                      <a:pt x="89" y="58"/>
                    </a:moveTo>
                    <a:cubicBezTo>
                      <a:pt x="96" y="58"/>
                      <a:pt x="102" y="63"/>
                      <a:pt x="102" y="71"/>
                    </a:cubicBezTo>
                    <a:cubicBezTo>
                      <a:pt x="102" y="78"/>
                      <a:pt x="96" y="83"/>
                      <a:pt x="89" y="83"/>
                    </a:cubicBezTo>
                    <a:cubicBezTo>
                      <a:pt x="82" y="83"/>
                      <a:pt x="76" y="78"/>
                      <a:pt x="76" y="71"/>
                    </a:cubicBezTo>
                    <a:cubicBezTo>
                      <a:pt x="76" y="63"/>
                      <a:pt x="82" y="58"/>
                      <a:pt x="89" y="58"/>
                    </a:cubicBezTo>
                    <a:close/>
                    <a:moveTo>
                      <a:pt x="154" y="109"/>
                    </a:moveTo>
                    <a:cubicBezTo>
                      <a:pt x="146" y="113"/>
                      <a:pt x="137" y="116"/>
                      <a:pt x="129" y="118"/>
                    </a:cubicBezTo>
                    <a:cubicBezTo>
                      <a:pt x="120" y="120"/>
                      <a:pt x="111" y="121"/>
                      <a:pt x="102" y="121"/>
                    </a:cubicBezTo>
                    <a:cubicBezTo>
                      <a:pt x="92" y="121"/>
                      <a:pt x="83" y="120"/>
                      <a:pt x="74" y="118"/>
                    </a:cubicBezTo>
                    <a:cubicBezTo>
                      <a:pt x="66" y="116"/>
                      <a:pt x="57" y="113"/>
                      <a:pt x="49" y="109"/>
                    </a:cubicBezTo>
                    <a:cubicBezTo>
                      <a:pt x="37" y="103"/>
                      <a:pt x="26" y="94"/>
                      <a:pt x="16" y="83"/>
                    </a:cubicBezTo>
                    <a:cubicBezTo>
                      <a:pt x="26" y="73"/>
                      <a:pt x="37" y="64"/>
                      <a:pt x="49" y="58"/>
                    </a:cubicBezTo>
                    <a:cubicBezTo>
                      <a:pt x="56" y="54"/>
                      <a:pt x="63" y="52"/>
                      <a:pt x="70" y="50"/>
                    </a:cubicBezTo>
                    <a:cubicBezTo>
                      <a:pt x="66" y="56"/>
                      <a:pt x="63" y="63"/>
                      <a:pt x="63" y="71"/>
                    </a:cubicBezTo>
                    <a:cubicBezTo>
                      <a:pt x="63" y="92"/>
                      <a:pt x="80" y="109"/>
                      <a:pt x="102" y="109"/>
                    </a:cubicBezTo>
                    <a:cubicBezTo>
                      <a:pt x="123" y="109"/>
                      <a:pt x="140" y="92"/>
                      <a:pt x="140" y="71"/>
                    </a:cubicBezTo>
                    <a:cubicBezTo>
                      <a:pt x="140" y="63"/>
                      <a:pt x="137" y="56"/>
                      <a:pt x="134" y="50"/>
                    </a:cubicBezTo>
                    <a:cubicBezTo>
                      <a:pt x="140" y="52"/>
                      <a:pt x="147" y="54"/>
                      <a:pt x="154" y="58"/>
                    </a:cubicBezTo>
                    <a:cubicBezTo>
                      <a:pt x="166" y="64"/>
                      <a:pt x="178" y="73"/>
                      <a:pt x="187" y="83"/>
                    </a:cubicBezTo>
                    <a:cubicBezTo>
                      <a:pt x="178" y="94"/>
                      <a:pt x="166" y="103"/>
                      <a:pt x="154" y="109"/>
                    </a:cubicBezTo>
                    <a:close/>
                    <a:moveTo>
                      <a:pt x="171" y="17"/>
                    </a:moveTo>
                    <a:cubicBezTo>
                      <a:pt x="149" y="6"/>
                      <a:pt x="126" y="0"/>
                      <a:pt x="102" y="0"/>
                    </a:cubicBezTo>
                    <a:cubicBezTo>
                      <a:pt x="77" y="0"/>
                      <a:pt x="54" y="6"/>
                      <a:pt x="32" y="17"/>
                    </a:cubicBezTo>
                    <a:cubicBezTo>
                      <a:pt x="20" y="23"/>
                      <a:pt x="9" y="31"/>
                      <a:pt x="0" y="39"/>
                    </a:cubicBezTo>
                    <a:cubicBezTo>
                      <a:pt x="0" y="61"/>
                      <a:pt x="0" y="61"/>
                      <a:pt x="0" y="61"/>
                    </a:cubicBezTo>
                    <a:cubicBezTo>
                      <a:pt x="11" y="49"/>
                      <a:pt x="24" y="40"/>
                      <a:pt x="38" y="32"/>
                    </a:cubicBezTo>
                    <a:cubicBezTo>
                      <a:pt x="58" y="22"/>
                      <a:pt x="79" y="17"/>
                      <a:pt x="102" y="17"/>
                    </a:cubicBezTo>
                    <a:cubicBezTo>
                      <a:pt x="124" y="17"/>
                      <a:pt x="145" y="22"/>
                      <a:pt x="165" y="32"/>
                    </a:cubicBezTo>
                    <a:cubicBezTo>
                      <a:pt x="179" y="40"/>
                      <a:pt x="193" y="49"/>
                      <a:pt x="204" y="61"/>
                    </a:cubicBezTo>
                    <a:cubicBezTo>
                      <a:pt x="204" y="39"/>
                      <a:pt x="204" y="39"/>
                      <a:pt x="204" y="39"/>
                    </a:cubicBezTo>
                    <a:cubicBezTo>
                      <a:pt x="194" y="31"/>
                      <a:pt x="183" y="23"/>
                      <a:pt x="17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8" name="Freeform 203">
                <a:extLst>
                  <a:ext uri="{FF2B5EF4-FFF2-40B4-BE49-F238E27FC236}">
                    <a16:creationId xmlns:a16="http://schemas.microsoft.com/office/drawing/2014/main" xmlns="" id="{A8DE6327-2B87-3443-90A3-DAE8CA1B37F9}"/>
                  </a:ext>
                </a:extLst>
              </p:cNvPr>
              <p:cNvSpPr>
                <a:spLocks/>
              </p:cNvSpPr>
              <p:nvPr/>
            </p:nvSpPr>
            <p:spPr bwMode="auto">
              <a:xfrm>
                <a:off x="3243" y="2035"/>
                <a:ext cx="861" cy="641"/>
              </a:xfrm>
              <a:custGeom>
                <a:avLst/>
                <a:gdLst>
                  <a:gd name="T0" fmla="*/ 296 w 452"/>
                  <a:gd name="T1" fmla="*/ 45 h 337"/>
                  <a:gd name="T2" fmla="*/ 251 w 452"/>
                  <a:gd name="T3" fmla="*/ 46 h 337"/>
                  <a:gd name="T4" fmla="*/ 251 w 452"/>
                  <a:gd name="T5" fmla="*/ 123 h 337"/>
                  <a:gd name="T6" fmla="*/ 238 w 452"/>
                  <a:gd name="T7" fmla="*/ 110 h 337"/>
                  <a:gd name="T8" fmla="*/ 238 w 452"/>
                  <a:gd name="T9" fmla="*/ 96 h 337"/>
                  <a:gd name="T10" fmla="*/ 214 w 452"/>
                  <a:gd name="T11" fmla="*/ 96 h 337"/>
                  <a:gd name="T12" fmla="*/ 214 w 452"/>
                  <a:gd name="T13" fmla="*/ 110 h 337"/>
                  <a:gd name="T14" fmla="*/ 200 w 452"/>
                  <a:gd name="T15" fmla="*/ 123 h 337"/>
                  <a:gd name="T16" fmla="*/ 200 w 452"/>
                  <a:gd name="T17" fmla="*/ 46 h 337"/>
                  <a:gd name="T18" fmla="*/ 156 w 452"/>
                  <a:gd name="T19" fmla="*/ 45 h 337"/>
                  <a:gd name="T20" fmla="*/ 65 w 452"/>
                  <a:gd name="T21" fmla="*/ 311 h 337"/>
                  <a:gd name="T22" fmla="*/ 125 w 452"/>
                  <a:gd name="T23" fmla="*/ 299 h 337"/>
                  <a:gd name="T24" fmla="*/ 200 w 452"/>
                  <a:gd name="T25" fmla="*/ 256 h 337"/>
                  <a:gd name="T26" fmla="*/ 200 w 452"/>
                  <a:gd name="T27" fmla="*/ 140 h 337"/>
                  <a:gd name="T28" fmla="*/ 226 w 452"/>
                  <a:gd name="T29" fmla="*/ 114 h 337"/>
                  <a:gd name="T30" fmla="*/ 251 w 452"/>
                  <a:gd name="T31" fmla="*/ 140 h 337"/>
                  <a:gd name="T32" fmla="*/ 251 w 452"/>
                  <a:gd name="T33" fmla="*/ 256 h 337"/>
                  <a:gd name="T34" fmla="*/ 327 w 452"/>
                  <a:gd name="T35" fmla="*/ 299 h 337"/>
                  <a:gd name="T36" fmla="*/ 386 w 452"/>
                  <a:gd name="T37" fmla="*/ 311 h 337"/>
                  <a:gd name="T38" fmla="*/ 296 w 452"/>
                  <a:gd name="T39" fmla="*/ 4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2" h="337">
                    <a:moveTo>
                      <a:pt x="296" y="45"/>
                    </a:moveTo>
                    <a:cubicBezTo>
                      <a:pt x="251" y="0"/>
                      <a:pt x="251" y="46"/>
                      <a:pt x="251" y="46"/>
                    </a:cubicBezTo>
                    <a:cubicBezTo>
                      <a:pt x="251" y="123"/>
                      <a:pt x="251" y="123"/>
                      <a:pt x="251" y="123"/>
                    </a:cubicBezTo>
                    <a:cubicBezTo>
                      <a:pt x="238" y="110"/>
                      <a:pt x="238" y="110"/>
                      <a:pt x="238" y="110"/>
                    </a:cubicBezTo>
                    <a:cubicBezTo>
                      <a:pt x="238" y="96"/>
                      <a:pt x="238" y="96"/>
                      <a:pt x="238" y="96"/>
                    </a:cubicBezTo>
                    <a:cubicBezTo>
                      <a:pt x="214" y="96"/>
                      <a:pt x="214" y="96"/>
                      <a:pt x="214" y="96"/>
                    </a:cubicBezTo>
                    <a:cubicBezTo>
                      <a:pt x="214" y="110"/>
                      <a:pt x="214" y="110"/>
                      <a:pt x="214" y="110"/>
                    </a:cubicBezTo>
                    <a:cubicBezTo>
                      <a:pt x="200" y="123"/>
                      <a:pt x="200" y="123"/>
                      <a:pt x="200" y="123"/>
                    </a:cubicBezTo>
                    <a:cubicBezTo>
                      <a:pt x="200" y="46"/>
                      <a:pt x="200" y="46"/>
                      <a:pt x="200" y="46"/>
                    </a:cubicBezTo>
                    <a:cubicBezTo>
                      <a:pt x="200" y="46"/>
                      <a:pt x="200" y="0"/>
                      <a:pt x="156" y="45"/>
                    </a:cubicBezTo>
                    <a:cubicBezTo>
                      <a:pt x="156" y="45"/>
                      <a:pt x="0" y="208"/>
                      <a:pt x="65" y="311"/>
                    </a:cubicBezTo>
                    <a:cubicBezTo>
                      <a:pt x="73" y="323"/>
                      <a:pt x="98" y="337"/>
                      <a:pt x="125" y="299"/>
                    </a:cubicBezTo>
                    <a:cubicBezTo>
                      <a:pt x="137" y="281"/>
                      <a:pt x="193" y="315"/>
                      <a:pt x="200" y="256"/>
                    </a:cubicBezTo>
                    <a:cubicBezTo>
                      <a:pt x="200" y="140"/>
                      <a:pt x="200" y="140"/>
                      <a:pt x="200" y="140"/>
                    </a:cubicBezTo>
                    <a:cubicBezTo>
                      <a:pt x="226" y="114"/>
                      <a:pt x="226" y="114"/>
                      <a:pt x="226" y="114"/>
                    </a:cubicBezTo>
                    <a:cubicBezTo>
                      <a:pt x="251" y="140"/>
                      <a:pt x="251" y="140"/>
                      <a:pt x="251" y="140"/>
                    </a:cubicBezTo>
                    <a:cubicBezTo>
                      <a:pt x="251" y="256"/>
                      <a:pt x="251" y="256"/>
                      <a:pt x="251" y="256"/>
                    </a:cubicBezTo>
                    <a:cubicBezTo>
                      <a:pt x="259" y="315"/>
                      <a:pt x="315" y="281"/>
                      <a:pt x="327" y="299"/>
                    </a:cubicBezTo>
                    <a:cubicBezTo>
                      <a:pt x="354" y="337"/>
                      <a:pt x="379" y="323"/>
                      <a:pt x="386" y="311"/>
                    </a:cubicBezTo>
                    <a:cubicBezTo>
                      <a:pt x="452" y="208"/>
                      <a:pt x="296" y="45"/>
                      <a:pt x="296"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59" name="Rectangle 204">
                <a:extLst>
                  <a:ext uri="{FF2B5EF4-FFF2-40B4-BE49-F238E27FC236}">
                    <a16:creationId xmlns:a16="http://schemas.microsoft.com/office/drawing/2014/main" xmlns="" id="{03E11F07-1C90-2941-82B6-07F64D4FCB08}"/>
                  </a:ext>
                </a:extLst>
              </p:cNvPr>
              <p:cNvSpPr>
                <a:spLocks noChangeArrowheads="1"/>
              </p:cNvSpPr>
              <p:nvPr/>
            </p:nvSpPr>
            <p:spPr bwMode="auto">
              <a:xfrm>
                <a:off x="3650" y="2062"/>
                <a:ext cx="46"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0" name="Rectangle 205">
                <a:extLst>
                  <a:ext uri="{FF2B5EF4-FFF2-40B4-BE49-F238E27FC236}">
                    <a16:creationId xmlns:a16="http://schemas.microsoft.com/office/drawing/2014/main" xmlns="" id="{A2D7F998-C91B-C94F-A836-B833F33B3827}"/>
                  </a:ext>
                </a:extLst>
              </p:cNvPr>
              <p:cNvSpPr>
                <a:spLocks noChangeArrowheads="1"/>
              </p:cNvSpPr>
              <p:nvPr/>
            </p:nvSpPr>
            <p:spPr bwMode="auto">
              <a:xfrm>
                <a:off x="3650" y="2113"/>
                <a:ext cx="46"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1" name="Rectangle 206">
                <a:extLst>
                  <a:ext uri="{FF2B5EF4-FFF2-40B4-BE49-F238E27FC236}">
                    <a16:creationId xmlns:a16="http://schemas.microsoft.com/office/drawing/2014/main" xmlns="" id="{E5CD2DB9-F09F-A44E-91DB-F40C1D4E27E2}"/>
                  </a:ext>
                </a:extLst>
              </p:cNvPr>
              <p:cNvSpPr>
                <a:spLocks noChangeArrowheads="1"/>
              </p:cNvSpPr>
              <p:nvPr/>
            </p:nvSpPr>
            <p:spPr bwMode="auto">
              <a:xfrm>
                <a:off x="3650" y="2167"/>
                <a:ext cx="46"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2" name="Freeform 207">
                <a:extLst>
                  <a:ext uri="{FF2B5EF4-FFF2-40B4-BE49-F238E27FC236}">
                    <a16:creationId xmlns:a16="http://schemas.microsoft.com/office/drawing/2014/main" xmlns="" id="{A182B75B-77B6-CF47-8F1D-BBF9D9D1E048}"/>
                  </a:ext>
                </a:extLst>
              </p:cNvPr>
              <p:cNvSpPr>
                <a:spLocks/>
              </p:cNvSpPr>
              <p:nvPr/>
            </p:nvSpPr>
            <p:spPr bwMode="auto">
              <a:xfrm>
                <a:off x="2497" y="2536"/>
                <a:ext cx="475" cy="557"/>
              </a:xfrm>
              <a:custGeom>
                <a:avLst/>
                <a:gdLst>
                  <a:gd name="T0" fmla="*/ 19 w 249"/>
                  <a:gd name="T1" fmla="*/ 184 h 293"/>
                  <a:gd name="T2" fmla="*/ 63 w 249"/>
                  <a:gd name="T3" fmla="*/ 194 h 293"/>
                  <a:gd name="T4" fmla="*/ 97 w 249"/>
                  <a:gd name="T5" fmla="*/ 193 h 293"/>
                  <a:gd name="T6" fmla="*/ 99 w 249"/>
                  <a:gd name="T7" fmla="*/ 151 h 293"/>
                  <a:gd name="T8" fmla="*/ 90 w 249"/>
                  <a:gd name="T9" fmla="*/ 72 h 293"/>
                  <a:gd name="T10" fmla="*/ 100 w 249"/>
                  <a:gd name="T11" fmla="*/ 19 h 293"/>
                  <a:gd name="T12" fmla="*/ 122 w 249"/>
                  <a:gd name="T13" fmla="*/ 70 h 293"/>
                  <a:gd name="T14" fmla="*/ 137 w 249"/>
                  <a:gd name="T15" fmla="*/ 128 h 293"/>
                  <a:gd name="T16" fmla="*/ 134 w 249"/>
                  <a:gd name="T17" fmla="*/ 65 h 293"/>
                  <a:gd name="T18" fmla="*/ 149 w 249"/>
                  <a:gd name="T19" fmla="*/ 0 h 293"/>
                  <a:gd name="T20" fmla="*/ 165 w 249"/>
                  <a:gd name="T21" fmla="*/ 65 h 293"/>
                  <a:gd name="T22" fmla="*/ 172 w 249"/>
                  <a:gd name="T23" fmla="*/ 125 h 293"/>
                  <a:gd name="T24" fmla="*/ 178 w 249"/>
                  <a:gd name="T25" fmla="*/ 65 h 293"/>
                  <a:gd name="T26" fmla="*/ 194 w 249"/>
                  <a:gd name="T27" fmla="*/ 11 h 293"/>
                  <a:gd name="T28" fmla="*/ 210 w 249"/>
                  <a:gd name="T29" fmla="*/ 68 h 293"/>
                  <a:gd name="T30" fmla="*/ 216 w 249"/>
                  <a:gd name="T31" fmla="*/ 129 h 293"/>
                  <a:gd name="T32" fmla="*/ 223 w 249"/>
                  <a:gd name="T33" fmla="*/ 77 h 293"/>
                  <a:gd name="T34" fmla="*/ 238 w 249"/>
                  <a:gd name="T35" fmla="*/ 34 h 293"/>
                  <a:gd name="T36" fmla="*/ 248 w 249"/>
                  <a:gd name="T37" fmla="*/ 85 h 293"/>
                  <a:gd name="T38" fmla="*/ 245 w 249"/>
                  <a:gd name="T39" fmla="*/ 197 h 293"/>
                  <a:gd name="T40" fmla="*/ 222 w 249"/>
                  <a:gd name="T41" fmla="*/ 293 h 293"/>
                  <a:gd name="T42" fmla="*/ 125 w 249"/>
                  <a:gd name="T43" fmla="*/ 293 h 293"/>
                  <a:gd name="T44" fmla="*/ 100 w 249"/>
                  <a:gd name="T45" fmla="*/ 266 h 293"/>
                  <a:gd name="T46" fmla="*/ 19 w 249"/>
                  <a:gd name="T47" fmla="*/ 212 h 293"/>
                  <a:gd name="T48" fmla="*/ 19 w 249"/>
                  <a:gd name="T49" fmla="*/ 18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9" h="293">
                    <a:moveTo>
                      <a:pt x="19" y="184"/>
                    </a:moveTo>
                    <a:cubicBezTo>
                      <a:pt x="36" y="175"/>
                      <a:pt x="45" y="186"/>
                      <a:pt x="63" y="194"/>
                    </a:cubicBezTo>
                    <a:cubicBezTo>
                      <a:pt x="79" y="201"/>
                      <a:pt x="96" y="202"/>
                      <a:pt x="97" y="193"/>
                    </a:cubicBezTo>
                    <a:cubicBezTo>
                      <a:pt x="100" y="178"/>
                      <a:pt x="99" y="171"/>
                      <a:pt x="99" y="151"/>
                    </a:cubicBezTo>
                    <a:cubicBezTo>
                      <a:pt x="99" y="135"/>
                      <a:pt x="94" y="99"/>
                      <a:pt x="90" y="72"/>
                    </a:cubicBezTo>
                    <a:cubicBezTo>
                      <a:pt x="86" y="39"/>
                      <a:pt x="84" y="20"/>
                      <a:pt x="100" y="19"/>
                    </a:cubicBezTo>
                    <a:cubicBezTo>
                      <a:pt x="115" y="17"/>
                      <a:pt x="116" y="26"/>
                      <a:pt x="122" y="70"/>
                    </a:cubicBezTo>
                    <a:cubicBezTo>
                      <a:pt x="126" y="104"/>
                      <a:pt x="134" y="128"/>
                      <a:pt x="137" y="128"/>
                    </a:cubicBezTo>
                    <a:cubicBezTo>
                      <a:pt x="141" y="127"/>
                      <a:pt x="135" y="96"/>
                      <a:pt x="134" y="65"/>
                    </a:cubicBezTo>
                    <a:cubicBezTo>
                      <a:pt x="132" y="9"/>
                      <a:pt x="135" y="0"/>
                      <a:pt x="149" y="0"/>
                    </a:cubicBezTo>
                    <a:cubicBezTo>
                      <a:pt x="161" y="0"/>
                      <a:pt x="164" y="8"/>
                      <a:pt x="165" y="65"/>
                    </a:cubicBezTo>
                    <a:cubicBezTo>
                      <a:pt x="166" y="94"/>
                      <a:pt x="169" y="125"/>
                      <a:pt x="172" y="125"/>
                    </a:cubicBezTo>
                    <a:cubicBezTo>
                      <a:pt x="176" y="125"/>
                      <a:pt x="179" y="96"/>
                      <a:pt x="178" y="65"/>
                    </a:cubicBezTo>
                    <a:cubicBezTo>
                      <a:pt x="177" y="6"/>
                      <a:pt x="187" y="11"/>
                      <a:pt x="194" y="11"/>
                    </a:cubicBezTo>
                    <a:cubicBezTo>
                      <a:pt x="200" y="11"/>
                      <a:pt x="210" y="12"/>
                      <a:pt x="210" y="68"/>
                    </a:cubicBezTo>
                    <a:cubicBezTo>
                      <a:pt x="210" y="101"/>
                      <a:pt x="210" y="129"/>
                      <a:pt x="216" y="129"/>
                    </a:cubicBezTo>
                    <a:cubicBezTo>
                      <a:pt x="219" y="129"/>
                      <a:pt x="223" y="103"/>
                      <a:pt x="223" y="77"/>
                    </a:cubicBezTo>
                    <a:cubicBezTo>
                      <a:pt x="223" y="34"/>
                      <a:pt x="232" y="34"/>
                      <a:pt x="238" y="34"/>
                    </a:cubicBezTo>
                    <a:cubicBezTo>
                      <a:pt x="245" y="34"/>
                      <a:pt x="248" y="42"/>
                      <a:pt x="248" y="85"/>
                    </a:cubicBezTo>
                    <a:cubicBezTo>
                      <a:pt x="249" y="119"/>
                      <a:pt x="245" y="168"/>
                      <a:pt x="245" y="197"/>
                    </a:cubicBezTo>
                    <a:cubicBezTo>
                      <a:pt x="245" y="268"/>
                      <a:pt x="222" y="269"/>
                      <a:pt x="222" y="293"/>
                    </a:cubicBezTo>
                    <a:cubicBezTo>
                      <a:pt x="125" y="293"/>
                      <a:pt x="125" y="293"/>
                      <a:pt x="125" y="293"/>
                    </a:cubicBezTo>
                    <a:cubicBezTo>
                      <a:pt x="122" y="286"/>
                      <a:pt x="116" y="282"/>
                      <a:pt x="100" y="266"/>
                    </a:cubicBezTo>
                    <a:cubicBezTo>
                      <a:pt x="84" y="249"/>
                      <a:pt x="48" y="218"/>
                      <a:pt x="19" y="212"/>
                    </a:cubicBezTo>
                    <a:cubicBezTo>
                      <a:pt x="0" y="208"/>
                      <a:pt x="9" y="191"/>
                      <a:pt x="19"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3" name="Freeform 208">
                <a:extLst>
                  <a:ext uri="{FF2B5EF4-FFF2-40B4-BE49-F238E27FC236}">
                    <a16:creationId xmlns:a16="http://schemas.microsoft.com/office/drawing/2014/main" xmlns="" id="{D2F233C0-73E6-9D4B-9CB1-417FBB564BE5}"/>
                  </a:ext>
                </a:extLst>
              </p:cNvPr>
              <p:cNvSpPr>
                <a:spLocks/>
              </p:cNvSpPr>
              <p:nvPr/>
            </p:nvSpPr>
            <p:spPr bwMode="auto">
              <a:xfrm>
                <a:off x="5813" y="2532"/>
                <a:ext cx="219" cy="403"/>
              </a:xfrm>
              <a:custGeom>
                <a:avLst/>
                <a:gdLst>
                  <a:gd name="T0" fmla="*/ 97 w 115"/>
                  <a:gd name="T1" fmla="*/ 149 h 212"/>
                  <a:gd name="T2" fmla="*/ 83 w 115"/>
                  <a:gd name="T3" fmla="*/ 131 h 212"/>
                  <a:gd name="T4" fmla="*/ 74 w 115"/>
                  <a:gd name="T5" fmla="*/ 117 h 212"/>
                  <a:gd name="T6" fmla="*/ 82 w 115"/>
                  <a:gd name="T7" fmla="*/ 74 h 212"/>
                  <a:gd name="T8" fmla="*/ 100 w 115"/>
                  <a:gd name="T9" fmla="*/ 58 h 212"/>
                  <a:gd name="T10" fmla="*/ 114 w 115"/>
                  <a:gd name="T11" fmla="*/ 29 h 212"/>
                  <a:gd name="T12" fmla="*/ 97 w 115"/>
                  <a:gd name="T13" fmla="*/ 2 h 212"/>
                  <a:gd name="T14" fmla="*/ 79 w 115"/>
                  <a:gd name="T15" fmla="*/ 0 h 212"/>
                  <a:gd name="T16" fmla="*/ 29 w 115"/>
                  <a:gd name="T17" fmla="*/ 14 h 212"/>
                  <a:gd name="T18" fmla="*/ 2 w 115"/>
                  <a:gd name="T19" fmla="*/ 50 h 212"/>
                  <a:gd name="T20" fmla="*/ 6 w 115"/>
                  <a:gd name="T21" fmla="*/ 91 h 212"/>
                  <a:gd name="T22" fmla="*/ 22 w 115"/>
                  <a:gd name="T23" fmla="*/ 126 h 212"/>
                  <a:gd name="T24" fmla="*/ 32 w 115"/>
                  <a:gd name="T25" fmla="*/ 169 h 212"/>
                  <a:gd name="T26" fmla="*/ 33 w 115"/>
                  <a:gd name="T27" fmla="*/ 180 h 212"/>
                  <a:gd name="T28" fmla="*/ 53 w 115"/>
                  <a:gd name="T29" fmla="*/ 209 h 212"/>
                  <a:gd name="T30" fmla="*/ 76 w 115"/>
                  <a:gd name="T31" fmla="*/ 210 h 212"/>
                  <a:gd name="T32" fmla="*/ 102 w 115"/>
                  <a:gd name="T33" fmla="*/ 187 h 212"/>
                  <a:gd name="T34" fmla="*/ 97 w 115"/>
                  <a:gd name="T35" fmla="*/ 14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12">
                    <a:moveTo>
                      <a:pt x="97" y="149"/>
                    </a:moveTo>
                    <a:cubicBezTo>
                      <a:pt x="93" y="143"/>
                      <a:pt x="87" y="137"/>
                      <a:pt x="83" y="131"/>
                    </a:cubicBezTo>
                    <a:cubicBezTo>
                      <a:pt x="80" y="127"/>
                      <a:pt x="76" y="122"/>
                      <a:pt x="74" y="117"/>
                    </a:cubicBezTo>
                    <a:cubicBezTo>
                      <a:pt x="68" y="102"/>
                      <a:pt x="71" y="87"/>
                      <a:pt x="82" y="74"/>
                    </a:cubicBezTo>
                    <a:cubicBezTo>
                      <a:pt x="88" y="68"/>
                      <a:pt x="94" y="63"/>
                      <a:pt x="100" y="58"/>
                    </a:cubicBezTo>
                    <a:cubicBezTo>
                      <a:pt x="108" y="50"/>
                      <a:pt x="114" y="41"/>
                      <a:pt x="114" y="29"/>
                    </a:cubicBezTo>
                    <a:cubicBezTo>
                      <a:pt x="115" y="16"/>
                      <a:pt x="108" y="6"/>
                      <a:pt x="97" y="2"/>
                    </a:cubicBezTo>
                    <a:cubicBezTo>
                      <a:pt x="91" y="1"/>
                      <a:pt x="79" y="0"/>
                      <a:pt x="79" y="0"/>
                    </a:cubicBezTo>
                    <a:cubicBezTo>
                      <a:pt x="61" y="1"/>
                      <a:pt x="45" y="5"/>
                      <a:pt x="29" y="14"/>
                    </a:cubicBezTo>
                    <a:cubicBezTo>
                      <a:pt x="15" y="22"/>
                      <a:pt x="5" y="33"/>
                      <a:pt x="2" y="50"/>
                    </a:cubicBezTo>
                    <a:cubicBezTo>
                      <a:pt x="0" y="64"/>
                      <a:pt x="1" y="78"/>
                      <a:pt x="6" y="91"/>
                    </a:cubicBezTo>
                    <a:cubicBezTo>
                      <a:pt x="11" y="103"/>
                      <a:pt x="16" y="114"/>
                      <a:pt x="22" y="126"/>
                    </a:cubicBezTo>
                    <a:cubicBezTo>
                      <a:pt x="28" y="139"/>
                      <a:pt x="32" y="153"/>
                      <a:pt x="32" y="169"/>
                    </a:cubicBezTo>
                    <a:cubicBezTo>
                      <a:pt x="32" y="172"/>
                      <a:pt x="32" y="176"/>
                      <a:pt x="33" y="180"/>
                    </a:cubicBezTo>
                    <a:cubicBezTo>
                      <a:pt x="35" y="193"/>
                      <a:pt x="41" y="203"/>
                      <a:pt x="53" y="209"/>
                    </a:cubicBezTo>
                    <a:cubicBezTo>
                      <a:pt x="61" y="212"/>
                      <a:pt x="68" y="211"/>
                      <a:pt x="76" y="210"/>
                    </a:cubicBezTo>
                    <a:cubicBezTo>
                      <a:pt x="90" y="208"/>
                      <a:pt x="99" y="200"/>
                      <a:pt x="102" y="187"/>
                    </a:cubicBezTo>
                    <a:cubicBezTo>
                      <a:pt x="105" y="173"/>
                      <a:pt x="104" y="161"/>
                      <a:pt x="97"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4" name="Freeform 209">
                <a:extLst>
                  <a:ext uri="{FF2B5EF4-FFF2-40B4-BE49-F238E27FC236}">
                    <a16:creationId xmlns:a16="http://schemas.microsoft.com/office/drawing/2014/main" xmlns="" id="{559D9A1A-CC34-B24C-991C-E137F941CA1F}"/>
                  </a:ext>
                </a:extLst>
              </p:cNvPr>
              <p:cNvSpPr>
                <a:spLocks/>
              </p:cNvSpPr>
              <p:nvPr/>
            </p:nvSpPr>
            <p:spPr bwMode="auto">
              <a:xfrm>
                <a:off x="5981" y="2404"/>
                <a:ext cx="69" cy="109"/>
              </a:xfrm>
              <a:custGeom>
                <a:avLst/>
                <a:gdLst>
                  <a:gd name="T0" fmla="*/ 29 w 36"/>
                  <a:gd name="T1" fmla="*/ 48 h 57"/>
                  <a:gd name="T2" fmla="*/ 36 w 36"/>
                  <a:gd name="T3" fmla="*/ 25 h 57"/>
                  <a:gd name="T4" fmla="*/ 36 w 36"/>
                  <a:gd name="T5" fmla="*/ 19 h 57"/>
                  <a:gd name="T6" fmla="*/ 34 w 36"/>
                  <a:gd name="T7" fmla="*/ 13 h 57"/>
                  <a:gd name="T8" fmla="*/ 11 w 36"/>
                  <a:gd name="T9" fmla="*/ 8 h 57"/>
                  <a:gd name="T10" fmla="*/ 5 w 36"/>
                  <a:gd name="T11" fmla="*/ 45 h 57"/>
                  <a:gd name="T12" fmla="*/ 29 w 36"/>
                  <a:gd name="T13" fmla="*/ 48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29" y="48"/>
                    </a:moveTo>
                    <a:cubicBezTo>
                      <a:pt x="34" y="41"/>
                      <a:pt x="36" y="34"/>
                      <a:pt x="36" y="25"/>
                    </a:cubicBezTo>
                    <a:cubicBezTo>
                      <a:pt x="36" y="23"/>
                      <a:pt x="36" y="21"/>
                      <a:pt x="36" y="19"/>
                    </a:cubicBezTo>
                    <a:cubicBezTo>
                      <a:pt x="35" y="17"/>
                      <a:pt x="35" y="15"/>
                      <a:pt x="34" y="13"/>
                    </a:cubicBezTo>
                    <a:cubicBezTo>
                      <a:pt x="30" y="2"/>
                      <a:pt x="19" y="0"/>
                      <a:pt x="11" y="8"/>
                    </a:cubicBezTo>
                    <a:cubicBezTo>
                      <a:pt x="2" y="16"/>
                      <a:pt x="0" y="35"/>
                      <a:pt x="5" y="45"/>
                    </a:cubicBezTo>
                    <a:cubicBezTo>
                      <a:pt x="11" y="56"/>
                      <a:pt x="21" y="57"/>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5" name="Freeform 210">
                <a:extLst>
                  <a:ext uri="{FF2B5EF4-FFF2-40B4-BE49-F238E27FC236}">
                    <a16:creationId xmlns:a16="http://schemas.microsoft.com/office/drawing/2014/main" xmlns="" id="{D27E452F-A59F-964D-96FE-69A743CED60D}"/>
                  </a:ext>
                </a:extLst>
              </p:cNvPr>
              <p:cNvSpPr>
                <a:spLocks/>
              </p:cNvSpPr>
              <p:nvPr/>
            </p:nvSpPr>
            <p:spPr bwMode="auto">
              <a:xfrm>
                <a:off x="5924" y="2429"/>
                <a:ext cx="51" cy="74"/>
              </a:xfrm>
              <a:custGeom>
                <a:avLst/>
                <a:gdLst>
                  <a:gd name="T0" fmla="*/ 19 w 27"/>
                  <a:gd name="T1" fmla="*/ 34 h 39"/>
                  <a:gd name="T2" fmla="*/ 22 w 27"/>
                  <a:gd name="T3" fmla="*/ 7 h 39"/>
                  <a:gd name="T4" fmla="*/ 5 w 27"/>
                  <a:gd name="T5" fmla="*/ 6 h 39"/>
                  <a:gd name="T6" fmla="*/ 0 w 27"/>
                  <a:gd name="T7" fmla="*/ 21 h 39"/>
                  <a:gd name="T8" fmla="*/ 3 w 27"/>
                  <a:gd name="T9" fmla="*/ 33 h 39"/>
                  <a:gd name="T10" fmla="*/ 19 w 27"/>
                  <a:gd name="T11" fmla="*/ 34 h 39"/>
                </a:gdLst>
                <a:ahLst/>
                <a:cxnLst>
                  <a:cxn ang="0">
                    <a:pos x="T0" y="T1"/>
                  </a:cxn>
                  <a:cxn ang="0">
                    <a:pos x="T2" y="T3"/>
                  </a:cxn>
                  <a:cxn ang="0">
                    <a:pos x="T4" y="T5"/>
                  </a:cxn>
                  <a:cxn ang="0">
                    <a:pos x="T6" y="T7"/>
                  </a:cxn>
                  <a:cxn ang="0">
                    <a:pos x="T8" y="T9"/>
                  </a:cxn>
                  <a:cxn ang="0">
                    <a:pos x="T10" y="T11"/>
                  </a:cxn>
                </a:cxnLst>
                <a:rect l="0" t="0" r="r" b="b"/>
                <a:pathLst>
                  <a:path w="27" h="39">
                    <a:moveTo>
                      <a:pt x="19" y="34"/>
                    </a:moveTo>
                    <a:cubicBezTo>
                      <a:pt x="25" y="28"/>
                      <a:pt x="27" y="15"/>
                      <a:pt x="22" y="7"/>
                    </a:cubicBezTo>
                    <a:cubicBezTo>
                      <a:pt x="17" y="0"/>
                      <a:pt x="10" y="0"/>
                      <a:pt x="5" y="6"/>
                    </a:cubicBezTo>
                    <a:cubicBezTo>
                      <a:pt x="2" y="10"/>
                      <a:pt x="0" y="15"/>
                      <a:pt x="0" y="21"/>
                    </a:cubicBezTo>
                    <a:cubicBezTo>
                      <a:pt x="0" y="25"/>
                      <a:pt x="1" y="29"/>
                      <a:pt x="3" y="33"/>
                    </a:cubicBezTo>
                    <a:cubicBezTo>
                      <a:pt x="7" y="38"/>
                      <a:pt x="14" y="39"/>
                      <a:pt x="1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6" name="Freeform 211">
                <a:extLst>
                  <a:ext uri="{FF2B5EF4-FFF2-40B4-BE49-F238E27FC236}">
                    <a16:creationId xmlns:a16="http://schemas.microsoft.com/office/drawing/2014/main" xmlns="" id="{EB5EC943-D99F-3E45-9B01-0DF9C905269F}"/>
                  </a:ext>
                </a:extLst>
              </p:cNvPr>
              <p:cNvSpPr>
                <a:spLocks/>
              </p:cNvSpPr>
              <p:nvPr/>
            </p:nvSpPr>
            <p:spPr bwMode="auto">
              <a:xfrm>
                <a:off x="5872" y="2450"/>
                <a:ext cx="40" cy="61"/>
              </a:xfrm>
              <a:custGeom>
                <a:avLst/>
                <a:gdLst>
                  <a:gd name="T0" fmla="*/ 17 w 21"/>
                  <a:gd name="T1" fmla="*/ 27 h 32"/>
                  <a:gd name="T2" fmla="*/ 21 w 21"/>
                  <a:gd name="T3" fmla="*/ 16 h 32"/>
                  <a:gd name="T4" fmla="*/ 17 w 21"/>
                  <a:gd name="T5" fmla="*/ 4 h 32"/>
                  <a:gd name="T6" fmla="*/ 5 w 21"/>
                  <a:gd name="T7" fmla="*/ 4 h 32"/>
                  <a:gd name="T8" fmla="*/ 5 w 21"/>
                  <a:gd name="T9" fmla="*/ 27 h 32"/>
                  <a:gd name="T10" fmla="*/ 17 w 21"/>
                  <a:gd name="T11" fmla="*/ 27 h 32"/>
                </a:gdLst>
                <a:ahLst/>
                <a:cxnLst>
                  <a:cxn ang="0">
                    <a:pos x="T0" y="T1"/>
                  </a:cxn>
                  <a:cxn ang="0">
                    <a:pos x="T2" y="T3"/>
                  </a:cxn>
                  <a:cxn ang="0">
                    <a:pos x="T4" y="T5"/>
                  </a:cxn>
                  <a:cxn ang="0">
                    <a:pos x="T6" y="T7"/>
                  </a:cxn>
                  <a:cxn ang="0">
                    <a:pos x="T8" y="T9"/>
                  </a:cxn>
                  <a:cxn ang="0">
                    <a:pos x="T10" y="T11"/>
                  </a:cxn>
                </a:cxnLst>
                <a:rect l="0" t="0" r="r" b="b"/>
                <a:pathLst>
                  <a:path w="21" h="32">
                    <a:moveTo>
                      <a:pt x="17" y="27"/>
                    </a:moveTo>
                    <a:cubicBezTo>
                      <a:pt x="20" y="24"/>
                      <a:pt x="21" y="20"/>
                      <a:pt x="21" y="16"/>
                    </a:cubicBezTo>
                    <a:cubicBezTo>
                      <a:pt x="21" y="11"/>
                      <a:pt x="20" y="7"/>
                      <a:pt x="17" y="4"/>
                    </a:cubicBezTo>
                    <a:cubicBezTo>
                      <a:pt x="14" y="0"/>
                      <a:pt x="9" y="0"/>
                      <a:pt x="5" y="4"/>
                    </a:cubicBezTo>
                    <a:cubicBezTo>
                      <a:pt x="0" y="10"/>
                      <a:pt x="0" y="21"/>
                      <a:pt x="5" y="27"/>
                    </a:cubicBezTo>
                    <a:cubicBezTo>
                      <a:pt x="9" y="32"/>
                      <a:pt x="14" y="32"/>
                      <a:pt x="1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7" name="Freeform 212">
                <a:extLst>
                  <a:ext uri="{FF2B5EF4-FFF2-40B4-BE49-F238E27FC236}">
                    <a16:creationId xmlns:a16="http://schemas.microsoft.com/office/drawing/2014/main" xmlns="" id="{0F938633-C240-C649-B8CC-251B322D3B37}"/>
                  </a:ext>
                </a:extLst>
              </p:cNvPr>
              <p:cNvSpPr>
                <a:spLocks/>
              </p:cNvSpPr>
              <p:nvPr/>
            </p:nvSpPr>
            <p:spPr bwMode="auto">
              <a:xfrm>
                <a:off x="5840" y="2477"/>
                <a:ext cx="34" cy="49"/>
              </a:xfrm>
              <a:custGeom>
                <a:avLst/>
                <a:gdLst>
                  <a:gd name="T0" fmla="*/ 15 w 18"/>
                  <a:gd name="T1" fmla="*/ 21 h 26"/>
                  <a:gd name="T2" fmla="*/ 12 w 18"/>
                  <a:gd name="T3" fmla="*/ 3 h 26"/>
                  <a:gd name="T4" fmla="*/ 2 w 18"/>
                  <a:gd name="T5" fmla="*/ 5 h 26"/>
                  <a:gd name="T6" fmla="*/ 0 w 18"/>
                  <a:gd name="T7" fmla="*/ 11 h 26"/>
                  <a:gd name="T8" fmla="*/ 6 w 18"/>
                  <a:gd name="T9" fmla="*/ 23 h 26"/>
                  <a:gd name="T10" fmla="*/ 15 w 18"/>
                  <a:gd name="T11" fmla="*/ 21 h 26"/>
                </a:gdLst>
                <a:ahLst/>
                <a:cxnLst>
                  <a:cxn ang="0">
                    <a:pos x="T0" y="T1"/>
                  </a:cxn>
                  <a:cxn ang="0">
                    <a:pos x="T2" y="T3"/>
                  </a:cxn>
                  <a:cxn ang="0">
                    <a:pos x="T4" y="T5"/>
                  </a:cxn>
                  <a:cxn ang="0">
                    <a:pos x="T6" y="T7"/>
                  </a:cxn>
                  <a:cxn ang="0">
                    <a:pos x="T8" y="T9"/>
                  </a:cxn>
                  <a:cxn ang="0">
                    <a:pos x="T10" y="T11"/>
                  </a:cxn>
                </a:cxnLst>
                <a:rect l="0" t="0" r="r" b="b"/>
                <a:pathLst>
                  <a:path w="18" h="26">
                    <a:moveTo>
                      <a:pt x="15" y="21"/>
                    </a:moveTo>
                    <a:cubicBezTo>
                      <a:pt x="18" y="16"/>
                      <a:pt x="17" y="7"/>
                      <a:pt x="12" y="3"/>
                    </a:cubicBezTo>
                    <a:cubicBezTo>
                      <a:pt x="8" y="0"/>
                      <a:pt x="4" y="1"/>
                      <a:pt x="2" y="5"/>
                    </a:cubicBezTo>
                    <a:cubicBezTo>
                      <a:pt x="1" y="7"/>
                      <a:pt x="1" y="9"/>
                      <a:pt x="0" y="11"/>
                    </a:cubicBezTo>
                    <a:cubicBezTo>
                      <a:pt x="1" y="16"/>
                      <a:pt x="2" y="20"/>
                      <a:pt x="6" y="23"/>
                    </a:cubicBezTo>
                    <a:cubicBezTo>
                      <a:pt x="9" y="26"/>
                      <a:pt x="13" y="25"/>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8" name="Freeform 213">
                <a:extLst>
                  <a:ext uri="{FF2B5EF4-FFF2-40B4-BE49-F238E27FC236}">
                    <a16:creationId xmlns:a16="http://schemas.microsoft.com/office/drawing/2014/main" xmlns="" id="{996F57C3-E155-D746-ACDE-31C25472131D}"/>
                  </a:ext>
                </a:extLst>
              </p:cNvPr>
              <p:cNvSpPr>
                <a:spLocks/>
              </p:cNvSpPr>
              <p:nvPr/>
            </p:nvSpPr>
            <p:spPr bwMode="auto">
              <a:xfrm>
                <a:off x="5817" y="2511"/>
                <a:ext cx="29" cy="40"/>
              </a:xfrm>
              <a:custGeom>
                <a:avLst/>
                <a:gdLst>
                  <a:gd name="T0" fmla="*/ 12 w 15"/>
                  <a:gd name="T1" fmla="*/ 17 h 21"/>
                  <a:gd name="T2" fmla="*/ 15 w 15"/>
                  <a:gd name="T3" fmla="*/ 10 h 21"/>
                  <a:gd name="T4" fmla="*/ 12 w 15"/>
                  <a:gd name="T5" fmla="*/ 3 h 21"/>
                  <a:gd name="T6" fmla="*/ 4 w 15"/>
                  <a:gd name="T7" fmla="*/ 3 h 21"/>
                  <a:gd name="T8" fmla="*/ 3 w 15"/>
                  <a:gd name="T9" fmla="*/ 17 h 21"/>
                  <a:gd name="T10" fmla="*/ 12 w 15"/>
                  <a:gd name="T11" fmla="*/ 17 h 21"/>
                </a:gdLst>
                <a:ahLst/>
                <a:cxnLst>
                  <a:cxn ang="0">
                    <a:pos x="T0" y="T1"/>
                  </a:cxn>
                  <a:cxn ang="0">
                    <a:pos x="T2" y="T3"/>
                  </a:cxn>
                  <a:cxn ang="0">
                    <a:pos x="T4" y="T5"/>
                  </a:cxn>
                  <a:cxn ang="0">
                    <a:pos x="T6" y="T7"/>
                  </a:cxn>
                  <a:cxn ang="0">
                    <a:pos x="T8" y="T9"/>
                  </a:cxn>
                  <a:cxn ang="0">
                    <a:pos x="T10" y="T11"/>
                  </a:cxn>
                </a:cxnLst>
                <a:rect l="0" t="0" r="r" b="b"/>
                <a:pathLst>
                  <a:path w="15" h="21">
                    <a:moveTo>
                      <a:pt x="12" y="17"/>
                    </a:moveTo>
                    <a:cubicBezTo>
                      <a:pt x="13" y="15"/>
                      <a:pt x="14" y="12"/>
                      <a:pt x="15" y="10"/>
                    </a:cubicBezTo>
                    <a:cubicBezTo>
                      <a:pt x="14" y="7"/>
                      <a:pt x="13" y="5"/>
                      <a:pt x="12" y="3"/>
                    </a:cubicBezTo>
                    <a:cubicBezTo>
                      <a:pt x="10" y="0"/>
                      <a:pt x="6" y="0"/>
                      <a:pt x="4" y="3"/>
                    </a:cubicBezTo>
                    <a:cubicBezTo>
                      <a:pt x="1" y="6"/>
                      <a:pt x="0" y="13"/>
                      <a:pt x="3" y="17"/>
                    </a:cubicBezTo>
                    <a:cubicBezTo>
                      <a:pt x="6" y="20"/>
                      <a:pt x="10" y="21"/>
                      <a:pt x="1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69" name="Freeform 214">
                <a:extLst>
                  <a:ext uri="{FF2B5EF4-FFF2-40B4-BE49-F238E27FC236}">
                    <a16:creationId xmlns:a16="http://schemas.microsoft.com/office/drawing/2014/main" xmlns="" id="{7CCBAAF7-88E3-8A45-8636-C9FE4781531A}"/>
                  </a:ext>
                </a:extLst>
              </p:cNvPr>
              <p:cNvSpPr>
                <a:spLocks/>
              </p:cNvSpPr>
              <p:nvPr/>
            </p:nvSpPr>
            <p:spPr bwMode="auto">
              <a:xfrm>
                <a:off x="6004" y="2673"/>
                <a:ext cx="257" cy="403"/>
              </a:xfrm>
              <a:custGeom>
                <a:avLst/>
                <a:gdLst>
                  <a:gd name="T0" fmla="*/ 73 w 135"/>
                  <a:gd name="T1" fmla="*/ 2 h 212"/>
                  <a:gd name="T2" fmla="*/ 55 w 135"/>
                  <a:gd name="T3" fmla="*/ 0 h 212"/>
                  <a:gd name="T4" fmla="*/ 31 w 135"/>
                  <a:gd name="T5" fmla="*/ 21 h 212"/>
                  <a:gd name="T6" fmla="*/ 37 w 135"/>
                  <a:gd name="T7" fmla="*/ 52 h 212"/>
                  <a:gd name="T8" fmla="*/ 50 w 135"/>
                  <a:gd name="T9" fmla="*/ 73 h 212"/>
                  <a:gd name="T10" fmla="*/ 46 w 135"/>
                  <a:gd name="T11" fmla="*/ 117 h 212"/>
                  <a:gd name="T12" fmla="*/ 34 w 135"/>
                  <a:gd name="T13" fmla="*/ 128 h 212"/>
                  <a:gd name="T14" fmla="*/ 16 w 135"/>
                  <a:gd name="T15" fmla="*/ 141 h 212"/>
                  <a:gd name="T16" fmla="*/ 1 w 135"/>
                  <a:gd name="T17" fmla="*/ 176 h 212"/>
                  <a:gd name="T18" fmla="*/ 20 w 135"/>
                  <a:gd name="T19" fmla="*/ 206 h 212"/>
                  <a:gd name="T20" fmla="*/ 42 w 135"/>
                  <a:gd name="T21" fmla="*/ 210 h 212"/>
                  <a:gd name="T22" fmla="*/ 69 w 135"/>
                  <a:gd name="T23" fmla="*/ 188 h 212"/>
                  <a:gd name="T24" fmla="*/ 73 w 135"/>
                  <a:gd name="T25" fmla="*/ 177 h 212"/>
                  <a:gd name="T26" fmla="*/ 94 w 135"/>
                  <a:gd name="T27" fmla="*/ 139 h 212"/>
                  <a:gd name="T28" fmla="*/ 118 w 135"/>
                  <a:gd name="T29" fmla="*/ 109 h 212"/>
                  <a:gd name="T30" fmla="*/ 133 w 135"/>
                  <a:gd name="T31" fmla="*/ 71 h 212"/>
                  <a:gd name="T32" fmla="*/ 117 w 135"/>
                  <a:gd name="T33" fmla="*/ 29 h 212"/>
                  <a:gd name="T34" fmla="*/ 73 w 135"/>
                  <a:gd name="T35"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 h="212">
                    <a:moveTo>
                      <a:pt x="73" y="2"/>
                    </a:moveTo>
                    <a:cubicBezTo>
                      <a:pt x="73" y="2"/>
                      <a:pt x="61" y="0"/>
                      <a:pt x="55" y="0"/>
                    </a:cubicBezTo>
                    <a:cubicBezTo>
                      <a:pt x="43" y="0"/>
                      <a:pt x="34" y="8"/>
                      <a:pt x="31" y="21"/>
                    </a:cubicBezTo>
                    <a:cubicBezTo>
                      <a:pt x="28" y="32"/>
                      <a:pt x="31" y="42"/>
                      <a:pt x="37" y="52"/>
                    </a:cubicBezTo>
                    <a:cubicBezTo>
                      <a:pt x="41" y="59"/>
                      <a:pt x="46" y="66"/>
                      <a:pt x="50" y="73"/>
                    </a:cubicBezTo>
                    <a:cubicBezTo>
                      <a:pt x="57" y="88"/>
                      <a:pt x="56" y="103"/>
                      <a:pt x="46" y="117"/>
                    </a:cubicBezTo>
                    <a:cubicBezTo>
                      <a:pt x="43" y="121"/>
                      <a:pt x="38" y="124"/>
                      <a:pt x="34" y="128"/>
                    </a:cubicBezTo>
                    <a:cubicBezTo>
                      <a:pt x="28" y="132"/>
                      <a:pt x="21" y="136"/>
                      <a:pt x="16" y="141"/>
                    </a:cubicBezTo>
                    <a:cubicBezTo>
                      <a:pt x="5" y="150"/>
                      <a:pt x="1" y="162"/>
                      <a:pt x="1" y="176"/>
                    </a:cubicBezTo>
                    <a:cubicBezTo>
                      <a:pt x="0" y="190"/>
                      <a:pt x="7" y="200"/>
                      <a:pt x="20" y="206"/>
                    </a:cubicBezTo>
                    <a:cubicBezTo>
                      <a:pt x="27" y="209"/>
                      <a:pt x="34" y="212"/>
                      <a:pt x="42" y="210"/>
                    </a:cubicBezTo>
                    <a:cubicBezTo>
                      <a:pt x="55" y="208"/>
                      <a:pt x="63" y="200"/>
                      <a:pt x="69" y="188"/>
                    </a:cubicBezTo>
                    <a:cubicBezTo>
                      <a:pt x="71" y="185"/>
                      <a:pt x="72" y="181"/>
                      <a:pt x="73" y="177"/>
                    </a:cubicBezTo>
                    <a:cubicBezTo>
                      <a:pt x="77" y="163"/>
                      <a:pt x="85" y="150"/>
                      <a:pt x="94" y="139"/>
                    </a:cubicBezTo>
                    <a:cubicBezTo>
                      <a:pt x="102" y="129"/>
                      <a:pt x="111" y="120"/>
                      <a:pt x="118" y="109"/>
                    </a:cubicBezTo>
                    <a:cubicBezTo>
                      <a:pt x="127" y="98"/>
                      <a:pt x="132" y="85"/>
                      <a:pt x="133" y="71"/>
                    </a:cubicBezTo>
                    <a:cubicBezTo>
                      <a:pt x="135" y="54"/>
                      <a:pt x="128" y="40"/>
                      <a:pt x="117" y="29"/>
                    </a:cubicBezTo>
                    <a:cubicBezTo>
                      <a:pt x="104" y="16"/>
                      <a:pt x="89" y="8"/>
                      <a:pt x="7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0" name="Freeform 215">
                <a:extLst>
                  <a:ext uri="{FF2B5EF4-FFF2-40B4-BE49-F238E27FC236}">
                    <a16:creationId xmlns:a16="http://schemas.microsoft.com/office/drawing/2014/main" xmlns="" id="{0388BA17-72AA-6B4B-8504-ED367548455A}"/>
                  </a:ext>
                </a:extLst>
              </p:cNvPr>
              <p:cNvSpPr>
                <a:spLocks/>
              </p:cNvSpPr>
              <p:nvPr/>
            </p:nvSpPr>
            <p:spPr bwMode="auto">
              <a:xfrm>
                <a:off x="6076" y="2538"/>
                <a:ext cx="71" cy="108"/>
              </a:xfrm>
              <a:custGeom>
                <a:avLst/>
                <a:gdLst>
                  <a:gd name="T0" fmla="*/ 26 w 37"/>
                  <a:gd name="T1" fmla="*/ 49 h 57"/>
                  <a:gd name="T2" fmla="*/ 31 w 37"/>
                  <a:gd name="T3" fmla="*/ 11 h 57"/>
                  <a:gd name="T4" fmla="*/ 7 w 37"/>
                  <a:gd name="T5" fmla="*/ 10 h 57"/>
                  <a:gd name="T6" fmla="*/ 4 w 37"/>
                  <a:gd name="T7" fmla="*/ 15 h 57"/>
                  <a:gd name="T8" fmla="*/ 2 w 37"/>
                  <a:gd name="T9" fmla="*/ 20 h 57"/>
                  <a:gd name="T10" fmla="*/ 3 w 37"/>
                  <a:gd name="T11" fmla="*/ 45 h 57"/>
                  <a:gd name="T12" fmla="*/ 26 w 37"/>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37" h="57">
                    <a:moveTo>
                      <a:pt x="26" y="49"/>
                    </a:moveTo>
                    <a:cubicBezTo>
                      <a:pt x="35" y="40"/>
                      <a:pt x="37" y="21"/>
                      <a:pt x="31" y="11"/>
                    </a:cubicBezTo>
                    <a:cubicBezTo>
                      <a:pt x="25" y="1"/>
                      <a:pt x="14" y="0"/>
                      <a:pt x="7" y="10"/>
                    </a:cubicBezTo>
                    <a:cubicBezTo>
                      <a:pt x="6" y="12"/>
                      <a:pt x="5" y="13"/>
                      <a:pt x="4" y="15"/>
                    </a:cubicBezTo>
                    <a:cubicBezTo>
                      <a:pt x="3" y="17"/>
                      <a:pt x="2" y="19"/>
                      <a:pt x="2" y="20"/>
                    </a:cubicBezTo>
                    <a:cubicBezTo>
                      <a:pt x="0" y="29"/>
                      <a:pt x="0" y="37"/>
                      <a:pt x="3" y="45"/>
                    </a:cubicBezTo>
                    <a:cubicBezTo>
                      <a:pt x="8" y="56"/>
                      <a:pt x="18" y="57"/>
                      <a:pt x="2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1" name="Freeform 216">
                <a:extLst>
                  <a:ext uri="{FF2B5EF4-FFF2-40B4-BE49-F238E27FC236}">
                    <a16:creationId xmlns:a16="http://schemas.microsoft.com/office/drawing/2014/main" xmlns="" id="{E62FD834-8603-6248-B11A-0B9B76F60928}"/>
                  </a:ext>
                </a:extLst>
              </p:cNvPr>
              <p:cNvSpPr>
                <a:spLocks/>
              </p:cNvSpPr>
              <p:nvPr/>
            </p:nvSpPr>
            <p:spPr bwMode="auto">
              <a:xfrm>
                <a:off x="6149" y="2579"/>
                <a:ext cx="51" cy="77"/>
              </a:xfrm>
              <a:custGeom>
                <a:avLst/>
                <a:gdLst>
                  <a:gd name="T0" fmla="*/ 19 w 27"/>
                  <a:gd name="T1" fmla="*/ 35 h 40"/>
                  <a:gd name="T2" fmla="*/ 25 w 27"/>
                  <a:gd name="T3" fmla="*/ 25 h 40"/>
                  <a:gd name="T4" fmla="*/ 25 w 27"/>
                  <a:gd name="T5" fmla="*/ 9 h 40"/>
                  <a:gd name="T6" fmla="*/ 8 w 27"/>
                  <a:gd name="T7" fmla="*/ 6 h 40"/>
                  <a:gd name="T8" fmla="*/ 4 w 27"/>
                  <a:gd name="T9" fmla="*/ 33 h 40"/>
                  <a:gd name="T10" fmla="*/ 19 w 27"/>
                  <a:gd name="T11" fmla="*/ 35 h 40"/>
                </a:gdLst>
                <a:ahLst/>
                <a:cxnLst>
                  <a:cxn ang="0">
                    <a:pos x="T0" y="T1"/>
                  </a:cxn>
                  <a:cxn ang="0">
                    <a:pos x="T2" y="T3"/>
                  </a:cxn>
                  <a:cxn ang="0">
                    <a:pos x="T4" y="T5"/>
                  </a:cxn>
                  <a:cxn ang="0">
                    <a:pos x="T6" y="T7"/>
                  </a:cxn>
                  <a:cxn ang="0">
                    <a:pos x="T8" y="T9"/>
                  </a:cxn>
                  <a:cxn ang="0">
                    <a:pos x="T10" y="T11"/>
                  </a:cxn>
                </a:cxnLst>
                <a:rect l="0" t="0" r="r" b="b"/>
                <a:pathLst>
                  <a:path w="27" h="40">
                    <a:moveTo>
                      <a:pt x="19" y="35"/>
                    </a:moveTo>
                    <a:cubicBezTo>
                      <a:pt x="22" y="33"/>
                      <a:pt x="24" y="29"/>
                      <a:pt x="25" y="25"/>
                    </a:cubicBezTo>
                    <a:cubicBezTo>
                      <a:pt x="27" y="19"/>
                      <a:pt x="27" y="14"/>
                      <a:pt x="25" y="9"/>
                    </a:cubicBezTo>
                    <a:cubicBezTo>
                      <a:pt x="22" y="2"/>
                      <a:pt x="14" y="0"/>
                      <a:pt x="8" y="6"/>
                    </a:cubicBezTo>
                    <a:cubicBezTo>
                      <a:pt x="2" y="12"/>
                      <a:pt x="0" y="25"/>
                      <a:pt x="4" y="33"/>
                    </a:cubicBezTo>
                    <a:cubicBezTo>
                      <a:pt x="8" y="39"/>
                      <a:pt x="14" y="40"/>
                      <a:pt x="1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2" name="Freeform 217">
                <a:extLst>
                  <a:ext uri="{FF2B5EF4-FFF2-40B4-BE49-F238E27FC236}">
                    <a16:creationId xmlns:a16="http://schemas.microsoft.com/office/drawing/2014/main" xmlns="" id="{2DD55CC8-A5E1-5C49-A5C0-94EF7FD22AF4}"/>
                  </a:ext>
                </a:extLst>
              </p:cNvPr>
              <p:cNvSpPr>
                <a:spLocks/>
              </p:cNvSpPr>
              <p:nvPr/>
            </p:nvSpPr>
            <p:spPr bwMode="auto">
              <a:xfrm>
                <a:off x="6204" y="2616"/>
                <a:ext cx="42" cy="60"/>
              </a:xfrm>
              <a:custGeom>
                <a:avLst/>
                <a:gdLst>
                  <a:gd name="T0" fmla="*/ 13 w 22"/>
                  <a:gd name="T1" fmla="*/ 29 h 32"/>
                  <a:gd name="T2" fmla="*/ 19 w 22"/>
                  <a:gd name="T3" fmla="*/ 6 h 32"/>
                  <a:gd name="T4" fmla="*/ 8 w 22"/>
                  <a:gd name="T5" fmla="*/ 3 h 32"/>
                  <a:gd name="T6" fmla="*/ 1 w 22"/>
                  <a:gd name="T7" fmla="*/ 13 h 32"/>
                  <a:gd name="T8" fmla="*/ 1 w 22"/>
                  <a:gd name="T9" fmla="*/ 25 h 32"/>
                  <a:gd name="T10" fmla="*/ 13 w 22"/>
                  <a:gd name="T11" fmla="*/ 29 h 32"/>
                </a:gdLst>
                <a:ahLst/>
                <a:cxnLst>
                  <a:cxn ang="0">
                    <a:pos x="T0" y="T1"/>
                  </a:cxn>
                  <a:cxn ang="0">
                    <a:pos x="T2" y="T3"/>
                  </a:cxn>
                  <a:cxn ang="0">
                    <a:pos x="T4" y="T5"/>
                  </a:cxn>
                  <a:cxn ang="0">
                    <a:pos x="T6" y="T7"/>
                  </a:cxn>
                  <a:cxn ang="0">
                    <a:pos x="T8" y="T9"/>
                  </a:cxn>
                  <a:cxn ang="0">
                    <a:pos x="T10" y="T11"/>
                  </a:cxn>
                </a:cxnLst>
                <a:rect l="0" t="0" r="r" b="b"/>
                <a:pathLst>
                  <a:path w="22" h="32">
                    <a:moveTo>
                      <a:pt x="13" y="29"/>
                    </a:moveTo>
                    <a:cubicBezTo>
                      <a:pt x="19" y="24"/>
                      <a:pt x="22" y="13"/>
                      <a:pt x="19" y="6"/>
                    </a:cubicBezTo>
                    <a:cubicBezTo>
                      <a:pt x="17" y="1"/>
                      <a:pt x="12" y="0"/>
                      <a:pt x="8" y="3"/>
                    </a:cubicBezTo>
                    <a:cubicBezTo>
                      <a:pt x="4" y="5"/>
                      <a:pt x="2" y="9"/>
                      <a:pt x="1" y="13"/>
                    </a:cubicBezTo>
                    <a:cubicBezTo>
                      <a:pt x="0" y="17"/>
                      <a:pt x="0" y="21"/>
                      <a:pt x="1" y="25"/>
                    </a:cubicBezTo>
                    <a:cubicBezTo>
                      <a:pt x="4" y="30"/>
                      <a:pt x="9" y="32"/>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3" name="Freeform 218">
                <a:extLst>
                  <a:ext uri="{FF2B5EF4-FFF2-40B4-BE49-F238E27FC236}">
                    <a16:creationId xmlns:a16="http://schemas.microsoft.com/office/drawing/2014/main" xmlns="" id="{1DC231A3-C431-0142-A5F3-740562180DEF}"/>
                  </a:ext>
                </a:extLst>
              </p:cNvPr>
              <p:cNvSpPr>
                <a:spLocks/>
              </p:cNvSpPr>
              <p:nvPr/>
            </p:nvSpPr>
            <p:spPr bwMode="auto">
              <a:xfrm>
                <a:off x="6234" y="2654"/>
                <a:ext cx="37" cy="45"/>
              </a:xfrm>
              <a:custGeom>
                <a:avLst/>
                <a:gdLst>
                  <a:gd name="T0" fmla="*/ 1 w 19"/>
                  <a:gd name="T1" fmla="*/ 18 h 24"/>
                  <a:gd name="T2" fmla="*/ 10 w 19"/>
                  <a:gd name="T3" fmla="*/ 22 h 24"/>
                  <a:gd name="T4" fmla="*/ 18 w 19"/>
                  <a:gd name="T5" fmla="*/ 12 h 24"/>
                  <a:gd name="T6" fmla="*/ 18 w 19"/>
                  <a:gd name="T7" fmla="*/ 6 h 24"/>
                  <a:gd name="T8" fmla="*/ 10 w 19"/>
                  <a:gd name="T9" fmla="*/ 1 h 24"/>
                  <a:gd name="T10" fmla="*/ 1 w 19"/>
                  <a:gd name="T11" fmla="*/ 18 h 24"/>
                </a:gdLst>
                <a:ahLst/>
                <a:cxnLst>
                  <a:cxn ang="0">
                    <a:pos x="T0" y="T1"/>
                  </a:cxn>
                  <a:cxn ang="0">
                    <a:pos x="T2" y="T3"/>
                  </a:cxn>
                  <a:cxn ang="0">
                    <a:pos x="T4" y="T5"/>
                  </a:cxn>
                  <a:cxn ang="0">
                    <a:pos x="T6" y="T7"/>
                  </a:cxn>
                  <a:cxn ang="0">
                    <a:pos x="T8" y="T9"/>
                  </a:cxn>
                  <a:cxn ang="0">
                    <a:pos x="T10" y="T11"/>
                  </a:cxn>
                </a:cxnLst>
                <a:rect l="0" t="0" r="r" b="b"/>
                <a:pathLst>
                  <a:path w="19" h="24">
                    <a:moveTo>
                      <a:pt x="1" y="18"/>
                    </a:moveTo>
                    <a:cubicBezTo>
                      <a:pt x="2" y="22"/>
                      <a:pt x="6" y="24"/>
                      <a:pt x="10" y="22"/>
                    </a:cubicBezTo>
                    <a:cubicBezTo>
                      <a:pt x="14" y="20"/>
                      <a:pt x="17" y="17"/>
                      <a:pt x="18" y="12"/>
                    </a:cubicBezTo>
                    <a:cubicBezTo>
                      <a:pt x="18" y="10"/>
                      <a:pt x="19" y="8"/>
                      <a:pt x="18" y="6"/>
                    </a:cubicBezTo>
                    <a:cubicBezTo>
                      <a:pt x="18" y="1"/>
                      <a:pt x="14" y="0"/>
                      <a:pt x="10" y="1"/>
                    </a:cubicBezTo>
                    <a:cubicBezTo>
                      <a:pt x="4" y="4"/>
                      <a:pt x="0" y="12"/>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4" name="Freeform 219">
                <a:extLst>
                  <a:ext uri="{FF2B5EF4-FFF2-40B4-BE49-F238E27FC236}">
                    <a16:creationId xmlns:a16="http://schemas.microsoft.com/office/drawing/2014/main" xmlns="" id="{562FFADF-FC7A-DB46-A7DB-F7E897930C43}"/>
                  </a:ext>
                </a:extLst>
              </p:cNvPr>
              <p:cNvSpPr>
                <a:spLocks/>
              </p:cNvSpPr>
              <p:nvPr/>
            </p:nvSpPr>
            <p:spPr bwMode="auto">
              <a:xfrm>
                <a:off x="6257" y="2690"/>
                <a:ext cx="27" cy="40"/>
              </a:xfrm>
              <a:custGeom>
                <a:avLst/>
                <a:gdLst>
                  <a:gd name="T0" fmla="*/ 12 w 14"/>
                  <a:gd name="T1" fmla="*/ 5 h 21"/>
                  <a:gd name="T2" fmla="*/ 4 w 14"/>
                  <a:gd name="T3" fmla="*/ 3 h 21"/>
                  <a:gd name="T4" fmla="*/ 0 w 14"/>
                  <a:gd name="T5" fmla="*/ 9 h 21"/>
                  <a:gd name="T6" fmla="*/ 1 w 14"/>
                  <a:gd name="T7" fmla="*/ 16 h 21"/>
                  <a:gd name="T8" fmla="*/ 9 w 14"/>
                  <a:gd name="T9" fmla="*/ 19 h 21"/>
                  <a:gd name="T10" fmla="*/ 12 w 14"/>
                  <a:gd name="T11" fmla="*/ 5 h 21"/>
                </a:gdLst>
                <a:ahLst/>
                <a:cxnLst>
                  <a:cxn ang="0">
                    <a:pos x="T0" y="T1"/>
                  </a:cxn>
                  <a:cxn ang="0">
                    <a:pos x="T2" y="T3"/>
                  </a:cxn>
                  <a:cxn ang="0">
                    <a:pos x="T4" y="T5"/>
                  </a:cxn>
                  <a:cxn ang="0">
                    <a:pos x="T6" y="T7"/>
                  </a:cxn>
                  <a:cxn ang="0">
                    <a:pos x="T8" y="T9"/>
                  </a:cxn>
                  <a:cxn ang="0">
                    <a:pos x="T10" y="T11"/>
                  </a:cxn>
                </a:cxnLst>
                <a:rect l="0" t="0" r="r" b="b"/>
                <a:pathLst>
                  <a:path w="14" h="21">
                    <a:moveTo>
                      <a:pt x="12" y="5"/>
                    </a:moveTo>
                    <a:cubicBezTo>
                      <a:pt x="11" y="1"/>
                      <a:pt x="7" y="0"/>
                      <a:pt x="4" y="3"/>
                    </a:cubicBezTo>
                    <a:cubicBezTo>
                      <a:pt x="3" y="4"/>
                      <a:pt x="1" y="6"/>
                      <a:pt x="0" y="9"/>
                    </a:cubicBezTo>
                    <a:cubicBezTo>
                      <a:pt x="0" y="11"/>
                      <a:pt x="0" y="14"/>
                      <a:pt x="1" y="16"/>
                    </a:cubicBezTo>
                    <a:cubicBezTo>
                      <a:pt x="2" y="20"/>
                      <a:pt x="6" y="21"/>
                      <a:pt x="9" y="19"/>
                    </a:cubicBezTo>
                    <a:cubicBezTo>
                      <a:pt x="13" y="16"/>
                      <a:pt x="14" y="9"/>
                      <a:pt x="1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5" name="Freeform 220">
                <a:extLst>
                  <a:ext uri="{FF2B5EF4-FFF2-40B4-BE49-F238E27FC236}">
                    <a16:creationId xmlns:a16="http://schemas.microsoft.com/office/drawing/2014/main" xmlns="" id="{1A0E9437-D91F-6547-8F4F-BC0128C38CB1}"/>
                  </a:ext>
                </a:extLst>
              </p:cNvPr>
              <p:cNvSpPr>
                <a:spLocks/>
              </p:cNvSpPr>
              <p:nvPr/>
            </p:nvSpPr>
            <p:spPr bwMode="auto">
              <a:xfrm>
                <a:off x="2303" y="1897"/>
                <a:ext cx="1023" cy="629"/>
              </a:xfrm>
              <a:custGeom>
                <a:avLst/>
                <a:gdLst>
                  <a:gd name="T0" fmla="*/ 205 w 537"/>
                  <a:gd name="T1" fmla="*/ 331 h 331"/>
                  <a:gd name="T2" fmla="*/ 204 w 537"/>
                  <a:gd name="T3" fmla="*/ 331 h 331"/>
                  <a:gd name="T4" fmla="*/ 199 w 537"/>
                  <a:gd name="T5" fmla="*/ 325 h 331"/>
                  <a:gd name="T6" fmla="*/ 186 w 537"/>
                  <a:gd name="T7" fmla="*/ 81 h 331"/>
                  <a:gd name="T8" fmla="*/ 174 w 537"/>
                  <a:gd name="T9" fmla="*/ 194 h 331"/>
                  <a:gd name="T10" fmla="*/ 168 w 537"/>
                  <a:gd name="T11" fmla="*/ 199 h 331"/>
                  <a:gd name="T12" fmla="*/ 6 w 537"/>
                  <a:gd name="T13" fmla="*/ 199 h 331"/>
                  <a:gd name="T14" fmla="*/ 0 w 537"/>
                  <a:gd name="T15" fmla="*/ 193 h 331"/>
                  <a:gd name="T16" fmla="*/ 6 w 537"/>
                  <a:gd name="T17" fmla="*/ 187 h 331"/>
                  <a:gd name="T18" fmla="*/ 163 w 537"/>
                  <a:gd name="T19" fmla="*/ 187 h 331"/>
                  <a:gd name="T20" fmla="*/ 183 w 537"/>
                  <a:gd name="T21" fmla="*/ 6 h 331"/>
                  <a:gd name="T22" fmla="*/ 189 w 537"/>
                  <a:gd name="T23" fmla="*/ 0 h 331"/>
                  <a:gd name="T24" fmla="*/ 195 w 537"/>
                  <a:gd name="T25" fmla="*/ 6 h 331"/>
                  <a:gd name="T26" fmla="*/ 207 w 537"/>
                  <a:gd name="T27" fmla="*/ 264 h 331"/>
                  <a:gd name="T28" fmla="*/ 224 w 537"/>
                  <a:gd name="T29" fmla="*/ 151 h 331"/>
                  <a:gd name="T30" fmla="*/ 230 w 537"/>
                  <a:gd name="T31" fmla="*/ 146 h 331"/>
                  <a:gd name="T32" fmla="*/ 236 w 537"/>
                  <a:gd name="T33" fmla="*/ 151 h 331"/>
                  <a:gd name="T34" fmla="*/ 251 w 537"/>
                  <a:gd name="T35" fmla="*/ 214 h 331"/>
                  <a:gd name="T36" fmla="*/ 267 w 537"/>
                  <a:gd name="T37" fmla="*/ 63 h 331"/>
                  <a:gd name="T38" fmla="*/ 273 w 537"/>
                  <a:gd name="T39" fmla="*/ 58 h 331"/>
                  <a:gd name="T40" fmla="*/ 279 w 537"/>
                  <a:gd name="T41" fmla="*/ 63 h 331"/>
                  <a:gd name="T42" fmla="*/ 301 w 537"/>
                  <a:gd name="T43" fmla="*/ 207 h 331"/>
                  <a:gd name="T44" fmla="*/ 322 w 537"/>
                  <a:gd name="T45" fmla="*/ 126 h 331"/>
                  <a:gd name="T46" fmla="*/ 328 w 537"/>
                  <a:gd name="T47" fmla="*/ 122 h 331"/>
                  <a:gd name="T48" fmla="*/ 334 w 537"/>
                  <a:gd name="T49" fmla="*/ 127 h 331"/>
                  <a:gd name="T50" fmla="*/ 341 w 537"/>
                  <a:gd name="T51" fmla="*/ 203 h 331"/>
                  <a:gd name="T52" fmla="*/ 352 w 537"/>
                  <a:gd name="T53" fmla="*/ 103 h 331"/>
                  <a:gd name="T54" fmla="*/ 357 w 537"/>
                  <a:gd name="T55" fmla="*/ 98 h 331"/>
                  <a:gd name="T56" fmla="*/ 363 w 537"/>
                  <a:gd name="T57" fmla="*/ 102 h 331"/>
                  <a:gd name="T58" fmla="*/ 382 w 537"/>
                  <a:gd name="T59" fmla="*/ 193 h 331"/>
                  <a:gd name="T60" fmla="*/ 531 w 537"/>
                  <a:gd name="T61" fmla="*/ 193 h 331"/>
                  <a:gd name="T62" fmla="*/ 537 w 537"/>
                  <a:gd name="T63" fmla="*/ 199 h 331"/>
                  <a:gd name="T64" fmla="*/ 531 w 537"/>
                  <a:gd name="T65" fmla="*/ 205 h 331"/>
                  <a:gd name="T66" fmla="*/ 377 w 537"/>
                  <a:gd name="T67" fmla="*/ 205 h 331"/>
                  <a:gd name="T68" fmla="*/ 371 w 537"/>
                  <a:gd name="T69" fmla="*/ 200 h 331"/>
                  <a:gd name="T70" fmla="*/ 359 w 537"/>
                  <a:gd name="T71" fmla="*/ 143 h 331"/>
                  <a:gd name="T72" fmla="*/ 346 w 537"/>
                  <a:gd name="T73" fmla="*/ 265 h 331"/>
                  <a:gd name="T74" fmla="*/ 340 w 537"/>
                  <a:gd name="T75" fmla="*/ 270 h 331"/>
                  <a:gd name="T76" fmla="*/ 340 w 537"/>
                  <a:gd name="T77" fmla="*/ 270 h 331"/>
                  <a:gd name="T78" fmla="*/ 334 w 537"/>
                  <a:gd name="T79" fmla="*/ 265 h 331"/>
                  <a:gd name="T80" fmla="*/ 325 w 537"/>
                  <a:gd name="T81" fmla="*/ 163 h 331"/>
                  <a:gd name="T82" fmla="*/ 305 w 537"/>
                  <a:gd name="T83" fmla="*/ 238 h 331"/>
                  <a:gd name="T84" fmla="*/ 299 w 537"/>
                  <a:gd name="T85" fmla="*/ 243 h 331"/>
                  <a:gd name="T86" fmla="*/ 293 w 537"/>
                  <a:gd name="T87" fmla="*/ 238 h 331"/>
                  <a:gd name="T88" fmla="*/ 274 w 537"/>
                  <a:gd name="T89" fmla="*/ 111 h 331"/>
                  <a:gd name="T90" fmla="*/ 260 w 537"/>
                  <a:gd name="T91" fmla="*/ 249 h 331"/>
                  <a:gd name="T92" fmla="*/ 254 w 537"/>
                  <a:gd name="T93" fmla="*/ 254 h 331"/>
                  <a:gd name="T94" fmla="*/ 248 w 537"/>
                  <a:gd name="T95" fmla="*/ 250 h 331"/>
                  <a:gd name="T96" fmla="*/ 232 w 537"/>
                  <a:gd name="T97" fmla="*/ 183 h 331"/>
                  <a:gd name="T98" fmla="*/ 210 w 537"/>
                  <a:gd name="T99" fmla="*/ 326 h 331"/>
                  <a:gd name="T100" fmla="*/ 205 w 537"/>
                  <a:gd name="T10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7" h="331">
                    <a:moveTo>
                      <a:pt x="205" y="331"/>
                    </a:moveTo>
                    <a:cubicBezTo>
                      <a:pt x="204" y="331"/>
                      <a:pt x="204" y="331"/>
                      <a:pt x="204" y="331"/>
                    </a:cubicBezTo>
                    <a:cubicBezTo>
                      <a:pt x="201" y="331"/>
                      <a:pt x="199" y="328"/>
                      <a:pt x="199" y="325"/>
                    </a:cubicBezTo>
                    <a:cubicBezTo>
                      <a:pt x="186" y="81"/>
                      <a:pt x="186" y="81"/>
                      <a:pt x="186" y="81"/>
                    </a:cubicBezTo>
                    <a:cubicBezTo>
                      <a:pt x="174" y="194"/>
                      <a:pt x="174" y="194"/>
                      <a:pt x="174" y="194"/>
                    </a:cubicBezTo>
                    <a:cubicBezTo>
                      <a:pt x="174" y="197"/>
                      <a:pt x="171" y="199"/>
                      <a:pt x="168" y="199"/>
                    </a:cubicBezTo>
                    <a:cubicBezTo>
                      <a:pt x="6" y="199"/>
                      <a:pt x="6" y="199"/>
                      <a:pt x="6" y="199"/>
                    </a:cubicBezTo>
                    <a:cubicBezTo>
                      <a:pt x="2" y="199"/>
                      <a:pt x="0" y="197"/>
                      <a:pt x="0" y="193"/>
                    </a:cubicBezTo>
                    <a:cubicBezTo>
                      <a:pt x="0" y="190"/>
                      <a:pt x="2" y="187"/>
                      <a:pt x="6" y="187"/>
                    </a:cubicBezTo>
                    <a:cubicBezTo>
                      <a:pt x="163" y="187"/>
                      <a:pt x="163" y="187"/>
                      <a:pt x="163" y="187"/>
                    </a:cubicBezTo>
                    <a:cubicBezTo>
                      <a:pt x="183" y="6"/>
                      <a:pt x="183" y="6"/>
                      <a:pt x="183" y="6"/>
                    </a:cubicBezTo>
                    <a:cubicBezTo>
                      <a:pt x="183" y="3"/>
                      <a:pt x="186" y="0"/>
                      <a:pt x="189" y="0"/>
                    </a:cubicBezTo>
                    <a:cubicBezTo>
                      <a:pt x="192" y="0"/>
                      <a:pt x="194" y="3"/>
                      <a:pt x="195" y="6"/>
                    </a:cubicBezTo>
                    <a:cubicBezTo>
                      <a:pt x="207" y="264"/>
                      <a:pt x="207" y="264"/>
                      <a:pt x="207" y="264"/>
                    </a:cubicBezTo>
                    <a:cubicBezTo>
                      <a:pt x="224" y="151"/>
                      <a:pt x="224" y="151"/>
                      <a:pt x="224" y="151"/>
                    </a:cubicBezTo>
                    <a:cubicBezTo>
                      <a:pt x="224" y="148"/>
                      <a:pt x="227" y="146"/>
                      <a:pt x="230" y="146"/>
                    </a:cubicBezTo>
                    <a:cubicBezTo>
                      <a:pt x="233" y="146"/>
                      <a:pt x="235" y="148"/>
                      <a:pt x="236" y="151"/>
                    </a:cubicBezTo>
                    <a:cubicBezTo>
                      <a:pt x="251" y="214"/>
                      <a:pt x="251" y="214"/>
                      <a:pt x="251" y="214"/>
                    </a:cubicBezTo>
                    <a:cubicBezTo>
                      <a:pt x="267" y="63"/>
                      <a:pt x="267" y="63"/>
                      <a:pt x="267" y="63"/>
                    </a:cubicBezTo>
                    <a:cubicBezTo>
                      <a:pt x="267" y="60"/>
                      <a:pt x="270" y="58"/>
                      <a:pt x="273" y="58"/>
                    </a:cubicBezTo>
                    <a:cubicBezTo>
                      <a:pt x="276" y="58"/>
                      <a:pt x="278" y="60"/>
                      <a:pt x="279" y="63"/>
                    </a:cubicBezTo>
                    <a:cubicBezTo>
                      <a:pt x="301" y="207"/>
                      <a:pt x="301" y="207"/>
                      <a:pt x="301" y="207"/>
                    </a:cubicBezTo>
                    <a:cubicBezTo>
                      <a:pt x="322" y="126"/>
                      <a:pt x="322" y="126"/>
                      <a:pt x="322" y="126"/>
                    </a:cubicBezTo>
                    <a:cubicBezTo>
                      <a:pt x="323" y="123"/>
                      <a:pt x="325" y="121"/>
                      <a:pt x="328" y="122"/>
                    </a:cubicBezTo>
                    <a:cubicBezTo>
                      <a:pt x="331" y="122"/>
                      <a:pt x="334" y="124"/>
                      <a:pt x="334" y="127"/>
                    </a:cubicBezTo>
                    <a:cubicBezTo>
                      <a:pt x="341" y="203"/>
                      <a:pt x="341" y="203"/>
                      <a:pt x="341" y="203"/>
                    </a:cubicBezTo>
                    <a:cubicBezTo>
                      <a:pt x="352" y="103"/>
                      <a:pt x="352" y="103"/>
                      <a:pt x="352" y="103"/>
                    </a:cubicBezTo>
                    <a:cubicBezTo>
                      <a:pt x="352" y="100"/>
                      <a:pt x="354" y="98"/>
                      <a:pt x="357" y="98"/>
                    </a:cubicBezTo>
                    <a:cubicBezTo>
                      <a:pt x="360" y="97"/>
                      <a:pt x="363" y="99"/>
                      <a:pt x="363" y="102"/>
                    </a:cubicBezTo>
                    <a:cubicBezTo>
                      <a:pt x="382" y="193"/>
                      <a:pt x="382" y="193"/>
                      <a:pt x="382" y="193"/>
                    </a:cubicBezTo>
                    <a:cubicBezTo>
                      <a:pt x="531" y="193"/>
                      <a:pt x="531" y="193"/>
                      <a:pt x="531" y="193"/>
                    </a:cubicBezTo>
                    <a:cubicBezTo>
                      <a:pt x="534" y="193"/>
                      <a:pt x="537" y="196"/>
                      <a:pt x="537" y="199"/>
                    </a:cubicBezTo>
                    <a:cubicBezTo>
                      <a:pt x="537" y="203"/>
                      <a:pt x="534" y="205"/>
                      <a:pt x="531" y="205"/>
                    </a:cubicBezTo>
                    <a:cubicBezTo>
                      <a:pt x="377" y="205"/>
                      <a:pt x="377" y="205"/>
                      <a:pt x="377" y="205"/>
                    </a:cubicBezTo>
                    <a:cubicBezTo>
                      <a:pt x="374" y="205"/>
                      <a:pt x="371" y="203"/>
                      <a:pt x="371" y="200"/>
                    </a:cubicBezTo>
                    <a:cubicBezTo>
                      <a:pt x="359" y="143"/>
                      <a:pt x="359" y="143"/>
                      <a:pt x="359" y="143"/>
                    </a:cubicBezTo>
                    <a:cubicBezTo>
                      <a:pt x="346" y="265"/>
                      <a:pt x="346" y="265"/>
                      <a:pt x="346" y="265"/>
                    </a:cubicBezTo>
                    <a:cubicBezTo>
                      <a:pt x="346" y="268"/>
                      <a:pt x="343" y="270"/>
                      <a:pt x="340" y="270"/>
                    </a:cubicBezTo>
                    <a:cubicBezTo>
                      <a:pt x="340" y="270"/>
                      <a:pt x="340" y="270"/>
                      <a:pt x="340" y="270"/>
                    </a:cubicBezTo>
                    <a:cubicBezTo>
                      <a:pt x="337" y="270"/>
                      <a:pt x="334" y="268"/>
                      <a:pt x="334" y="265"/>
                    </a:cubicBezTo>
                    <a:cubicBezTo>
                      <a:pt x="325" y="163"/>
                      <a:pt x="325" y="163"/>
                      <a:pt x="325" y="163"/>
                    </a:cubicBezTo>
                    <a:cubicBezTo>
                      <a:pt x="305" y="238"/>
                      <a:pt x="305" y="238"/>
                      <a:pt x="305" y="238"/>
                    </a:cubicBezTo>
                    <a:cubicBezTo>
                      <a:pt x="304" y="241"/>
                      <a:pt x="302" y="243"/>
                      <a:pt x="299" y="243"/>
                    </a:cubicBezTo>
                    <a:cubicBezTo>
                      <a:pt x="296" y="243"/>
                      <a:pt x="294" y="240"/>
                      <a:pt x="293" y="238"/>
                    </a:cubicBezTo>
                    <a:cubicBezTo>
                      <a:pt x="274" y="111"/>
                      <a:pt x="274" y="111"/>
                      <a:pt x="274" y="111"/>
                    </a:cubicBezTo>
                    <a:cubicBezTo>
                      <a:pt x="260" y="249"/>
                      <a:pt x="260" y="249"/>
                      <a:pt x="260" y="249"/>
                    </a:cubicBezTo>
                    <a:cubicBezTo>
                      <a:pt x="260" y="252"/>
                      <a:pt x="257" y="254"/>
                      <a:pt x="254" y="254"/>
                    </a:cubicBezTo>
                    <a:cubicBezTo>
                      <a:pt x="251" y="255"/>
                      <a:pt x="249" y="253"/>
                      <a:pt x="248" y="250"/>
                    </a:cubicBezTo>
                    <a:cubicBezTo>
                      <a:pt x="232" y="183"/>
                      <a:pt x="232" y="183"/>
                      <a:pt x="232" y="183"/>
                    </a:cubicBezTo>
                    <a:cubicBezTo>
                      <a:pt x="210" y="326"/>
                      <a:pt x="210" y="326"/>
                      <a:pt x="210" y="326"/>
                    </a:cubicBezTo>
                    <a:cubicBezTo>
                      <a:pt x="210" y="329"/>
                      <a:pt x="207" y="331"/>
                      <a:pt x="205" y="3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6" name="Freeform 221">
                <a:extLst>
                  <a:ext uri="{FF2B5EF4-FFF2-40B4-BE49-F238E27FC236}">
                    <a16:creationId xmlns:a16="http://schemas.microsoft.com/office/drawing/2014/main" xmlns="" id="{44D072D7-1D90-5F48-98A5-FB772268E47B}"/>
                  </a:ext>
                </a:extLst>
              </p:cNvPr>
              <p:cNvSpPr>
                <a:spLocks noEditPoints="1"/>
              </p:cNvSpPr>
              <p:nvPr/>
            </p:nvSpPr>
            <p:spPr bwMode="auto">
              <a:xfrm>
                <a:off x="3001" y="2365"/>
                <a:ext cx="303" cy="418"/>
              </a:xfrm>
              <a:custGeom>
                <a:avLst/>
                <a:gdLst>
                  <a:gd name="T0" fmla="*/ 110 w 159"/>
                  <a:gd name="T1" fmla="*/ 141 h 220"/>
                  <a:gd name="T2" fmla="*/ 142 w 159"/>
                  <a:gd name="T3" fmla="*/ 49 h 220"/>
                  <a:gd name="T4" fmla="*/ 49 w 159"/>
                  <a:gd name="T5" fmla="*/ 17 h 220"/>
                  <a:gd name="T6" fmla="*/ 17 w 159"/>
                  <a:gd name="T7" fmla="*/ 109 h 220"/>
                  <a:gd name="T8" fmla="*/ 74 w 159"/>
                  <a:gd name="T9" fmla="*/ 148 h 220"/>
                  <a:gd name="T10" fmla="*/ 74 w 159"/>
                  <a:gd name="T11" fmla="*/ 181 h 220"/>
                  <a:gd name="T12" fmla="*/ 49 w 159"/>
                  <a:gd name="T13" fmla="*/ 181 h 220"/>
                  <a:gd name="T14" fmla="*/ 49 w 159"/>
                  <a:gd name="T15" fmla="*/ 196 h 220"/>
                  <a:gd name="T16" fmla="*/ 74 w 159"/>
                  <a:gd name="T17" fmla="*/ 196 h 220"/>
                  <a:gd name="T18" fmla="*/ 74 w 159"/>
                  <a:gd name="T19" fmla="*/ 220 h 220"/>
                  <a:gd name="T20" fmla="*/ 89 w 159"/>
                  <a:gd name="T21" fmla="*/ 220 h 220"/>
                  <a:gd name="T22" fmla="*/ 89 w 159"/>
                  <a:gd name="T23" fmla="*/ 196 h 220"/>
                  <a:gd name="T24" fmla="*/ 114 w 159"/>
                  <a:gd name="T25" fmla="*/ 196 h 220"/>
                  <a:gd name="T26" fmla="*/ 114 w 159"/>
                  <a:gd name="T27" fmla="*/ 181 h 220"/>
                  <a:gd name="T28" fmla="*/ 89 w 159"/>
                  <a:gd name="T29" fmla="*/ 181 h 220"/>
                  <a:gd name="T30" fmla="*/ 89 w 159"/>
                  <a:gd name="T31" fmla="*/ 148 h 220"/>
                  <a:gd name="T32" fmla="*/ 110 w 159"/>
                  <a:gd name="T33" fmla="*/ 141 h 220"/>
                  <a:gd name="T34" fmla="*/ 36 w 159"/>
                  <a:gd name="T35" fmla="*/ 100 h 220"/>
                  <a:gd name="T36" fmla="*/ 58 w 159"/>
                  <a:gd name="T37" fmla="*/ 36 h 220"/>
                  <a:gd name="T38" fmla="*/ 123 w 159"/>
                  <a:gd name="T39" fmla="*/ 58 h 220"/>
                  <a:gd name="T40" fmla="*/ 100 w 159"/>
                  <a:gd name="T41" fmla="*/ 122 h 220"/>
                  <a:gd name="T42" fmla="*/ 36 w 159"/>
                  <a:gd name="T4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220">
                    <a:moveTo>
                      <a:pt x="110" y="141"/>
                    </a:moveTo>
                    <a:cubicBezTo>
                      <a:pt x="144" y="125"/>
                      <a:pt x="159" y="83"/>
                      <a:pt x="142" y="49"/>
                    </a:cubicBezTo>
                    <a:cubicBezTo>
                      <a:pt x="125" y="14"/>
                      <a:pt x="83" y="0"/>
                      <a:pt x="49" y="17"/>
                    </a:cubicBezTo>
                    <a:cubicBezTo>
                      <a:pt x="14" y="33"/>
                      <a:pt x="0" y="75"/>
                      <a:pt x="17" y="109"/>
                    </a:cubicBezTo>
                    <a:cubicBezTo>
                      <a:pt x="28" y="132"/>
                      <a:pt x="50" y="146"/>
                      <a:pt x="74" y="148"/>
                    </a:cubicBezTo>
                    <a:cubicBezTo>
                      <a:pt x="74" y="181"/>
                      <a:pt x="74" y="181"/>
                      <a:pt x="74" y="181"/>
                    </a:cubicBezTo>
                    <a:cubicBezTo>
                      <a:pt x="49" y="181"/>
                      <a:pt x="49" y="181"/>
                      <a:pt x="49" y="181"/>
                    </a:cubicBezTo>
                    <a:cubicBezTo>
                      <a:pt x="49" y="196"/>
                      <a:pt x="49" y="196"/>
                      <a:pt x="49" y="196"/>
                    </a:cubicBezTo>
                    <a:cubicBezTo>
                      <a:pt x="74" y="196"/>
                      <a:pt x="74" y="196"/>
                      <a:pt x="74" y="196"/>
                    </a:cubicBezTo>
                    <a:cubicBezTo>
                      <a:pt x="74" y="220"/>
                      <a:pt x="74" y="220"/>
                      <a:pt x="74" y="220"/>
                    </a:cubicBezTo>
                    <a:cubicBezTo>
                      <a:pt x="89" y="220"/>
                      <a:pt x="89" y="220"/>
                      <a:pt x="89" y="220"/>
                    </a:cubicBezTo>
                    <a:cubicBezTo>
                      <a:pt x="89" y="196"/>
                      <a:pt x="89" y="196"/>
                      <a:pt x="89" y="196"/>
                    </a:cubicBezTo>
                    <a:cubicBezTo>
                      <a:pt x="114" y="196"/>
                      <a:pt x="114" y="196"/>
                      <a:pt x="114" y="196"/>
                    </a:cubicBezTo>
                    <a:cubicBezTo>
                      <a:pt x="114" y="181"/>
                      <a:pt x="114" y="181"/>
                      <a:pt x="114" y="181"/>
                    </a:cubicBezTo>
                    <a:cubicBezTo>
                      <a:pt x="89" y="181"/>
                      <a:pt x="89" y="181"/>
                      <a:pt x="89" y="181"/>
                    </a:cubicBezTo>
                    <a:cubicBezTo>
                      <a:pt x="89" y="148"/>
                      <a:pt x="89" y="148"/>
                      <a:pt x="89" y="148"/>
                    </a:cubicBezTo>
                    <a:cubicBezTo>
                      <a:pt x="96" y="147"/>
                      <a:pt x="103" y="145"/>
                      <a:pt x="110" y="141"/>
                    </a:cubicBezTo>
                    <a:close/>
                    <a:moveTo>
                      <a:pt x="36" y="100"/>
                    </a:moveTo>
                    <a:cubicBezTo>
                      <a:pt x="24" y="76"/>
                      <a:pt x="34" y="47"/>
                      <a:pt x="58" y="36"/>
                    </a:cubicBezTo>
                    <a:cubicBezTo>
                      <a:pt x="82" y="24"/>
                      <a:pt x="111" y="34"/>
                      <a:pt x="123" y="58"/>
                    </a:cubicBezTo>
                    <a:cubicBezTo>
                      <a:pt x="134" y="82"/>
                      <a:pt x="124" y="111"/>
                      <a:pt x="100" y="122"/>
                    </a:cubicBezTo>
                    <a:cubicBezTo>
                      <a:pt x="76" y="134"/>
                      <a:pt x="47" y="124"/>
                      <a:pt x="3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7" name="Freeform 222">
                <a:extLst>
                  <a:ext uri="{FF2B5EF4-FFF2-40B4-BE49-F238E27FC236}">
                    <a16:creationId xmlns:a16="http://schemas.microsoft.com/office/drawing/2014/main" xmlns="" id="{43F17AFC-0CD0-F44F-B1B3-CEF032AD9A22}"/>
                  </a:ext>
                </a:extLst>
              </p:cNvPr>
              <p:cNvSpPr>
                <a:spLocks noEditPoints="1"/>
              </p:cNvSpPr>
              <p:nvPr/>
            </p:nvSpPr>
            <p:spPr bwMode="auto">
              <a:xfrm>
                <a:off x="3925" y="278"/>
                <a:ext cx="368" cy="510"/>
              </a:xfrm>
              <a:custGeom>
                <a:avLst/>
                <a:gdLst>
                  <a:gd name="T0" fmla="*/ 133 w 193"/>
                  <a:gd name="T1" fmla="*/ 172 h 268"/>
                  <a:gd name="T2" fmla="*/ 172 w 193"/>
                  <a:gd name="T3" fmla="*/ 60 h 268"/>
                  <a:gd name="T4" fmla="*/ 59 w 193"/>
                  <a:gd name="T5" fmla="*/ 20 h 268"/>
                  <a:gd name="T6" fmla="*/ 20 w 193"/>
                  <a:gd name="T7" fmla="*/ 133 h 268"/>
                  <a:gd name="T8" fmla="*/ 90 w 193"/>
                  <a:gd name="T9" fmla="*/ 180 h 268"/>
                  <a:gd name="T10" fmla="*/ 90 w 193"/>
                  <a:gd name="T11" fmla="*/ 220 h 268"/>
                  <a:gd name="T12" fmla="*/ 60 w 193"/>
                  <a:gd name="T13" fmla="*/ 220 h 268"/>
                  <a:gd name="T14" fmla="*/ 60 w 193"/>
                  <a:gd name="T15" fmla="*/ 239 h 268"/>
                  <a:gd name="T16" fmla="*/ 90 w 193"/>
                  <a:gd name="T17" fmla="*/ 239 h 268"/>
                  <a:gd name="T18" fmla="*/ 90 w 193"/>
                  <a:gd name="T19" fmla="*/ 268 h 268"/>
                  <a:gd name="T20" fmla="*/ 108 w 193"/>
                  <a:gd name="T21" fmla="*/ 268 h 268"/>
                  <a:gd name="T22" fmla="*/ 108 w 193"/>
                  <a:gd name="T23" fmla="*/ 239 h 268"/>
                  <a:gd name="T24" fmla="*/ 139 w 193"/>
                  <a:gd name="T25" fmla="*/ 239 h 268"/>
                  <a:gd name="T26" fmla="*/ 139 w 193"/>
                  <a:gd name="T27" fmla="*/ 220 h 268"/>
                  <a:gd name="T28" fmla="*/ 108 w 193"/>
                  <a:gd name="T29" fmla="*/ 220 h 268"/>
                  <a:gd name="T30" fmla="*/ 108 w 193"/>
                  <a:gd name="T31" fmla="*/ 180 h 268"/>
                  <a:gd name="T32" fmla="*/ 133 w 193"/>
                  <a:gd name="T33" fmla="*/ 172 h 268"/>
                  <a:gd name="T34" fmla="*/ 43 w 193"/>
                  <a:gd name="T35" fmla="*/ 122 h 268"/>
                  <a:gd name="T36" fmla="*/ 71 w 193"/>
                  <a:gd name="T37" fmla="*/ 44 h 268"/>
                  <a:gd name="T38" fmla="*/ 149 w 193"/>
                  <a:gd name="T39" fmla="*/ 71 h 268"/>
                  <a:gd name="T40" fmla="*/ 122 w 193"/>
                  <a:gd name="T41" fmla="*/ 149 h 268"/>
                  <a:gd name="T42" fmla="*/ 43 w 193"/>
                  <a:gd name="T43" fmla="*/ 12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268">
                    <a:moveTo>
                      <a:pt x="133" y="172"/>
                    </a:moveTo>
                    <a:cubicBezTo>
                      <a:pt x="175" y="152"/>
                      <a:pt x="193" y="101"/>
                      <a:pt x="172" y="60"/>
                    </a:cubicBezTo>
                    <a:cubicBezTo>
                      <a:pt x="152" y="18"/>
                      <a:pt x="101" y="0"/>
                      <a:pt x="59" y="20"/>
                    </a:cubicBezTo>
                    <a:cubicBezTo>
                      <a:pt x="17" y="41"/>
                      <a:pt x="0" y="91"/>
                      <a:pt x="20" y="133"/>
                    </a:cubicBezTo>
                    <a:cubicBezTo>
                      <a:pt x="34" y="161"/>
                      <a:pt x="61" y="178"/>
                      <a:pt x="90" y="180"/>
                    </a:cubicBezTo>
                    <a:cubicBezTo>
                      <a:pt x="90" y="220"/>
                      <a:pt x="90" y="220"/>
                      <a:pt x="90" y="220"/>
                    </a:cubicBezTo>
                    <a:cubicBezTo>
                      <a:pt x="60" y="220"/>
                      <a:pt x="60" y="220"/>
                      <a:pt x="60" y="220"/>
                    </a:cubicBezTo>
                    <a:cubicBezTo>
                      <a:pt x="60" y="239"/>
                      <a:pt x="60" y="239"/>
                      <a:pt x="60" y="239"/>
                    </a:cubicBezTo>
                    <a:cubicBezTo>
                      <a:pt x="90" y="239"/>
                      <a:pt x="90" y="239"/>
                      <a:pt x="90" y="239"/>
                    </a:cubicBezTo>
                    <a:cubicBezTo>
                      <a:pt x="90" y="268"/>
                      <a:pt x="90" y="268"/>
                      <a:pt x="90" y="268"/>
                    </a:cubicBezTo>
                    <a:cubicBezTo>
                      <a:pt x="108" y="268"/>
                      <a:pt x="108" y="268"/>
                      <a:pt x="108" y="268"/>
                    </a:cubicBezTo>
                    <a:cubicBezTo>
                      <a:pt x="108" y="239"/>
                      <a:pt x="108" y="239"/>
                      <a:pt x="108" y="239"/>
                    </a:cubicBezTo>
                    <a:cubicBezTo>
                      <a:pt x="139" y="239"/>
                      <a:pt x="139" y="239"/>
                      <a:pt x="139" y="239"/>
                    </a:cubicBezTo>
                    <a:cubicBezTo>
                      <a:pt x="139" y="220"/>
                      <a:pt x="139" y="220"/>
                      <a:pt x="139" y="220"/>
                    </a:cubicBezTo>
                    <a:cubicBezTo>
                      <a:pt x="108" y="220"/>
                      <a:pt x="108" y="220"/>
                      <a:pt x="108" y="220"/>
                    </a:cubicBezTo>
                    <a:cubicBezTo>
                      <a:pt x="108" y="180"/>
                      <a:pt x="108" y="180"/>
                      <a:pt x="108" y="180"/>
                    </a:cubicBezTo>
                    <a:cubicBezTo>
                      <a:pt x="117" y="179"/>
                      <a:pt x="125" y="176"/>
                      <a:pt x="133" y="172"/>
                    </a:cubicBezTo>
                    <a:close/>
                    <a:moveTo>
                      <a:pt x="43" y="122"/>
                    </a:moveTo>
                    <a:cubicBezTo>
                      <a:pt x="29" y="93"/>
                      <a:pt x="41" y="58"/>
                      <a:pt x="71" y="44"/>
                    </a:cubicBezTo>
                    <a:cubicBezTo>
                      <a:pt x="100" y="30"/>
                      <a:pt x="135" y="42"/>
                      <a:pt x="149" y="71"/>
                    </a:cubicBezTo>
                    <a:cubicBezTo>
                      <a:pt x="163" y="100"/>
                      <a:pt x="151" y="135"/>
                      <a:pt x="122" y="149"/>
                    </a:cubicBezTo>
                    <a:cubicBezTo>
                      <a:pt x="93" y="163"/>
                      <a:pt x="58" y="151"/>
                      <a:pt x="43"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8" name="Freeform 223">
                <a:extLst>
                  <a:ext uri="{FF2B5EF4-FFF2-40B4-BE49-F238E27FC236}">
                    <a16:creationId xmlns:a16="http://schemas.microsoft.com/office/drawing/2014/main" xmlns="" id="{7A25EDF1-5BBB-B042-ABB2-DADD44FDE708}"/>
                  </a:ext>
                </a:extLst>
              </p:cNvPr>
              <p:cNvSpPr>
                <a:spLocks noEditPoints="1"/>
              </p:cNvSpPr>
              <p:nvPr/>
            </p:nvSpPr>
            <p:spPr bwMode="auto">
              <a:xfrm>
                <a:off x="2678" y="1518"/>
                <a:ext cx="414" cy="439"/>
              </a:xfrm>
              <a:custGeom>
                <a:avLst/>
                <a:gdLst>
                  <a:gd name="T0" fmla="*/ 112 w 217"/>
                  <a:gd name="T1" fmla="*/ 61 h 231"/>
                  <a:gd name="T2" fmla="*/ 12 w 217"/>
                  <a:gd name="T3" fmla="*/ 119 h 231"/>
                  <a:gd name="T4" fmla="*/ 70 w 217"/>
                  <a:gd name="T5" fmla="*/ 219 h 231"/>
                  <a:gd name="T6" fmla="*/ 170 w 217"/>
                  <a:gd name="T7" fmla="*/ 162 h 231"/>
                  <a:gd name="T8" fmla="*/ 149 w 217"/>
                  <a:gd name="T9" fmla="*/ 82 h 231"/>
                  <a:gd name="T10" fmla="*/ 192 w 217"/>
                  <a:gd name="T11" fmla="*/ 33 h 231"/>
                  <a:gd name="T12" fmla="*/ 198 w 217"/>
                  <a:gd name="T13" fmla="*/ 70 h 231"/>
                  <a:gd name="T14" fmla="*/ 217 w 217"/>
                  <a:gd name="T15" fmla="*/ 67 h 231"/>
                  <a:gd name="T16" fmla="*/ 205 w 217"/>
                  <a:gd name="T17" fmla="*/ 5 h 231"/>
                  <a:gd name="T18" fmla="*/ 139 w 217"/>
                  <a:gd name="T19" fmla="*/ 0 h 231"/>
                  <a:gd name="T20" fmla="*/ 138 w 217"/>
                  <a:gd name="T21" fmla="*/ 18 h 231"/>
                  <a:gd name="T22" fmla="*/ 178 w 217"/>
                  <a:gd name="T23" fmla="*/ 21 h 231"/>
                  <a:gd name="T24" fmla="*/ 135 w 217"/>
                  <a:gd name="T25" fmla="*/ 71 h 231"/>
                  <a:gd name="T26" fmla="*/ 112 w 217"/>
                  <a:gd name="T27" fmla="*/ 61 h 231"/>
                  <a:gd name="T28" fmla="*/ 146 w 217"/>
                  <a:gd name="T29" fmla="*/ 155 h 231"/>
                  <a:gd name="T30" fmla="*/ 76 w 217"/>
                  <a:gd name="T31" fmla="*/ 195 h 231"/>
                  <a:gd name="T32" fmla="*/ 36 w 217"/>
                  <a:gd name="T33" fmla="*/ 125 h 231"/>
                  <a:gd name="T34" fmla="*/ 106 w 217"/>
                  <a:gd name="T35" fmla="*/ 85 h 231"/>
                  <a:gd name="T36" fmla="*/ 146 w 217"/>
                  <a:gd name="T37" fmla="*/ 15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7" h="231">
                    <a:moveTo>
                      <a:pt x="112" y="61"/>
                    </a:moveTo>
                    <a:cubicBezTo>
                      <a:pt x="68" y="49"/>
                      <a:pt x="23" y="75"/>
                      <a:pt x="12" y="119"/>
                    </a:cubicBezTo>
                    <a:cubicBezTo>
                      <a:pt x="0" y="162"/>
                      <a:pt x="26" y="207"/>
                      <a:pt x="70" y="219"/>
                    </a:cubicBezTo>
                    <a:cubicBezTo>
                      <a:pt x="113" y="231"/>
                      <a:pt x="158" y="205"/>
                      <a:pt x="170" y="162"/>
                    </a:cubicBezTo>
                    <a:cubicBezTo>
                      <a:pt x="178" y="132"/>
                      <a:pt x="169" y="103"/>
                      <a:pt x="149" y="82"/>
                    </a:cubicBezTo>
                    <a:cubicBezTo>
                      <a:pt x="192" y="33"/>
                      <a:pt x="192" y="33"/>
                      <a:pt x="192" y="33"/>
                    </a:cubicBezTo>
                    <a:cubicBezTo>
                      <a:pt x="198" y="70"/>
                      <a:pt x="198" y="70"/>
                      <a:pt x="198" y="70"/>
                    </a:cubicBezTo>
                    <a:cubicBezTo>
                      <a:pt x="217" y="67"/>
                      <a:pt x="217" y="67"/>
                      <a:pt x="217" y="67"/>
                    </a:cubicBezTo>
                    <a:cubicBezTo>
                      <a:pt x="205" y="5"/>
                      <a:pt x="205" y="5"/>
                      <a:pt x="205" y="5"/>
                    </a:cubicBezTo>
                    <a:cubicBezTo>
                      <a:pt x="139" y="0"/>
                      <a:pt x="139" y="0"/>
                      <a:pt x="139" y="0"/>
                    </a:cubicBezTo>
                    <a:cubicBezTo>
                      <a:pt x="138" y="18"/>
                      <a:pt x="138" y="18"/>
                      <a:pt x="138" y="18"/>
                    </a:cubicBezTo>
                    <a:cubicBezTo>
                      <a:pt x="178" y="21"/>
                      <a:pt x="178" y="21"/>
                      <a:pt x="178" y="21"/>
                    </a:cubicBezTo>
                    <a:cubicBezTo>
                      <a:pt x="135" y="71"/>
                      <a:pt x="135" y="71"/>
                      <a:pt x="135" y="71"/>
                    </a:cubicBezTo>
                    <a:cubicBezTo>
                      <a:pt x="128" y="67"/>
                      <a:pt x="120" y="63"/>
                      <a:pt x="112" y="61"/>
                    </a:cubicBezTo>
                    <a:close/>
                    <a:moveTo>
                      <a:pt x="146" y="155"/>
                    </a:moveTo>
                    <a:cubicBezTo>
                      <a:pt x="138" y="185"/>
                      <a:pt x="106" y="203"/>
                      <a:pt x="76" y="195"/>
                    </a:cubicBezTo>
                    <a:cubicBezTo>
                      <a:pt x="46" y="187"/>
                      <a:pt x="28" y="156"/>
                      <a:pt x="36" y="125"/>
                    </a:cubicBezTo>
                    <a:cubicBezTo>
                      <a:pt x="44" y="95"/>
                      <a:pt x="75" y="77"/>
                      <a:pt x="106" y="85"/>
                    </a:cubicBezTo>
                    <a:cubicBezTo>
                      <a:pt x="136" y="93"/>
                      <a:pt x="154" y="125"/>
                      <a:pt x="146"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79" name="Freeform 224">
                <a:extLst>
                  <a:ext uri="{FF2B5EF4-FFF2-40B4-BE49-F238E27FC236}">
                    <a16:creationId xmlns:a16="http://schemas.microsoft.com/office/drawing/2014/main" xmlns="" id="{6002E65B-B757-A042-AF1B-C88DFCE42663}"/>
                  </a:ext>
                </a:extLst>
              </p:cNvPr>
              <p:cNvSpPr>
                <a:spLocks/>
              </p:cNvSpPr>
              <p:nvPr/>
            </p:nvSpPr>
            <p:spPr bwMode="auto">
              <a:xfrm>
                <a:off x="3929" y="3038"/>
                <a:ext cx="838" cy="371"/>
              </a:xfrm>
              <a:custGeom>
                <a:avLst/>
                <a:gdLst>
                  <a:gd name="T0" fmla="*/ 438 w 440"/>
                  <a:gd name="T1" fmla="*/ 87 h 195"/>
                  <a:gd name="T2" fmla="*/ 413 w 440"/>
                  <a:gd name="T3" fmla="*/ 87 h 195"/>
                  <a:gd name="T4" fmla="*/ 413 w 440"/>
                  <a:gd name="T5" fmla="*/ 35 h 195"/>
                  <a:gd name="T6" fmla="*/ 411 w 440"/>
                  <a:gd name="T7" fmla="*/ 33 h 195"/>
                  <a:gd name="T8" fmla="*/ 375 w 440"/>
                  <a:gd name="T9" fmla="*/ 33 h 195"/>
                  <a:gd name="T10" fmla="*/ 373 w 440"/>
                  <a:gd name="T11" fmla="*/ 35 h 195"/>
                  <a:gd name="T12" fmla="*/ 373 w 440"/>
                  <a:gd name="T13" fmla="*/ 87 h 195"/>
                  <a:gd name="T14" fmla="*/ 363 w 440"/>
                  <a:gd name="T15" fmla="*/ 87 h 195"/>
                  <a:gd name="T16" fmla="*/ 363 w 440"/>
                  <a:gd name="T17" fmla="*/ 3 h 195"/>
                  <a:gd name="T18" fmla="*/ 360 w 440"/>
                  <a:gd name="T19" fmla="*/ 0 h 195"/>
                  <a:gd name="T20" fmla="*/ 325 w 440"/>
                  <a:gd name="T21" fmla="*/ 0 h 195"/>
                  <a:gd name="T22" fmla="*/ 322 w 440"/>
                  <a:gd name="T23" fmla="*/ 3 h 195"/>
                  <a:gd name="T24" fmla="*/ 322 w 440"/>
                  <a:gd name="T25" fmla="*/ 87 h 195"/>
                  <a:gd name="T26" fmla="*/ 119 w 440"/>
                  <a:gd name="T27" fmla="*/ 87 h 195"/>
                  <a:gd name="T28" fmla="*/ 119 w 440"/>
                  <a:gd name="T29" fmla="*/ 3 h 195"/>
                  <a:gd name="T30" fmla="*/ 116 w 440"/>
                  <a:gd name="T31" fmla="*/ 0 h 195"/>
                  <a:gd name="T32" fmla="*/ 81 w 440"/>
                  <a:gd name="T33" fmla="*/ 0 h 195"/>
                  <a:gd name="T34" fmla="*/ 78 w 440"/>
                  <a:gd name="T35" fmla="*/ 3 h 195"/>
                  <a:gd name="T36" fmla="*/ 78 w 440"/>
                  <a:gd name="T37" fmla="*/ 87 h 195"/>
                  <a:gd name="T38" fmla="*/ 68 w 440"/>
                  <a:gd name="T39" fmla="*/ 87 h 195"/>
                  <a:gd name="T40" fmla="*/ 68 w 440"/>
                  <a:gd name="T41" fmla="*/ 35 h 195"/>
                  <a:gd name="T42" fmla="*/ 65 w 440"/>
                  <a:gd name="T43" fmla="*/ 33 h 195"/>
                  <a:gd name="T44" fmla="*/ 30 w 440"/>
                  <a:gd name="T45" fmla="*/ 33 h 195"/>
                  <a:gd name="T46" fmla="*/ 27 w 440"/>
                  <a:gd name="T47" fmla="*/ 35 h 195"/>
                  <a:gd name="T48" fmla="*/ 27 w 440"/>
                  <a:gd name="T49" fmla="*/ 87 h 195"/>
                  <a:gd name="T50" fmla="*/ 3 w 440"/>
                  <a:gd name="T51" fmla="*/ 87 h 195"/>
                  <a:gd name="T52" fmla="*/ 0 w 440"/>
                  <a:gd name="T53" fmla="*/ 90 h 195"/>
                  <a:gd name="T54" fmla="*/ 0 w 440"/>
                  <a:gd name="T55" fmla="*/ 106 h 195"/>
                  <a:gd name="T56" fmla="*/ 3 w 440"/>
                  <a:gd name="T57" fmla="*/ 108 h 195"/>
                  <a:gd name="T58" fmla="*/ 27 w 440"/>
                  <a:gd name="T59" fmla="*/ 108 h 195"/>
                  <a:gd name="T60" fmla="*/ 27 w 440"/>
                  <a:gd name="T61" fmla="*/ 160 h 195"/>
                  <a:gd name="T62" fmla="*/ 30 w 440"/>
                  <a:gd name="T63" fmla="*/ 163 h 195"/>
                  <a:gd name="T64" fmla="*/ 65 w 440"/>
                  <a:gd name="T65" fmla="*/ 163 h 195"/>
                  <a:gd name="T66" fmla="*/ 68 w 440"/>
                  <a:gd name="T67" fmla="*/ 160 h 195"/>
                  <a:gd name="T68" fmla="*/ 68 w 440"/>
                  <a:gd name="T69" fmla="*/ 108 h 195"/>
                  <a:gd name="T70" fmla="*/ 78 w 440"/>
                  <a:gd name="T71" fmla="*/ 108 h 195"/>
                  <a:gd name="T72" fmla="*/ 78 w 440"/>
                  <a:gd name="T73" fmla="*/ 193 h 195"/>
                  <a:gd name="T74" fmla="*/ 81 w 440"/>
                  <a:gd name="T75" fmla="*/ 195 h 195"/>
                  <a:gd name="T76" fmla="*/ 116 w 440"/>
                  <a:gd name="T77" fmla="*/ 195 h 195"/>
                  <a:gd name="T78" fmla="*/ 119 w 440"/>
                  <a:gd name="T79" fmla="*/ 193 h 195"/>
                  <a:gd name="T80" fmla="*/ 119 w 440"/>
                  <a:gd name="T81" fmla="*/ 108 h 195"/>
                  <a:gd name="T82" fmla="*/ 322 w 440"/>
                  <a:gd name="T83" fmla="*/ 108 h 195"/>
                  <a:gd name="T84" fmla="*/ 322 w 440"/>
                  <a:gd name="T85" fmla="*/ 193 h 195"/>
                  <a:gd name="T86" fmla="*/ 325 w 440"/>
                  <a:gd name="T87" fmla="*/ 195 h 195"/>
                  <a:gd name="T88" fmla="*/ 360 w 440"/>
                  <a:gd name="T89" fmla="*/ 195 h 195"/>
                  <a:gd name="T90" fmla="*/ 363 w 440"/>
                  <a:gd name="T91" fmla="*/ 193 h 195"/>
                  <a:gd name="T92" fmla="*/ 363 w 440"/>
                  <a:gd name="T93" fmla="*/ 108 h 195"/>
                  <a:gd name="T94" fmla="*/ 373 w 440"/>
                  <a:gd name="T95" fmla="*/ 108 h 195"/>
                  <a:gd name="T96" fmla="*/ 373 w 440"/>
                  <a:gd name="T97" fmla="*/ 160 h 195"/>
                  <a:gd name="T98" fmla="*/ 375 w 440"/>
                  <a:gd name="T99" fmla="*/ 163 h 195"/>
                  <a:gd name="T100" fmla="*/ 411 w 440"/>
                  <a:gd name="T101" fmla="*/ 163 h 195"/>
                  <a:gd name="T102" fmla="*/ 413 w 440"/>
                  <a:gd name="T103" fmla="*/ 160 h 195"/>
                  <a:gd name="T104" fmla="*/ 413 w 440"/>
                  <a:gd name="T105" fmla="*/ 108 h 195"/>
                  <a:gd name="T106" fmla="*/ 438 w 440"/>
                  <a:gd name="T107" fmla="*/ 108 h 195"/>
                  <a:gd name="T108" fmla="*/ 440 w 440"/>
                  <a:gd name="T109" fmla="*/ 106 h 195"/>
                  <a:gd name="T110" fmla="*/ 440 w 440"/>
                  <a:gd name="T111" fmla="*/ 90 h 195"/>
                  <a:gd name="T112" fmla="*/ 438 w 440"/>
                  <a:gd name="T113" fmla="*/ 8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0" h="195">
                    <a:moveTo>
                      <a:pt x="438" y="87"/>
                    </a:moveTo>
                    <a:cubicBezTo>
                      <a:pt x="413" y="87"/>
                      <a:pt x="413" y="87"/>
                      <a:pt x="413" y="87"/>
                    </a:cubicBezTo>
                    <a:cubicBezTo>
                      <a:pt x="413" y="35"/>
                      <a:pt x="413" y="35"/>
                      <a:pt x="413" y="35"/>
                    </a:cubicBezTo>
                    <a:cubicBezTo>
                      <a:pt x="413" y="34"/>
                      <a:pt x="412" y="33"/>
                      <a:pt x="411" y="33"/>
                    </a:cubicBezTo>
                    <a:cubicBezTo>
                      <a:pt x="375" y="33"/>
                      <a:pt x="375" y="33"/>
                      <a:pt x="375" y="33"/>
                    </a:cubicBezTo>
                    <a:cubicBezTo>
                      <a:pt x="374" y="33"/>
                      <a:pt x="373" y="34"/>
                      <a:pt x="373" y="35"/>
                    </a:cubicBezTo>
                    <a:cubicBezTo>
                      <a:pt x="373" y="87"/>
                      <a:pt x="373" y="87"/>
                      <a:pt x="373" y="87"/>
                    </a:cubicBezTo>
                    <a:cubicBezTo>
                      <a:pt x="363" y="87"/>
                      <a:pt x="363" y="87"/>
                      <a:pt x="363" y="87"/>
                    </a:cubicBezTo>
                    <a:cubicBezTo>
                      <a:pt x="363" y="3"/>
                      <a:pt x="363" y="3"/>
                      <a:pt x="363" y="3"/>
                    </a:cubicBezTo>
                    <a:cubicBezTo>
                      <a:pt x="363" y="1"/>
                      <a:pt x="362" y="0"/>
                      <a:pt x="360" y="0"/>
                    </a:cubicBezTo>
                    <a:cubicBezTo>
                      <a:pt x="325" y="0"/>
                      <a:pt x="325" y="0"/>
                      <a:pt x="325" y="0"/>
                    </a:cubicBezTo>
                    <a:cubicBezTo>
                      <a:pt x="323" y="0"/>
                      <a:pt x="322" y="1"/>
                      <a:pt x="322" y="3"/>
                    </a:cubicBezTo>
                    <a:cubicBezTo>
                      <a:pt x="322" y="87"/>
                      <a:pt x="322" y="87"/>
                      <a:pt x="322" y="87"/>
                    </a:cubicBezTo>
                    <a:cubicBezTo>
                      <a:pt x="119" y="87"/>
                      <a:pt x="119" y="87"/>
                      <a:pt x="119" y="87"/>
                    </a:cubicBezTo>
                    <a:cubicBezTo>
                      <a:pt x="119" y="3"/>
                      <a:pt x="119" y="3"/>
                      <a:pt x="119" y="3"/>
                    </a:cubicBezTo>
                    <a:cubicBezTo>
                      <a:pt x="119" y="1"/>
                      <a:pt x="117" y="0"/>
                      <a:pt x="116" y="0"/>
                    </a:cubicBezTo>
                    <a:cubicBezTo>
                      <a:pt x="81" y="0"/>
                      <a:pt x="81" y="0"/>
                      <a:pt x="81" y="0"/>
                    </a:cubicBezTo>
                    <a:cubicBezTo>
                      <a:pt x="79" y="0"/>
                      <a:pt x="78" y="1"/>
                      <a:pt x="78" y="3"/>
                    </a:cubicBezTo>
                    <a:cubicBezTo>
                      <a:pt x="78" y="87"/>
                      <a:pt x="78" y="87"/>
                      <a:pt x="78" y="87"/>
                    </a:cubicBezTo>
                    <a:cubicBezTo>
                      <a:pt x="68" y="87"/>
                      <a:pt x="68" y="87"/>
                      <a:pt x="68" y="87"/>
                    </a:cubicBezTo>
                    <a:cubicBezTo>
                      <a:pt x="68" y="35"/>
                      <a:pt x="68" y="35"/>
                      <a:pt x="68" y="35"/>
                    </a:cubicBezTo>
                    <a:cubicBezTo>
                      <a:pt x="68" y="34"/>
                      <a:pt x="67" y="33"/>
                      <a:pt x="65" y="33"/>
                    </a:cubicBezTo>
                    <a:cubicBezTo>
                      <a:pt x="30" y="33"/>
                      <a:pt x="30" y="33"/>
                      <a:pt x="30" y="33"/>
                    </a:cubicBezTo>
                    <a:cubicBezTo>
                      <a:pt x="29" y="33"/>
                      <a:pt x="27" y="34"/>
                      <a:pt x="27" y="35"/>
                    </a:cubicBezTo>
                    <a:cubicBezTo>
                      <a:pt x="27" y="87"/>
                      <a:pt x="27" y="87"/>
                      <a:pt x="27" y="87"/>
                    </a:cubicBezTo>
                    <a:cubicBezTo>
                      <a:pt x="3" y="87"/>
                      <a:pt x="3" y="87"/>
                      <a:pt x="3" y="87"/>
                    </a:cubicBezTo>
                    <a:cubicBezTo>
                      <a:pt x="2" y="87"/>
                      <a:pt x="0" y="88"/>
                      <a:pt x="0" y="90"/>
                    </a:cubicBezTo>
                    <a:cubicBezTo>
                      <a:pt x="0" y="106"/>
                      <a:pt x="0" y="106"/>
                      <a:pt x="0" y="106"/>
                    </a:cubicBezTo>
                    <a:cubicBezTo>
                      <a:pt x="0" y="107"/>
                      <a:pt x="2" y="108"/>
                      <a:pt x="3" y="108"/>
                    </a:cubicBezTo>
                    <a:cubicBezTo>
                      <a:pt x="27" y="108"/>
                      <a:pt x="27" y="108"/>
                      <a:pt x="27" y="108"/>
                    </a:cubicBezTo>
                    <a:cubicBezTo>
                      <a:pt x="27" y="160"/>
                      <a:pt x="27" y="160"/>
                      <a:pt x="27" y="160"/>
                    </a:cubicBezTo>
                    <a:cubicBezTo>
                      <a:pt x="27" y="162"/>
                      <a:pt x="29" y="163"/>
                      <a:pt x="30" y="163"/>
                    </a:cubicBezTo>
                    <a:cubicBezTo>
                      <a:pt x="65" y="163"/>
                      <a:pt x="65" y="163"/>
                      <a:pt x="65" y="163"/>
                    </a:cubicBezTo>
                    <a:cubicBezTo>
                      <a:pt x="67" y="163"/>
                      <a:pt x="68" y="162"/>
                      <a:pt x="68" y="160"/>
                    </a:cubicBezTo>
                    <a:cubicBezTo>
                      <a:pt x="68" y="108"/>
                      <a:pt x="68" y="108"/>
                      <a:pt x="68" y="108"/>
                    </a:cubicBezTo>
                    <a:cubicBezTo>
                      <a:pt x="78" y="108"/>
                      <a:pt x="78" y="108"/>
                      <a:pt x="78" y="108"/>
                    </a:cubicBezTo>
                    <a:cubicBezTo>
                      <a:pt x="78" y="193"/>
                      <a:pt x="78" y="193"/>
                      <a:pt x="78" y="193"/>
                    </a:cubicBezTo>
                    <a:cubicBezTo>
                      <a:pt x="78" y="194"/>
                      <a:pt x="79" y="195"/>
                      <a:pt x="81" y="195"/>
                    </a:cubicBezTo>
                    <a:cubicBezTo>
                      <a:pt x="116" y="195"/>
                      <a:pt x="116" y="195"/>
                      <a:pt x="116" y="195"/>
                    </a:cubicBezTo>
                    <a:cubicBezTo>
                      <a:pt x="117" y="195"/>
                      <a:pt x="119" y="194"/>
                      <a:pt x="119" y="193"/>
                    </a:cubicBezTo>
                    <a:cubicBezTo>
                      <a:pt x="119" y="108"/>
                      <a:pt x="119" y="108"/>
                      <a:pt x="119" y="108"/>
                    </a:cubicBezTo>
                    <a:cubicBezTo>
                      <a:pt x="322" y="108"/>
                      <a:pt x="322" y="108"/>
                      <a:pt x="322" y="108"/>
                    </a:cubicBezTo>
                    <a:cubicBezTo>
                      <a:pt x="322" y="193"/>
                      <a:pt x="322" y="193"/>
                      <a:pt x="322" y="193"/>
                    </a:cubicBezTo>
                    <a:cubicBezTo>
                      <a:pt x="322" y="194"/>
                      <a:pt x="323" y="195"/>
                      <a:pt x="325" y="195"/>
                    </a:cubicBezTo>
                    <a:cubicBezTo>
                      <a:pt x="360" y="195"/>
                      <a:pt x="360" y="195"/>
                      <a:pt x="360" y="195"/>
                    </a:cubicBezTo>
                    <a:cubicBezTo>
                      <a:pt x="362" y="195"/>
                      <a:pt x="363" y="194"/>
                      <a:pt x="363" y="193"/>
                    </a:cubicBezTo>
                    <a:cubicBezTo>
                      <a:pt x="363" y="108"/>
                      <a:pt x="363" y="108"/>
                      <a:pt x="363" y="108"/>
                    </a:cubicBezTo>
                    <a:cubicBezTo>
                      <a:pt x="373" y="108"/>
                      <a:pt x="373" y="108"/>
                      <a:pt x="373" y="108"/>
                    </a:cubicBezTo>
                    <a:cubicBezTo>
                      <a:pt x="373" y="160"/>
                      <a:pt x="373" y="160"/>
                      <a:pt x="373" y="160"/>
                    </a:cubicBezTo>
                    <a:cubicBezTo>
                      <a:pt x="373" y="162"/>
                      <a:pt x="374" y="163"/>
                      <a:pt x="375" y="163"/>
                    </a:cubicBezTo>
                    <a:cubicBezTo>
                      <a:pt x="411" y="163"/>
                      <a:pt x="411" y="163"/>
                      <a:pt x="411" y="163"/>
                    </a:cubicBezTo>
                    <a:cubicBezTo>
                      <a:pt x="412" y="163"/>
                      <a:pt x="413" y="162"/>
                      <a:pt x="413" y="160"/>
                    </a:cubicBezTo>
                    <a:cubicBezTo>
                      <a:pt x="413" y="108"/>
                      <a:pt x="413" y="108"/>
                      <a:pt x="413" y="108"/>
                    </a:cubicBezTo>
                    <a:cubicBezTo>
                      <a:pt x="438" y="108"/>
                      <a:pt x="438" y="108"/>
                      <a:pt x="438" y="108"/>
                    </a:cubicBezTo>
                    <a:cubicBezTo>
                      <a:pt x="439" y="108"/>
                      <a:pt x="440" y="107"/>
                      <a:pt x="440" y="106"/>
                    </a:cubicBezTo>
                    <a:cubicBezTo>
                      <a:pt x="440" y="90"/>
                      <a:pt x="440" y="90"/>
                      <a:pt x="440" y="90"/>
                    </a:cubicBezTo>
                    <a:cubicBezTo>
                      <a:pt x="440" y="88"/>
                      <a:pt x="439" y="87"/>
                      <a:pt x="43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0" name="Freeform 225">
                <a:extLst>
                  <a:ext uri="{FF2B5EF4-FFF2-40B4-BE49-F238E27FC236}">
                    <a16:creationId xmlns:a16="http://schemas.microsoft.com/office/drawing/2014/main" xmlns="" id="{3C2AE4ED-3A6D-A945-80B8-746982C5918F}"/>
                  </a:ext>
                </a:extLst>
              </p:cNvPr>
              <p:cNvSpPr>
                <a:spLocks/>
              </p:cNvSpPr>
              <p:nvPr/>
            </p:nvSpPr>
            <p:spPr bwMode="auto">
              <a:xfrm>
                <a:off x="3052" y="19"/>
                <a:ext cx="128" cy="53"/>
              </a:xfrm>
              <a:custGeom>
                <a:avLst/>
                <a:gdLst>
                  <a:gd name="T0" fmla="*/ 8 w 67"/>
                  <a:gd name="T1" fmla="*/ 28 h 28"/>
                  <a:gd name="T2" fmla="*/ 59 w 67"/>
                  <a:gd name="T3" fmla="*/ 28 h 28"/>
                  <a:gd name="T4" fmla="*/ 67 w 67"/>
                  <a:gd name="T5" fmla="*/ 20 h 28"/>
                  <a:gd name="T6" fmla="*/ 67 w 67"/>
                  <a:gd name="T7" fmla="*/ 8 h 28"/>
                  <a:gd name="T8" fmla="*/ 59 w 67"/>
                  <a:gd name="T9" fmla="*/ 0 h 28"/>
                  <a:gd name="T10" fmla="*/ 8 w 67"/>
                  <a:gd name="T11" fmla="*/ 0 h 28"/>
                  <a:gd name="T12" fmla="*/ 0 w 67"/>
                  <a:gd name="T13" fmla="*/ 8 h 28"/>
                  <a:gd name="T14" fmla="*/ 0 w 67"/>
                  <a:gd name="T15" fmla="*/ 20 h 28"/>
                  <a:gd name="T16" fmla="*/ 8 w 67"/>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8">
                    <a:moveTo>
                      <a:pt x="8" y="28"/>
                    </a:moveTo>
                    <a:cubicBezTo>
                      <a:pt x="59" y="28"/>
                      <a:pt x="59" y="28"/>
                      <a:pt x="59" y="28"/>
                    </a:cubicBezTo>
                    <a:cubicBezTo>
                      <a:pt x="63" y="28"/>
                      <a:pt x="67" y="24"/>
                      <a:pt x="67" y="20"/>
                    </a:cubicBezTo>
                    <a:cubicBezTo>
                      <a:pt x="67" y="8"/>
                      <a:pt x="67" y="8"/>
                      <a:pt x="67" y="8"/>
                    </a:cubicBezTo>
                    <a:cubicBezTo>
                      <a:pt x="67" y="3"/>
                      <a:pt x="63" y="0"/>
                      <a:pt x="59" y="0"/>
                    </a:cubicBezTo>
                    <a:cubicBezTo>
                      <a:pt x="8" y="0"/>
                      <a:pt x="8" y="0"/>
                      <a:pt x="8" y="0"/>
                    </a:cubicBezTo>
                    <a:cubicBezTo>
                      <a:pt x="3" y="0"/>
                      <a:pt x="0" y="3"/>
                      <a:pt x="0" y="8"/>
                    </a:cubicBezTo>
                    <a:cubicBezTo>
                      <a:pt x="0" y="20"/>
                      <a:pt x="0" y="20"/>
                      <a:pt x="0" y="20"/>
                    </a:cubicBezTo>
                    <a:cubicBezTo>
                      <a:pt x="0" y="24"/>
                      <a:pt x="3" y="28"/>
                      <a:pt x="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1" name="Freeform 226">
                <a:extLst>
                  <a:ext uri="{FF2B5EF4-FFF2-40B4-BE49-F238E27FC236}">
                    <a16:creationId xmlns:a16="http://schemas.microsoft.com/office/drawing/2014/main" xmlns="" id="{3FE0A8FF-72AD-5440-A74E-CF41579E7A7E}"/>
                  </a:ext>
                </a:extLst>
              </p:cNvPr>
              <p:cNvSpPr>
                <a:spLocks/>
              </p:cNvSpPr>
              <p:nvPr/>
            </p:nvSpPr>
            <p:spPr bwMode="auto">
              <a:xfrm>
                <a:off x="2962" y="84"/>
                <a:ext cx="307" cy="487"/>
              </a:xfrm>
              <a:custGeom>
                <a:avLst/>
                <a:gdLst>
                  <a:gd name="T0" fmla="*/ 153 w 161"/>
                  <a:gd name="T1" fmla="*/ 63 h 256"/>
                  <a:gd name="T2" fmla="*/ 153 w 161"/>
                  <a:gd name="T3" fmla="*/ 63 h 256"/>
                  <a:gd name="T4" fmla="*/ 161 w 161"/>
                  <a:gd name="T5" fmla="*/ 48 h 256"/>
                  <a:gd name="T6" fmla="*/ 161 w 161"/>
                  <a:gd name="T7" fmla="*/ 19 h 256"/>
                  <a:gd name="T8" fmla="*/ 142 w 161"/>
                  <a:gd name="T9" fmla="*/ 0 h 256"/>
                  <a:gd name="T10" fmla="*/ 19 w 161"/>
                  <a:gd name="T11" fmla="*/ 0 h 256"/>
                  <a:gd name="T12" fmla="*/ 0 w 161"/>
                  <a:gd name="T13" fmla="*/ 19 h 256"/>
                  <a:gd name="T14" fmla="*/ 0 w 161"/>
                  <a:gd name="T15" fmla="*/ 48 h 256"/>
                  <a:gd name="T16" fmla="*/ 7 w 161"/>
                  <a:gd name="T17" fmla="*/ 63 h 256"/>
                  <a:gd name="T18" fmla="*/ 7 w 161"/>
                  <a:gd name="T19" fmla="*/ 63 h 256"/>
                  <a:gd name="T20" fmla="*/ 19 w 161"/>
                  <a:gd name="T21" fmla="*/ 90 h 256"/>
                  <a:gd name="T22" fmla="*/ 9 w 161"/>
                  <a:gd name="T23" fmla="*/ 115 h 256"/>
                  <a:gd name="T24" fmla="*/ 8 w 161"/>
                  <a:gd name="T25" fmla="*/ 116 h 256"/>
                  <a:gd name="T26" fmla="*/ 7 w 161"/>
                  <a:gd name="T27" fmla="*/ 116 h 256"/>
                  <a:gd name="T28" fmla="*/ 7 w 161"/>
                  <a:gd name="T29" fmla="*/ 116 h 256"/>
                  <a:gd name="T30" fmla="*/ 0 w 161"/>
                  <a:gd name="T31" fmla="*/ 131 h 256"/>
                  <a:gd name="T32" fmla="*/ 0 w 161"/>
                  <a:gd name="T33" fmla="*/ 237 h 256"/>
                  <a:gd name="T34" fmla="*/ 19 w 161"/>
                  <a:gd name="T35" fmla="*/ 256 h 256"/>
                  <a:gd name="T36" fmla="*/ 142 w 161"/>
                  <a:gd name="T37" fmla="*/ 256 h 256"/>
                  <a:gd name="T38" fmla="*/ 161 w 161"/>
                  <a:gd name="T39" fmla="*/ 237 h 256"/>
                  <a:gd name="T40" fmla="*/ 161 w 161"/>
                  <a:gd name="T41" fmla="*/ 131 h 256"/>
                  <a:gd name="T42" fmla="*/ 153 w 161"/>
                  <a:gd name="T43" fmla="*/ 116 h 256"/>
                  <a:gd name="T44" fmla="*/ 153 w 161"/>
                  <a:gd name="T45" fmla="*/ 116 h 256"/>
                  <a:gd name="T46" fmla="*/ 152 w 161"/>
                  <a:gd name="T47" fmla="*/ 116 h 256"/>
                  <a:gd name="T48" fmla="*/ 152 w 161"/>
                  <a:gd name="T49" fmla="*/ 115 h 256"/>
                  <a:gd name="T50" fmla="*/ 142 w 161"/>
                  <a:gd name="T51" fmla="*/ 90 h 256"/>
                  <a:gd name="T52" fmla="*/ 153 w 161"/>
                  <a:gd name="T53" fmla="*/ 6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1" h="256">
                    <a:moveTo>
                      <a:pt x="153" y="63"/>
                    </a:moveTo>
                    <a:cubicBezTo>
                      <a:pt x="153" y="63"/>
                      <a:pt x="153" y="63"/>
                      <a:pt x="153" y="63"/>
                    </a:cubicBezTo>
                    <a:cubicBezTo>
                      <a:pt x="158" y="59"/>
                      <a:pt x="161" y="54"/>
                      <a:pt x="161" y="48"/>
                    </a:cubicBezTo>
                    <a:cubicBezTo>
                      <a:pt x="161" y="19"/>
                      <a:pt x="161" y="19"/>
                      <a:pt x="161" y="19"/>
                    </a:cubicBezTo>
                    <a:cubicBezTo>
                      <a:pt x="161" y="8"/>
                      <a:pt x="152" y="0"/>
                      <a:pt x="142" y="0"/>
                    </a:cubicBezTo>
                    <a:cubicBezTo>
                      <a:pt x="19" y="0"/>
                      <a:pt x="19" y="0"/>
                      <a:pt x="19" y="0"/>
                    </a:cubicBezTo>
                    <a:cubicBezTo>
                      <a:pt x="9" y="0"/>
                      <a:pt x="0" y="8"/>
                      <a:pt x="0" y="19"/>
                    </a:cubicBezTo>
                    <a:cubicBezTo>
                      <a:pt x="0" y="48"/>
                      <a:pt x="0" y="48"/>
                      <a:pt x="0" y="48"/>
                    </a:cubicBezTo>
                    <a:cubicBezTo>
                      <a:pt x="0" y="54"/>
                      <a:pt x="3" y="59"/>
                      <a:pt x="7" y="63"/>
                    </a:cubicBezTo>
                    <a:cubicBezTo>
                      <a:pt x="7" y="63"/>
                      <a:pt x="7" y="63"/>
                      <a:pt x="7" y="63"/>
                    </a:cubicBezTo>
                    <a:cubicBezTo>
                      <a:pt x="20" y="73"/>
                      <a:pt x="19" y="83"/>
                      <a:pt x="19" y="90"/>
                    </a:cubicBezTo>
                    <a:cubicBezTo>
                      <a:pt x="19" y="106"/>
                      <a:pt x="12" y="113"/>
                      <a:pt x="9" y="115"/>
                    </a:cubicBezTo>
                    <a:cubicBezTo>
                      <a:pt x="9" y="115"/>
                      <a:pt x="8" y="116"/>
                      <a:pt x="8" y="116"/>
                    </a:cubicBezTo>
                    <a:cubicBezTo>
                      <a:pt x="8" y="116"/>
                      <a:pt x="7" y="116"/>
                      <a:pt x="7" y="116"/>
                    </a:cubicBezTo>
                    <a:cubicBezTo>
                      <a:pt x="7" y="116"/>
                      <a:pt x="7" y="116"/>
                      <a:pt x="7" y="116"/>
                    </a:cubicBezTo>
                    <a:cubicBezTo>
                      <a:pt x="3" y="120"/>
                      <a:pt x="0" y="125"/>
                      <a:pt x="0" y="131"/>
                    </a:cubicBezTo>
                    <a:cubicBezTo>
                      <a:pt x="0" y="237"/>
                      <a:pt x="0" y="237"/>
                      <a:pt x="0" y="237"/>
                    </a:cubicBezTo>
                    <a:cubicBezTo>
                      <a:pt x="0" y="248"/>
                      <a:pt x="9" y="256"/>
                      <a:pt x="19" y="256"/>
                    </a:cubicBezTo>
                    <a:cubicBezTo>
                      <a:pt x="142" y="256"/>
                      <a:pt x="142" y="256"/>
                      <a:pt x="142" y="256"/>
                    </a:cubicBezTo>
                    <a:cubicBezTo>
                      <a:pt x="152" y="256"/>
                      <a:pt x="161" y="248"/>
                      <a:pt x="161" y="237"/>
                    </a:cubicBezTo>
                    <a:cubicBezTo>
                      <a:pt x="161" y="131"/>
                      <a:pt x="161" y="131"/>
                      <a:pt x="161" y="131"/>
                    </a:cubicBezTo>
                    <a:cubicBezTo>
                      <a:pt x="161" y="125"/>
                      <a:pt x="158" y="120"/>
                      <a:pt x="153" y="116"/>
                    </a:cubicBezTo>
                    <a:cubicBezTo>
                      <a:pt x="153" y="116"/>
                      <a:pt x="153" y="116"/>
                      <a:pt x="153" y="116"/>
                    </a:cubicBezTo>
                    <a:cubicBezTo>
                      <a:pt x="153" y="116"/>
                      <a:pt x="153" y="116"/>
                      <a:pt x="152" y="116"/>
                    </a:cubicBezTo>
                    <a:cubicBezTo>
                      <a:pt x="152" y="116"/>
                      <a:pt x="152" y="115"/>
                      <a:pt x="152" y="115"/>
                    </a:cubicBezTo>
                    <a:cubicBezTo>
                      <a:pt x="149" y="113"/>
                      <a:pt x="142" y="106"/>
                      <a:pt x="142" y="90"/>
                    </a:cubicBezTo>
                    <a:cubicBezTo>
                      <a:pt x="142" y="83"/>
                      <a:pt x="141" y="73"/>
                      <a:pt x="15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2" name="Freeform 227">
                <a:extLst>
                  <a:ext uri="{FF2B5EF4-FFF2-40B4-BE49-F238E27FC236}">
                    <a16:creationId xmlns:a16="http://schemas.microsoft.com/office/drawing/2014/main" xmlns="" id="{69F9D616-D369-ED44-9A13-D4CDD6194C5E}"/>
                  </a:ext>
                </a:extLst>
              </p:cNvPr>
              <p:cNvSpPr>
                <a:spLocks/>
              </p:cNvSpPr>
              <p:nvPr/>
            </p:nvSpPr>
            <p:spPr bwMode="auto">
              <a:xfrm>
                <a:off x="2116" y="2966"/>
                <a:ext cx="332" cy="137"/>
              </a:xfrm>
              <a:custGeom>
                <a:avLst/>
                <a:gdLst>
                  <a:gd name="T0" fmla="*/ 0 w 174"/>
                  <a:gd name="T1" fmla="*/ 15 h 72"/>
                  <a:gd name="T2" fmla="*/ 0 w 174"/>
                  <a:gd name="T3" fmla="*/ 14 h 72"/>
                  <a:gd name="T4" fmla="*/ 16 w 174"/>
                  <a:gd name="T5" fmla="*/ 0 h 72"/>
                  <a:gd name="T6" fmla="*/ 31 w 174"/>
                  <a:gd name="T7" fmla="*/ 9 h 72"/>
                  <a:gd name="T8" fmla="*/ 34 w 174"/>
                  <a:gd name="T9" fmla="*/ 8 h 72"/>
                  <a:gd name="T10" fmla="*/ 147 w 174"/>
                  <a:gd name="T11" fmla="*/ 8 h 72"/>
                  <a:gd name="T12" fmla="*/ 174 w 174"/>
                  <a:gd name="T13" fmla="*/ 36 h 72"/>
                  <a:gd name="T14" fmla="*/ 147 w 174"/>
                  <a:gd name="T15" fmla="*/ 63 h 72"/>
                  <a:gd name="T16" fmla="*/ 34 w 174"/>
                  <a:gd name="T17" fmla="*/ 63 h 72"/>
                  <a:gd name="T18" fmla="*/ 31 w 174"/>
                  <a:gd name="T19" fmla="*/ 63 h 72"/>
                  <a:gd name="T20" fmla="*/ 16 w 174"/>
                  <a:gd name="T21" fmla="*/ 72 h 72"/>
                  <a:gd name="T22" fmla="*/ 0 w 174"/>
                  <a:gd name="T23" fmla="*/ 57 h 72"/>
                  <a:gd name="T24" fmla="*/ 0 w 174"/>
                  <a:gd name="T25" fmla="*/ 46 h 72"/>
                  <a:gd name="T26" fmla="*/ 0 w 174"/>
                  <a:gd name="T27"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72">
                    <a:moveTo>
                      <a:pt x="0" y="15"/>
                    </a:moveTo>
                    <a:cubicBezTo>
                      <a:pt x="0" y="14"/>
                      <a:pt x="0" y="14"/>
                      <a:pt x="0" y="14"/>
                    </a:cubicBezTo>
                    <a:cubicBezTo>
                      <a:pt x="0" y="6"/>
                      <a:pt x="7" y="0"/>
                      <a:pt x="16" y="0"/>
                    </a:cubicBezTo>
                    <a:cubicBezTo>
                      <a:pt x="23" y="0"/>
                      <a:pt x="29" y="3"/>
                      <a:pt x="31" y="9"/>
                    </a:cubicBezTo>
                    <a:cubicBezTo>
                      <a:pt x="32" y="9"/>
                      <a:pt x="33" y="8"/>
                      <a:pt x="34" y="8"/>
                    </a:cubicBezTo>
                    <a:cubicBezTo>
                      <a:pt x="147" y="8"/>
                      <a:pt x="147" y="8"/>
                      <a:pt x="147" y="8"/>
                    </a:cubicBezTo>
                    <a:cubicBezTo>
                      <a:pt x="162" y="8"/>
                      <a:pt x="174" y="21"/>
                      <a:pt x="174" y="36"/>
                    </a:cubicBezTo>
                    <a:cubicBezTo>
                      <a:pt x="174" y="51"/>
                      <a:pt x="162" y="63"/>
                      <a:pt x="147" y="63"/>
                    </a:cubicBezTo>
                    <a:cubicBezTo>
                      <a:pt x="34" y="63"/>
                      <a:pt x="34" y="63"/>
                      <a:pt x="34" y="63"/>
                    </a:cubicBezTo>
                    <a:cubicBezTo>
                      <a:pt x="33" y="63"/>
                      <a:pt x="32" y="63"/>
                      <a:pt x="31" y="63"/>
                    </a:cubicBezTo>
                    <a:cubicBezTo>
                      <a:pt x="29" y="68"/>
                      <a:pt x="23" y="72"/>
                      <a:pt x="16" y="72"/>
                    </a:cubicBezTo>
                    <a:cubicBezTo>
                      <a:pt x="7" y="72"/>
                      <a:pt x="0" y="65"/>
                      <a:pt x="0" y="57"/>
                    </a:cubicBezTo>
                    <a:cubicBezTo>
                      <a:pt x="0" y="46"/>
                      <a:pt x="0" y="46"/>
                      <a:pt x="0" y="46"/>
                    </a:cubicBez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3" name="Freeform 228">
                <a:extLst>
                  <a:ext uri="{FF2B5EF4-FFF2-40B4-BE49-F238E27FC236}">
                    <a16:creationId xmlns:a16="http://schemas.microsoft.com/office/drawing/2014/main" xmlns="" id="{0784AB86-C854-AF4C-9CD6-61574E663B3C}"/>
                  </a:ext>
                </a:extLst>
              </p:cNvPr>
              <p:cNvSpPr>
                <a:spLocks/>
              </p:cNvSpPr>
              <p:nvPr/>
            </p:nvSpPr>
            <p:spPr bwMode="auto">
              <a:xfrm>
                <a:off x="2116" y="2724"/>
                <a:ext cx="332" cy="137"/>
              </a:xfrm>
              <a:custGeom>
                <a:avLst/>
                <a:gdLst>
                  <a:gd name="T0" fmla="*/ 0 w 174"/>
                  <a:gd name="T1" fmla="*/ 57 h 72"/>
                  <a:gd name="T2" fmla="*/ 0 w 174"/>
                  <a:gd name="T3" fmla="*/ 57 h 72"/>
                  <a:gd name="T4" fmla="*/ 16 w 174"/>
                  <a:gd name="T5" fmla="*/ 72 h 72"/>
                  <a:gd name="T6" fmla="*/ 31 w 174"/>
                  <a:gd name="T7" fmla="*/ 63 h 72"/>
                  <a:gd name="T8" fmla="*/ 34 w 174"/>
                  <a:gd name="T9" fmla="*/ 63 h 72"/>
                  <a:gd name="T10" fmla="*/ 147 w 174"/>
                  <a:gd name="T11" fmla="*/ 63 h 72"/>
                  <a:gd name="T12" fmla="*/ 174 w 174"/>
                  <a:gd name="T13" fmla="*/ 36 h 72"/>
                  <a:gd name="T14" fmla="*/ 147 w 174"/>
                  <a:gd name="T15" fmla="*/ 9 h 72"/>
                  <a:gd name="T16" fmla="*/ 34 w 174"/>
                  <a:gd name="T17" fmla="*/ 9 h 72"/>
                  <a:gd name="T18" fmla="*/ 31 w 174"/>
                  <a:gd name="T19" fmla="*/ 9 h 72"/>
                  <a:gd name="T20" fmla="*/ 16 w 174"/>
                  <a:gd name="T21" fmla="*/ 0 h 72"/>
                  <a:gd name="T22" fmla="*/ 0 w 174"/>
                  <a:gd name="T23" fmla="*/ 15 h 72"/>
                  <a:gd name="T24" fmla="*/ 0 w 174"/>
                  <a:gd name="T25" fmla="*/ 25 h 72"/>
                  <a:gd name="T26" fmla="*/ 0 w 174"/>
                  <a:gd name="T27"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72">
                    <a:moveTo>
                      <a:pt x="0" y="57"/>
                    </a:moveTo>
                    <a:cubicBezTo>
                      <a:pt x="0" y="57"/>
                      <a:pt x="0" y="57"/>
                      <a:pt x="0" y="57"/>
                    </a:cubicBezTo>
                    <a:cubicBezTo>
                      <a:pt x="0" y="66"/>
                      <a:pt x="7" y="72"/>
                      <a:pt x="16" y="72"/>
                    </a:cubicBezTo>
                    <a:cubicBezTo>
                      <a:pt x="23" y="72"/>
                      <a:pt x="29" y="68"/>
                      <a:pt x="31" y="63"/>
                    </a:cubicBezTo>
                    <a:cubicBezTo>
                      <a:pt x="32" y="63"/>
                      <a:pt x="33" y="63"/>
                      <a:pt x="34" y="63"/>
                    </a:cubicBezTo>
                    <a:cubicBezTo>
                      <a:pt x="147" y="63"/>
                      <a:pt x="147" y="63"/>
                      <a:pt x="147" y="63"/>
                    </a:cubicBezTo>
                    <a:cubicBezTo>
                      <a:pt x="162" y="63"/>
                      <a:pt x="174" y="51"/>
                      <a:pt x="174" y="36"/>
                    </a:cubicBezTo>
                    <a:cubicBezTo>
                      <a:pt x="174" y="21"/>
                      <a:pt x="162" y="9"/>
                      <a:pt x="147" y="9"/>
                    </a:cubicBezTo>
                    <a:cubicBezTo>
                      <a:pt x="34" y="9"/>
                      <a:pt x="34" y="9"/>
                      <a:pt x="34" y="9"/>
                    </a:cubicBezTo>
                    <a:cubicBezTo>
                      <a:pt x="33" y="9"/>
                      <a:pt x="32" y="9"/>
                      <a:pt x="31" y="9"/>
                    </a:cubicBezTo>
                    <a:cubicBezTo>
                      <a:pt x="29" y="4"/>
                      <a:pt x="23" y="0"/>
                      <a:pt x="16" y="0"/>
                    </a:cubicBezTo>
                    <a:cubicBezTo>
                      <a:pt x="7" y="0"/>
                      <a:pt x="0" y="7"/>
                      <a:pt x="0" y="15"/>
                    </a:cubicBezTo>
                    <a:cubicBezTo>
                      <a:pt x="0" y="25"/>
                      <a:pt x="0" y="25"/>
                      <a:pt x="0" y="25"/>
                    </a:cubicBez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4" name="Freeform 229">
                <a:extLst>
                  <a:ext uri="{FF2B5EF4-FFF2-40B4-BE49-F238E27FC236}">
                    <a16:creationId xmlns:a16="http://schemas.microsoft.com/office/drawing/2014/main" xmlns="" id="{782D42E9-7571-5D49-B40C-9C6BEE007722}"/>
                  </a:ext>
                </a:extLst>
              </p:cNvPr>
              <p:cNvSpPr>
                <a:spLocks/>
              </p:cNvSpPr>
              <p:nvPr/>
            </p:nvSpPr>
            <p:spPr bwMode="auto">
              <a:xfrm>
                <a:off x="1381" y="2661"/>
                <a:ext cx="787" cy="407"/>
              </a:xfrm>
              <a:custGeom>
                <a:avLst/>
                <a:gdLst>
                  <a:gd name="T0" fmla="*/ 413 w 413"/>
                  <a:gd name="T1" fmla="*/ 191 h 214"/>
                  <a:gd name="T2" fmla="*/ 413 w 413"/>
                  <a:gd name="T3" fmla="*/ 200 h 214"/>
                  <a:gd name="T4" fmla="*/ 359 w 413"/>
                  <a:gd name="T5" fmla="*/ 200 h 214"/>
                  <a:gd name="T6" fmla="*/ 243 w 413"/>
                  <a:gd name="T7" fmla="*/ 201 h 214"/>
                  <a:gd name="T8" fmla="*/ 218 w 413"/>
                  <a:gd name="T9" fmla="*/ 203 h 214"/>
                  <a:gd name="T10" fmla="*/ 29 w 413"/>
                  <a:gd name="T11" fmla="*/ 152 h 214"/>
                  <a:gd name="T12" fmla="*/ 33 w 413"/>
                  <a:gd name="T13" fmla="*/ 29 h 214"/>
                  <a:gd name="T14" fmla="*/ 134 w 413"/>
                  <a:gd name="T15" fmla="*/ 18 h 214"/>
                  <a:gd name="T16" fmla="*/ 174 w 413"/>
                  <a:gd name="T17" fmla="*/ 35 h 214"/>
                  <a:gd name="T18" fmla="*/ 233 w 413"/>
                  <a:gd name="T19" fmla="*/ 58 h 214"/>
                  <a:gd name="T20" fmla="*/ 331 w 413"/>
                  <a:gd name="T21" fmla="*/ 64 h 214"/>
                  <a:gd name="T22" fmla="*/ 356 w 413"/>
                  <a:gd name="T23" fmla="*/ 64 h 214"/>
                  <a:gd name="T24" fmla="*/ 410 w 413"/>
                  <a:gd name="T25" fmla="*/ 64 h 214"/>
                  <a:gd name="T26" fmla="*/ 409 w 413"/>
                  <a:gd name="T27" fmla="*/ 74 h 214"/>
                  <a:gd name="T28" fmla="*/ 356 w 413"/>
                  <a:gd name="T29" fmla="*/ 73 h 214"/>
                  <a:gd name="T30" fmla="*/ 331 w 413"/>
                  <a:gd name="T31" fmla="*/ 74 h 214"/>
                  <a:gd name="T32" fmla="*/ 231 w 413"/>
                  <a:gd name="T33" fmla="*/ 67 h 214"/>
                  <a:gd name="T34" fmla="*/ 170 w 413"/>
                  <a:gd name="T35" fmla="*/ 43 h 214"/>
                  <a:gd name="T36" fmla="*/ 131 w 413"/>
                  <a:gd name="T37" fmla="*/ 27 h 214"/>
                  <a:gd name="T38" fmla="*/ 39 w 413"/>
                  <a:gd name="T39" fmla="*/ 37 h 214"/>
                  <a:gd name="T40" fmla="*/ 38 w 413"/>
                  <a:gd name="T41" fmla="*/ 148 h 214"/>
                  <a:gd name="T42" fmla="*/ 217 w 413"/>
                  <a:gd name="T43" fmla="*/ 193 h 214"/>
                  <a:gd name="T44" fmla="*/ 242 w 413"/>
                  <a:gd name="T45" fmla="*/ 192 h 214"/>
                  <a:gd name="T46" fmla="*/ 359 w 413"/>
                  <a:gd name="T47" fmla="*/ 190 h 214"/>
                  <a:gd name="T48" fmla="*/ 413 w 413"/>
                  <a:gd name="T49" fmla="*/ 19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3" h="214">
                    <a:moveTo>
                      <a:pt x="413" y="191"/>
                    </a:moveTo>
                    <a:cubicBezTo>
                      <a:pt x="413" y="200"/>
                      <a:pt x="413" y="200"/>
                      <a:pt x="413" y="200"/>
                    </a:cubicBezTo>
                    <a:cubicBezTo>
                      <a:pt x="395" y="200"/>
                      <a:pt x="377" y="200"/>
                      <a:pt x="359" y="200"/>
                    </a:cubicBezTo>
                    <a:cubicBezTo>
                      <a:pt x="322" y="199"/>
                      <a:pt x="283" y="198"/>
                      <a:pt x="243" y="201"/>
                    </a:cubicBezTo>
                    <a:cubicBezTo>
                      <a:pt x="235" y="201"/>
                      <a:pt x="226" y="202"/>
                      <a:pt x="218" y="203"/>
                    </a:cubicBezTo>
                    <a:cubicBezTo>
                      <a:pt x="152" y="207"/>
                      <a:pt x="63" y="214"/>
                      <a:pt x="29" y="152"/>
                    </a:cubicBezTo>
                    <a:cubicBezTo>
                      <a:pt x="0" y="99"/>
                      <a:pt x="2" y="55"/>
                      <a:pt x="33" y="29"/>
                    </a:cubicBezTo>
                    <a:cubicBezTo>
                      <a:pt x="69" y="0"/>
                      <a:pt x="103" y="7"/>
                      <a:pt x="134" y="18"/>
                    </a:cubicBezTo>
                    <a:cubicBezTo>
                      <a:pt x="147" y="22"/>
                      <a:pt x="160" y="28"/>
                      <a:pt x="174" y="35"/>
                    </a:cubicBezTo>
                    <a:cubicBezTo>
                      <a:pt x="193" y="44"/>
                      <a:pt x="213" y="53"/>
                      <a:pt x="233" y="58"/>
                    </a:cubicBezTo>
                    <a:cubicBezTo>
                      <a:pt x="262" y="64"/>
                      <a:pt x="297" y="64"/>
                      <a:pt x="331" y="64"/>
                    </a:cubicBezTo>
                    <a:cubicBezTo>
                      <a:pt x="339" y="64"/>
                      <a:pt x="347" y="64"/>
                      <a:pt x="356" y="64"/>
                    </a:cubicBezTo>
                    <a:cubicBezTo>
                      <a:pt x="374" y="63"/>
                      <a:pt x="394" y="62"/>
                      <a:pt x="410" y="64"/>
                    </a:cubicBezTo>
                    <a:cubicBezTo>
                      <a:pt x="409" y="74"/>
                      <a:pt x="409" y="74"/>
                      <a:pt x="409" y="74"/>
                    </a:cubicBezTo>
                    <a:cubicBezTo>
                      <a:pt x="393" y="72"/>
                      <a:pt x="374" y="73"/>
                      <a:pt x="356" y="73"/>
                    </a:cubicBezTo>
                    <a:cubicBezTo>
                      <a:pt x="347" y="74"/>
                      <a:pt x="339" y="74"/>
                      <a:pt x="331" y="74"/>
                    </a:cubicBezTo>
                    <a:cubicBezTo>
                      <a:pt x="297" y="74"/>
                      <a:pt x="261" y="73"/>
                      <a:pt x="231" y="67"/>
                    </a:cubicBezTo>
                    <a:cubicBezTo>
                      <a:pt x="210" y="62"/>
                      <a:pt x="189" y="53"/>
                      <a:pt x="170" y="43"/>
                    </a:cubicBezTo>
                    <a:cubicBezTo>
                      <a:pt x="156" y="37"/>
                      <a:pt x="144" y="31"/>
                      <a:pt x="131" y="27"/>
                    </a:cubicBezTo>
                    <a:cubicBezTo>
                      <a:pt x="98" y="15"/>
                      <a:pt x="70" y="12"/>
                      <a:pt x="39" y="37"/>
                    </a:cubicBezTo>
                    <a:cubicBezTo>
                      <a:pt x="4" y="66"/>
                      <a:pt x="19" y="113"/>
                      <a:pt x="38" y="148"/>
                    </a:cubicBezTo>
                    <a:cubicBezTo>
                      <a:pt x="68" y="204"/>
                      <a:pt x="154" y="198"/>
                      <a:pt x="217" y="193"/>
                    </a:cubicBezTo>
                    <a:cubicBezTo>
                      <a:pt x="226" y="193"/>
                      <a:pt x="234" y="192"/>
                      <a:pt x="242" y="192"/>
                    </a:cubicBezTo>
                    <a:cubicBezTo>
                      <a:pt x="283" y="188"/>
                      <a:pt x="322" y="189"/>
                      <a:pt x="359" y="190"/>
                    </a:cubicBezTo>
                    <a:cubicBezTo>
                      <a:pt x="377" y="190"/>
                      <a:pt x="395" y="191"/>
                      <a:pt x="41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5" name="Freeform 230">
                <a:extLst>
                  <a:ext uri="{FF2B5EF4-FFF2-40B4-BE49-F238E27FC236}">
                    <a16:creationId xmlns:a16="http://schemas.microsoft.com/office/drawing/2014/main" xmlns="" id="{E578821E-D45B-2C43-B9FD-140C84764F69}"/>
                  </a:ext>
                </a:extLst>
              </p:cNvPr>
              <p:cNvSpPr>
                <a:spLocks/>
              </p:cNvSpPr>
              <p:nvPr/>
            </p:nvSpPr>
            <p:spPr bwMode="auto">
              <a:xfrm>
                <a:off x="3488" y="1718"/>
                <a:ext cx="208" cy="316"/>
              </a:xfrm>
              <a:custGeom>
                <a:avLst/>
                <a:gdLst>
                  <a:gd name="T0" fmla="*/ 0 w 109"/>
                  <a:gd name="T1" fmla="*/ 0 h 166"/>
                  <a:gd name="T2" fmla="*/ 0 w 109"/>
                  <a:gd name="T3" fmla="*/ 166 h 166"/>
                  <a:gd name="T4" fmla="*/ 109 w 109"/>
                  <a:gd name="T5" fmla="*/ 121 h 166"/>
                  <a:gd name="T6" fmla="*/ 60 w 109"/>
                  <a:gd name="T7" fmla="*/ 0 h 166"/>
                  <a:gd name="T8" fmla="*/ 0 w 109"/>
                  <a:gd name="T9" fmla="*/ 0 h 166"/>
                </a:gdLst>
                <a:ahLst/>
                <a:cxnLst>
                  <a:cxn ang="0">
                    <a:pos x="T0" y="T1"/>
                  </a:cxn>
                  <a:cxn ang="0">
                    <a:pos x="T2" y="T3"/>
                  </a:cxn>
                  <a:cxn ang="0">
                    <a:pos x="T4" y="T5"/>
                  </a:cxn>
                  <a:cxn ang="0">
                    <a:pos x="T6" y="T7"/>
                  </a:cxn>
                  <a:cxn ang="0">
                    <a:pos x="T8" y="T9"/>
                  </a:cxn>
                </a:cxnLst>
                <a:rect l="0" t="0" r="r" b="b"/>
                <a:pathLst>
                  <a:path w="109" h="166">
                    <a:moveTo>
                      <a:pt x="0" y="0"/>
                    </a:moveTo>
                    <a:cubicBezTo>
                      <a:pt x="0" y="166"/>
                      <a:pt x="0" y="166"/>
                      <a:pt x="0" y="166"/>
                    </a:cubicBezTo>
                    <a:cubicBezTo>
                      <a:pt x="42" y="164"/>
                      <a:pt x="80" y="148"/>
                      <a:pt x="109" y="121"/>
                    </a:cubicBezTo>
                    <a:cubicBezTo>
                      <a:pt x="79" y="89"/>
                      <a:pt x="61" y="47"/>
                      <a:pt x="6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6" name="Freeform 231">
                <a:extLst>
                  <a:ext uri="{FF2B5EF4-FFF2-40B4-BE49-F238E27FC236}">
                    <a16:creationId xmlns:a16="http://schemas.microsoft.com/office/drawing/2014/main" xmlns="" id="{BF93C06E-5CB2-DF44-9499-CED2D5603E24}"/>
                  </a:ext>
                </a:extLst>
              </p:cNvPr>
              <p:cNvSpPr>
                <a:spLocks/>
              </p:cNvSpPr>
              <p:nvPr/>
            </p:nvSpPr>
            <p:spPr bwMode="auto">
              <a:xfrm>
                <a:off x="3260" y="1718"/>
                <a:ext cx="207" cy="316"/>
              </a:xfrm>
              <a:custGeom>
                <a:avLst/>
                <a:gdLst>
                  <a:gd name="T0" fmla="*/ 48 w 109"/>
                  <a:gd name="T1" fmla="*/ 0 h 166"/>
                  <a:gd name="T2" fmla="*/ 0 w 109"/>
                  <a:gd name="T3" fmla="*/ 121 h 166"/>
                  <a:gd name="T4" fmla="*/ 109 w 109"/>
                  <a:gd name="T5" fmla="*/ 166 h 166"/>
                  <a:gd name="T6" fmla="*/ 109 w 109"/>
                  <a:gd name="T7" fmla="*/ 0 h 166"/>
                  <a:gd name="T8" fmla="*/ 48 w 109"/>
                  <a:gd name="T9" fmla="*/ 0 h 166"/>
                </a:gdLst>
                <a:ahLst/>
                <a:cxnLst>
                  <a:cxn ang="0">
                    <a:pos x="T0" y="T1"/>
                  </a:cxn>
                  <a:cxn ang="0">
                    <a:pos x="T2" y="T3"/>
                  </a:cxn>
                  <a:cxn ang="0">
                    <a:pos x="T4" y="T5"/>
                  </a:cxn>
                  <a:cxn ang="0">
                    <a:pos x="T6" y="T7"/>
                  </a:cxn>
                  <a:cxn ang="0">
                    <a:pos x="T8" y="T9"/>
                  </a:cxn>
                </a:cxnLst>
                <a:rect l="0" t="0" r="r" b="b"/>
                <a:pathLst>
                  <a:path w="109" h="166">
                    <a:moveTo>
                      <a:pt x="48" y="0"/>
                    </a:moveTo>
                    <a:cubicBezTo>
                      <a:pt x="48" y="47"/>
                      <a:pt x="29" y="89"/>
                      <a:pt x="0" y="121"/>
                    </a:cubicBezTo>
                    <a:cubicBezTo>
                      <a:pt x="28" y="148"/>
                      <a:pt x="66" y="164"/>
                      <a:pt x="109" y="166"/>
                    </a:cubicBezTo>
                    <a:cubicBezTo>
                      <a:pt x="109" y="0"/>
                      <a:pt x="109" y="0"/>
                      <a:pt x="109"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7" name="Freeform 232">
                <a:extLst>
                  <a:ext uri="{FF2B5EF4-FFF2-40B4-BE49-F238E27FC236}">
                    <a16:creationId xmlns:a16="http://schemas.microsoft.com/office/drawing/2014/main" xmlns="" id="{E817766D-E7AB-6A41-BDAB-D0123BDCC2CE}"/>
                  </a:ext>
                </a:extLst>
              </p:cNvPr>
              <p:cNvSpPr>
                <a:spLocks/>
              </p:cNvSpPr>
              <p:nvPr/>
            </p:nvSpPr>
            <p:spPr bwMode="auto">
              <a:xfrm>
                <a:off x="3159" y="1497"/>
                <a:ext cx="169" cy="200"/>
              </a:xfrm>
              <a:custGeom>
                <a:avLst/>
                <a:gdLst>
                  <a:gd name="T0" fmla="*/ 89 w 89"/>
                  <a:gd name="T1" fmla="*/ 105 h 105"/>
                  <a:gd name="T2" fmla="*/ 45 w 89"/>
                  <a:gd name="T3" fmla="*/ 0 h 105"/>
                  <a:gd name="T4" fmla="*/ 0 w 89"/>
                  <a:gd name="T5" fmla="*/ 105 h 105"/>
                  <a:gd name="T6" fmla="*/ 89 w 89"/>
                  <a:gd name="T7" fmla="*/ 105 h 105"/>
                </a:gdLst>
                <a:ahLst/>
                <a:cxnLst>
                  <a:cxn ang="0">
                    <a:pos x="T0" y="T1"/>
                  </a:cxn>
                  <a:cxn ang="0">
                    <a:pos x="T2" y="T3"/>
                  </a:cxn>
                  <a:cxn ang="0">
                    <a:pos x="T4" y="T5"/>
                  </a:cxn>
                  <a:cxn ang="0">
                    <a:pos x="T6" y="T7"/>
                  </a:cxn>
                </a:cxnLst>
                <a:rect l="0" t="0" r="r" b="b"/>
                <a:pathLst>
                  <a:path w="89" h="105">
                    <a:moveTo>
                      <a:pt x="89" y="105"/>
                    </a:moveTo>
                    <a:cubicBezTo>
                      <a:pt x="87" y="64"/>
                      <a:pt x="71" y="28"/>
                      <a:pt x="45" y="0"/>
                    </a:cubicBezTo>
                    <a:cubicBezTo>
                      <a:pt x="19" y="28"/>
                      <a:pt x="2" y="64"/>
                      <a:pt x="0" y="105"/>
                    </a:cubicBezTo>
                    <a:lnTo>
                      <a:pt x="89"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8" name="Freeform 233">
                <a:extLst>
                  <a:ext uri="{FF2B5EF4-FFF2-40B4-BE49-F238E27FC236}">
                    <a16:creationId xmlns:a16="http://schemas.microsoft.com/office/drawing/2014/main" xmlns="" id="{3C39B6DC-29AC-5B4F-8A75-047D862CFF06}"/>
                  </a:ext>
                </a:extLst>
              </p:cNvPr>
              <p:cNvSpPr>
                <a:spLocks/>
              </p:cNvSpPr>
              <p:nvPr/>
            </p:nvSpPr>
            <p:spPr bwMode="auto">
              <a:xfrm>
                <a:off x="3626" y="1718"/>
                <a:ext cx="171" cy="215"/>
              </a:xfrm>
              <a:custGeom>
                <a:avLst/>
                <a:gdLst>
                  <a:gd name="T0" fmla="*/ 0 w 90"/>
                  <a:gd name="T1" fmla="*/ 0 h 113"/>
                  <a:gd name="T2" fmla="*/ 45 w 90"/>
                  <a:gd name="T3" fmla="*/ 113 h 113"/>
                  <a:gd name="T4" fmla="*/ 90 w 90"/>
                  <a:gd name="T5" fmla="*/ 0 h 113"/>
                  <a:gd name="T6" fmla="*/ 0 w 90"/>
                  <a:gd name="T7" fmla="*/ 0 h 113"/>
                </a:gdLst>
                <a:ahLst/>
                <a:cxnLst>
                  <a:cxn ang="0">
                    <a:pos x="T0" y="T1"/>
                  </a:cxn>
                  <a:cxn ang="0">
                    <a:pos x="T2" y="T3"/>
                  </a:cxn>
                  <a:cxn ang="0">
                    <a:pos x="T4" y="T5"/>
                  </a:cxn>
                  <a:cxn ang="0">
                    <a:pos x="T6" y="T7"/>
                  </a:cxn>
                </a:cxnLst>
                <a:rect l="0" t="0" r="r" b="b"/>
                <a:pathLst>
                  <a:path w="90" h="113">
                    <a:moveTo>
                      <a:pt x="0" y="0"/>
                    </a:moveTo>
                    <a:cubicBezTo>
                      <a:pt x="0" y="44"/>
                      <a:pt x="17" y="83"/>
                      <a:pt x="45" y="113"/>
                    </a:cubicBezTo>
                    <a:cubicBezTo>
                      <a:pt x="72" y="83"/>
                      <a:pt x="90" y="44"/>
                      <a:pt x="9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89" name="Freeform 234">
                <a:extLst>
                  <a:ext uri="{FF2B5EF4-FFF2-40B4-BE49-F238E27FC236}">
                    <a16:creationId xmlns:a16="http://schemas.microsoft.com/office/drawing/2014/main" xmlns="" id="{9B0EB31F-DA61-AB4F-8BED-C824A0D98C18}"/>
                  </a:ext>
                </a:extLst>
              </p:cNvPr>
              <p:cNvSpPr>
                <a:spLocks/>
              </p:cNvSpPr>
              <p:nvPr/>
            </p:nvSpPr>
            <p:spPr bwMode="auto">
              <a:xfrm>
                <a:off x="3488" y="1396"/>
                <a:ext cx="208" cy="301"/>
              </a:xfrm>
              <a:custGeom>
                <a:avLst/>
                <a:gdLst>
                  <a:gd name="T0" fmla="*/ 61 w 109"/>
                  <a:gd name="T1" fmla="*/ 158 h 158"/>
                  <a:gd name="T2" fmla="*/ 109 w 109"/>
                  <a:gd name="T3" fmla="*/ 45 h 158"/>
                  <a:gd name="T4" fmla="*/ 0 w 109"/>
                  <a:gd name="T5" fmla="*/ 0 h 158"/>
                  <a:gd name="T6" fmla="*/ 0 w 109"/>
                  <a:gd name="T7" fmla="*/ 158 h 158"/>
                  <a:gd name="T8" fmla="*/ 61 w 109"/>
                  <a:gd name="T9" fmla="*/ 158 h 158"/>
                </a:gdLst>
                <a:ahLst/>
                <a:cxnLst>
                  <a:cxn ang="0">
                    <a:pos x="T0" y="T1"/>
                  </a:cxn>
                  <a:cxn ang="0">
                    <a:pos x="T2" y="T3"/>
                  </a:cxn>
                  <a:cxn ang="0">
                    <a:pos x="T4" y="T5"/>
                  </a:cxn>
                  <a:cxn ang="0">
                    <a:pos x="T6" y="T7"/>
                  </a:cxn>
                  <a:cxn ang="0">
                    <a:pos x="T8" y="T9"/>
                  </a:cxn>
                </a:cxnLst>
                <a:rect l="0" t="0" r="r" b="b"/>
                <a:pathLst>
                  <a:path w="109" h="158">
                    <a:moveTo>
                      <a:pt x="61" y="158"/>
                    </a:moveTo>
                    <a:cubicBezTo>
                      <a:pt x="63" y="114"/>
                      <a:pt x="81" y="75"/>
                      <a:pt x="109" y="45"/>
                    </a:cubicBezTo>
                    <a:cubicBezTo>
                      <a:pt x="80" y="18"/>
                      <a:pt x="42" y="1"/>
                      <a:pt x="0" y="0"/>
                    </a:cubicBezTo>
                    <a:cubicBezTo>
                      <a:pt x="0" y="158"/>
                      <a:pt x="0" y="158"/>
                      <a:pt x="0" y="158"/>
                    </a:cubicBezTo>
                    <a:lnTo>
                      <a:pt x="61"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0" name="Freeform 235">
                <a:extLst>
                  <a:ext uri="{FF2B5EF4-FFF2-40B4-BE49-F238E27FC236}">
                    <a16:creationId xmlns:a16="http://schemas.microsoft.com/office/drawing/2014/main" xmlns="" id="{545100C4-0F43-CC43-8CAA-3D978AD7F46C}"/>
                  </a:ext>
                </a:extLst>
              </p:cNvPr>
              <p:cNvSpPr>
                <a:spLocks/>
              </p:cNvSpPr>
              <p:nvPr/>
            </p:nvSpPr>
            <p:spPr bwMode="auto">
              <a:xfrm>
                <a:off x="3626" y="1497"/>
                <a:ext cx="171" cy="200"/>
              </a:xfrm>
              <a:custGeom>
                <a:avLst/>
                <a:gdLst>
                  <a:gd name="T0" fmla="*/ 90 w 90"/>
                  <a:gd name="T1" fmla="*/ 105 h 105"/>
                  <a:gd name="T2" fmla="*/ 45 w 90"/>
                  <a:gd name="T3" fmla="*/ 0 h 105"/>
                  <a:gd name="T4" fmla="*/ 0 w 90"/>
                  <a:gd name="T5" fmla="*/ 105 h 105"/>
                  <a:gd name="T6" fmla="*/ 90 w 90"/>
                  <a:gd name="T7" fmla="*/ 105 h 105"/>
                </a:gdLst>
                <a:ahLst/>
                <a:cxnLst>
                  <a:cxn ang="0">
                    <a:pos x="T0" y="T1"/>
                  </a:cxn>
                  <a:cxn ang="0">
                    <a:pos x="T2" y="T3"/>
                  </a:cxn>
                  <a:cxn ang="0">
                    <a:pos x="T4" y="T5"/>
                  </a:cxn>
                  <a:cxn ang="0">
                    <a:pos x="T6" y="T7"/>
                  </a:cxn>
                </a:cxnLst>
                <a:rect l="0" t="0" r="r" b="b"/>
                <a:pathLst>
                  <a:path w="90" h="105">
                    <a:moveTo>
                      <a:pt x="90" y="105"/>
                    </a:moveTo>
                    <a:cubicBezTo>
                      <a:pt x="87" y="64"/>
                      <a:pt x="71" y="28"/>
                      <a:pt x="45" y="0"/>
                    </a:cubicBezTo>
                    <a:cubicBezTo>
                      <a:pt x="19" y="28"/>
                      <a:pt x="2" y="64"/>
                      <a:pt x="0" y="105"/>
                    </a:cubicBezTo>
                    <a:lnTo>
                      <a:pt x="9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1" name="Freeform 236">
                <a:extLst>
                  <a:ext uri="{FF2B5EF4-FFF2-40B4-BE49-F238E27FC236}">
                    <a16:creationId xmlns:a16="http://schemas.microsoft.com/office/drawing/2014/main" xmlns="" id="{7C3E5F4A-C9BF-4D45-8414-B064DB825E50}"/>
                  </a:ext>
                </a:extLst>
              </p:cNvPr>
              <p:cNvSpPr>
                <a:spLocks/>
              </p:cNvSpPr>
              <p:nvPr/>
            </p:nvSpPr>
            <p:spPr bwMode="auto">
              <a:xfrm>
                <a:off x="3260" y="1396"/>
                <a:ext cx="207" cy="301"/>
              </a:xfrm>
              <a:custGeom>
                <a:avLst/>
                <a:gdLst>
                  <a:gd name="T0" fmla="*/ 109 w 109"/>
                  <a:gd name="T1" fmla="*/ 158 h 158"/>
                  <a:gd name="T2" fmla="*/ 109 w 109"/>
                  <a:gd name="T3" fmla="*/ 0 h 158"/>
                  <a:gd name="T4" fmla="*/ 0 w 109"/>
                  <a:gd name="T5" fmla="*/ 45 h 158"/>
                  <a:gd name="T6" fmla="*/ 48 w 109"/>
                  <a:gd name="T7" fmla="*/ 158 h 158"/>
                  <a:gd name="T8" fmla="*/ 109 w 109"/>
                  <a:gd name="T9" fmla="*/ 158 h 158"/>
                </a:gdLst>
                <a:ahLst/>
                <a:cxnLst>
                  <a:cxn ang="0">
                    <a:pos x="T0" y="T1"/>
                  </a:cxn>
                  <a:cxn ang="0">
                    <a:pos x="T2" y="T3"/>
                  </a:cxn>
                  <a:cxn ang="0">
                    <a:pos x="T4" y="T5"/>
                  </a:cxn>
                  <a:cxn ang="0">
                    <a:pos x="T6" y="T7"/>
                  </a:cxn>
                  <a:cxn ang="0">
                    <a:pos x="T8" y="T9"/>
                  </a:cxn>
                </a:cxnLst>
                <a:rect l="0" t="0" r="r" b="b"/>
                <a:pathLst>
                  <a:path w="109" h="158">
                    <a:moveTo>
                      <a:pt x="109" y="158"/>
                    </a:moveTo>
                    <a:cubicBezTo>
                      <a:pt x="109" y="0"/>
                      <a:pt x="109" y="0"/>
                      <a:pt x="109" y="0"/>
                    </a:cubicBezTo>
                    <a:cubicBezTo>
                      <a:pt x="66" y="1"/>
                      <a:pt x="28" y="18"/>
                      <a:pt x="0" y="45"/>
                    </a:cubicBezTo>
                    <a:cubicBezTo>
                      <a:pt x="28" y="75"/>
                      <a:pt x="45" y="114"/>
                      <a:pt x="48" y="158"/>
                    </a:cubicBezTo>
                    <a:lnTo>
                      <a:pt x="109"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2" name="Freeform 237">
                <a:extLst>
                  <a:ext uri="{FF2B5EF4-FFF2-40B4-BE49-F238E27FC236}">
                    <a16:creationId xmlns:a16="http://schemas.microsoft.com/office/drawing/2014/main" xmlns="" id="{68FB1FBB-FD0C-A849-B12D-A4AB79A19C03}"/>
                  </a:ext>
                </a:extLst>
              </p:cNvPr>
              <p:cNvSpPr>
                <a:spLocks/>
              </p:cNvSpPr>
              <p:nvPr/>
            </p:nvSpPr>
            <p:spPr bwMode="auto">
              <a:xfrm>
                <a:off x="3157" y="1718"/>
                <a:ext cx="173" cy="215"/>
              </a:xfrm>
              <a:custGeom>
                <a:avLst/>
                <a:gdLst>
                  <a:gd name="T0" fmla="*/ 0 w 91"/>
                  <a:gd name="T1" fmla="*/ 0 h 113"/>
                  <a:gd name="T2" fmla="*/ 46 w 91"/>
                  <a:gd name="T3" fmla="*/ 113 h 113"/>
                  <a:gd name="T4" fmla="*/ 91 w 91"/>
                  <a:gd name="T5" fmla="*/ 0 h 113"/>
                  <a:gd name="T6" fmla="*/ 0 w 91"/>
                  <a:gd name="T7" fmla="*/ 0 h 113"/>
                </a:gdLst>
                <a:ahLst/>
                <a:cxnLst>
                  <a:cxn ang="0">
                    <a:pos x="T0" y="T1"/>
                  </a:cxn>
                  <a:cxn ang="0">
                    <a:pos x="T2" y="T3"/>
                  </a:cxn>
                  <a:cxn ang="0">
                    <a:pos x="T4" y="T5"/>
                  </a:cxn>
                  <a:cxn ang="0">
                    <a:pos x="T6" y="T7"/>
                  </a:cxn>
                </a:cxnLst>
                <a:rect l="0" t="0" r="r" b="b"/>
                <a:pathLst>
                  <a:path w="91" h="113">
                    <a:moveTo>
                      <a:pt x="0" y="0"/>
                    </a:moveTo>
                    <a:cubicBezTo>
                      <a:pt x="1" y="44"/>
                      <a:pt x="18" y="83"/>
                      <a:pt x="46" y="113"/>
                    </a:cubicBezTo>
                    <a:cubicBezTo>
                      <a:pt x="73" y="83"/>
                      <a:pt x="90" y="44"/>
                      <a:pt x="9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3" name="Freeform 238">
                <a:extLst>
                  <a:ext uri="{FF2B5EF4-FFF2-40B4-BE49-F238E27FC236}">
                    <a16:creationId xmlns:a16="http://schemas.microsoft.com/office/drawing/2014/main" xmlns="" id="{6FB26E96-9780-5644-A71F-5B669A6876CD}"/>
                  </a:ext>
                </a:extLst>
              </p:cNvPr>
              <p:cNvSpPr>
                <a:spLocks noEditPoints="1"/>
              </p:cNvSpPr>
              <p:nvPr/>
            </p:nvSpPr>
            <p:spPr bwMode="auto">
              <a:xfrm>
                <a:off x="3607" y="3454"/>
                <a:ext cx="447" cy="447"/>
              </a:xfrm>
              <a:custGeom>
                <a:avLst/>
                <a:gdLst>
                  <a:gd name="T0" fmla="*/ 118 w 235"/>
                  <a:gd name="T1" fmla="*/ 0 h 235"/>
                  <a:gd name="T2" fmla="*/ 0 w 235"/>
                  <a:gd name="T3" fmla="*/ 117 h 235"/>
                  <a:gd name="T4" fmla="*/ 118 w 235"/>
                  <a:gd name="T5" fmla="*/ 235 h 235"/>
                  <a:gd name="T6" fmla="*/ 235 w 235"/>
                  <a:gd name="T7" fmla="*/ 117 h 235"/>
                  <a:gd name="T8" fmla="*/ 118 w 235"/>
                  <a:gd name="T9" fmla="*/ 0 h 235"/>
                  <a:gd name="T10" fmla="*/ 118 w 235"/>
                  <a:gd name="T11" fmla="*/ 202 h 235"/>
                  <a:gd name="T12" fmla="*/ 33 w 235"/>
                  <a:gd name="T13" fmla="*/ 117 h 235"/>
                  <a:gd name="T14" fmla="*/ 118 w 235"/>
                  <a:gd name="T15" fmla="*/ 33 h 235"/>
                  <a:gd name="T16" fmla="*/ 202 w 235"/>
                  <a:gd name="T17" fmla="*/ 117 h 235"/>
                  <a:gd name="T18" fmla="*/ 118 w 235"/>
                  <a:gd name="T19" fmla="*/ 20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5">
                    <a:moveTo>
                      <a:pt x="118" y="0"/>
                    </a:moveTo>
                    <a:cubicBezTo>
                      <a:pt x="53" y="0"/>
                      <a:pt x="0" y="53"/>
                      <a:pt x="0" y="117"/>
                    </a:cubicBezTo>
                    <a:cubicBezTo>
                      <a:pt x="0" y="182"/>
                      <a:pt x="53" y="235"/>
                      <a:pt x="118" y="235"/>
                    </a:cubicBezTo>
                    <a:cubicBezTo>
                      <a:pt x="182" y="235"/>
                      <a:pt x="235" y="182"/>
                      <a:pt x="235" y="117"/>
                    </a:cubicBezTo>
                    <a:cubicBezTo>
                      <a:pt x="235" y="53"/>
                      <a:pt x="182" y="0"/>
                      <a:pt x="118" y="0"/>
                    </a:cubicBezTo>
                    <a:close/>
                    <a:moveTo>
                      <a:pt x="118" y="202"/>
                    </a:moveTo>
                    <a:cubicBezTo>
                      <a:pt x="71" y="202"/>
                      <a:pt x="33" y="164"/>
                      <a:pt x="33" y="117"/>
                    </a:cubicBezTo>
                    <a:cubicBezTo>
                      <a:pt x="33" y="71"/>
                      <a:pt x="71" y="33"/>
                      <a:pt x="118" y="33"/>
                    </a:cubicBezTo>
                    <a:cubicBezTo>
                      <a:pt x="164" y="33"/>
                      <a:pt x="202" y="71"/>
                      <a:pt x="202" y="117"/>
                    </a:cubicBezTo>
                    <a:cubicBezTo>
                      <a:pt x="202" y="164"/>
                      <a:pt x="164" y="202"/>
                      <a:pt x="118"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4" name="Freeform 239">
                <a:extLst>
                  <a:ext uri="{FF2B5EF4-FFF2-40B4-BE49-F238E27FC236}">
                    <a16:creationId xmlns:a16="http://schemas.microsoft.com/office/drawing/2014/main" xmlns="" id="{592EF244-427D-A047-B9CB-B1516482A2B2}"/>
                  </a:ext>
                </a:extLst>
              </p:cNvPr>
              <p:cNvSpPr>
                <a:spLocks/>
              </p:cNvSpPr>
              <p:nvPr/>
            </p:nvSpPr>
            <p:spPr bwMode="auto">
              <a:xfrm>
                <a:off x="3963" y="3447"/>
                <a:ext cx="99" cy="99"/>
              </a:xfrm>
              <a:custGeom>
                <a:avLst/>
                <a:gdLst>
                  <a:gd name="T0" fmla="*/ 47 w 52"/>
                  <a:gd name="T1" fmla="*/ 29 h 52"/>
                  <a:gd name="T2" fmla="*/ 47 w 52"/>
                  <a:gd name="T3" fmla="*/ 47 h 52"/>
                  <a:gd name="T4" fmla="*/ 34 w 52"/>
                  <a:gd name="T5" fmla="*/ 50 h 52"/>
                  <a:gd name="T6" fmla="*/ 1 w 52"/>
                  <a:gd name="T7" fmla="*/ 18 h 52"/>
                  <a:gd name="T8" fmla="*/ 5 w 52"/>
                  <a:gd name="T9" fmla="*/ 5 h 52"/>
                  <a:gd name="T10" fmla="*/ 23 w 52"/>
                  <a:gd name="T11" fmla="*/ 5 h 52"/>
                  <a:gd name="T12" fmla="*/ 23 w 52"/>
                  <a:gd name="T13" fmla="*/ 5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7" y="29"/>
                    </a:moveTo>
                    <a:cubicBezTo>
                      <a:pt x="52" y="34"/>
                      <a:pt x="52" y="42"/>
                      <a:pt x="47" y="47"/>
                    </a:cubicBezTo>
                    <a:cubicBezTo>
                      <a:pt x="43" y="50"/>
                      <a:pt x="38" y="52"/>
                      <a:pt x="34" y="50"/>
                    </a:cubicBezTo>
                    <a:cubicBezTo>
                      <a:pt x="25" y="38"/>
                      <a:pt x="14" y="27"/>
                      <a:pt x="1" y="18"/>
                    </a:cubicBezTo>
                    <a:cubicBezTo>
                      <a:pt x="0" y="14"/>
                      <a:pt x="1" y="9"/>
                      <a:pt x="5" y="5"/>
                    </a:cubicBezTo>
                    <a:cubicBezTo>
                      <a:pt x="10" y="0"/>
                      <a:pt x="18" y="0"/>
                      <a:pt x="23" y="5"/>
                    </a:cubicBezTo>
                    <a:cubicBezTo>
                      <a:pt x="23" y="5"/>
                      <a:pt x="23" y="5"/>
                      <a:pt x="23"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5" name="Freeform 240">
                <a:extLst>
                  <a:ext uri="{FF2B5EF4-FFF2-40B4-BE49-F238E27FC236}">
                    <a16:creationId xmlns:a16="http://schemas.microsoft.com/office/drawing/2014/main" xmlns="" id="{4E5E12E6-010D-FD4A-90B5-E77CEC64F619}"/>
                  </a:ext>
                </a:extLst>
              </p:cNvPr>
              <p:cNvSpPr>
                <a:spLocks/>
              </p:cNvSpPr>
              <p:nvPr/>
            </p:nvSpPr>
            <p:spPr bwMode="auto">
              <a:xfrm>
                <a:off x="3774" y="3394"/>
                <a:ext cx="113" cy="49"/>
              </a:xfrm>
              <a:custGeom>
                <a:avLst/>
                <a:gdLst>
                  <a:gd name="T0" fmla="*/ 59 w 59"/>
                  <a:gd name="T1" fmla="*/ 13 h 26"/>
                  <a:gd name="T2" fmla="*/ 51 w 59"/>
                  <a:gd name="T3" fmla="*/ 25 h 26"/>
                  <a:gd name="T4" fmla="*/ 52 w 59"/>
                  <a:gd name="T5" fmla="*/ 26 h 26"/>
                  <a:gd name="T6" fmla="*/ 29 w 59"/>
                  <a:gd name="T7" fmla="*/ 24 h 26"/>
                  <a:gd name="T8" fmla="*/ 7 w 59"/>
                  <a:gd name="T9" fmla="*/ 26 h 26"/>
                  <a:gd name="T10" fmla="*/ 7 w 59"/>
                  <a:gd name="T11" fmla="*/ 25 h 26"/>
                  <a:gd name="T12" fmla="*/ 0 w 59"/>
                  <a:gd name="T13" fmla="*/ 13 h 26"/>
                  <a:gd name="T14" fmla="*/ 12 w 59"/>
                  <a:gd name="T15" fmla="*/ 0 h 26"/>
                  <a:gd name="T16" fmla="*/ 47 w 59"/>
                  <a:gd name="T17" fmla="*/ 0 h 26"/>
                  <a:gd name="T18" fmla="*/ 59 w 59"/>
                  <a:gd name="T1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26">
                    <a:moveTo>
                      <a:pt x="59" y="13"/>
                    </a:moveTo>
                    <a:cubicBezTo>
                      <a:pt x="59" y="19"/>
                      <a:pt x="56" y="23"/>
                      <a:pt x="51" y="25"/>
                    </a:cubicBezTo>
                    <a:cubicBezTo>
                      <a:pt x="51" y="26"/>
                      <a:pt x="52" y="26"/>
                      <a:pt x="52" y="26"/>
                    </a:cubicBezTo>
                    <a:cubicBezTo>
                      <a:pt x="44" y="25"/>
                      <a:pt x="37" y="24"/>
                      <a:pt x="29" y="24"/>
                    </a:cubicBezTo>
                    <a:cubicBezTo>
                      <a:pt x="22" y="24"/>
                      <a:pt x="15" y="25"/>
                      <a:pt x="7" y="26"/>
                    </a:cubicBezTo>
                    <a:cubicBezTo>
                      <a:pt x="7" y="26"/>
                      <a:pt x="7" y="26"/>
                      <a:pt x="7" y="25"/>
                    </a:cubicBezTo>
                    <a:cubicBezTo>
                      <a:pt x="3" y="23"/>
                      <a:pt x="0" y="19"/>
                      <a:pt x="0" y="13"/>
                    </a:cubicBezTo>
                    <a:cubicBezTo>
                      <a:pt x="0" y="6"/>
                      <a:pt x="5" y="0"/>
                      <a:pt x="12" y="0"/>
                    </a:cubicBezTo>
                    <a:cubicBezTo>
                      <a:pt x="47" y="0"/>
                      <a:pt x="47" y="0"/>
                      <a:pt x="47" y="0"/>
                    </a:cubicBezTo>
                    <a:cubicBezTo>
                      <a:pt x="54" y="0"/>
                      <a:pt x="59" y="6"/>
                      <a:pt x="5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6" name="Freeform 241">
                <a:extLst>
                  <a:ext uri="{FF2B5EF4-FFF2-40B4-BE49-F238E27FC236}">
                    <a16:creationId xmlns:a16="http://schemas.microsoft.com/office/drawing/2014/main" xmlns="" id="{00576079-B98B-D643-999A-194379548C3A}"/>
                  </a:ext>
                </a:extLst>
              </p:cNvPr>
              <p:cNvSpPr>
                <a:spLocks/>
              </p:cNvSpPr>
              <p:nvPr/>
            </p:nvSpPr>
            <p:spPr bwMode="auto">
              <a:xfrm>
                <a:off x="3740" y="3637"/>
                <a:ext cx="36" cy="69"/>
              </a:xfrm>
              <a:custGeom>
                <a:avLst/>
                <a:gdLst>
                  <a:gd name="T0" fmla="*/ 18 w 19"/>
                  <a:gd name="T1" fmla="*/ 29 h 36"/>
                  <a:gd name="T2" fmla="*/ 14 w 19"/>
                  <a:gd name="T3" fmla="*/ 29 h 36"/>
                  <a:gd name="T4" fmla="*/ 14 w 19"/>
                  <a:gd name="T5" fmla="*/ 2 h 36"/>
                  <a:gd name="T6" fmla="*/ 12 w 19"/>
                  <a:gd name="T7" fmla="*/ 0 h 36"/>
                  <a:gd name="T8" fmla="*/ 7 w 19"/>
                  <a:gd name="T9" fmla="*/ 0 h 36"/>
                  <a:gd name="T10" fmla="*/ 6 w 19"/>
                  <a:gd name="T11" fmla="*/ 2 h 36"/>
                  <a:gd name="T12" fmla="*/ 2 w 19"/>
                  <a:gd name="T13" fmla="*/ 6 h 36"/>
                  <a:gd name="T14" fmla="*/ 1 w 19"/>
                  <a:gd name="T15" fmla="*/ 6 h 36"/>
                  <a:gd name="T16" fmla="*/ 0 w 19"/>
                  <a:gd name="T17" fmla="*/ 8 h 36"/>
                  <a:gd name="T18" fmla="*/ 0 w 19"/>
                  <a:gd name="T19" fmla="*/ 12 h 36"/>
                  <a:gd name="T20" fmla="*/ 1 w 19"/>
                  <a:gd name="T21" fmla="*/ 14 h 36"/>
                  <a:gd name="T22" fmla="*/ 6 w 19"/>
                  <a:gd name="T23" fmla="*/ 14 h 36"/>
                  <a:gd name="T24" fmla="*/ 6 w 19"/>
                  <a:gd name="T25" fmla="*/ 29 h 36"/>
                  <a:gd name="T26" fmla="*/ 1 w 19"/>
                  <a:gd name="T27" fmla="*/ 29 h 36"/>
                  <a:gd name="T28" fmla="*/ 0 w 19"/>
                  <a:gd name="T29" fmla="*/ 30 h 36"/>
                  <a:gd name="T30" fmla="*/ 0 w 19"/>
                  <a:gd name="T31" fmla="*/ 35 h 36"/>
                  <a:gd name="T32" fmla="*/ 1 w 19"/>
                  <a:gd name="T33" fmla="*/ 36 h 36"/>
                  <a:gd name="T34" fmla="*/ 18 w 19"/>
                  <a:gd name="T35" fmla="*/ 36 h 36"/>
                  <a:gd name="T36" fmla="*/ 19 w 19"/>
                  <a:gd name="T37" fmla="*/ 35 h 36"/>
                  <a:gd name="T38" fmla="*/ 19 w 19"/>
                  <a:gd name="T39" fmla="*/ 30 h 36"/>
                  <a:gd name="T40" fmla="*/ 18 w 19"/>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36">
                    <a:moveTo>
                      <a:pt x="18" y="29"/>
                    </a:moveTo>
                    <a:cubicBezTo>
                      <a:pt x="14" y="29"/>
                      <a:pt x="14" y="29"/>
                      <a:pt x="14" y="29"/>
                    </a:cubicBezTo>
                    <a:cubicBezTo>
                      <a:pt x="14" y="2"/>
                      <a:pt x="14" y="2"/>
                      <a:pt x="14" y="2"/>
                    </a:cubicBezTo>
                    <a:cubicBezTo>
                      <a:pt x="14" y="1"/>
                      <a:pt x="13" y="0"/>
                      <a:pt x="12" y="0"/>
                    </a:cubicBezTo>
                    <a:cubicBezTo>
                      <a:pt x="7" y="0"/>
                      <a:pt x="7" y="0"/>
                      <a:pt x="7" y="0"/>
                    </a:cubicBezTo>
                    <a:cubicBezTo>
                      <a:pt x="6" y="0"/>
                      <a:pt x="6" y="1"/>
                      <a:pt x="6" y="2"/>
                    </a:cubicBezTo>
                    <a:cubicBezTo>
                      <a:pt x="6" y="6"/>
                      <a:pt x="3" y="6"/>
                      <a:pt x="2" y="6"/>
                    </a:cubicBezTo>
                    <a:cubicBezTo>
                      <a:pt x="1" y="6"/>
                      <a:pt x="1" y="6"/>
                      <a:pt x="1" y="6"/>
                    </a:cubicBezTo>
                    <a:cubicBezTo>
                      <a:pt x="0" y="6"/>
                      <a:pt x="0" y="7"/>
                      <a:pt x="0" y="8"/>
                    </a:cubicBezTo>
                    <a:cubicBezTo>
                      <a:pt x="0" y="12"/>
                      <a:pt x="0" y="12"/>
                      <a:pt x="0" y="12"/>
                    </a:cubicBezTo>
                    <a:cubicBezTo>
                      <a:pt x="0" y="13"/>
                      <a:pt x="0" y="14"/>
                      <a:pt x="1" y="14"/>
                    </a:cubicBezTo>
                    <a:cubicBezTo>
                      <a:pt x="6" y="14"/>
                      <a:pt x="6" y="14"/>
                      <a:pt x="6" y="14"/>
                    </a:cubicBezTo>
                    <a:cubicBezTo>
                      <a:pt x="6" y="29"/>
                      <a:pt x="6" y="29"/>
                      <a:pt x="6" y="29"/>
                    </a:cubicBezTo>
                    <a:cubicBezTo>
                      <a:pt x="1" y="29"/>
                      <a:pt x="1" y="29"/>
                      <a:pt x="1" y="29"/>
                    </a:cubicBezTo>
                    <a:cubicBezTo>
                      <a:pt x="0" y="29"/>
                      <a:pt x="0" y="29"/>
                      <a:pt x="0" y="30"/>
                    </a:cubicBezTo>
                    <a:cubicBezTo>
                      <a:pt x="0" y="35"/>
                      <a:pt x="0" y="35"/>
                      <a:pt x="0" y="35"/>
                    </a:cubicBezTo>
                    <a:cubicBezTo>
                      <a:pt x="0" y="36"/>
                      <a:pt x="0" y="36"/>
                      <a:pt x="1" y="36"/>
                    </a:cubicBezTo>
                    <a:cubicBezTo>
                      <a:pt x="18" y="36"/>
                      <a:pt x="18" y="36"/>
                      <a:pt x="18" y="36"/>
                    </a:cubicBezTo>
                    <a:cubicBezTo>
                      <a:pt x="19" y="36"/>
                      <a:pt x="19" y="36"/>
                      <a:pt x="19" y="35"/>
                    </a:cubicBezTo>
                    <a:cubicBezTo>
                      <a:pt x="19" y="30"/>
                      <a:pt x="19" y="30"/>
                      <a:pt x="19" y="30"/>
                    </a:cubicBezTo>
                    <a:cubicBezTo>
                      <a:pt x="19" y="29"/>
                      <a:pt x="19" y="29"/>
                      <a:pt x="1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7" name="Freeform 242">
                <a:extLst>
                  <a:ext uri="{FF2B5EF4-FFF2-40B4-BE49-F238E27FC236}">
                    <a16:creationId xmlns:a16="http://schemas.microsoft.com/office/drawing/2014/main" xmlns="" id="{FE6503A5-6A3F-174C-A361-AD2C62704A70}"/>
                  </a:ext>
                </a:extLst>
              </p:cNvPr>
              <p:cNvSpPr>
                <a:spLocks noEditPoints="1"/>
              </p:cNvSpPr>
              <p:nvPr/>
            </p:nvSpPr>
            <p:spPr bwMode="auto">
              <a:xfrm>
                <a:off x="3791" y="3660"/>
                <a:ext cx="18" cy="46"/>
              </a:xfrm>
              <a:custGeom>
                <a:avLst/>
                <a:gdLst>
                  <a:gd name="T0" fmla="*/ 7 w 9"/>
                  <a:gd name="T1" fmla="*/ 15 h 24"/>
                  <a:gd name="T2" fmla="*/ 1 w 9"/>
                  <a:gd name="T3" fmla="*/ 15 h 24"/>
                  <a:gd name="T4" fmla="*/ 0 w 9"/>
                  <a:gd name="T5" fmla="*/ 17 h 24"/>
                  <a:gd name="T6" fmla="*/ 0 w 9"/>
                  <a:gd name="T7" fmla="*/ 23 h 24"/>
                  <a:gd name="T8" fmla="*/ 1 w 9"/>
                  <a:gd name="T9" fmla="*/ 24 h 24"/>
                  <a:gd name="T10" fmla="*/ 7 w 9"/>
                  <a:gd name="T11" fmla="*/ 24 h 24"/>
                  <a:gd name="T12" fmla="*/ 9 w 9"/>
                  <a:gd name="T13" fmla="*/ 23 h 24"/>
                  <a:gd name="T14" fmla="*/ 9 w 9"/>
                  <a:gd name="T15" fmla="*/ 17 h 24"/>
                  <a:gd name="T16" fmla="*/ 7 w 9"/>
                  <a:gd name="T17" fmla="*/ 15 h 24"/>
                  <a:gd name="T18" fmla="*/ 7 w 9"/>
                  <a:gd name="T19" fmla="*/ 0 h 24"/>
                  <a:gd name="T20" fmla="*/ 1 w 9"/>
                  <a:gd name="T21" fmla="*/ 0 h 24"/>
                  <a:gd name="T22" fmla="*/ 0 w 9"/>
                  <a:gd name="T23" fmla="*/ 2 h 24"/>
                  <a:gd name="T24" fmla="*/ 0 w 9"/>
                  <a:gd name="T25" fmla="*/ 8 h 24"/>
                  <a:gd name="T26" fmla="*/ 1 w 9"/>
                  <a:gd name="T27" fmla="*/ 9 h 24"/>
                  <a:gd name="T28" fmla="*/ 7 w 9"/>
                  <a:gd name="T29" fmla="*/ 9 h 24"/>
                  <a:gd name="T30" fmla="*/ 9 w 9"/>
                  <a:gd name="T31" fmla="*/ 8 h 24"/>
                  <a:gd name="T32" fmla="*/ 9 w 9"/>
                  <a:gd name="T33" fmla="*/ 2 h 24"/>
                  <a:gd name="T34" fmla="*/ 7 w 9"/>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4">
                    <a:moveTo>
                      <a:pt x="7" y="15"/>
                    </a:moveTo>
                    <a:cubicBezTo>
                      <a:pt x="1" y="15"/>
                      <a:pt x="1" y="15"/>
                      <a:pt x="1" y="15"/>
                    </a:cubicBezTo>
                    <a:cubicBezTo>
                      <a:pt x="0" y="15"/>
                      <a:pt x="0" y="15"/>
                      <a:pt x="0" y="17"/>
                    </a:cubicBezTo>
                    <a:cubicBezTo>
                      <a:pt x="0" y="23"/>
                      <a:pt x="0" y="23"/>
                      <a:pt x="0" y="23"/>
                    </a:cubicBezTo>
                    <a:cubicBezTo>
                      <a:pt x="0" y="24"/>
                      <a:pt x="0" y="24"/>
                      <a:pt x="1" y="24"/>
                    </a:cubicBezTo>
                    <a:cubicBezTo>
                      <a:pt x="7" y="24"/>
                      <a:pt x="7" y="24"/>
                      <a:pt x="7" y="24"/>
                    </a:cubicBezTo>
                    <a:cubicBezTo>
                      <a:pt x="8" y="24"/>
                      <a:pt x="9" y="24"/>
                      <a:pt x="9" y="23"/>
                    </a:cubicBezTo>
                    <a:cubicBezTo>
                      <a:pt x="9" y="17"/>
                      <a:pt x="9" y="17"/>
                      <a:pt x="9" y="17"/>
                    </a:cubicBezTo>
                    <a:cubicBezTo>
                      <a:pt x="9" y="15"/>
                      <a:pt x="8" y="15"/>
                      <a:pt x="7" y="15"/>
                    </a:cubicBezTo>
                    <a:close/>
                    <a:moveTo>
                      <a:pt x="7" y="0"/>
                    </a:moveTo>
                    <a:cubicBezTo>
                      <a:pt x="1" y="0"/>
                      <a:pt x="1" y="0"/>
                      <a:pt x="1" y="0"/>
                    </a:cubicBezTo>
                    <a:cubicBezTo>
                      <a:pt x="0" y="0"/>
                      <a:pt x="0" y="0"/>
                      <a:pt x="0" y="2"/>
                    </a:cubicBezTo>
                    <a:cubicBezTo>
                      <a:pt x="0" y="8"/>
                      <a:pt x="0" y="8"/>
                      <a:pt x="0" y="8"/>
                    </a:cubicBezTo>
                    <a:cubicBezTo>
                      <a:pt x="0" y="9"/>
                      <a:pt x="0" y="9"/>
                      <a:pt x="1" y="9"/>
                    </a:cubicBezTo>
                    <a:cubicBezTo>
                      <a:pt x="7" y="9"/>
                      <a:pt x="7" y="9"/>
                      <a:pt x="7" y="9"/>
                    </a:cubicBezTo>
                    <a:cubicBezTo>
                      <a:pt x="8" y="9"/>
                      <a:pt x="9" y="9"/>
                      <a:pt x="9" y="8"/>
                    </a:cubicBezTo>
                    <a:cubicBezTo>
                      <a:pt x="9" y="2"/>
                      <a:pt x="9" y="2"/>
                      <a:pt x="9" y="2"/>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8" name="Freeform 243">
                <a:extLst>
                  <a:ext uri="{FF2B5EF4-FFF2-40B4-BE49-F238E27FC236}">
                    <a16:creationId xmlns:a16="http://schemas.microsoft.com/office/drawing/2014/main" xmlns="" id="{2B6CF766-D6C3-2C4F-A985-1D11AC3B1600}"/>
                  </a:ext>
                </a:extLst>
              </p:cNvPr>
              <p:cNvSpPr>
                <a:spLocks/>
              </p:cNvSpPr>
              <p:nvPr/>
            </p:nvSpPr>
            <p:spPr bwMode="auto">
              <a:xfrm>
                <a:off x="3818" y="3637"/>
                <a:ext cx="50" cy="69"/>
              </a:xfrm>
              <a:custGeom>
                <a:avLst/>
                <a:gdLst>
                  <a:gd name="T0" fmla="*/ 24 w 26"/>
                  <a:gd name="T1" fmla="*/ 29 h 36"/>
                  <a:gd name="T2" fmla="*/ 12 w 26"/>
                  <a:gd name="T3" fmla="*/ 29 h 36"/>
                  <a:gd name="T4" fmla="*/ 20 w 26"/>
                  <a:gd name="T5" fmla="*/ 22 h 36"/>
                  <a:gd name="T6" fmla="*/ 26 w 26"/>
                  <a:gd name="T7" fmla="*/ 11 h 36"/>
                  <a:gd name="T8" fmla="*/ 13 w 26"/>
                  <a:gd name="T9" fmla="*/ 0 h 36"/>
                  <a:gd name="T10" fmla="*/ 0 w 26"/>
                  <a:gd name="T11" fmla="*/ 12 h 36"/>
                  <a:gd name="T12" fmla="*/ 2 w 26"/>
                  <a:gd name="T13" fmla="*/ 14 h 36"/>
                  <a:gd name="T14" fmla="*/ 6 w 26"/>
                  <a:gd name="T15" fmla="*/ 14 h 36"/>
                  <a:gd name="T16" fmla="*/ 8 w 26"/>
                  <a:gd name="T17" fmla="*/ 13 h 36"/>
                  <a:gd name="T18" fmla="*/ 13 w 26"/>
                  <a:gd name="T19" fmla="*/ 7 h 36"/>
                  <a:gd name="T20" fmla="*/ 18 w 26"/>
                  <a:gd name="T21" fmla="*/ 11 h 36"/>
                  <a:gd name="T22" fmla="*/ 11 w 26"/>
                  <a:gd name="T23" fmla="*/ 20 h 36"/>
                  <a:gd name="T24" fmla="*/ 1 w 26"/>
                  <a:gd name="T25" fmla="*/ 28 h 36"/>
                  <a:gd name="T26" fmla="*/ 0 w 26"/>
                  <a:gd name="T27" fmla="*/ 31 h 36"/>
                  <a:gd name="T28" fmla="*/ 0 w 26"/>
                  <a:gd name="T29" fmla="*/ 35 h 36"/>
                  <a:gd name="T30" fmla="*/ 2 w 26"/>
                  <a:gd name="T31" fmla="*/ 36 h 36"/>
                  <a:gd name="T32" fmla="*/ 24 w 26"/>
                  <a:gd name="T33" fmla="*/ 36 h 36"/>
                  <a:gd name="T34" fmla="*/ 25 w 26"/>
                  <a:gd name="T35" fmla="*/ 35 h 36"/>
                  <a:gd name="T36" fmla="*/ 25 w 26"/>
                  <a:gd name="T37" fmla="*/ 30 h 36"/>
                  <a:gd name="T38" fmla="*/ 24 w 26"/>
                  <a:gd name="T3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36">
                    <a:moveTo>
                      <a:pt x="24" y="29"/>
                    </a:moveTo>
                    <a:cubicBezTo>
                      <a:pt x="12" y="29"/>
                      <a:pt x="12" y="29"/>
                      <a:pt x="12" y="29"/>
                    </a:cubicBezTo>
                    <a:cubicBezTo>
                      <a:pt x="12" y="29"/>
                      <a:pt x="16" y="25"/>
                      <a:pt x="20" y="22"/>
                    </a:cubicBezTo>
                    <a:cubicBezTo>
                      <a:pt x="23" y="19"/>
                      <a:pt x="26" y="17"/>
                      <a:pt x="26" y="11"/>
                    </a:cubicBezTo>
                    <a:cubicBezTo>
                      <a:pt x="26" y="4"/>
                      <a:pt x="20" y="0"/>
                      <a:pt x="13" y="0"/>
                    </a:cubicBezTo>
                    <a:cubicBezTo>
                      <a:pt x="6" y="0"/>
                      <a:pt x="0" y="3"/>
                      <a:pt x="0" y="12"/>
                    </a:cubicBezTo>
                    <a:cubicBezTo>
                      <a:pt x="0" y="14"/>
                      <a:pt x="1" y="14"/>
                      <a:pt x="2" y="14"/>
                    </a:cubicBezTo>
                    <a:cubicBezTo>
                      <a:pt x="6" y="14"/>
                      <a:pt x="6" y="14"/>
                      <a:pt x="6" y="14"/>
                    </a:cubicBezTo>
                    <a:cubicBezTo>
                      <a:pt x="7" y="14"/>
                      <a:pt x="8" y="13"/>
                      <a:pt x="8" y="13"/>
                    </a:cubicBezTo>
                    <a:cubicBezTo>
                      <a:pt x="8" y="9"/>
                      <a:pt x="10" y="7"/>
                      <a:pt x="13" y="7"/>
                    </a:cubicBezTo>
                    <a:cubicBezTo>
                      <a:pt x="16" y="7"/>
                      <a:pt x="18" y="8"/>
                      <a:pt x="18" y="11"/>
                    </a:cubicBezTo>
                    <a:cubicBezTo>
                      <a:pt x="18" y="14"/>
                      <a:pt x="14" y="17"/>
                      <a:pt x="11" y="20"/>
                    </a:cubicBezTo>
                    <a:cubicBezTo>
                      <a:pt x="6" y="24"/>
                      <a:pt x="1" y="28"/>
                      <a:pt x="1" y="28"/>
                    </a:cubicBezTo>
                    <a:cubicBezTo>
                      <a:pt x="1" y="29"/>
                      <a:pt x="0" y="29"/>
                      <a:pt x="0" y="31"/>
                    </a:cubicBezTo>
                    <a:cubicBezTo>
                      <a:pt x="0" y="35"/>
                      <a:pt x="0" y="35"/>
                      <a:pt x="0" y="35"/>
                    </a:cubicBezTo>
                    <a:cubicBezTo>
                      <a:pt x="0" y="36"/>
                      <a:pt x="0" y="36"/>
                      <a:pt x="2" y="36"/>
                    </a:cubicBezTo>
                    <a:cubicBezTo>
                      <a:pt x="24" y="36"/>
                      <a:pt x="24" y="36"/>
                      <a:pt x="24" y="36"/>
                    </a:cubicBezTo>
                    <a:cubicBezTo>
                      <a:pt x="25" y="36"/>
                      <a:pt x="25" y="36"/>
                      <a:pt x="25" y="35"/>
                    </a:cubicBezTo>
                    <a:cubicBezTo>
                      <a:pt x="25" y="30"/>
                      <a:pt x="25" y="30"/>
                      <a:pt x="25" y="30"/>
                    </a:cubicBezTo>
                    <a:cubicBezTo>
                      <a:pt x="25"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199" name="Freeform 244">
                <a:extLst>
                  <a:ext uri="{FF2B5EF4-FFF2-40B4-BE49-F238E27FC236}">
                    <a16:creationId xmlns:a16="http://schemas.microsoft.com/office/drawing/2014/main" xmlns="" id="{5C02F044-9745-AE4D-9B69-9F5B4A4C80B8}"/>
                  </a:ext>
                </a:extLst>
              </p:cNvPr>
              <p:cNvSpPr>
                <a:spLocks/>
              </p:cNvSpPr>
              <p:nvPr/>
            </p:nvSpPr>
            <p:spPr bwMode="auto">
              <a:xfrm>
                <a:off x="3873" y="3637"/>
                <a:ext cx="50" cy="70"/>
              </a:xfrm>
              <a:custGeom>
                <a:avLst/>
                <a:gdLst>
                  <a:gd name="T0" fmla="*/ 14 w 26"/>
                  <a:gd name="T1" fmla="*/ 13 h 37"/>
                  <a:gd name="T2" fmla="*/ 9 w 26"/>
                  <a:gd name="T3" fmla="*/ 14 h 37"/>
                  <a:gd name="T4" fmla="*/ 9 w 26"/>
                  <a:gd name="T5" fmla="*/ 8 h 37"/>
                  <a:gd name="T6" fmla="*/ 23 w 26"/>
                  <a:gd name="T7" fmla="*/ 8 h 37"/>
                  <a:gd name="T8" fmla="*/ 24 w 26"/>
                  <a:gd name="T9" fmla="*/ 7 h 37"/>
                  <a:gd name="T10" fmla="*/ 24 w 26"/>
                  <a:gd name="T11" fmla="*/ 2 h 37"/>
                  <a:gd name="T12" fmla="*/ 23 w 26"/>
                  <a:gd name="T13" fmla="*/ 0 h 37"/>
                  <a:gd name="T14" fmla="*/ 4 w 26"/>
                  <a:gd name="T15" fmla="*/ 0 h 37"/>
                  <a:gd name="T16" fmla="*/ 2 w 26"/>
                  <a:gd name="T17" fmla="*/ 2 h 37"/>
                  <a:gd name="T18" fmla="*/ 1 w 26"/>
                  <a:gd name="T19" fmla="*/ 20 h 37"/>
                  <a:gd name="T20" fmla="*/ 2 w 26"/>
                  <a:gd name="T21" fmla="*/ 22 h 37"/>
                  <a:gd name="T22" fmla="*/ 7 w 26"/>
                  <a:gd name="T23" fmla="*/ 22 h 37"/>
                  <a:gd name="T24" fmla="*/ 8 w 26"/>
                  <a:gd name="T25" fmla="*/ 22 h 37"/>
                  <a:gd name="T26" fmla="*/ 13 w 26"/>
                  <a:gd name="T27" fmla="*/ 20 h 37"/>
                  <a:gd name="T28" fmla="*/ 18 w 26"/>
                  <a:gd name="T29" fmla="*/ 24 h 37"/>
                  <a:gd name="T30" fmla="*/ 13 w 26"/>
                  <a:gd name="T31" fmla="*/ 29 h 37"/>
                  <a:gd name="T32" fmla="*/ 8 w 26"/>
                  <a:gd name="T33" fmla="*/ 26 h 37"/>
                  <a:gd name="T34" fmla="*/ 7 w 26"/>
                  <a:gd name="T35" fmla="*/ 25 h 37"/>
                  <a:gd name="T36" fmla="*/ 2 w 26"/>
                  <a:gd name="T37" fmla="*/ 25 h 37"/>
                  <a:gd name="T38" fmla="*/ 0 w 26"/>
                  <a:gd name="T39" fmla="*/ 27 h 37"/>
                  <a:gd name="T40" fmla="*/ 13 w 26"/>
                  <a:gd name="T41" fmla="*/ 37 h 37"/>
                  <a:gd name="T42" fmla="*/ 26 w 26"/>
                  <a:gd name="T43" fmla="*/ 25 h 37"/>
                  <a:gd name="T44" fmla="*/ 14 w 26"/>
                  <a:gd name="T4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37">
                    <a:moveTo>
                      <a:pt x="14" y="13"/>
                    </a:moveTo>
                    <a:cubicBezTo>
                      <a:pt x="12" y="13"/>
                      <a:pt x="10" y="14"/>
                      <a:pt x="9" y="14"/>
                    </a:cubicBezTo>
                    <a:cubicBezTo>
                      <a:pt x="9" y="8"/>
                      <a:pt x="9" y="8"/>
                      <a:pt x="9" y="8"/>
                    </a:cubicBezTo>
                    <a:cubicBezTo>
                      <a:pt x="23" y="8"/>
                      <a:pt x="23" y="8"/>
                      <a:pt x="23" y="8"/>
                    </a:cubicBezTo>
                    <a:cubicBezTo>
                      <a:pt x="24" y="8"/>
                      <a:pt x="24" y="7"/>
                      <a:pt x="24" y="7"/>
                    </a:cubicBezTo>
                    <a:cubicBezTo>
                      <a:pt x="24" y="2"/>
                      <a:pt x="24" y="2"/>
                      <a:pt x="24" y="2"/>
                    </a:cubicBezTo>
                    <a:cubicBezTo>
                      <a:pt x="24" y="1"/>
                      <a:pt x="24" y="0"/>
                      <a:pt x="23" y="0"/>
                    </a:cubicBezTo>
                    <a:cubicBezTo>
                      <a:pt x="4" y="0"/>
                      <a:pt x="4" y="0"/>
                      <a:pt x="4" y="0"/>
                    </a:cubicBezTo>
                    <a:cubicBezTo>
                      <a:pt x="2" y="0"/>
                      <a:pt x="2" y="1"/>
                      <a:pt x="2" y="2"/>
                    </a:cubicBezTo>
                    <a:cubicBezTo>
                      <a:pt x="1" y="20"/>
                      <a:pt x="1" y="20"/>
                      <a:pt x="1" y="20"/>
                    </a:cubicBezTo>
                    <a:cubicBezTo>
                      <a:pt x="1" y="22"/>
                      <a:pt x="1" y="22"/>
                      <a:pt x="2" y="22"/>
                    </a:cubicBezTo>
                    <a:cubicBezTo>
                      <a:pt x="7" y="22"/>
                      <a:pt x="7" y="22"/>
                      <a:pt x="7" y="22"/>
                    </a:cubicBezTo>
                    <a:cubicBezTo>
                      <a:pt x="7" y="22"/>
                      <a:pt x="7" y="22"/>
                      <a:pt x="8" y="22"/>
                    </a:cubicBezTo>
                    <a:cubicBezTo>
                      <a:pt x="9" y="20"/>
                      <a:pt x="11" y="20"/>
                      <a:pt x="13" y="20"/>
                    </a:cubicBezTo>
                    <a:cubicBezTo>
                      <a:pt x="16" y="20"/>
                      <a:pt x="18" y="22"/>
                      <a:pt x="18" y="24"/>
                    </a:cubicBezTo>
                    <a:cubicBezTo>
                      <a:pt x="18" y="27"/>
                      <a:pt x="17" y="29"/>
                      <a:pt x="13" y="29"/>
                    </a:cubicBezTo>
                    <a:cubicBezTo>
                      <a:pt x="11" y="29"/>
                      <a:pt x="9" y="28"/>
                      <a:pt x="8" y="26"/>
                    </a:cubicBezTo>
                    <a:cubicBezTo>
                      <a:pt x="8" y="25"/>
                      <a:pt x="7" y="25"/>
                      <a:pt x="7" y="25"/>
                    </a:cubicBezTo>
                    <a:cubicBezTo>
                      <a:pt x="2" y="25"/>
                      <a:pt x="2" y="25"/>
                      <a:pt x="2" y="25"/>
                    </a:cubicBezTo>
                    <a:cubicBezTo>
                      <a:pt x="1" y="25"/>
                      <a:pt x="0" y="25"/>
                      <a:pt x="0" y="27"/>
                    </a:cubicBezTo>
                    <a:cubicBezTo>
                      <a:pt x="0" y="32"/>
                      <a:pt x="6" y="37"/>
                      <a:pt x="13" y="37"/>
                    </a:cubicBezTo>
                    <a:cubicBezTo>
                      <a:pt x="20" y="37"/>
                      <a:pt x="26" y="33"/>
                      <a:pt x="26" y="25"/>
                    </a:cubicBezTo>
                    <a:cubicBezTo>
                      <a:pt x="26" y="18"/>
                      <a:pt x="21" y="13"/>
                      <a:pt x="1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0" name="Freeform 245">
                <a:extLst>
                  <a:ext uri="{FF2B5EF4-FFF2-40B4-BE49-F238E27FC236}">
                    <a16:creationId xmlns:a16="http://schemas.microsoft.com/office/drawing/2014/main" xmlns="" id="{0A1F6884-9C5E-F347-81A3-87B9D0761D71}"/>
                  </a:ext>
                </a:extLst>
              </p:cNvPr>
              <p:cNvSpPr>
                <a:spLocks noEditPoints="1"/>
              </p:cNvSpPr>
              <p:nvPr/>
            </p:nvSpPr>
            <p:spPr bwMode="auto">
              <a:xfrm>
                <a:off x="5413" y="2433"/>
                <a:ext cx="305" cy="652"/>
              </a:xfrm>
              <a:custGeom>
                <a:avLst/>
                <a:gdLst>
                  <a:gd name="T0" fmla="*/ 117 w 160"/>
                  <a:gd name="T1" fmla="*/ 65 h 343"/>
                  <a:gd name="T2" fmla="*/ 117 w 160"/>
                  <a:gd name="T3" fmla="*/ 56 h 343"/>
                  <a:gd name="T4" fmla="*/ 122 w 160"/>
                  <a:gd name="T5" fmla="*/ 56 h 343"/>
                  <a:gd name="T6" fmla="*/ 122 w 160"/>
                  <a:gd name="T7" fmla="*/ 0 h 343"/>
                  <a:gd name="T8" fmla="*/ 38 w 160"/>
                  <a:gd name="T9" fmla="*/ 0 h 343"/>
                  <a:gd name="T10" fmla="*/ 38 w 160"/>
                  <a:gd name="T11" fmla="*/ 56 h 343"/>
                  <a:gd name="T12" fmla="*/ 43 w 160"/>
                  <a:gd name="T13" fmla="*/ 56 h 343"/>
                  <a:gd name="T14" fmla="*/ 43 w 160"/>
                  <a:gd name="T15" fmla="*/ 65 h 343"/>
                  <a:gd name="T16" fmla="*/ 0 w 160"/>
                  <a:gd name="T17" fmla="*/ 123 h 343"/>
                  <a:gd name="T18" fmla="*/ 0 w 160"/>
                  <a:gd name="T19" fmla="*/ 276 h 343"/>
                  <a:gd name="T20" fmla="*/ 21 w 160"/>
                  <a:gd name="T21" fmla="*/ 321 h 343"/>
                  <a:gd name="T22" fmla="*/ 21 w 160"/>
                  <a:gd name="T23" fmla="*/ 343 h 343"/>
                  <a:gd name="T24" fmla="*/ 139 w 160"/>
                  <a:gd name="T25" fmla="*/ 343 h 343"/>
                  <a:gd name="T26" fmla="*/ 139 w 160"/>
                  <a:gd name="T27" fmla="*/ 321 h 343"/>
                  <a:gd name="T28" fmla="*/ 160 w 160"/>
                  <a:gd name="T29" fmla="*/ 276 h 343"/>
                  <a:gd name="T30" fmla="*/ 160 w 160"/>
                  <a:gd name="T31" fmla="*/ 123 h 343"/>
                  <a:gd name="T32" fmla="*/ 117 w 160"/>
                  <a:gd name="T33" fmla="*/ 65 h 343"/>
                  <a:gd name="T34" fmla="*/ 153 w 160"/>
                  <a:gd name="T35" fmla="*/ 246 h 343"/>
                  <a:gd name="T36" fmla="*/ 7 w 160"/>
                  <a:gd name="T37" fmla="*/ 246 h 343"/>
                  <a:gd name="T38" fmla="*/ 7 w 160"/>
                  <a:gd name="T39" fmla="*/ 163 h 343"/>
                  <a:gd name="T40" fmla="*/ 153 w 160"/>
                  <a:gd name="T41" fmla="*/ 163 h 343"/>
                  <a:gd name="T42" fmla="*/ 153 w 160"/>
                  <a:gd name="T43" fmla="*/ 24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343">
                    <a:moveTo>
                      <a:pt x="117" y="65"/>
                    </a:moveTo>
                    <a:cubicBezTo>
                      <a:pt x="117" y="56"/>
                      <a:pt x="117" y="56"/>
                      <a:pt x="117" y="56"/>
                    </a:cubicBezTo>
                    <a:cubicBezTo>
                      <a:pt x="122" y="56"/>
                      <a:pt x="122" y="56"/>
                      <a:pt x="122" y="56"/>
                    </a:cubicBezTo>
                    <a:cubicBezTo>
                      <a:pt x="122" y="0"/>
                      <a:pt x="122" y="0"/>
                      <a:pt x="122" y="0"/>
                    </a:cubicBezTo>
                    <a:cubicBezTo>
                      <a:pt x="38" y="0"/>
                      <a:pt x="38" y="0"/>
                      <a:pt x="38" y="0"/>
                    </a:cubicBezTo>
                    <a:cubicBezTo>
                      <a:pt x="38" y="56"/>
                      <a:pt x="38" y="56"/>
                      <a:pt x="38" y="56"/>
                    </a:cubicBezTo>
                    <a:cubicBezTo>
                      <a:pt x="43" y="56"/>
                      <a:pt x="43" y="56"/>
                      <a:pt x="43" y="56"/>
                    </a:cubicBezTo>
                    <a:cubicBezTo>
                      <a:pt x="43" y="65"/>
                      <a:pt x="43" y="65"/>
                      <a:pt x="43" y="65"/>
                    </a:cubicBezTo>
                    <a:cubicBezTo>
                      <a:pt x="18" y="73"/>
                      <a:pt x="0" y="96"/>
                      <a:pt x="0" y="123"/>
                    </a:cubicBezTo>
                    <a:cubicBezTo>
                      <a:pt x="0" y="276"/>
                      <a:pt x="0" y="276"/>
                      <a:pt x="0" y="276"/>
                    </a:cubicBezTo>
                    <a:cubicBezTo>
                      <a:pt x="0" y="294"/>
                      <a:pt x="8" y="310"/>
                      <a:pt x="21" y="321"/>
                    </a:cubicBezTo>
                    <a:cubicBezTo>
                      <a:pt x="21" y="343"/>
                      <a:pt x="21" y="343"/>
                      <a:pt x="21" y="343"/>
                    </a:cubicBezTo>
                    <a:cubicBezTo>
                      <a:pt x="139" y="343"/>
                      <a:pt x="139" y="343"/>
                      <a:pt x="139" y="343"/>
                    </a:cubicBezTo>
                    <a:cubicBezTo>
                      <a:pt x="139" y="321"/>
                      <a:pt x="139" y="321"/>
                      <a:pt x="139" y="321"/>
                    </a:cubicBezTo>
                    <a:cubicBezTo>
                      <a:pt x="152" y="310"/>
                      <a:pt x="160" y="294"/>
                      <a:pt x="160" y="276"/>
                    </a:cubicBezTo>
                    <a:cubicBezTo>
                      <a:pt x="160" y="123"/>
                      <a:pt x="160" y="123"/>
                      <a:pt x="160" y="123"/>
                    </a:cubicBezTo>
                    <a:cubicBezTo>
                      <a:pt x="160" y="96"/>
                      <a:pt x="142" y="73"/>
                      <a:pt x="117" y="65"/>
                    </a:cubicBezTo>
                    <a:close/>
                    <a:moveTo>
                      <a:pt x="153" y="246"/>
                    </a:moveTo>
                    <a:cubicBezTo>
                      <a:pt x="7" y="246"/>
                      <a:pt x="7" y="246"/>
                      <a:pt x="7" y="246"/>
                    </a:cubicBezTo>
                    <a:cubicBezTo>
                      <a:pt x="7" y="163"/>
                      <a:pt x="7" y="163"/>
                      <a:pt x="7" y="163"/>
                    </a:cubicBezTo>
                    <a:cubicBezTo>
                      <a:pt x="153" y="163"/>
                      <a:pt x="153" y="163"/>
                      <a:pt x="153" y="163"/>
                    </a:cubicBezTo>
                    <a:lnTo>
                      <a:pt x="15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1" name="Freeform 246">
                <a:extLst>
                  <a:ext uri="{FF2B5EF4-FFF2-40B4-BE49-F238E27FC236}">
                    <a16:creationId xmlns:a16="http://schemas.microsoft.com/office/drawing/2014/main" xmlns="" id="{09D0494F-5A9D-104D-943F-B37940290C21}"/>
                  </a:ext>
                </a:extLst>
              </p:cNvPr>
              <p:cNvSpPr>
                <a:spLocks/>
              </p:cNvSpPr>
              <p:nvPr/>
            </p:nvSpPr>
            <p:spPr bwMode="auto">
              <a:xfrm>
                <a:off x="5501" y="2754"/>
                <a:ext cx="129" cy="130"/>
              </a:xfrm>
              <a:custGeom>
                <a:avLst/>
                <a:gdLst>
                  <a:gd name="T0" fmla="*/ 40 w 129"/>
                  <a:gd name="T1" fmla="*/ 130 h 130"/>
                  <a:gd name="T2" fmla="*/ 89 w 129"/>
                  <a:gd name="T3" fmla="*/ 130 h 130"/>
                  <a:gd name="T4" fmla="*/ 89 w 129"/>
                  <a:gd name="T5" fmla="*/ 90 h 130"/>
                  <a:gd name="T6" fmla="*/ 129 w 129"/>
                  <a:gd name="T7" fmla="*/ 90 h 130"/>
                  <a:gd name="T8" fmla="*/ 129 w 129"/>
                  <a:gd name="T9" fmla="*/ 40 h 130"/>
                  <a:gd name="T10" fmla="*/ 89 w 129"/>
                  <a:gd name="T11" fmla="*/ 40 h 130"/>
                  <a:gd name="T12" fmla="*/ 89 w 129"/>
                  <a:gd name="T13" fmla="*/ 0 h 130"/>
                  <a:gd name="T14" fmla="*/ 40 w 129"/>
                  <a:gd name="T15" fmla="*/ 0 h 130"/>
                  <a:gd name="T16" fmla="*/ 40 w 129"/>
                  <a:gd name="T17" fmla="*/ 40 h 130"/>
                  <a:gd name="T18" fmla="*/ 0 w 129"/>
                  <a:gd name="T19" fmla="*/ 40 h 130"/>
                  <a:gd name="T20" fmla="*/ 0 w 129"/>
                  <a:gd name="T21" fmla="*/ 90 h 130"/>
                  <a:gd name="T22" fmla="*/ 40 w 129"/>
                  <a:gd name="T23" fmla="*/ 90 h 130"/>
                  <a:gd name="T24" fmla="*/ 40 w 129"/>
                  <a:gd name="T2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30">
                    <a:moveTo>
                      <a:pt x="40" y="130"/>
                    </a:moveTo>
                    <a:lnTo>
                      <a:pt x="89" y="130"/>
                    </a:lnTo>
                    <a:lnTo>
                      <a:pt x="89" y="90"/>
                    </a:lnTo>
                    <a:lnTo>
                      <a:pt x="129" y="90"/>
                    </a:lnTo>
                    <a:lnTo>
                      <a:pt x="129" y="40"/>
                    </a:lnTo>
                    <a:lnTo>
                      <a:pt x="89" y="40"/>
                    </a:lnTo>
                    <a:lnTo>
                      <a:pt x="89" y="0"/>
                    </a:lnTo>
                    <a:lnTo>
                      <a:pt x="40" y="0"/>
                    </a:lnTo>
                    <a:lnTo>
                      <a:pt x="40" y="40"/>
                    </a:lnTo>
                    <a:lnTo>
                      <a:pt x="0" y="40"/>
                    </a:lnTo>
                    <a:lnTo>
                      <a:pt x="0" y="90"/>
                    </a:lnTo>
                    <a:lnTo>
                      <a:pt x="40" y="90"/>
                    </a:lnTo>
                    <a:lnTo>
                      <a:pt x="40"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2" name="Freeform 247">
                <a:extLst>
                  <a:ext uri="{FF2B5EF4-FFF2-40B4-BE49-F238E27FC236}">
                    <a16:creationId xmlns:a16="http://schemas.microsoft.com/office/drawing/2014/main" xmlns="" id="{96EAB4CE-7E2A-9340-AC7C-601CA28D0958}"/>
                  </a:ext>
                </a:extLst>
              </p:cNvPr>
              <p:cNvSpPr>
                <a:spLocks noEditPoints="1"/>
              </p:cNvSpPr>
              <p:nvPr/>
            </p:nvSpPr>
            <p:spPr bwMode="auto">
              <a:xfrm>
                <a:off x="5028" y="1305"/>
                <a:ext cx="362" cy="312"/>
              </a:xfrm>
              <a:custGeom>
                <a:avLst/>
                <a:gdLst>
                  <a:gd name="T0" fmla="*/ 137 w 190"/>
                  <a:gd name="T1" fmla="*/ 0 h 164"/>
                  <a:gd name="T2" fmla="*/ 95 w 190"/>
                  <a:gd name="T3" fmla="*/ 22 h 164"/>
                  <a:gd name="T4" fmla="*/ 52 w 190"/>
                  <a:gd name="T5" fmla="*/ 0 h 164"/>
                  <a:gd name="T6" fmla="*/ 0 w 190"/>
                  <a:gd name="T7" fmla="*/ 53 h 164"/>
                  <a:gd name="T8" fmla="*/ 95 w 190"/>
                  <a:gd name="T9" fmla="*/ 164 h 164"/>
                  <a:gd name="T10" fmla="*/ 190 w 190"/>
                  <a:gd name="T11" fmla="*/ 53 h 164"/>
                  <a:gd name="T12" fmla="*/ 137 w 190"/>
                  <a:gd name="T13" fmla="*/ 0 h 164"/>
                  <a:gd name="T14" fmla="*/ 128 w 190"/>
                  <a:gd name="T15" fmla="*/ 93 h 164"/>
                  <a:gd name="T16" fmla="*/ 105 w 190"/>
                  <a:gd name="T17" fmla="*/ 93 h 164"/>
                  <a:gd name="T18" fmla="*/ 105 w 190"/>
                  <a:gd name="T19" fmla="*/ 116 h 164"/>
                  <a:gd name="T20" fmla="*/ 84 w 190"/>
                  <a:gd name="T21" fmla="*/ 116 h 164"/>
                  <a:gd name="T22" fmla="*/ 84 w 190"/>
                  <a:gd name="T23" fmla="*/ 93 h 164"/>
                  <a:gd name="T24" fmla="*/ 61 w 190"/>
                  <a:gd name="T25" fmla="*/ 93 h 164"/>
                  <a:gd name="T26" fmla="*/ 61 w 190"/>
                  <a:gd name="T27" fmla="*/ 72 h 164"/>
                  <a:gd name="T28" fmla="*/ 84 w 190"/>
                  <a:gd name="T29" fmla="*/ 72 h 164"/>
                  <a:gd name="T30" fmla="*/ 84 w 190"/>
                  <a:gd name="T31" fmla="*/ 49 h 164"/>
                  <a:gd name="T32" fmla="*/ 105 w 190"/>
                  <a:gd name="T33" fmla="*/ 49 h 164"/>
                  <a:gd name="T34" fmla="*/ 105 w 190"/>
                  <a:gd name="T35" fmla="*/ 72 h 164"/>
                  <a:gd name="T36" fmla="*/ 128 w 190"/>
                  <a:gd name="T37" fmla="*/ 72 h 164"/>
                  <a:gd name="T38" fmla="*/ 128 w 190"/>
                  <a:gd name="T39" fmla="*/ 9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164">
                    <a:moveTo>
                      <a:pt x="137" y="0"/>
                    </a:moveTo>
                    <a:cubicBezTo>
                      <a:pt x="120" y="0"/>
                      <a:pt x="104" y="9"/>
                      <a:pt x="95" y="22"/>
                    </a:cubicBezTo>
                    <a:cubicBezTo>
                      <a:pt x="85" y="9"/>
                      <a:pt x="70" y="0"/>
                      <a:pt x="52" y="0"/>
                    </a:cubicBezTo>
                    <a:cubicBezTo>
                      <a:pt x="23" y="0"/>
                      <a:pt x="0" y="17"/>
                      <a:pt x="0" y="53"/>
                    </a:cubicBezTo>
                    <a:cubicBezTo>
                      <a:pt x="0" y="103"/>
                      <a:pt x="95" y="164"/>
                      <a:pt x="95" y="164"/>
                    </a:cubicBezTo>
                    <a:cubicBezTo>
                      <a:pt x="95" y="164"/>
                      <a:pt x="190" y="101"/>
                      <a:pt x="190" y="53"/>
                    </a:cubicBezTo>
                    <a:cubicBezTo>
                      <a:pt x="190" y="24"/>
                      <a:pt x="166" y="0"/>
                      <a:pt x="137" y="0"/>
                    </a:cubicBezTo>
                    <a:close/>
                    <a:moveTo>
                      <a:pt x="128" y="93"/>
                    </a:moveTo>
                    <a:cubicBezTo>
                      <a:pt x="105" y="93"/>
                      <a:pt x="105" y="93"/>
                      <a:pt x="105" y="93"/>
                    </a:cubicBezTo>
                    <a:cubicBezTo>
                      <a:pt x="105" y="116"/>
                      <a:pt x="105" y="116"/>
                      <a:pt x="105" y="116"/>
                    </a:cubicBezTo>
                    <a:cubicBezTo>
                      <a:pt x="84" y="116"/>
                      <a:pt x="84" y="116"/>
                      <a:pt x="84" y="116"/>
                    </a:cubicBezTo>
                    <a:cubicBezTo>
                      <a:pt x="84" y="93"/>
                      <a:pt x="84" y="93"/>
                      <a:pt x="84" y="93"/>
                    </a:cubicBezTo>
                    <a:cubicBezTo>
                      <a:pt x="61" y="93"/>
                      <a:pt x="61" y="93"/>
                      <a:pt x="61" y="93"/>
                    </a:cubicBezTo>
                    <a:cubicBezTo>
                      <a:pt x="61" y="72"/>
                      <a:pt x="61" y="72"/>
                      <a:pt x="61" y="72"/>
                    </a:cubicBezTo>
                    <a:cubicBezTo>
                      <a:pt x="84" y="72"/>
                      <a:pt x="84" y="72"/>
                      <a:pt x="84" y="72"/>
                    </a:cubicBezTo>
                    <a:cubicBezTo>
                      <a:pt x="84" y="49"/>
                      <a:pt x="84" y="49"/>
                      <a:pt x="84" y="49"/>
                    </a:cubicBezTo>
                    <a:cubicBezTo>
                      <a:pt x="105" y="49"/>
                      <a:pt x="105" y="49"/>
                      <a:pt x="105" y="49"/>
                    </a:cubicBezTo>
                    <a:cubicBezTo>
                      <a:pt x="105" y="72"/>
                      <a:pt x="105" y="72"/>
                      <a:pt x="105" y="72"/>
                    </a:cubicBezTo>
                    <a:cubicBezTo>
                      <a:pt x="128" y="72"/>
                      <a:pt x="128" y="72"/>
                      <a:pt x="128" y="72"/>
                    </a:cubicBezTo>
                    <a:lnTo>
                      <a:pt x="128"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3" name="Freeform 248">
                <a:extLst>
                  <a:ext uri="{FF2B5EF4-FFF2-40B4-BE49-F238E27FC236}">
                    <a16:creationId xmlns:a16="http://schemas.microsoft.com/office/drawing/2014/main" xmlns="" id="{F2FB87D2-FAF8-0748-8F15-E71050CE3455}"/>
                  </a:ext>
                </a:extLst>
              </p:cNvPr>
              <p:cNvSpPr>
                <a:spLocks/>
              </p:cNvSpPr>
              <p:nvPr/>
            </p:nvSpPr>
            <p:spPr bwMode="auto">
              <a:xfrm>
                <a:off x="4523" y="2241"/>
                <a:ext cx="69" cy="209"/>
              </a:xfrm>
              <a:custGeom>
                <a:avLst/>
                <a:gdLst>
                  <a:gd name="T0" fmla="*/ 29 w 36"/>
                  <a:gd name="T1" fmla="*/ 15 h 110"/>
                  <a:gd name="T2" fmla="*/ 18 w 36"/>
                  <a:gd name="T3" fmla="*/ 107 h 110"/>
                  <a:gd name="T4" fmla="*/ 11 w 36"/>
                  <a:gd name="T5" fmla="*/ 110 h 110"/>
                  <a:gd name="T6" fmla="*/ 5 w 36"/>
                  <a:gd name="T7" fmla="*/ 108 h 110"/>
                  <a:gd name="T8" fmla="*/ 3 w 36"/>
                  <a:gd name="T9" fmla="*/ 95 h 110"/>
                  <a:gd name="T10" fmla="*/ 10 w 36"/>
                  <a:gd name="T11" fmla="*/ 17 h 110"/>
                  <a:gd name="T12" fmla="*/ 8 w 36"/>
                  <a:gd name="T13" fmla="*/ 0 h 110"/>
                  <a:gd name="T14" fmla="*/ 27 w 36"/>
                  <a:gd name="T15" fmla="*/ 0 h 110"/>
                  <a:gd name="T16" fmla="*/ 29 w 36"/>
                  <a:gd name="T17"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10">
                    <a:moveTo>
                      <a:pt x="29" y="15"/>
                    </a:moveTo>
                    <a:cubicBezTo>
                      <a:pt x="32" y="46"/>
                      <a:pt x="36" y="84"/>
                      <a:pt x="18" y="107"/>
                    </a:cubicBezTo>
                    <a:cubicBezTo>
                      <a:pt x="16" y="109"/>
                      <a:pt x="14" y="110"/>
                      <a:pt x="11" y="110"/>
                    </a:cubicBezTo>
                    <a:cubicBezTo>
                      <a:pt x="9" y="110"/>
                      <a:pt x="7" y="110"/>
                      <a:pt x="5" y="108"/>
                    </a:cubicBezTo>
                    <a:cubicBezTo>
                      <a:pt x="1" y="105"/>
                      <a:pt x="0" y="99"/>
                      <a:pt x="3" y="95"/>
                    </a:cubicBezTo>
                    <a:cubicBezTo>
                      <a:pt x="17" y="78"/>
                      <a:pt x="13" y="43"/>
                      <a:pt x="10" y="17"/>
                    </a:cubicBezTo>
                    <a:cubicBezTo>
                      <a:pt x="9" y="11"/>
                      <a:pt x="9" y="5"/>
                      <a:pt x="8" y="0"/>
                    </a:cubicBezTo>
                    <a:cubicBezTo>
                      <a:pt x="27" y="0"/>
                      <a:pt x="27" y="0"/>
                      <a:pt x="27" y="0"/>
                    </a:cubicBezTo>
                    <a:cubicBezTo>
                      <a:pt x="28" y="5"/>
                      <a:pt x="28" y="10"/>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4" name="Freeform 249">
                <a:extLst>
                  <a:ext uri="{FF2B5EF4-FFF2-40B4-BE49-F238E27FC236}">
                    <a16:creationId xmlns:a16="http://schemas.microsoft.com/office/drawing/2014/main" xmlns="" id="{29F4CD4B-BEBF-2147-9C05-E62B378184C6}"/>
                  </a:ext>
                </a:extLst>
              </p:cNvPr>
              <p:cNvSpPr>
                <a:spLocks/>
              </p:cNvSpPr>
              <p:nvPr/>
            </p:nvSpPr>
            <p:spPr bwMode="auto">
              <a:xfrm>
                <a:off x="4472" y="2169"/>
                <a:ext cx="165" cy="72"/>
              </a:xfrm>
              <a:custGeom>
                <a:avLst/>
                <a:gdLst>
                  <a:gd name="T0" fmla="*/ 87 w 87"/>
                  <a:gd name="T1" fmla="*/ 11 h 38"/>
                  <a:gd name="T2" fmla="*/ 60 w 87"/>
                  <a:gd name="T3" fmla="*/ 38 h 38"/>
                  <a:gd name="T4" fmla="*/ 54 w 87"/>
                  <a:gd name="T5" fmla="*/ 38 h 38"/>
                  <a:gd name="T6" fmla="*/ 35 w 87"/>
                  <a:gd name="T7" fmla="*/ 38 h 38"/>
                  <a:gd name="T8" fmla="*/ 27 w 87"/>
                  <a:gd name="T9" fmla="*/ 38 h 38"/>
                  <a:gd name="T10" fmla="*/ 0 w 87"/>
                  <a:gd name="T11" fmla="*/ 11 h 38"/>
                  <a:gd name="T12" fmla="*/ 0 w 87"/>
                  <a:gd name="T13" fmla="*/ 0 h 38"/>
                  <a:gd name="T14" fmla="*/ 87 w 87"/>
                  <a:gd name="T15" fmla="*/ 0 h 38"/>
                  <a:gd name="T16" fmla="*/ 87 w 87"/>
                  <a:gd name="T1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8">
                    <a:moveTo>
                      <a:pt x="87" y="11"/>
                    </a:moveTo>
                    <a:cubicBezTo>
                      <a:pt x="87" y="26"/>
                      <a:pt x="75" y="38"/>
                      <a:pt x="60" y="38"/>
                    </a:cubicBezTo>
                    <a:cubicBezTo>
                      <a:pt x="54" y="38"/>
                      <a:pt x="54" y="38"/>
                      <a:pt x="54" y="38"/>
                    </a:cubicBezTo>
                    <a:cubicBezTo>
                      <a:pt x="35" y="38"/>
                      <a:pt x="35" y="38"/>
                      <a:pt x="35" y="38"/>
                    </a:cubicBezTo>
                    <a:cubicBezTo>
                      <a:pt x="27" y="38"/>
                      <a:pt x="27" y="38"/>
                      <a:pt x="27" y="38"/>
                    </a:cubicBezTo>
                    <a:cubicBezTo>
                      <a:pt x="12" y="38"/>
                      <a:pt x="0" y="26"/>
                      <a:pt x="0" y="11"/>
                    </a:cubicBezTo>
                    <a:cubicBezTo>
                      <a:pt x="0" y="0"/>
                      <a:pt x="0" y="0"/>
                      <a:pt x="0" y="0"/>
                    </a:cubicBezTo>
                    <a:cubicBezTo>
                      <a:pt x="87" y="0"/>
                      <a:pt x="87" y="0"/>
                      <a:pt x="87" y="0"/>
                    </a:cubicBezTo>
                    <a:lnTo>
                      <a:pt x="8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5" name="Freeform 250">
                <a:extLst>
                  <a:ext uri="{FF2B5EF4-FFF2-40B4-BE49-F238E27FC236}">
                    <a16:creationId xmlns:a16="http://schemas.microsoft.com/office/drawing/2014/main" xmlns="" id="{6CEB639E-10CC-1C47-8B87-7CA9A53AF2DF}"/>
                  </a:ext>
                </a:extLst>
              </p:cNvPr>
              <p:cNvSpPr>
                <a:spLocks/>
              </p:cNvSpPr>
              <p:nvPr/>
            </p:nvSpPr>
            <p:spPr bwMode="auto">
              <a:xfrm>
                <a:off x="4439" y="1556"/>
                <a:ext cx="231" cy="42"/>
              </a:xfrm>
              <a:custGeom>
                <a:avLst/>
                <a:gdLst>
                  <a:gd name="T0" fmla="*/ 6 w 121"/>
                  <a:gd name="T1" fmla="*/ 22 h 22"/>
                  <a:gd name="T2" fmla="*/ 0 w 121"/>
                  <a:gd name="T3" fmla="*/ 21 h 22"/>
                  <a:gd name="T4" fmla="*/ 36 w 121"/>
                  <a:gd name="T5" fmla="*/ 0 h 22"/>
                  <a:gd name="T6" fmla="*/ 85 w 121"/>
                  <a:gd name="T7" fmla="*/ 0 h 22"/>
                  <a:gd name="T8" fmla="*/ 121 w 121"/>
                  <a:gd name="T9" fmla="*/ 21 h 22"/>
                  <a:gd name="T10" fmla="*/ 117 w 121"/>
                  <a:gd name="T11" fmla="*/ 22 h 22"/>
                  <a:gd name="T12" fmla="*/ 6 w 121"/>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1" h="22">
                    <a:moveTo>
                      <a:pt x="6" y="22"/>
                    </a:moveTo>
                    <a:cubicBezTo>
                      <a:pt x="4" y="22"/>
                      <a:pt x="0" y="22"/>
                      <a:pt x="0" y="21"/>
                    </a:cubicBezTo>
                    <a:cubicBezTo>
                      <a:pt x="7" y="9"/>
                      <a:pt x="20" y="0"/>
                      <a:pt x="36" y="0"/>
                    </a:cubicBezTo>
                    <a:cubicBezTo>
                      <a:pt x="85" y="0"/>
                      <a:pt x="85" y="0"/>
                      <a:pt x="85" y="0"/>
                    </a:cubicBezTo>
                    <a:cubicBezTo>
                      <a:pt x="100" y="0"/>
                      <a:pt x="114" y="9"/>
                      <a:pt x="121" y="21"/>
                    </a:cubicBezTo>
                    <a:cubicBezTo>
                      <a:pt x="120" y="22"/>
                      <a:pt x="118" y="22"/>
                      <a:pt x="117" y="22"/>
                    </a:cubicBezTo>
                    <a:lnTo>
                      <a:pt x="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6" name="Freeform 251">
                <a:extLst>
                  <a:ext uri="{FF2B5EF4-FFF2-40B4-BE49-F238E27FC236}">
                    <a16:creationId xmlns:a16="http://schemas.microsoft.com/office/drawing/2014/main" xmlns="" id="{CA98773F-CDFA-AF4C-BAB3-3B9BD46DD140}"/>
                  </a:ext>
                </a:extLst>
              </p:cNvPr>
              <p:cNvSpPr>
                <a:spLocks noEditPoints="1"/>
              </p:cNvSpPr>
              <p:nvPr/>
            </p:nvSpPr>
            <p:spPr bwMode="auto">
              <a:xfrm>
                <a:off x="4338" y="1587"/>
                <a:ext cx="437" cy="595"/>
              </a:xfrm>
              <a:custGeom>
                <a:avLst/>
                <a:gdLst>
                  <a:gd name="T0" fmla="*/ 170 w 229"/>
                  <a:gd name="T1" fmla="*/ 313 h 313"/>
                  <a:gd name="T2" fmla="*/ 59 w 229"/>
                  <a:gd name="T3" fmla="*/ 313 h 313"/>
                  <a:gd name="T4" fmla="*/ 0 w 229"/>
                  <a:gd name="T5" fmla="*/ 254 h 313"/>
                  <a:gd name="T6" fmla="*/ 0 w 229"/>
                  <a:gd name="T7" fmla="*/ 59 h 313"/>
                  <a:gd name="T8" fmla="*/ 52 w 229"/>
                  <a:gd name="T9" fmla="*/ 0 h 313"/>
                  <a:gd name="T10" fmla="*/ 59 w 229"/>
                  <a:gd name="T11" fmla="*/ 0 h 313"/>
                  <a:gd name="T12" fmla="*/ 170 w 229"/>
                  <a:gd name="T13" fmla="*/ 0 h 313"/>
                  <a:gd name="T14" fmla="*/ 174 w 229"/>
                  <a:gd name="T15" fmla="*/ 0 h 313"/>
                  <a:gd name="T16" fmla="*/ 229 w 229"/>
                  <a:gd name="T17" fmla="*/ 59 h 313"/>
                  <a:gd name="T18" fmla="*/ 229 w 229"/>
                  <a:gd name="T19" fmla="*/ 254 h 313"/>
                  <a:gd name="T20" fmla="*/ 170 w 229"/>
                  <a:gd name="T21" fmla="*/ 313 h 313"/>
                  <a:gd name="T22" fmla="*/ 59 w 229"/>
                  <a:gd name="T23" fmla="*/ 10 h 313"/>
                  <a:gd name="T24" fmla="*/ 54 w 229"/>
                  <a:gd name="T25" fmla="*/ 11 h 313"/>
                  <a:gd name="T26" fmla="*/ 11 w 229"/>
                  <a:gd name="T27" fmla="*/ 59 h 313"/>
                  <a:gd name="T28" fmla="*/ 11 w 229"/>
                  <a:gd name="T29" fmla="*/ 254 h 313"/>
                  <a:gd name="T30" fmla="*/ 59 w 229"/>
                  <a:gd name="T31" fmla="*/ 302 h 313"/>
                  <a:gd name="T32" fmla="*/ 170 w 229"/>
                  <a:gd name="T33" fmla="*/ 302 h 313"/>
                  <a:gd name="T34" fmla="*/ 218 w 229"/>
                  <a:gd name="T35" fmla="*/ 254 h 313"/>
                  <a:gd name="T36" fmla="*/ 218 w 229"/>
                  <a:gd name="T37" fmla="*/ 59 h 313"/>
                  <a:gd name="T38" fmla="*/ 174 w 229"/>
                  <a:gd name="T39" fmla="*/ 10 h 313"/>
                  <a:gd name="T40" fmla="*/ 170 w 229"/>
                  <a:gd name="T41" fmla="*/ 10 h 313"/>
                  <a:gd name="T42" fmla="*/ 59 w 229"/>
                  <a:gd name="T43" fmla="*/ 10 h 313"/>
                  <a:gd name="T44" fmla="*/ 151 w 229"/>
                  <a:gd name="T45" fmla="*/ 220 h 313"/>
                  <a:gd name="T46" fmla="*/ 81 w 229"/>
                  <a:gd name="T47" fmla="*/ 220 h 313"/>
                  <a:gd name="T48" fmla="*/ 41 w 229"/>
                  <a:gd name="T49" fmla="*/ 181 h 313"/>
                  <a:gd name="T50" fmla="*/ 41 w 229"/>
                  <a:gd name="T51" fmla="*/ 74 h 313"/>
                  <a:gd name="T52" fmla="*/ 81 w 229"/>
                  <a:gd name="T53" fmla="*/ 35 h 313"/>
                  <a:gd name="T54" fmla="*/ 151 w 229"/>
                  <a:gd name="T55" fmla="*/ 35 h 313"/>
                  <a:gd name="T56" fmla="*/ 191 w 229"/>
                  <a:gd name="T57" fmla="*/ 74 h 313"/>
                  <a:gd name="T58" fmla="*/ 191 w 229"/>
                  <a:gd name="T59" fmla="*/ 181 h 313"/>
                  <a:gd name="T60" fmla="*/ 151 w 229"/>
                  <a:gd name="T61" fmla="*/ 220 h 313"/>
                  <a:gd name="T62" fmla="*/ 81 w 229"/>
                  <a:gd name="T63" fmla="*/ 45 h 313"/>
                  <a:gd name="T64" fmla="*/ 52 w 229"/>
                  <a:gd name="T65" fmla="*/ 74 h 313"/>
                  <a:gd name="T66" fmla="*/ 52 w 229"/>
                  <a:gd name="T67" fmla="*/ 181 h 313"/>
                  <a:gd name="T68" fmla="*/ 81 w 229"/>
                  <a:gd name="T69" fmla="*/ 209 h 313"/>
                  <a:gd name="T70" fmla="*/ 151 w 229"/>
                  <a:gd name="T71" fmla="*/ 209 h 313"/>
                  <a:gd name="T72" fmla="*/ 180 w 229"/>
                  <a:gd name="T73" fmla="*/ 181 h 313"/>
                  <a:gd name="T74" fmla="*/ 180 w 229"/>
                  <a:gd name="T75" fmla="*/ 74 h 313"/>
                  <a:gd name="T76" fmla="*/ 151 w 229"/>
                  <a:gd name="T77" fmla="*/ 45 h 313"/>
                  <a:gd name="T78" fmla="*/ 81 w 229"/>
                  <a:gd name="T79" fmla="*/ 4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 h="313">
                    <a:moveTo>
                      <a:pt x="170" y="313"/>
                    </a:moveTo>
                    <a:cubicBezTo>
                      <a:pt x="59" y="313"/>
                      <a:pt x="59" y="313"/>
                      <a:pt x="59" y="313"/>
                    </a:cubicBezTo>
                    <a:cubicBezTo>
                      <a:pt x="27" y="313"/>
                      <a:pt x="0" y="286"/>
                      <a:pt x="0" y="254"/>
                    </a:cubicBezTo>
                    <a:cubicBezTo>
                      <a:pt x="0" y="59"/>
                      <a:pt x="0" y="59"/>
                      <a:pt x="0" y="59"/>
                    </a:cubicBezTo>
                    <a:cubicBezTo>
                      <a:pt x="0" y="29"/>
                      <a:pt x="23" y="4"/>
                      <a:pt x="52" y="0"/>
                    </a:cubicBezTo>
                    <a:cubicBezTo>
                      <a:pt x="55" y="0"/>
                      <a:pt x="57" y="0"/>
                      <a:pt x="59" y="0"/>
                    </a:cubicBezTo>
                    <a:cubicBezTo>
                      <a:pt x="170" y="0"/>
                      <a:pt x="170" y="0"/>
                      <a:pt x="170" y="0"/>
                    </a:cubicBezTo>
                    <a:cubicBezTo>
                      <a:pt x="171" y="0"/>
                      <a:pt x="173" y="0"/>
                      <a:pt x="174" y="0"/>
                    </a:cubicBezTo>
                    <a:cubicBezTo>
                      <a:pt x="205" y="2"/>
                      <a:pt x="229" y="28"/>
                      <a:pt x="229" y="59"/>
                    </a:cubicBezTo>
                    <a:cubicBezTo>
                      <a:pt x="229" y="254"/>
                      <a:pt x="229" y="254"/>
                      <a:pt x="229" y="254"/>
                    </a:cubicBezTo>
                    <a:cubicBezTo>
                      <a:pt x="229" y="286"/>
                      <a:pt x="202" y="313"/>
                      <a:pt x="170" y="313"/>
                    </a:cubicBezTo>
                    <a:close/>
                    <a:moveTo>
                      <a:pt x="59" y="10"/>
                    </a:moveTo>
                    <a:cubicBezTo>
                      <a:pt x="58" y="10"/>
                      <a:pt x="56" y="10"/>
                      <a:pt x="54" y="11"/>
                    </a:cubicBezTo>
                    <a:cubicBezTo>
                      <a:pt x="29" y="14"/>
                      <a:pt x="11" y="34"/>
                      <a:pt x="11" y="59"/>
                    </a:cubicBezTo>
                    <a:cubicBezTo>
                      <a:pt x="11" y="254"/>
                      <a:pt x="11" y="254"/>
                      <a:pt x="11" y="254"/>
                    </a:cubicBezTo>
                    <a:cubicBezTo>
                      <a:pt x="11" y="280"/>
                      <a:pt x="33" y="302"/>
                      <a:pt x="59" y="302"/>
                    </a:cubicBezTo>
                    <a:cubicBezTo>
                      <a:pt x="170" y="302"/>
                      <a:pt x="170" y="302"/>
                      <a:pt x="170" y="302"/>
                    </a:cubicBezTo>
                    <a:cubicBezTo>
                      <a:pt x="196" y="302"/>
                      <a:pt x="218" y="280"/>
                      <a:pt x="218" y="254"/>
                    </a:cubicBezTo>
                    <a:cubicBezTo>
                      <a:pt x="218" y="59"/>
                      <a:pt x="218" y="59"/>
                      <a:pt x="218" y="59"/>
                    </a:cubicBezTo>
                    <a:cubicBezTo>
                      <a:pt x="218" y="34"/>
                      <a:pt x="198" y="12"/>
                      <a:pt x="174" y="10"/>
                    </a:cubicBezTo>
                    <a:cubicBezTo>
                      <a:pt x="172" y="10"/>
                      <a:pt x="171" y="10"/>
                      <a:pt x="170" y="10"/>
                    </a:cubicBezTo>
                    <a:lnTo>
                      <a:pt x="59" y="10"/>
                    </a:lnTo>
                    <a:close/>
                    <a:moveTo>
                      <a:pt x="151" y="220"/>
                    </a:moveTo>
                    <a:cubicBezTo>
                      <a:pt x="81" y="220"/>
                      <a:pt x="81" y="220"/>
                      <a:pt x="81" y="220"/>
                    </a:cubicBezTo>
                    <a:cubicBezTo>
                      <a:pt x="59" y="220"/>
                      <a:pt x="41" y="202"/>
                      <a:pt x="41" y="181"/>
                    </a:cubicBezTo>
                    <a:cubicBezTo>
                      <a:pt x="41" y="74"/>
                      <a:pt x="41" y="74"/>
                      <a:pt x="41" y="74"/>
                    </a:cubicBezTo>
                    <a:cubicBezTo>
                      <a:pt x="41" y="52"/>
                      <a:pt x="59" y="35"/>
                      <a:pt x="81" y="35"/>
                    </a:cubicBezTo>
                    <a:cubicBezTo>
                      <a:pt x="151" y="35"/>
                      <a:pt x="151" y="35"/>
                      <a:pt x="151" y="35"/>
                    </a:cubicBezTo>
                    <a:cubicBezTo>
                      <a:pt x="173" y="35"/>
                      <a:pt x="191" y="52"/>
                      <a:pt x="191" y="74"/>
                    </a:cubicBezTo>
                    <a:cubicBezTo>
                      <a:pt x="191" y="181"/>
                      <a:pt x="191" y="181"/>
                      <a:pt x="191" y="181"/>
                    </a:cubicBezTo>
                    <a:cubicBezTo>
                      <a:pt x="191" y="202"/>
                      <a:pt x="173" y="220"/>
                      <a:pt x="151" y="220"/>
                    </a:cubicBezTo>
                    <a:close/>
                    <a:moveTo>
                      <a:pt x="81" y="45"/>
                    </a:moveTo>
                    <a:cubicBezTo>
                      <a:pt x="65" y="45"/>
                      <a:pt x="52" y="58"/>
                      <a:pt x="52" y="74"/>
                    </a:cubicBezTo>
                    <a:cubicBezTo>
                      <a:pt x="52" y="181"/>
                      <a:pt x="52" y="181"/>
                      <a:pt x="52" y="181"/>
                    </a:cubicBezTo>
                    <a:cubicBezTo>
                      <a:pt x="52" y="196"/>
                      <a:pt x="65" y="209"/>
                      <a:pt x="81" y="209"/>
                    </a:cubicBezTo>
                    <a:cubicBezTo>
                      <a:pt x="151" y="209"/>
                      <a:pt x="151" y="209"/>
                      <a:pt x="151" y="209"/>
                    </a:cubicBezTo>
                    <a:cubicBezTo>
                      <a:pt x="167" y="209"/>
                      <a:pt x="180" y="196"/>
                      <a:pt x="180" y="181"/>
                    </a:cubicBezTo>
                    <a:cubicBezTo>
                      <a:pt x="180" y="74"/>
                      <a:pt x="180" y="74"/>
                      <a:pt x="180" y="74"/>
                    </a:cubicBezTo>
                    <a:cubicBezTo>
                      <a:pt x="180" y="58"/>
                      <a:pt x="167" y="45"/>
                      <a:pt x="151" y="45"/>
                    </a:cubicBezTo>
                    <a:lnTo>
                      <a:pt x="8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7" name="Rectangle 252">
                <a:extLst>
                  <a:ext uri="{FF2B5EF4-FFF2-40B4-BE49-F238E27FC236}">
                    <a16:creationId xmlns:a16="http://schemas.microsoft.com/office/drawing/2014/main" xmlns="" id="{E878E247-F60A-4C4A-90AA-C6F9DA1EE4DE}"/>
                  </a:ext>
                </a:extLst>
              </p:cNvPr>
              <p:cNvSpPr>
                <a:spLocks noChangeArrowheads="1"/>
              </p:cNvSpPr>
              <p:nvPr/>
            </p:nvSpPr>
            <p:spPr bwMode="auto">
              <a:xfrm>
                <a:off x="4580" y="1663"/>
                <a:ext cx="19"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8" name="Freeform 253">
                <a:extLst>
                  <a:ext uri="{FF2B5EF4-FFF2-40B4-BE49-F238E27FC236}">
                    <a16:creationId xmlns:a16="http://schemas.microsoft.com/office/drawing/2014/main" xmlns="" id="{917BB348-1896-B94C-A310-5855BF783750}"/>
                  </a:ext>
                </a:extLst>
              </p:cNvPr>
              <p:cNvSpPr>
                <a:spLocks/>
              </p:cNvSpPr>
              <p:nvPr/>
            </p:nvSpPr>
            <p:spPr bwMode="auto">
              <a:xfrm>
                <a:off x="4565" y="1748"/>
                <a:ext cx="50" cy="14"/>
              </a:xfrm>
              <a:custGeom>
                <a:avLst/>
                <a:gdLst>
                  <a:gd name="T0" fmla="*/ 23 w 26"/>
                  <a:gd name="T1" fmla="*/ 0 h 7"/>
                  <a:gd name="T2" fmla="*/ 26 w 26"/>
                  <a:gd name="T3" fmla="*/ 3 h 7"/>
                  <a:gd name="T4" fmla="*/ 23 w 26"/>
                  <a:gd name="T5" fmla="*/ 7 h 7"/>
                  <a:gd name="T6" fmla="*/ 18 w 26"/>
                  <a:gd name="T7" fmla="*/ 7 h 7"/>
                  <a:gd name="T8" fmla="*/ 8 w 26"/>
                  <a:gd name="T9" fmla="*/ 7 h 7"/>
                  <a:gd name="T10" fmla="*/ 3 w 26"/>
                  <a:gd name="T11" fmla="*/ 7 h 7"/>
                  <a:gd name="T12" fmla="*/ 0 w 26"/>
                  <a:gd name="T13" fmla="*/ 3 h 7"/>
                  <a:gd name="T14" fmla="*/ 3 w 26"/>
                  <a:gd name="T15" fmla="*/ 0 h 7"/>
                  <a:gd name="T16" fmla="*/ 8 w 26"/>
                  <a:gd name="T17" fmla="*/ 0 h 7"/>
                  <a:gd name="T18" fmla="*/ 18 w 26"/>
                  <a:gd name="T19" fmla="*/ 0 h 7"/>
                  <a:gd name="T20" fmla="*/ 23 w 2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7">
                    <a:moveTo>
                      <a:pt x="23" y="0"/>
                    </a:moveTo>
                    <a:cubicBezTo>
                      <a:pt x="25" y="0"/>
                      <a:pt x="26" y="2"/>
                      <a:pt x="26" y="3"/>
                    </a:cubicBezTo>
                    <a:cubicBezTo>
                      <a:pt x="26" y="5"/>
                      <a:pt x="25" y="7"/>
                      <a:pt x="23" y="7"/>
                    </a:cubicBezTo>
                    <a:cubicBezTo>
                      <a:pt x="18" y="7"/>
                      <a:pt x="18" y="7"/>
                      <a:pt x="18" y="7"/>
                    </a:cubicBezTo>
                    <a:cubicBezTo>
                      <a:pt x="8" y="7"/>
                      <a:pt x="8" y="7"/>
                      <a:pt x="8" y="7"/>
                    </a:cubicBezTo>
                    <a:cubicBezTo>
                      <a:pt x="3" y="7"/>
                      <a:pt x="3" y="7"/>
                      <a:pt x="3" y="7"/>
                    </a:cubicBezTo>
                    <a:cubicBezTo>
                      <a:pt x="2" y="7"/>
                      <a:pt x="0" y="5"/>
                      <a:pt x="0" y="3"/>
                    </a:cubicBezTo>
                    <a:cubicBezTo>
                      <a:pt x="0" y="2"/>
                      <a:pt x="2" y="0"/>
                      <a:pt x="3" y="0"/>
                    </a:cubicBezTo>
                    <a:cubicBezTo>
                      <a:pt x="8" y="0"/>
                      <a:pt x="8" y="0"/>
                      <a:pt x="8" y="0"/>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09" name="Freeform 254">
                <a:extLst>
                  <a:ext uri="{FF2B5EF4-FFF2-40B4-BE49-F238E27FC236}">
                    <a16:creationId xmlns:a16="http://schemas.microsoft.com/office/drawing/2014/main" xmlns="" id="{3E91BB1C-8CFE-3642-9CB3-67E136CF2A79}"/>
                  </a:ext>
                </a:extLst>
              </p:cNvPr>
              <p:cNvSpPr>
                <a:spLocks/>
              </p:cNvSpPr>
              <p:nvPr/>
            </p:nvSpPr>
            <p:spPr bwMode="auto">
              <a:xfrm>
                <a:off x="4565" y="1784"/>
                <a:ext cx="50" cy="14"/>
              </a:xfrm>
              <a:custGeom>
                <a:avLst/>
                <a:gdLst>
                  <a:gd name="T0" fmla="*/ 23 w 26"/>
                  <a:gd name="T1" fmla="*/ 0 h 7"/>
                  <a:gd name="T2" fmla="*/ 26 w 26"/>
                  <a:gd name="T3" fmla="*/ 3 h 7"/>
                  <a:gd name="T4" fmla="*/ 23 w 26"/>
                  <a:gd name="T5" fmla="*/ 7 h 7"/>
                  <a:gd name="T6" fmla="*/ 18 w 26"/>
                  <a:gd name="T7" fmla="*/ 7 h 7"/>
                  <a:gd name="T8" fmla="*/ 8 w 26"/>
                  <a:gd name="T9" fmla="*/ 7 h 7"/>
                  <a:gd name="T10" fmla="*/ 3 w 26"/>
                  <a:gd name="T11" fmla="*/ 7 h 7"/>
                  <a:gd name="T12" fmla="*/ 0 w 26"/>
                  <a:gd name="T13" fmla="*/ 3 h 7"/>
                  <a:gd name="T14" fmla="*/ 3 w 26"/>
                  <a:gd name="T15" fmla="*/ 0 h 7"/>
                  <a:gd name="T16" fmla="*/ 8 w 26"/>
                  <a:gd name="T17" fmla="*/ 0 h 7"/>
                  <a:gd name="T18" fmla="*/ 18 w 26"/>
                  <a:gd name="T19" fmla="*/ 0 h 7"/>
                  <a:gd name="T20" fmla="*/ 23 w 2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7">
                    <a:moveTo>
                      <a:pt x="23" y="0"/>
                    </a:moveTo>
                    <a:cubicBezTo>
                      <a:pt x="25" y="0"/>
                      <a:pt x="26" y="2"/>
                      <a:pt x="26" y="3"/>
                    </a:cubicBezTo>
                    <a:cubicBezTo>
                      <a:pt x="26" y="5"/>
                      <a:pt x="25" y="7"/>
                      <a:pt x="23" y="7"/>
                    </a:cubicBezTo>
                    <a:cubicBezTo>
                      <a:pt x="18" y="7"/>
                      <a:pt x="18" y="7"/>
                      <a:pt x="18" y="7"/>
                    </a:cubicBezTo>
                    <a:cubicBezTo>
                      <a:pt x="8" y="7"/>
                      <a:pt x="8" y="7"/>
                      <a:pt x="8" y="7"/>
                    </a:cubicBezTo>
                    <a:cubicBezTo>
                      <a:pt x="3" y="7"/>
                      <a:pt x="3" y="7"/>
                      <a:pt x="3" y="7"/>
                    </a:cubicBezTo>
                    <a:cubicBezTo>
                      <a:pt x="2" y="7"/>
                      <a:pt x="0" y="5"/>
                      <a:pt x="0" y="3"/>
                    </a:cubicBezTo>
                    <a:cubicBezTo>
                      <a:pt x="0" y="2"/>
                      <a:pt x="2" y="0"/>
                      <a:pt x="3" y="0"/>
                    </a:cubicBezTo>
                    <a:cubicBezTo>
                      <a:pt x="8" y="0"/>
                      <a:pt x="8" y="0"/>
                      <a:pt x="8" y="0"/>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0" name="Freeform 255">
                <a:extLst>
                  <a:ext uri="{FF2B5EF4-FFF2-40B4-BE49-F238E27FC236}">
                    <a16:creationId xmlns:a16="http://schemas.microsoft.com/office/drawing/2014/main" xmlns="" id="{B7BC526B-2D31-3248-A7AA-804FF2AAADDA}"/>
                  </a:ext>
                </a:extLst>
              </p:cNvPr>
              <p:cNvSpPr>
                <a:spLocks/>
              </p:cNvSpPr>
              <p:nvPr/>
            </p:nvSpPr>
            <p:spPr bwMode="auto">
              <a:xfrm>
                <a:off x="4565" y="1864"/>
                <a:ext cx="50" cy="12"/>
              </a:xfrm>
              <a:custGeom>
                <a:avLst/>
                <a:gdLst>
                  <a:gd name="T0" fmla="*/ 23 w 26"/>
                  <a:gd name="T1" fmla="*/ 0 h 6"/>
                  <a:gd name="T2" fmla="*/ 26 w 26"/>
                  <a:gd name="T3" fmla="*/ 3 h 6"/>
                  <a:gd name="T4" fmla="*/ 23 w 26"/>
                  <a:gd name="T5" fmla="*/ 6 h 6"/>
                  <a:gd name="T6" fmla="*/ 18 w 26"/>
                  <a:gd name="T7" fmla="*/ 6 h 6"/>
                  <a:gd name="T8" fmla="*/ 8 w 26"/>
                  <a:gd name="T9" fmla="*/ 6 h 6"/>
                  <a:gd name="T10" fmla="*/ 3 w 26"/>
                  <a:gd name="T11" fmla="*/ 6 h 6"/>
                  <a:gd name="T12" fmla="*/ 0 w 26"/>
                  <a:gd name="T13" fmla="*/ 3 h 6"/>
                  <a:gd name="T14" fmla="*/ 3 w 26"/>
                  <a:gd name="T15" fmla="*/ 0 h 6"/>
                  <a:gd name="T16" fmla="*/ 8 w 26"/>
                  <a:gd name="T17" fmla="*/ 0 h 6"/>
                  <a:gd name="T18" fmla="*/ 18 w 26"/>
                  <a:gd name="T19" fmla="*/ 0 h 6"/>
                  <a:gd name="T20" fmla="*/ 23 w 2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
                    <a:moveTo>
                      <a:pt x="23" y="0"/>
                    </a:moveTo>
                    <a:cubicBezTo>
                      <a:pt x="25" y="0"/>
                      <a:pt x="26" y="1"/>
                      <a:pt x="26" y="3"/>
                    </a:cubicBezTo>
                    <a:cubicBezTo>
                      <a:pt x="26" y="5"/>
                      <a:pt x="25" y="6"/>
                      <a:pt x="23" y="6"/>
                    </a:cubicBezTo>
                    <a:cubicBezTo>
                      <a:pt x="18" y="6"/>
                      <a:pt x="18" y="6"/>
                      <a:pt x="18" y="6"/>
                    </a:cubicBezTo>
                    <a:cubicBezTo>
                      <a:pt x="8" y="6"/>
                      <a:pt x="8" y="6"/>
                      <a:pt x="8" y="6"/>
                    </a:cubicBezTo>
                    <a:cubicBezTo>
                      <a:pt x="3" y="6"/>
                      <a:pt x="3" y="6"/>
                      <a:pt x="3" y="6"/>
                    </a:cubicBezTo>
                    <a:cubicBezTo>
                      <a:pt x="2" y="6"/>
                      <a:pt x="0" y="5"/>
                      <a:pt x="0" y="3"/>
                    </a:cubicBezTo>
                    <a:cubicBezTo>
                      <a:pt x="0" y="1"/>
                      <a:pt x="2" y="0"/>
                      <a:pt x="3" y="0"/>
                    </a:cubicBezTo>
                    <a:cubicBezTo>
                      <a:pt x="8" y="0"/>
                      <a:pt x="8" y="0"/>
                      <a:pt x="8" y="0"/>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1" name="Freeform 256">
                <a:extLst>
                  <a:ext uri="{FF2B5EF4-FFF2-40B4-BE49-F238E27FC236}">
                    <a16:creationId xmlns:a16="http://schemas.microsoft.com/office/drawing/2014/main" xmlns="" id="{EBA15C57-C9CE-5A4B-89F7-068120CA411A}"/>
                  </a:ext>
                </a:extLst>
              </p:cNvPr>
              <p:cNvSpPr>
                <a:spLocks/>
              </p:cNvSpPr>
              <p:nvPr/>
            </p:nvSpPr>
            <p:spPr bwMode="auto">
              <a:xfrm>
                <a:off x="4565" y="1900"/>
                <a:ext cx="50" cy="12"/>
              </a:xfrm>
              <a:custGeom>
                <a:avLst/>
                <a:gdLst>
                  <a:gd name="T0" fmla="*/ 23 w 26"/>
                  <a:gd name="T1" fmla="*/ 0 h 6"/>
                  <a:gd name="T2" fmla="*/ 26 w 26"/>
                  <a:gd name="T3" fmla="*/ 3 h 6"/>
                  <a:gd name="T4" fmla="*/ 23 w 26"/>
                  <a:gd name="T5" fmla="*/ 6 h 6"/>
                  <a:gd name="T6" fmla="*/ 18 w 26"/>
                  <a:gd name="T7" fmla="*/ 6 h 6"/>
                  <a:gd name="T8" fmla="*/ 8 w 26"/>
                  <a:gd name="T9" fmla="*/ 6 h 6"/>
                  <a:gd name="T10" fmla="*/ 3 w 26"/>
                  <a:gd name="T11" fmla="*/ 6 h 6"/>
                  <a:gd name="T12" fmla="*/ 0 w 26"/>
                  <a:gd name="T13" fmla="*/ 3 h 6"/>
                  <a:gd name="T14" fmla="*/ 3 w 26"/>
                  <a:gd name="T15" fmla="*/ 0 h 6"/>
                  <a:gd name="T16" fmla="*/ 8 w 26"/>
                  <a:gd name="T17" fmla="*/ 0 h 6"/>
                  <a:gd name="T18" fmla="*/ 18 w 26"/>
                  <a:gd name="T19" fmla="*/ 0 h 6"/>
                  <a:gd name="T20" fmla="*/ 23 w 2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
                    <a:moveTo>
                      <a:pt x="23" y="0"/>
                    </a:moveTo>
                    <a:cubicBezTo>
                      <a:pt x="25" y="0"/>
                      <a:pt x="26" y="1"/>
                      <a:pt x="26" y="3"/>
                    </a:cubicBezTo>
                    <a:cubicBezTo>
                      <a:pt x="26" y="5"/>
                      <a:pt x="25" y="6"/>
                      <a:pt x="23" y="6"/>
                    </a:cubicBezTo>
                    <a:cubicBezTo>
                      <a:pt x="18" y="6"/>
                      <a:pt x="18" y="6"/>
                      <a:pt x="18" y="6"/>
                    </a:cubicBezTo>
                    <a:cubicBezTo>
                      <a:pt x="8" y="6"/>
                      <a:pt x="8" y="6"/>
                      <a:pt x="8" y="6"/>
                    </a:cubicBezTo>
                    <a:cubicBezTo>
                      <a:pt x="3" y="6"/>
                      <a:pt x="3" y="6"/>
                      <a:pt x="3" y="6"/>
                    </a:cubicBezTo>
                    <a:cubicBezTo>
                      <a:pt x="2" y="6"/>
                      <a:pt x="0" y="5"/>
                      <a:pt x="0" y="3"/>
                    </a:cubicBezTo>
                    <a:cubicBezTo>
                      <a:pt x="0" y="1"/>
                      <a:pt x="2" y="0"/>
                      <a:pt x="3" y="0"/>
                    </a:cubicBezTo>
                    <a:cubicBezTo>
                      <a:pt x="8" y="0"/>
                      <a:pt x="8" y="0"/>
                      <a:pt x="8" y="0"/>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2" name="Freeform 257">
                <a:extLst>
                  <a:ext uri="{FF2B5EF4-FFF2-40B4-BE49-F238E27FC236}">
                    <a16:creationId xmlns:a16="http://schemas.microsoft.com/office/drawing/2014/main" xmlns="" id="{C0529B95-8DF8-7347-91A3-2428F74272BA}"/>
                  </a:ext>
                </a:extLst>
              </p:cNvPr>
              <p:cNvSpPr>
                <a:spLocks/>
              </p:cNvSpPr>
              <p:nvPr/>
            </p:nvSpPr>
            <p:spPr bwMode="auto">
              <a:xfrm>
                <a:off x="4544" y="1706"/>
                <a:ext cx="93" cy="23"/>
              </a:xfrm>
              <a:custGeom>
                <a:avLst/>
                <a:gdLst>
                  <a:gd name="T0" fmla="*/ 43 w 49"/>
                  <a:gd name="T1" fmla="*/ 0 h 12"/>
                  <a:gd name="T2" fmla="*/ 49 w 49"/>
                  <a:gd name="T3" fmla="*/ 6 h 12"/>
                  <a:gd name="T4" fmla="*/ 43 w 49"/>
                  <a:gd name="T5" fmla="*/ 12 h 12"/>
                  <a:gd name="T6" fmla="*/ 29 w 49"/>
                  <a:gd name="T7" fmla="*/ 12 h 12"/>
                  <a:gd name="T8" fmla="*/ 19 w 49"/>
                  <a:gd name="T9" fmla="*/ 12 h 12"/>
                  <a:gd name="T10" fmla="*/ 6 w 49"/>
                  <a:gd name="T11" fmla="*/ 12 h 12"/>
                  <a:gd name="T12" fmla="*/ 0 w 49"/>
                  <a:gd name="T13" fmla="*/ 6 h 12"/>
                  <a:gd name="T14" fmla="*/ 6 w 49"/>
                  <a:gd name="T15" fmla="*/ 0 h 12"/>
                  <a:gd name="T16" fmla="*/ 19 w 49"/>
                  <a:gd name="T17" fmla="*/ 0 h 12"/>
                  <a:gd name="T18" fmla="*/ 29 w 49"/>
                  <a:gd name="T19" fmla="*/ 0 h 12"/>
                  <a:gd name="T20" fmla="*/ 43 w 4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2">
                    <a:moveTo>
                      <a:pt x="43" y="0"/>
                    </a:moveTo>
                    <a:cubicBezTo>
                      <a:pt x="46" y="0"/>
                      <a:pt x="49" y="3"/>
                      <a:pt x="49" y="6"/>
                    </a:cubicBezTo>
                    <a:cubicBezTo>
                      <a:pt x="49" y="10"/>
                      <a:pt x="46" y="12"/>
                      <a:pt x="43" y="12"/>
                    </a:cubicBezTo>
                    <a:cubicBezTo>
                      <a:pt x="29" y="12"/>
                      <a:pt x="29" y="12"/>
                      <a:pt x="29" y="12"/>
                    </a:cubicBezTo>
                    <a:cubicBezTo>
                      <a:pt x="19" y="12"/>
                      <a:pt x="19" y="12"/>
                      <a:pt x="19" y="12"/>
                    </a:cubicBezTo>
                    <a:cubicBezTo>
                      <a:pt x="6" y="12"/>
                      <a:pt x="6" y="12"/>
                      <a:pt x="6" y="12"/>
                    </a:cubicBezTo>
                    <a:cubicBezTo>
                      <a:pt x="2" y="12"/>
                      <a:pt x="0" y="10"/>
                      <a:pt x="0" y="6"/>
                    </a:cubicBezTo>
                    <a:cubicBezTo>
                      <a:pt x="0" y="3"/>
                      <a:pt x="2" y="0"/>
                      <a:pt x="6" y="0"/>
                    </a:cubicBezTo>
                    <a:cubicBezTo>
                      <a:pt x="19" y="0"/>
                      <a:pt x="19" y="0"/>
                      <a:pt x="19" y="0"/>
                    </a:cubicBezTo>
                    <a:cubicBezTo>
                      <a:pt x="29" y="0"/>
                      <a:pt x="29" y="0"/>
                      <a:pt x="29" y="0"/>
                    </a:cubicBez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3" name="Freeform 258">
                <a:extLst>
                  <a:ext uri="{FF2B5EF4-FFF2-40B4-BE49-F238E27FC236}">
                    <a16:creationId xmlns:a16="http://schemas.microsoft.com/office/drawing/2014/main" xmlns="" id="{E0486EC6-B8EE-A445-8DA4-FBAD0CEC441B}"/>
                  </a:ext>
                </a:extLst>
              </p:cNvPr>
              <p:cNvSpPr>
                <a:spLocks/>
              </p:cNvSpPr>
              <p:nvPr/>
            </p:nvSpPr>
            <p:spPr bwMode="auto">
              <a:xfrm>
                <a:off x="4544" y="1820"/>
                <a:ext cx="93" cy="23"/>
              </a:xfrm>
              <a:custGeom>
                <a:avLst/>
                <a:gdLst>
                  <a:gd name="T0" fmla="*/ 43 w 49"/>
                  <a:gd name="T1" fmla="*/ 0 h 12"/>
                  <a:gd name="T2" fmla="*/ 49 w 49"/>
                  <a:gd name="T3" fmla="*/ 6 h 12"/>
                  <a:gd name="T4" fmla="*/ 43 w 49"/>
                  <a:gd name="T5" fmla="*/ 12 h 12"/>
                  <a:gd name="T6" fmla="*/ 29 w 49"/>
                  <a:gd name="T7" fmla="*/ 12 h 12"/>
                  <a:gd name="T8" fmla="*/ 19 w 49"/>
                  <a:gd name="T9" fmla="*/ 12 h 12"/>
                  <a:gd name="T10" fmla="*/ 6 w 49"/>
                  <a:gd name="T11" fmla="*/ 12 h 12"/>
                  <a:gd name="T12" fmla="*/ 0 w 49"/>
                  <a:gd name="T13" fmla="*/ 6 h 12"/>
                  <a:gd name="T14" fmla="*/ 6 w 49"/>
                  <a:gd name="T15" fmla="*/ 0 h 12"/>
                  <a:gd name="T16" fmla="*/ 19 w 49"/>
                  <a:gd name="T17" fmla="*/ 0 h 12"/>
                  <a:gd name="T18" fmla="*/ 29 w 49"/>
                  <a:gd name="T19" fmla="*/ 0 h 12"/>
                  <a:gd name="T20" fmla="*/ 43 w 4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2">
                    <a:moveTo>
                      <a:pt x="43" y="0"/>
                    </a:moveTo>
                    <a:cubicBezTo>
                      <a:pt x="46" y="0"/>
                      <a:pt x="49" y="3"/>
                      <a:pt x="49" y="6"/>
                    </a:cubicBezTo>
                    <a:cubicBezTo>
                      <a:pt x="49" y="10"/>
                      <a:pt x="46" y="12"/>
                      <a:pt x="43" y="12"/>
                    </a:cubicBezTo>
                    <a:cubicBezTo>
                      <a:pt x="29" y="12"/>
                      <a:pt x="29" y="12"/>
                      <a:pt x="29" y="12"/>
                    </a:cubicBezTo>
                    <a:cubicBezTo>
                      <a:pt x="19" y="12"/>
                      <a:pt x="19" y="12"/>
                      <a:pt x="19" y="12"/>
                    </a:cubicBezTo>
                    <a:cubicBezTo>
                      <a:pt x="6" y="12"/>
                      <a:pt x="6" y="12"/>
                      <a:pt x="6" y="12"/>
                    </a:cubicBezTo>
                    <a:cubicBezTo>
                      <a:pt x="2" y="12"/>
                      <a:pt x="0" y="10"/>
                      <a:pt x="0" y="6"/>
                    </a:cubicBezTo>
                    <a:cubicBezTo>
                      <a:pt x="0" y="3"/>
                      <a:pt x="2" y="0"/>
                      <a:pt x="6" y="0"/>
                    </a:cubicBezTo>
                    <a:cubicBezTo>
                      <a:pt x="19" y="0"/>
                      <a:pt x="19" y="0"/>
                      <a:pt x="19" y="0"/>
                    </a:cubicBezTo>
                    <a:cubicBezTo>
                      <a:pt x="29" y="0"/>
                      <a:pt x="29" y="0"/>
                      <a:pt x="29" y="0"/>
                    </a:cubicBez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4" name="Freeform 259">
                <a:extLst>
                  <a:ext uri="{FF2B5EF4-FFF2-40B4-BE49-F238E27FC236}">
                    <a16:creationId xmlns:a16="http://schemas.microsoft.com/office/drawing/2014/main" xmlns="" id="{84A5B2AD-E803-5A40-B1E1-3CA2C33C1B8C}"/>
                  </a:ext>
                </a:extLst>
              </p:cNvPr>
              <p:cNvSpPr>
                <a:spLocks/>
              </p:cNvSpPr>
              <p:nvPr/>
            </p:nvSpPr>
            <p:spPr bwMode="auto">
              <a:xfrm>
                <a:off x="4544" y="1931"/>
                <a:ext cx="93" cy="23"/>
              </a:xfrm>
              <a:custGeom>
                <a:avLst/>
                <a:gdLst>
                  <a:gd name="T0" fmla="*/ 43 w 49"/>
                  <a:gd name="T1" fmla="*/ 0 h 12"/>
                  <a:gd name="T2" fmla="*/ 49 w 49"/>
                  <a:gd name="T3" fmla="*/ 6 h 12"/>
                  <a:gd name="T4" fmla="*/ 43 w 49"/>
                  <a:gd name="T5" fmla="*/ 12 h 12"/>
                  <a:gd name="T6" fmla="*/ 29 w 49"/>
                  <a:gd name="T7" fmla="*/ 12 h 12"/>
                  <a:gd name="T8" fmla="*/ 19 w 49"/>
                  <a:gd name="T9" fmla="*/ 12 h 12"/>
                  <a:gd name="T10" fmla="*/ 6 w 49"/>
                  <a:gd name="T11" fmla="*/ 12 h 12"/>
                  <a:gd name="T12" fmla="*/ 0 w 49"/>
                  <a:gd name="T13" fmla="*/ 6 h 12"/>
                  <a:gd name="T14" fmla="*/ 6 w 49"/>
                  <a:gd name="T15" fmla="*/ 0 h 12"/>
                  <a:gd name="T16" fmla="*/ 19 w 49"/>
                  <a:gd name="T17" fmla="*/ 0 h 12"/>
                  <a:gd name="T18" fmla="*/ 29 w 49"/>
                  <a:gd name="T19" fmla="*/ 0 h 12"/>
                  <a:gd name="T20" fmla="*/ 43 w 4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2">
                    <a:moveTo>
                      <a:pt x="43" y="0"/>
                    </a:moveTo>
                    <a:cubicBezTo>
                      <a:pt x="46" y="0"/>
                      <a:pt x="49" y="3"/>
                      <a:pt x="49" y="6"/>
                    </a:cubicBezTo>
                    <a:cubicBezTo>
                      <a:pt x="49" y="10"/>
                      <a:pt x="46" y="12"/>
                      <a:pt x="43" y="12"/>
                    </a:cubicBezTo>
                    <a:cubicBezTo>
                      <a:pt x="29" y="12"/>
                      <a:pt x="29" y="12"/>
                      <a:pt x="29" y="12"/>
                    </a:cubicBezTo>
                    <a:cubicBezTo>
                      <a:pt x="19" y="12"/>
                      <a:pt x="19" y="12"/>
                      <a:pt x="19" y="12"/>
                    </a:cubicBezTo>
                    <a:cubicBezTo>
                      <a:pt x="6" y="12"/>
                      <a:pt x="6" y="12"/>
                      <a:pt x="6" y="12"/>
                    </a:cubicBezTo>
                    <a:cubicBezTo>
                      <a:pt x="2" y="12"/>
                      <a:pt x="0" y="10"/>
                      <a:pt x="0" y="6"/>
                    </a:cubicBezTo>
                    <a:cubicBezTo>
                      <a:pt x="0" y="3"/>
                      <a:pt x="2" y="0"/>
                      <a:pt x="6" y="0"/>
                    </a:cubicBezTo>
                    <a:cubicBezTo>
                      <a:pt x="19" y="0"/>
                      <a:pt x="19" y="0"/>
                      <a:pt x="19" y="0"/>
                    </a:cubicBezTo>
                    <a:cubicBezTo>
                      <a:pt x="29" y="0"/>
                      <a:pt x="29" y="0"/>
                      <a:pt x="29" y="0"/>
                    </a:cubicBez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5" name="Rectangle 260">
                <a:extLst>
                  <a:ext uri="{FF2B5EF4-FFF2-40B4-BE49-F238E27FC236}">
                    <a16:creationId xmlns:a16="http://schemas.microsoft.com/office/drawing/2014/main" xmlns="" id="{B97307A1-CA19-2F4D-8A6C-810D067A372D}"/>
                  </a:ext>
                </a:extLst>
              </p:cNvPr>
              <p:cNvSpPr>
                <a:spLocks noChangeArrowheads="1"/>
              </p:cNvSpPr>
              <p:nvPr/>
            </p:nvSpPr>
            <p:spPr bwMode="auto">
              <a:xfrm>
                <a:off x="4582" y="1663"/>
                <a:ext cx="17"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6" name="Freeform 261">
                <a:extLst>
                  <a:ext uri="{FF2B5EF4-FFF2-40B4-BE49-F238E27FC236}">
                    <a16:creationId xmlns:a16="http://schemas.microsoft.com/office/drawing/2014/main" xmlns="" id="{B455790F-3220-4B4C-9B93-AE971D2F6DB4}"/>
                  </a:ext>
                </a:extLst>
              </p:cNvPr>
              <p:cNvSpPr>
                <a:spLocks noEditPoints="1"/>
              </p:cNvSpPr>
              <p:nvPr/>
            </p:nvSpPr>
            <p:spPr bwMode="auto">
              <a:xfrm>
                <a:off x="3890" y="1410"/>
                <a:ext cx="330" cy="551"/>
              </a:xfrm>
              <a:custGeom>
                <a:avLst/>
                <a:gdLst>
                  <a:gd name="T0" fmla="*/ 144 w 173"/>
                  <a:gd name="T1" fmla="*/ 290 h 290"/>
                  <a:gd name="T2" fmla="*/ 28 w 173"/>
                  <a:gd name="T3" fmla="*/ 290 h 290"/>
                  <a:gd name="T4" fmla="*/ 0 w 173"/>
                  <a:gd name="T5" fmla="*/ 262 h 290"/>
                  <a:gd name="T6" fmla="*/ 0 w 173"/>
                  <a:gd name="T7" fmla="*/ 95 h 290"/>
                  <a:gd name="T8" fmla="*/ 3 w 173"/>
                  <a:gd name="T9" fmla="*/ 82 h 290"/>
                  <a:gd name="T10" fmla="*/ 48 w 173"/>
                  <a:gd name="T11" fmla="*/ 0 h 290"/>
                  <a:gd name="T12" fmla="*/ 52 w 173"/>
                  <a:gd name="T13" fmla="*/ 1 h 290"/>
                  <a:gd name="T14" fmla="*/ 54 w 173"/>
                  <a:gd name="T15" fmla="*/ 1 h 290"/>
                  <a:gd name="T16" fmla="*/ 118 w 173"/>
                  <a:gd name="T17" fmla="*/ 1 h 290"/>
                  <a:gd name="T18" fmla="*/ 120 w 173"/>
                  <a:gd name="T19" fmla="*/ 1 h 290"/>
                  <a:gd name="T20" fmla="*/ 124 w 173"/>
                  <a:gd name="T21" fmla="*/ 0 h 290"/>
                  <a:gd name="T22" fmla="*/ 170 w 173"/>
                  <a:gd name="T23" fmla="*/ 83 h 290"/>
                  <a:gd name="T24" fmla="*/ 173 w 173"/>
                  <a:gd name="T25" fmla="*/ 95 h 290"/>
                  <a:gd name="T26" fmla="*/ 173 w 173"/>
                  <a:gd name="T27" fmla="*/ 262 h 290"/>
                  <a:gd name="T28" fmla="*/ 144 w 173"/>
                  <a:gd name="T29" fmla="*/ 290 h 290"/>
                  <a:gd name="T30" fmla="*/ 54 w 173"/>
                  <a:gd name="T31" fmla="*/ 12 h 290"/>
                  <a:gd name="T32" fmla="*/ 13 w 173"/>
                  <a:gd name="T33" fmla="*/ 87 h 290"/>
                  <a:gd name="T34" fmla="*/ 11 w 173"/>
                  <a:gd name="T35" fmla="*/ 95 h 290"/>
                  <a:gd name="T36" fmla="*/ 11 w 173"/>
                  <a:gd name="T37" fmla="*/ 262 h 290"/>
                  <a:gd name="T38" fmla="*/ 28 w 173"/>
                  <a:gd name="T39" fmla="*/ 279 h 290"/>
                  <a:gd name="T40" fmla="*/ 144 w 173"/>
                  <a:gd name="T41" fmla="*/ 279 h 290"/>
                  <a:gd name="T42" fmla="*/ 161 w 173"/>
                  <a:gd name="T43" fmla="*/ 262 h 290"/>
                  <a:gd name="T44" fmla="*/ 161 w 173"/>
                  <a:gd name="T45" fmla="*/ 95 h 290"/>
                  <a:gd name="T46" fmla="*/ 159 w 173"/>
                  <a:gd name="T47" fmla="*/ 87 h 290"/>
                  <a:gd name="T48" fmla="*/ 159 w 173"/>
                  <a:gd name="T49" fmla="*/ 86 h 290"/>
                  <a:gd name="T50" fmla="*/ 118 w 173"/>
                  <a:gd name="T51" fmla="*/ 12 h 290"/>
                  <a:gd name="T52" fmla="*/ 118 w 173"/>
                  <a:gd name="T53" fmla="*/ 12 h 290"/>
                  <a:gd name="T54" fmla="*/ 54 w 173"/>
                  <a:gd name="T55" fmla="*/ 12 h 290"/>
                  <a:gd name="T56" fmla="*/ 54 w 173"/>
                  <a:gd name="T57" fmla="*/ 12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3" h="290">
                    <a:moveTo>
                      <a:pt x="144" y="290"/>
                    </a:moveTo>
                    <a:cubicBezTo>
                      <a:pt x="28" y="290"/>
                      <a:pt x="28" y="290"/>
                      <a:pt x="28" y="290"/>
                    </a:cubicBezTo>
                    <a:cubicBezTo>
                      <a:pt x="13" y="290"/>
                      <a:pt x="0" y="277"/>
                      <a:pt x="0" y="262"/>
                    </a:cubicBezTo>
                    <a:cubicBezTo>
                      <a:pt x="0" y="95"/>
                      <a:pt x="0" y="95"/>
                      <a:pt x="0" y="95"/>
                    </a:cubicBezTo>
                    <a:cubicBezTo>
                      <a:pt x="0" y="91"/>
                      <a:pt x="1" y="86"/>
                      <a:pt x="3" y="82"/>
                    </a:cubicBezTo>
                    <a:cubicBezTo>
                      <a:pt x="48" y="0"/>
                      <a:pt x="48" y="0"/>
                      <a:pt x="48" y="0"/>
                    </a:cubicBezTo>
                    <a:cubicBezTo>
                      <a:pt x="52" y="1"/>
                      <a:pt x="52" y="1"/>
                      <a:pt x="52" y="1"/>
                    </a:cubicBezTo>
                    <a:cubicBezTo>
                      <a:pt x="53" y="1"/>
                      <a:pt x="53" y="1"/>
                      <a:pt x="54" y="1"/>
                    </a:cubicBezTo>
                    <a:cubicBezTo>
                      <a:pt x="118" y="1"/>
                      <a:pt x="118" y="1"/>
                      <a:pt x="118" y="1"/>
                    </a:cubicBezTo>
                    <a:cubicBezTo>
                      <a:pt x="119" y="1"/>
                      <a:pt x="120" y="1"/>
                      <a:pt x="120" y="1"/>
                    </a:cubicBezTo>
                    <a:cubicBezTo>
                      <a:pt x="124" y="0"/>
                      <a:pt x="124" y="0"/>
                      <a:pt x="124" y="0"/>
                    </a:cubicBezTo>
                    <a:cubicBezTo>
                      <a:pt x="170" y="83"/>
                      <a:pt x="170" y="83"/>
                      <a:pt x="170" y="83"/>
                    </a:cubicBezTo>
                    <a:cubicBezTo>
                      <a:pt x="172" y="87"/>
                      <a:pt x="173" y="91"/>
                      <a:pt x="173" y="95"/>
                    </a:cubicBezTo>
                    <a:cubicBezTo>
                      <a:pt x="173" y="262"/>
                      <a:pt x="173" y="262"/>
                      <a:pt x="173" y="262"/>
                    </a:cubicBezTo>
                    <a:cubicBezTo>
                      <a:pt x="173" y="277"/>
                      <a:pt x="160" y="290"/>
                      <a:pt x="144" y="290"/>
                    </a:cubicBezTo>
                    <a:close/>
                    <a:moveTo>
                      <a:pt x="54" y="12"/>
                    </a:moveTo>
                    <a:cubicBezTo>
                      <a:pt x="13" y="87"/>
                      <a:pt x="13" y="87"/>
                      <a:pt x="13" y="87"/>
                    </a:cubicBezTo>
                    <a:cubicBezTo>
                      <a:pt x="12" y="90"/>
                      <a:pt x="11" y="93"/>
                      <a:pt x="11" y="95"/>
                    </a:cubicBezTo>
                    <a:cubicBezTo>
                      <a:pt x="11" y="262"/>
                      <a:pt x="11" y="262"/>
                      <a:pt x="11" y="262"/>
                    </a:cubicBezTo>
                    <a:cubicBezTo>
                      <a:pt x="11" y="271"/>
                      <a:pt x="19" y="279"/>
                      <a:pt x="28" y="279"/>
                    </a:cubicBezTo>
                    <a:cubicBezTo>
                      <a:pt x="144" y="279"/>
                      <a:pt x="144" y="279"/>
                      <a:pt x="144" y="279"/>
                    </a:cubicBezTo>
                    <a:cubicBezTo>
                      <a:pt x="154" y="279"/>
                      <a:pt x="161" y="271"/>
                      <a:pt x="161" y="262"/>
                    </a:cubicBezTo>
                    <a:cubicBezTo>
                      <a:pt x="161" y="95"/>
                      <a:pt x="161" y="95"/>
                      <a:pt x="161" y="95"/>
                    </a:cubicBezTo>
                    <a:cubicBezTo>
                      <a:pt x="161" y="93"/>
                      <a:pt x="161" y="90"/>
                      <a:pt x="159" y="87"/>
                    </a:cubicBezTo>
                    <a:cubicBezTo>
                      <a:pt x="159" y="86"/>
                      <a:pt x="159" y="86"/>
                      <a:pt x="159" y="86"/>
                    </a:cubicBezTo>
                    <a:cubicBezTo>
                      <a:pt x="118" y="12"/>
                      <a:pt x="118" y="12"/>
                      <a:pt x="118" y="12"/>
                    </a:cubicBezTo>
                    <a:cubicBezTo>
                      <a:pt x="118" y="12"/>
                      <a:pt x="118" y="12"/>
                      <a:pt x="118" y="12"/>
                    </a:cubicBezTo>
                    <a:cubicBezTo>
                      <a:pt x="54" y="12"/>
                      <a:pt x="54" y="12"/>
                      <a:pt x="54" y="12"/>
                    </a:cubicBezTo>
                    <a:cubicBezTo>
                      <a:pt x="54" y="12"/>
                      <a:pt x="54"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7" name="Freeform 262">
                <a:extLst>
                  <a:ext uri="{FF2B5EF4-FFF2-40B4-BE49-F238E27FC236}">
                    <a16:creationId xmlns:a16="http://schemas.microsoft.com/office/drawing/2014/main" xmlns="" id="{C2DB7348-116B-2D41-B5DF-9540E20E6B1C}"/>
                  </a:ext>
                </a:extLst>
              </p:cNvPr>
              <p:cNvSpPr>
                <a:spLocks/>
              </p:cNvSpPr>
              <p:nvPr/>
            </p:nvSpPr>
            <p:spPr bwMode="auto">
              <a:xfrm>
                <a:off x="3961" y="1358"/>
                <a:ext cx="189" cy="67"/>
              </a:xfrm>
              <a:custGeom>
                <a:avLst/>
                <a:gdLst>
                  <a:gd name="T0" fmla="*/ 81 w 99"/>
                  <a:gd name="T1" fmla="*/ 35 h 35"/>
                  <a:gd name="T2" fmla="*/ 84 w 99"/>
                  <a:gd name="T3" fmla="*/ 34 h 35"/>
                  <a:gd name="T4" fmla="*/ 99 w 99"/>
                  <a:gd name="T5" fmla="*/ 17 h 35"/>
                  <a:gd name="T6" fmla="*/ 81 w 99"/>
                  <a:gd name="T7" fmla="*/ 0 h 35"/>
                  <a:gd name="T8" fmla="*/ 17 w 99"/>
                  <a:gd name="T9" fmla="*/ 0 h 35"/>
                  <a:gd name="T10" fmla="*/ 0 w 99"/>
                  <a:gd name="T11" fmla="*/ 17 h 35"/>
                  <a:gd name="T12" fmla="*/ 14 w 99"/>
                  <a:gd name="T13" fmla="*/ 34 h 35"/>
                  <a:gd name="T14" fmla="*/ 17 w 99"/>
                  <a:gd name="T15" fmla="*/ 35 h 35"/>
                  <a:gd name="T16" fmla="*/ 81 w 99"/>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35">
                    <a:moveTo>
                      <a:pt x="81" y="35"/>
                    </a:moveTo>
                    <a:cubicBezTo>
                      <a:pt x="82" y="35"/>
                      <a:pt x="83" y="35"/>
                      <a:pt x="84" y="34"/>
                    </a:cubicBezTo>
                    <a:cubicBezTo>
                      <a:pt x="93" y="33"/>
                      <a:pt x="99" y="26"/>
                      <a:pt x="99" y="17"/>
                    </a:cubicBezTo>
                    <a:cubicBezTo>
                      <a:pt x="99" y="7"/>
                      <a:pt x="91" y="0"/>
                      <a:pt x="81" y="0"/>
                    </a:cubicBezTo>
                    <a:cubicBezTo>
                      <a:pt x="17" y="0"/>
                      <a:pt x="17" y="0"/>
                      <a:pt x="17" y="0"/>
                    </a:cubicBezTo>
                    <a:cubicBezTo>
                      <a:pt x="7" y="0"/>
                      <a:pt x="0" y="7"/>
                      <a:pt x="0" y="17"/>
                    </a:cubicBezTo>
                    <a:cubicBezTo>
                      <a:pt x="0" y="26"/>
                      <a:pt x="6" y="33"/>
                      <a:pt x="14" y="34"/>
                    </a:cubicBezTo>
                    <a:cubicBezTo>
                      <a:pt x="15" y="35"/>
                      <a:pt x="16" y="35"/>
                      <a:pt x="17" y="35"/>
                    </a:cubicBezTo>
                    <a:lnTo>
                      <a:pt x="8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8" name="Freeform 263">
                <a:extLst>
                  <a:ext uri="{FF2B5EF4-FFF2-40B4-BE49-F238E27FC236}">
                    <a16:creationId xmlns:a16="http://schemas.microsoft.com/office/drawing/2014/main" xmlns="" id="{731AAD9D-3832-FC47-B5AA-3B83855DD260}"/>
                  </a:ext>
                </a:extLst>
              </p:cNvPr>
              <p:cNvSpPr>
                <a:spLocks noEditPoints="1"/>
              </p:cNvSpPr>
              <p:nvPr/>
            </p:nvSpPr>
            <p:spPr bwMode="auto">
              <a:xfrm>
                <a:off x="3948" y="1661"/>
                <a:ext cx="215" cy="182"/>
              </a:xfrm>
              <a:custGeom>
                <a:avLst/>
                <a:gdLst>
                  <a:gd name="T0" fmla="*/ 89 w 113"/>
                  <a:gd name="T1" fmla="*/ 0 h 96"/>
                  <a:gd name="T2" fmla="*/ 23 w 113"/>
                  <a:gd name="T3" fmla="*/ 0 h 96"/>
                  <a:gd name="T4" fmla="*/ 0 w 113"/>
                  <a:gd name="T5" fmla="*/ 23 h 96"/>
                  <a:gd name="T6" fmla="*/ 0 w 113"/>
                  <a:gd name="T7" fmla="*/ 72 h 96"/>
                  <a:gd name="T8" fmla="*/ 23 w 113"/>
                  <a:gd name="T9" fmla="*/ 96 h 96"/>
                  <a:gd name="T10" fmla="*/ 89 w 113"/>
                  <a:gd name="T11" fmla="*/ 96 h 96"/>
                  <a:gd name="T12" fmla="*/ 113 w 113"/>
                  <a:gd name="T13" fmla="*/ 72 h 96"/>
                  <a:gd name="T14" fmla="*/ 113 w 113"/>
                  <a:gd name="T15" fmla="*/ 23 h 96"/>
                  <a:gd name="T16" fmla="*/ 89 w 113"/>
                  <a:gd name="T17" fmla="*/ 0 h 96"/>
                  <a:gd name="T18" fmla="*/ 81 w 113"/>
                  <a:gd name="T19" fmla="*/ 50 h 96"/>
                  <a:gd name="T20" fmla="*/ 75 w 113"/>
                  <a:gd name="T21" fmla="*/ 56 h 96"/>
                  <a:gd name="T22" fmla="*/ 65 w 113"/>
                  <a:gd name="T23" fmla="*/ 56 h 96"/>
                  <a:gd name="T24" fmla="*/ 65 w 113"/>
                  <a:gd name="T25" fmla="*/ 66 h 96"/>
                  <a:gd name="T26" fmla="*/ 58 w 113"/>
                  <a:gd name="T27" fmla="*/ 73 h 96"/>
                  <a:gd name="T28" fmla="*/ 55 w 113"/>
                  <a:gd name="T29" fmla="*/ 73 h 96"/>
                  <a:gd name="T30" fmla="*/ 54 w 113"/>
                  <a:gd name="T31" fmla="*/ 73 h 96"/>
                  <a:gd name="T32" fmla="*/ 48 w 113"/>
                  <a:gd name="T33" fmla="*/ 66 h 96"/>
                  <a:gd name="T34" fmla="*/ 48 w 113"/>
                  <a:gd name="T35" fmla="*/ 56 h 96"/>
                  <a:gd name="T36" fmla="*/ 37 w 113"/>
                  <a:gd name="T37" fmla="*/ 56 h 96"/>
                  <a:gd name="T38" fmla="*/ 31 w 113"/>
                  <a:gd name="T39" fmla="*/ 50 h 96"/>
                  <a:gd name="T40" fmla="*/ 31 w 113"/>
                  <a:gd name="T41" fmla="*/ 46 h 96"/>
                  <a:gd name="T42" fmla="*/ 37 w 113"/>
                  <a:gd name="T43" fmla="*/ 39 h 96"/>
                  <a:gd name="T44" fmla="*/ 48 w 113"/>
                  <a:gd name="T45" fmla="*/ 39 h 96"/>
                  <a:gd name="T46" fmla="*/ 48 w 113"/>
                  <a:gd name="T47" fmla="*/ 29 h 96"/>
                  <a:gd name="T48" fmla="*/ 54 w 113"/>
                  <a:gd name="T49" fmla="*/ 23 h 96"/>
                  <a:gd name="T50" fmla="*/ 55 w 113"/>
                  <a:gd name="T51" fmla="*/ 23 h 96"/>
                  <a:gd name="T52" fmla="*/ 58 w 113"/>
                  <a:gd name="T53" fmla="*/ 23 h 96"/>
                  <a:gd name="T54" fmla="*/ 65 w 113"/>
                  <a:gd name="T55" fmla="*/ 29 h 96"/>
                  <a:gd name="T56" fmla="*/ 65 w 113"/>
                  <a:gd name="T57" fmla="*/ 39 h 96"/>
                  <a:gd name="T58" fmla="*/ 75 w 113"/>
                  <a:gd name="T59" fmla="*/ 39 h 96"/>
                  <a:gd name="T60" fmla="*/ 81 w 113"/>
                  <a:gd name="T61" fmla="*/ 46 h 96"/>
                  <a:gd name="T62" fmla="*/ 81 w 113"/>
                  <a:gd name="T63"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96">
                    <a:moveTo>
                      <a:pt x="89" y="0"/>
                    </a:moveTo>
                    <a:cubicBezTo>
                      <a:pt x="23" y="0"/>
                      <a:pt x="23" y="0"/>
                      <a:pt x="23" y="0"/>
                    </a:cubicBezTo>
                    <a:cubicBezTo>
                      <a:pt x="10" y="0"/>
                      <a:pt x="0" y="10"/>
                      <a:pt x="0" y="23"/>
                    </a:cubicBezTo>
                    <a:cubicBezTo>
                      <a:pt x="0" y="72"/>
                      <a:pt x="0" y="72"/>
                      <a:pt x="0" y="72"/>
                    </a:cubicBezTo>
                    <a:cubicBezTo>
                      <a:pt x="0" y="85"/>
                      <a:pt x="10" y="96"/>
                      <a:pt x="23" y="96"/>
                    </a:cubicBezTo>
                    <a:cubicBezTo>
                      <a:pt x="89" y="96"/>
                      <a:pt x="89" y="96"/>
                      <a:pt x="89" y="96"/>
                    </a:cubicBezTo>
                    <a:cubicBezTo>
                      <a:pt x="102" y="96"/>
                      <a:pt x="113" y="85"/>
                      <a:pt x="113" y="72"/>
                    </a:cubicBezTo>
                    <a:cubicBezTo>
                      <a:pt x="113" y="23"/>
                      <a:pt x="113" y="23"/>
                      <a:pt x="113" y="23"/>
                    </a:cubicBezTo>
                    <a:cubicBezTo>
                      <a:pt x="113" y="10"/>
                      <a:pt x="102" y="0"/>
                      <a:pt x="89" y="0"/>
                    </a:cubicBezTo>
                    <a:close/>
                    <a:moveTo>
                      <a:pt x="81" y="50"/>
                    </a:moveTo>
                    <a:cubicBezTo>
                      <a:pt x="81" y="53"/>
                      <a:pt x="78" y="56"/>
                      <a:pt x="75" y="56"/>
                    </a:cubicBezTo>
                    <a:cubicBezTo>
                      <a:pt x="65" y="56"/>
                      <a:pt x="65" y="56"/>
                      <a:pt x="65" y="56"/>
                    </a:cubicBezTo>
                    <a:cubicBezTo>
                      <a:pt x="65" y="66"/>
                      <a:pt x="65" y="66"/>
                      <a:pt x="65" y="66"/>
                    </a:cubicBezTo>
                    <a:cubicBezTo>
                      <a:pt x="65" y="70"/>
                      <a:pt x="62" y="73"/>
                      <a:pt x="58" y="73"/>
                    </a:cubicBezTo>
                    <a:cubicBezTo>
                      <a:pt x="55" y="73"/>
                      <a:pt x="55" y="73"/>
                      <a:pt x="55" y="73"/>
                    </a:cubicBezTo>
                    <a:cubicBezTo>
                      <a:pt x="54" y="73"/>
                      <a:pt x="54" y="73"/>
                      <a:pt x="54" y="73"/>
                    </a:cubicBezTo>
                    <a:cubicBezTo>
                      <a:pt x="50" y="73"/>
                      <a:pt x="48" y="70"/>
                      <a:pt x="48" y="66"/>
                    </a:cubicBezTo>
                    <a:cubicBezTo>
                      <a:pt x="48" y="56"/>
                      <a:pt x="48" y="56"/>
                      <a:pt x="48" y="56"/>
                    </a:cubicBezTo>
                    <a:cubicBezTo>
                      <a:pt x="37" y="56"/>
                      <a:pt x="37" y="56"/>
                      <a:pt x="37" y="56"/>
                    </a:cubicBezTo>
                    <a:cubicBezTo>
                      <a:pt x="34" y="56"/>
                      <a:pt x="31" y="53"/>
                      <a:pt x="31" y="50"/>
                    </a:cubicBezTo>
                    <a:cubicBezTo>
                      <a:pt x="31" y="46"/>
                      <a:pt x="31" y="46"/>
                      <a:pt x="31" y="46"/>
                    </a:cubicBezTo>
                    <a:cubicBezTo>
                      <a:pt x="31" y="42"/>
                      <a:pt x="34" y="39"/>
                      <a:pt x="37" y="39"/>
                    </a:cubicBezTo>
                    <a:cubicBezTo>
                      <a:pt x="48" y="39"/>
                      <a:pt x="48" y="39"/>
                      <a:pt x="48" y="39"/>
                    </a:cubicBezTo>
                    <a:cubicBezTo>
                      <a:pt x="48" y="29"/>
                      <a:pt x="48" y="29"/>
                      <a:pt x="48" y="29"/>
                    </a:cubicBezTo>
                    <a:cubicBezTo>
                      <a:pt x="48" y="25"/>
                      <a:pt x="50" y="23"/>
                      <a:pt x="54" y="23"/>
                    </a:cubicBezTo>
                    <a:cubicBezTo>
                      <a:pt x="55" y="23"/>
                      <a:pt x="55" y="23"/>
                      <a:pt x="55" y="23"/>
                    </a:cubicBezTo>
                    <a:cubicBezTo>
                      <a:pt x="58" y="23"/>
                      <a:pt x="58" y="23"/>
                      <a:pt x="58" y="23"/>
                    </a:cubicBezTo>
                    <a:cubicBezTo>
                      <a:pt x="62" y="23"/>
                      <a:pt x="65" y="25"/>
                      <a:pt x="65" y="29"/>
                    </a:cubicBezTo>
                    <a:cubicBezTo>
                      <a:pt x="65" y="39"/>
                      <a:pt x="65" y="39"/>
                      <a:pt x="65" y="39"/>
                    </a:cubicBezTo>
                    <a:cubicBezTo>
                      <a:pt x="75" y="39"/>
                      <a:pt x="75" y="39"/>
                      <a:pt x="75" y="39"/>
                    </a:cubicBezTo>
                    <a:cubicBezTo>
                      <a:pt x="78" y="39"/>
                      <a:pt x="81" y="42"/>
                      <a:pt x="81" y="46"/>
                    </a:cubicBezTo>
                    <a:lnTo>
                      <a:pt x="8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19" name="Freeform 264">
                <a:extLst>
                  <a:ext uri="{FF2B5EF4-FFF2-40B4-BE49-F238E27FC236}">
                    <a16:creationId xmlns:a16="http://schemas.microsoft.com/office/drawing/2014/main" xmlns="" id="{67D0CF36-94E4-3F48-A08F-EC42949EA7EF}"/>
                  </a:ext>
                </a:extLst>
              </p:cNvPr>
              <p:cNvSpPr>
                <a:spLocks/>
              </p:cNvSpPr>
              <p:nvPr/>
            </p:nvSpPr>
            <p:spPr bwMode="auto">
              <a:xfrm>
                <a:off x="4176" y="2267"/>
                <a:ext cx="4" cy="2"/>
              </a:xfrm>
              <a:custGeom>
                <a:avLst/>
                <a:gdLst>
                  <a:gd name="T0" fmla="*/ 2 w 2"/>
                  <a:gd name="T1" fmla="*/ 0 h 1"/>
                  <a:gd name="T2" fmla="*/ 0 w 2"/>
                  <a:gd name="T3" fmla="*/ 1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1"/>
                      <a:pt x="1" y="1"/>
                      <a:pt x="0" y="1"/>
                    </a:cubicBezTo>
                    <a:cubicBezTo>
                      <a:pt x="0" y="1"/>
                      <a:pt x="0" y="1"/>
                      <a:pt x="0" y="1"/>
                    </a:cubicBezTo>
                    <a:cubicBezTo>
                      <a:pt x="1" y="1"/>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20" name="Freeform 265">
                <a:extLst>
                  <a:ext uri="{FF2B5EF4-FFF2-40B4-BE49-F238E27FC236}">
                    <a16:creationId xmlns:a16="http://schemas.microsoft.com/office/drawing/2014/main" xmlns="" id="{0ECE96B1-0EA5-BF40-89BC-A8BF918C1F36}"/>
                  </a:ext>
                </a:extLst>
              </p:cNvPr>
              <p:cNvSpPr>
                <a:spLocks/>
              </p:cNvSpPr>
              <p:nvPr/>
            </p:nvSpPr>
            <p:spPr bwMode="auto">
              <a:xfrm>
                <a:off x="3982" y="2047"/>
                <a:ext cx="362" cy="213"/>
              </a:xfrm>
              <a:custGeom>
                <a:avLst/>
                <a:gdLst>
                  <a:gd name="T0" fmla="*/ 73 w 190"/>
                  <a:gd name="T1" fmla="*/ 59 h 112"/>
                  <a:gd name="T2" fmla="*/ 76 w 190"/>
                  <a:gd name="T3" fmla="*/ 57 h 112"/>
                  <a:gd name="T4" fmla="*/ 79 w 190"/>
                  <a:gd name="T5" fmla="*/ 60 h 112"/>
                  <a:gd name="T6" fmla="*/ 83 w 190"/>
                  <a:gd name="T7" fmla="*/ 112 h 112"/>
                  <a:gd name="T8" fmla="*/ 92 w 190"/>
                  <a:gd name="T9" fmla="*/ 82 h 112"/>
                  <a:gd name="T10" fmla="*/ 94 w 190"/>
                  <a:gd name="T11" fmla="*/ 80 h 112"/>
                  <a:gd name="T12" fmla="*/ 97 w 190"/>
                  <a:gd name="T13" fmla="*/ 82 h 112"/>
                  <a:gd name="T14" fmla="*/ 102 w 190"/>
                  <a:gd name="T15" fmla="*/ 102 h 112"/>
                  <a:gd name="T16" fmla="*/ 110 w 190"/>
                  <a:gd name="T17" fmla="*/ 69 h 112"/>
                  <a:gd name="T18" fmla="*/ 113 w 190"/>
                  <a:gd name="T19" fmla="*/ 67 h 112"/>
                  <a:gd name="T20" fmla="*/ 115 w 190"/>
                  <a:gd name="T21" fmla="*/ 69 h 112"/>
                  <a:gd name="T22" fmla="*/ 121 w 190"/>
                  <a:gd name="T23" fmla="*/ 111 h 112"/>
                  <a:gd name="T24" fmla="*/ 124 w 190"/>
                  <a:gd name="T25" fmla="*/ 103 h 112"/>
                  <a:gd name="T26" fmla="*/ 127 w 190"/>
                  <a:gd name="T27" fmla="*/ 101 h 112"/>
                  <a:gd name="T28" fmla="*/ 190 w 190"/>
                  <a:gd name="T29" fmla="*/ 101 h 112"/>
                  <a:gd name="T30" fmla="*/ 190 w 190"/>
                  <a:gd name="T31" fmla="*/ 86 h 112"/>
                  <a:gd name="T32" fmla="*/ 165 w 190"/>
                  <a:gd name="T33" fmla="*/ 62 h 112"/>
                  <a:gd name="T34" fmla="*/ 127 w 190"/>
                  <a:gd name="T35" fmla="*/ 62 h 112"/>
                  <a:gd name="T36" fmla="*/ 127 w 190"/>
                  <a:gd name="T37" fmla="*/ 24 h 112"/>
                  <a:gd name="T38" fmla="*/ 103 w 190"/>
                  <a:gd name="T39" fmla="*/ 0 h 112"/>
                  <a:gd name="T40" fmla="*/ 89 w 190"/>
                  <a:gd name="T41" fmla="*/ 0 h 112"/>
                  <a:gd name="T42" fmla="*/ 87 w 190"/>
                  <a:gd name="T43" fmla="*/ 0 h 112"/>
                  <a:gd name="T44" fmla="*/ 63 w 190"/>
                  <a:gd name="T45" fmla="*/ 24 h 112"/>
                  <a:gd name="T46" fmla="*/ 63 w 190"/>
                  <a:gd name="T47" fmla="*/ 62 h 112"/>
                  <a:gd name="T48" fmla="*/ 24 w 190"/>
                  <a:gd name="T49" fmla="*/ 62 h 112"/>
                  <a:gd name="T50" fmla="*/ 0 w 190"/>
                  <a:gd name="T51" fmla="*/ 86 h 112"/>
                  <a:gd name="T52" fmla="*/ 0 w 190"/>
                  <a:gd name="T53" fmla="*/ 101 h 112"/>
                  <a:gd name="T54" fmla="*/ 58 w 190"/>
                  <a:gd name="T55" fmla="*/ 101 h 112"/>
                  <a:gd name="T56" fmla="*/ 73 w 190"/>
                  <a:gd name="T57" fmla="*/ 5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12">
                    <a:moveTo>
                      <a:pt x="73" y="59"/>
                    </a:moveTo>
                    <a:cubicBezTo>
                      <a:pt x="74" y="58"/>
                      <a:pt x="75" y="57"/>
                      <a:pt x="76" y="57"/>
                    </a:cubicBezTo>
                    <a:cubicBezTo>
                      <a:pt x="78" y="57"/>
                      <a:pt x="79" y="58"/>
                      <a:pt x="79" y="60"/>
                    </a:cubicBezTo>
                    <a:cubicBezTo>
                      <a:pt x="83" y="112"/>
                      <a:pt x="83" y="112"/>
                      <a:pt x="83" y="112"/>
                    </a:cubicBezTo>
                    <a:cubicBezTo>
                      <a:pt x="92" y="82"/>
                      <a:pt x="92" y="82"/>
                      <a:pt x="92" y="82"/>
                    </a:cubicBezTo>
                    <a:cubicBezTo>
                      <a:pt x="92" y="81"/>
                      <a:pt x="93" y="80"/>
                      <a:pt x="94" y="80"/>
                    </a:cubicBezTo>
                    <a:cubicBezTo>
                      <a:pt x="96" y="80"/>
                      <a:pt x="97" y="81"/>
                      <a:pt x="97" y="82"/>
                    </a:cubicBezTo>
                    <a:cubicBezTo>
                      <a:pt x="102" y="102"/>
                      <a:pt x="102" y="102"/>
                      <a:pt x="102" y="102"/>
                    </a:cubicBezTo>
                    <a:cubicBezTo>
                      <a:pt x="110" y="69"/>
                      <a:pt x="110" y="69"/>
                      <a:pt x="110" y="69"/>
                    </a:cubicBezTo>
                    <a:cubicBezTo>
                      <a:pt x="110" y="67"/>
                      <a:pt x="111" y="66"/>
                      <a:pt x="113" y="67"/>
                    </a:cubicBezTo>
                    <a:cubicBezTo>
                      <a:pt x="114" y="67"/>
                      <a:pt x="115" y="68"/>
                      <a:pt x="115" y="69"/>
                    </a:cubicBezTo>
                    <a:cubicBezTo>
                      <a:pt x="121" y="111"/>
                      <a:pt x="121" y="111"/>
                      <a:pt x="121" y="111"/>
                    </a:cubicBezTo>
                    <a:cubicBezTo>
                      <a:pt x="124" y="103"/>
                      <a:pt x="124" y="103"/>
                      <a:pt x="124" y="103"/>
                    </a:cubicBezTo>
                    <a:cubicBezTo>
                      <a:pt x="124" y="102"/>
                      <a:pt x="125" y="101"/>
                      <a:pt x="127" y="101"/>
                    </a:cubicBezTo>
                    <a:cubicBezTo>
                      <a:pt x="190" y="101"/>
                      <a:pt x="190" y="101"/>
                      <a:pt x="190" y="101"/>
                    </a:cubicBezTo>
                    <a:cubicBezTo>
                      <a:pt x="190" y="86"/>
                      <a:pt x="190" y="86"/>
                      <a:pt x="190" y="86"/>
                    </a:cubicBezTo>
                    <a:cubicBezTo>
                      <a:pt x="190" y="73"/>
                      <a:pt x="179" y="62"/>
                      <a:pt x="165" y="62"/>
                    </a:cubicBezTo>
                    <a:cubicBezTo>
                      <a:pt x="127" y="62"/>
                      <a:pt x="127" y="62"/>
                      <a:pt x="127" y="62"/>
                    </a:cubicBezTo>
                    <a:cubicBezTo>
                      <a:pt x="127" y="24"/>
                      <a:pt x="127" y="24"/>
                      <a:pt x="127" y="24"/>
                    </a:cubicBezTo>
                    <a:cubicBezTo>
                      <a:pt x="127" y="11"/>
                      <a:pt x="116" y="0"/>
                      <a:pt x="103" y="0"/>
                    </a:cubicBezTo>
                    <a:cubicBezTo>
                      <a:pt x="89" y="0"/>
                      <a:pt x="89" y="0"/>
                      <a:pt x="89" y="0"/>
                    </a:cubicBezTo>
                    <a:cubicBezTo>
                      <a:pt x="87" y="0"/>
                      <a:pt x="87" y="0"/>
                      <a:pt x="87" y="0"/>
                    </a:cubicBezTo>
                    <a:cubicBezTo>
                      <a:pt x="74" y="0"/>
                      <a:pt x="63" y="11"/>
                      <a:pt x="63" y="24"/>
                    </a:cubicBezTo>
                    <a:cubicBezTo>
                      <a:pt x="63" y="62"/>
                      <a:pt x="63" y="62"/>
                      <a:pt x="63" y="62"/>
                    </a:cubicBezTo>
                    <a:cubicBezTo>
                      <a:pt x="24" y="62"/>
                      <a:pt x="24" y="62"/>
                      <a:pt x="24" y="62"/>
                    </a:cubicBezTo>
                    <a:cubicBezTo>
                      <a:pt x="11" y="62"/>
                      <a:pt x="0" y="73"/>
                      <a:pt x="0" y="86"/>
                    </a:cubicBezTo>
                    <a:cubicBezTo>
                      <a:pt x="0" y="101"/>
                      <a:pt x="0" y="101"/>
                      <a:pt x="0" y="101"/>
                    </a:cubicBezTo>
                    <a:cubicBezTo>
                      <a:pt x="58" y="101"/>
                      <a:pt x="58" y="101"/>
                      <a:pt x="58" y="101"/>
                    </a:cubicBezTo>
                    <a:lnTo>
                      <a:pt x="73"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sp>
            <p:nvSpPr>
              <p:cNvPr id="221" name="Freeform 266">
                <a:extLst>
                  <a:ext uri="{FF2B5EF4-FFF2-40B4-BE49-F238E27FC236}">
                    <a16:creationId xmlns:a16="http://schemas.microsoft.com/office/drawing/2014/main" xmlns="" id="{54F21D86-BA1B-0841-88E6-F322AA28F8DA}"/>
                  </a:ext>
                </a:extLst>
              </p:cNvPr>
              <p:cNvSpPr>
                <a:spLocks/>
              </p:cNvSpPr>
              <p:nvPr/>
            </p:nvSpPr>
            <p:spPr bwMode="auto">
              <a:xfrm>
                <a:off x="3984" y="2186"/>
                <a:ext cx="358" cy="220"/>
              </a:xfrm>
              <a:custGeom>
                <a:avLst/>
                <a:gdLst>
                  <a:gd name="T0" fmla="*/ 122 w 188"/>
                  <a:gd name="T1" fmla="*/ 52 h 116"/>
                  <a:gd name="T2" fmla="*/ 119 w 188"/>
                  <a:gd name="T3" fmla="*/ 54 h 116"/>
                  <a:gd name="T4" fmla="*/ 116 w 188"/>
                  <a:gd name="T5" fmla="*/ 52 h 116"/>
                  <a:gd name="T6" fmla="*/ 111 w 188"/>
                  <a:gd name="T7" fmla="*/ 11 h 116"/>
                  <a:gd name="T8" fmla="*/ 103 w 188"/>
                  <a:gd name="T9" fmla="*/ 42 h 116"/>
                  <a:gd name="T10" fmla="*/ 103 w 188"/>
                  <a:gd name="T11" fmla="*/ 43 h 116"/>
                  <a:gd name="T12" fmla="*/ 101 w 188"/>
                  <a:gd name="T13" fmla="*/ 44 h 116"/>
                  <a:gd name="T14" fmla="*/ 101 w 188"/>
                  <a:gd name="T15" fmla="*/ 44 h 116"/>
                  <a:gd name="T16" fmla="*/ 101 w 188"/>
                  <a:gd name="T17" fmla="*/ 44 h 116"/>
                  <a:gd name="T18" fmla="*/ 98 w 188"/>
                  <a:gd name="T19" fmla="*/ 42 h 116"/>
                  <a:gd name="T20" fmla="*/ 93 w 188"/>
                  <a:gd name="T21" fmla="*/ 21 h 116"/>
                  <a:gd name="T22" fmla="*/ 84 w 188"/>
                  <a:gd name="T23" fmla="*/ 55 h 116"/>
                  <a:gd name="T24" fmla="*/ 81 w 188"/>
                  <a:gd name="T25" fmla="*/ 58 h 116"/>
                  <a:gd name="T26" fmla="*/ 81 w 188"/>
                  <a:gd name="T27" fmla="*/ 58 h 116"/>
                  <a:gd name="T28" fmla="*/ 78 w 188"/>
                  <a:gd name="T29" fmla="*/ 55 h 116"/>
                  <a:gd name="T30" fmla="*/ 73 w 188"/>
                  <a:gd name="T31" fmla="*/ 0 h 116"/>
                  <a:gd name="T32" fmla="*/ 62 w 188"/>
                  <a:gd name="T33" fmla="*/ 32 h 116"/>
                  <a:gd name="T34" fmla="*/ 59 w 188"/>
                  <a:gd name="T35" fmla="*/ 34 h 116"/>
                  <a:gd name="T36" fmla="*/ 0 w 188"/>
                  <a:gd name="T37" fmla="*/ 34 h 116"/>
                  <a:gd name="T38" fmla="*/ 23 w 188"/>
                  <a:gd name="T39" fmla="*/ 54 h 116"/>
                  <a:gd name="T40" fmla="*/ 62 w 188"/>
                  <a:gd name="T41" fmla="*/ 54 h 116"/>
                  <a:gd name="T42" fmla="*/ 62 w 188"/>
                  <a:gd name="T43" fmla="*/ 92 h 116"/>
                  <a:gd name="T44" fmla="*/ 86 w 188"/>
                  <a:gd name="T45" fmla="*/ 116 h 116"/>
                  <a:gd name="T46" fmla="*/ 88 w 188"/>
                  <a:gd name="T47" fmla="*/ 116 h 116"/>
                  <a:gd name="T48" fmla="*/ 102 w 188"/>
                  <a:gd name="T49" fmla="*/ 116 h 116"/>
                  <a:gd name="T50" fmla="*/ 126 w 188"/>
                  <a:gd name="T51" fmla="*/ 92 h 116"/>
                  <a:gd name="T52" fmla="*/ 126 w 188"/>
                  <a:gd name="T53" fmla="*/ 54 h 116"/>
                  <a:gd name="T54" fmla="*/ 164 w 188"/>
                  <a:gd name="T55" fmla="*/ 54 h 116"/>
                  <a:gd name="T56" fmla="*/ 188 w 188"/>
                  <a:gd name="T57" fmla="*/ 33 h 116"/>
                  <a:gd name="T58" fmla="*/ 128 w 188"/>
                  <a:gd name="T59" fmla="*/ 33 h 116"/>
                  <a:gd name="T60" fmla="*/ 122 w 188"/>
                  <a:gd name="T6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 h="116">
                    <a:moveTo>
                      <a:pt x="122" y="52"/>
                    </a:moveTo>
                    <a:cubicBezTo>
                      <a:pt x="121" y="53"/>
                      <a:pt x="120" y="54"/>
                      <a:pt x="119" y="54"/>
                    </a:cubicBezTo>
                    <a:cubicBezTo>
                      <a:pt x="118" y="54"/>
                      <a:pt x="117" y="53"/>
                      <a:pt x="116" y="52"/>
                    </a:cubicBezTo>
                    <a:cubicBezTo>
                      <a:pt x="111" y="11"/>
                      <a:pt x="111" y="11"/>
                      <a:pt x="111" y="11"/>
                    </a:cubicBezTo>
                    <a:cubicBezTo>
                      <a:pt x="103" y="42"/>
                      <a:pt x="103" y="42"/>
                      <a:pt x="103" y="42"/>
                    </a:cubicBezTo>
                    <a:cubicBezTo>
                      <a:pt x="103" y="42"/>
                      <a:pt x="103" y="43"/>
                      <a:pt x="103" y="43"/>
                    </a:cubicBezTo>
                    <a:cubicBezTo>
                      <a:pt x="103" y="44"/>
                      <a:pt x="102" y="44"/>
                      <a:pt x="101" y="44"/>
                    </a:cubicBezTo>
                    <a:cubicBezTo>
                      <a:pt x="101" y="44"/>
                      <a:pt x="101" y="44"/>
                      <a:pt x="101" y="44"/>
                    </a:cubicBezTo>
                    <a:cubicBezTo>
                      <a:pt x="101" y="44"/>
                      <a:pt x="101" y="44"/>
                      <a:pt x="101" y="44"/>
                    </a:cubicBezTo>
                    <a:cubicBezTo>
                      <a:pt x="99" y="44"/>
                      <a:pt x="98" y="43"/>
                      <a:pt x="98" y="42"/>
                    </a:cubicBezTo>
                    <a:cubicBezTo>
                      <a:pt x="93" y="21"/>
                      <a:pt x="93" y="21"/>
                      <a:pt x="93" y="21"/>
                    </a:cubicBezTo>
                    <a:cubicBezTo>
                      <a:pt x="84" y="55"/>
                      <a:pt x="84" y="55"/>
                      <a:pt x="84" y="55"/>
                    </a:cubicBezTo>
                    <a:cubicBezTo>
                      <a:pt x="83" y="57"/>
                      <a:pt x="82" y="58"/>
                      <a:pt x="81" y="58"/>
                    </a:cubicBezTo>
                    <a:cubicBezTo>
                      <a:pt x="81" y="58"/>
                      <a:pt x="81" y="58"/>
                      <a:pt x="81" y="58"/>
                    </a:cubicBezTo>
                    <a:cubicBezTo>
                      <a:pt x="79" y="57"/>
                      <a:pt x="78" y="56"/>
                      <a:pt x="78" y="55"/>
                    </a:cubicBezTo>
                    <a:cubicBezTo>
                      <a:pt x="73" y="0"/>
                      <a:pt x="73" y="0"/>
                      <a:pt x="73" y="0"/>
                    </a:cubicBezTo>
                    <a:cubicBezTo>
                      <a:pt x="62" y="32"/>
                      <a:pt x="62" y="32"/>
                      <a:pt x="62" y="32"/>
                    </a:cubicBezTo>
                    <a:cubicBezTo>
                      <a:pt x="62" y="33"/>
                      <a:pt x="60" y="34"/>
                      <a:pt x="59" y="34"/>
                    </a:cubicBezTo>
                    <a:cubicBezTo>
                      <a:pt x="0" y="34"/>
                      <a:pt x="0" y="34"/>
                      <a:pt x="0" y="34"/>
                    </a:cubicBezTo>
                    <a:cubicBezTo>
                      <a:pt x="2" y="45"/>
                      <a:pt x="12" y="54"/>
                      <a:pt x="23" y="54"/>
                    </a:cubicBezTo>
                    <a:cubicBezTo>
                      <a:pt x="62" y="54"/>
                      <a:pt x="62" y="54"/>
                      <a:pt x="62" y="54"/>
                    </a:cubicBezTo>
                    <a:cubicBezTo>
                      <a:pt x="62" y="92"/>
                      <a:pt x="62" y="92"/>
                      <a:pt x="62" y="92"/>
                    </a:cubicBezTo>
                    <a:cubicBezTo>
                      <a:pt x="62" y="105"/>
                      <a:pt x="73" y="116"/>
                      <a:pt x="86" y="116"/>
                    </a:cubicBezTo>
                    <a:cubicBezTo>
                      <a:pt x="88" y="116"/>
                      <a:pt x="88" y="116"/>
                      <a:pt x="88" y="116"/>
                    </a:cubicBezTo>
                    <a:cubicBezTo>
                      <a:pt x="102" y="116"/>
                      <a:pt x="102" y="116"/>
                      <a:pt x="102" y="116"/>
                    </a:cubicBezTo>
                    <a:cubicBezTo>
                      <a:pt x="115" y="116"/>
                      <a:pt x="126" y="105"/>
                      <a:pt x="126" y="92"/>
                    </a:cubicBezTo>
                    <a:cubicBezTo>
                      <a:pt x="126" y="54"/>
                      <a:pt x="126" y="54"/>
                      <a:pt x="126" y="54"/>
                    </a:cubicBezTo>
                    <a:cubicBezTo>
                      <a:pt x="164" y="54"/>
                      <a:pt x="164" y="54"/>
                      <a:pt x="164" y="54"/>
                    </a:cubicBezTo>
                    <a:cubicBezTo>
                      <a:pt x="176" y="54"/>
                      <a:pt x="186" y="45"/>
                      <a:pt x="188" y="33"/>
                    </a:cubicBezTo>
                    <a:cubicBezTo>
                      <a:pt x="128" y="33"/>
                      <a:pt x="128" y="33"/>
                      <a:pt x="128" y="33"/>
                    </a:cubicBezTo>
                    <a:lnTo>
                      <a:pt x="12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en-US"/>
              </a:p>
            </p:txBody>
          </p:sp>
        </p:grpSp>
        <p:sp>
          <p:nvSpPr>
            <p:cNvPr id="30" name="TextBox 29">
              <a:extLst>
                <a:ext uri="{FF2B5EF4-FFF2-40B4-BE49-F238E27FC236}">
                  <a16:creationId xmlns:a16="http://schemas.microsoft.com/office/drawing/2014/main" xmlns="" id="{CAA98585-120D-ED41-840B-D5E9D80BAD1F}"/>
                </a:ext>
              </a:extLst>
            </p:cNvPr>
            <p:cNvSpPr txBox="1"/>
            <p:nvPr/>
          </p:nvSpPr>
          <p:spPr>
            <a:xfrm>
              <a:off x="5571930" y="2413337"/>
              <a:ext cx="2997900" cy="623853"/>
            </a:xfrm>
            <a:prstGeom prst="rect">
              <a:avLst/>
            </a:prstGeom>
            <a:noFill/>
          </p:spPr>
          <p:txBody>
            <a:bodyPr wrap="square" rtlCol="0">
              <a:spAutoFit/>
            </a:bodyPr>
            <a:lstStyle/>
            <a:p>
              <a:pPr algn="r"/>
              <a:r>
                <a:rPr lang="en-US" sz="2000" b="1" dirty="0" smtClean="0">
                  <a:solidFill>
                    <a:schemeClr val="accent1"/>
                  </a:solidFill>
                  <a:latin typeface="Open Sans Extrabold" panose="020B0606030504020204" pitchFamily="34" charset="0"/>
                  <a:ea typeface="Open Sans Extrabold" panose="020B0606030504020204" pitchFamily="34" charset="0"/>
                  <a:cs typeface="Open Sans Extrabold" panose="020B0606030504020204" pitchFamily="34" charset="0"/>
                </a:rPr>
                <a:t>Go hospital</a:t>
              </a:r>
              <a:endParaRPr lang="en-US" sz="20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27" name="Google Shape;299;p28"/>
          <p:cNvGrpSpPr/>
          <p:nvPr/>
        </p:nvGrpSpPr>
        <p:grpSpPr>
          <a:xfrm>
            <a:off x="5650500" y="2721094"/>
            <a:ext cx="433800" cy="433800"/>
            <a:chOff x="5382800" y="412975"/>
            <a:chExt cx="433800" cy="433800"/>
          </a:xfrm>
        </p:grpSpPr>
        <p:sp>
          <p:nvSpPr>
            <p:cNvPr id="228" name="Google Shape;300;p28"/>
            <p:cNvSpPr/>
            <p:nvPr/>
          </p:nvSpPr>
          <p:spPr>
            <a:xfrm>
              <a:off x="5382800" y="41297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01;p28"/>
            <p:cNvSpPr/>
            <p:nvPr/>
          </p:nvSpPr>
          <p:spPr>
            <a:xfrm>
              <a:off x="5495482" y="52565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02;p28"/>
            <p:cNvSpPr/>
            <p:nvPr/>
          </p:nvSpPr>
          <p:spPr>
            <a:xfrm>
              <a:off x="5544573" y="57474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1" name="Google Shape;287;p28"/>
          <p:cNvCxnSpPr/>
          <p:nvPr/>
        </p:nvCxnSpPr>
        <p:spPr>
          <a:xfrm rot="10800000">
            <a:off x="5867400" y="2053519"/>
            <a:ext cx="0" cy="876300"/>
          </a:xfrm>
          <a:prstGeom prst="straightConnector1">
            <a:avLst/>
          </a:prstGeom>
          <a:noFill/>
          <a:ln w="9525" cap="flat" cmpd="sng">
            <a:solidFill>
              <a:srgbClr val="415665"/>
            </a:solidFill>
            <a:prstDash val="solid"/>
            <a:round/>
            <a:headEnd type="oval" w="med" len="med"/>
            <a:tailEnd type="oval" w="med" len="med"/>
          </a:ln>
        </p:spPr>
      </p:cxnSp>
      <p:sp>
        <p:nvSpPr>
          <p:cNvPr id="232" name="Google Shape;290;p28"/>
          <p:cNvSpPr txBox="1"/>
          <p:nvPr/>
        </p:nvSpPr>
        <p:spPr>
          <a:xfrm>
            <a:off x="5137583" y="1558292"/>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smtClean="0">
                <a:solidFill>
                  <a:srgbClr val="415665"/>
                </a:solidFill>
                <a:latin typeface="Source Sans Pro"/>
                <a:ea typeface="Source Sans Pro"/>
                <a:cs typeface="Source Sans Pro"/>
                <a:sym typeface="Source Sans Pro"/>
              </a:rPr>
              <a:t>last</a:t>
            </a:r>
            <a:endParaRPr sz="1800" b="1" dirty="0">
              <a:solidFill>
                <a:srgbClr val="415665"/>
              </a:solidFill>
              <a:latin typeface="Source Sans Pro"/>
              <a:ea typeface="Source Sans Pro"/>
              <a:cs typeface="Source Sans Pro"/>
              <a:sym typeface="Source Sans Pro"/>
            </a:endParaRPr>
          </a:p>
        </p:txBody>
      </p:sp>
      <p:sp>
        <p:nvSpPr>
          <p:cNvPr id="2" name="TextBox 1"/>
          <p:cNvSpPr txBox="1"/>
          <p:nvPr/>
        </p:nvSpPr>
        <p:spPr>
          <a:xfrm>
            <a:off x="353373" y="1185865"/>
            <a:ext cx="2706718" cy="400110"/>
          </a:xfrm>
          <a:prstGeom prst="rect">
            <a:avLst/>
          </a:prstGeom>
          <a:noFill/>
        </p:spPr>
        <p:txBody>
          <a:bodyPr wrap="square" rtlCol="0">
            <a:spAutoFit/>
          </a:bodyPr>
          <a:lstStyle/>
          <a:p>
            <a:pPr marL="285750" indent="-285750">
              <a:spcBef>
                <a:spcPts val="600"/>
              </a:spcBef>
              <a:buClr>
                <a:srgbClr val="0DB7C4"/>
              </a:buClr>
              <a:buSzPts val="2000"/>
              <a:buFont typeface="Source Sans Pro"/>
              <a:buChar char="▹"/>
            </a:pPr>
            <a:r>
              <a:rPr lang="en-US" sz="2000" b="1" dirty="0">
                <a:solidFill>
                  <a:schemeClr val="accent4">
                    <a:lumMod val="75000"/>
                  </a:schemeClr>
                </a:solidFill>
                <a:latin typeface="Source Sans Pro"/>
                <a:ea typeface="Source Sans Pro"/>
                <a:cs typeface="Source Sans Pro"/>
                <a:sym typeface="Dosis"/>
              </a:rPr>
              <a:t>For </a:t>
            </a:r>
            <a:r>
              <a:rPr lang="en-US" sz="2000" b="1" dirty="0" smtClean="0">
                <a:solidFill>
                  <a:schemeClr val="accent4">
                    <a:lumMod val="75000"/>
                  </a:schemeClr>
                </a:solidFill>
                <a:latin typeface="Source Sans Pro"/>
                <a:ea typeface="Source Sans Pro"/>
                <a:cs typeface="Source Sans Pro"/>
                <a:sym typeface="Dosis"/>
              </a:rPr>
              <a:t>requester </a:t>
            </a:r>
            <a:endParaRPr lang="en-US" sz="2000" b="1" dirty="0">
              <a:solidFill>
                <a:schemeClr val="accent4">
                  <a:lumMod val="75000"/>
                </a:schemeClr>
              </a:solidFill>
              <a:latin typeface="Source Sans Pro"/>
              <a:ea typeface="Source Sans Pro"/>
              <a:cs typeface="Source Sans Pro"/>
              <a:sym typeface="Dosis"/>
            </a:endParaRPr>
          </a:p>
        </p:txBody>
      </p:sp>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147463"/>
            <a:ext cx="11811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58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erim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2166</TotalTime>
  <Words>686</Words>
  <Application>Microsoft Office PowerPoint</Application>
  <PresentationFormat>On-screen Show (16:9)</PresentationFormat>
  <Paragraphs>164</Paragraphs>
  <Slides>22</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Impact</vt:lpstr>
      <vt:lpstr>Open Sans Extrabold</vt:lpstr>
      <vt:lpstr>Source Sans Pro</vt:lpstr>
      <vt:lpstr>Bahnschrift Light SemiCondensed</vt:lpstr>
      <vt:lpstr>Calibri</vt:lpstr>
      <vt:lpstr>Calibri Light</vt:lpstr>
      <vt:lpstr>Dosis</vt:lpstr>
      <vt:lpstr>Open Sans</vt:lpstr>
      <vt:lpstr>Merriweather</vt:lpstr>
      <vt:lpstr>Cerimon template</vt:lpstr>
      <vt:lpstr>Office Theme</vt:lpstr>
      <vt:lpstr>PowerPoint Presentation</vt:lpstr>
      <vt:lpstr>PowerPoint Presentation</vt:lpstr>
      <vt:lpstr>Agenda</vt:lpstr>
      <vt:lpstr>Problem definition </vt:lpstr>
      <vt:lpstr>Info graphic  illustrates the magnitude of the problem of blood shortage  </vt:lpstr>
      <vt:lpstr>Info graphic  illustrates the magnitude of the problem of blood shortage in Egypt   </vt:lpstr>
      <vt:lpstr>  Previous Solutions</vt:lpstr>
      <vt:lpstr>Our solution </vt:lpstr>
      <vt:lpstr>OUR PROCESS IS EASY</vt:lpstr>
      <vt:lpstr>OUR PROCESS IS EASY</vt:lpstr>
      <vt:lpstr>Technologies </vt:lpstr>
      <vt:lpstr>Firebase  Firebase is Google’s mobile and web application development platform that helps you build, improve, and grow your app and it  a Backend-as-a-Service  </vt:lpstr>
      <vt:lpstr>Node.js   Node   is a cross platform runtime environment originally developed in2009 </vt:lpstr>
      <vt:lpstr>React JS React is a popular open source front-end JavaScript library developed by Facebook.  </vt:lpstr>
      <vt:lpstr>iOS is a mobile operating system created and developed by Apple Inc. exclusively for its hardware. It is the operating system that presently powers many of the company's mobile devices, including the iPhone, iPad, and iPod Touch </vt:lpstr>
      <vt:lpstr>Swift  Swift is a general-purpose, multi-paradigm, compiled programming language developed by Apple Inc. </vt:lpstr>
      <vt:lpstr>Vision &amp;mission </vt:lpstr>
      <vt:lpstr>Achievements </vt:lpstr>
      <vt:lpstr>Marketing strategy </vt:lpstr>
      <vt:lpstr>PowerPoint Presentation</vt:lpstr>
      <vt:lpstr>Future work</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bele</dc:creator>
  <cp:lastModifiedBy>رمضان</cp:lastModifiedBy>
  <cp:revision>48</cp:revision>
  <dcterms:modified xsi:type="dcterms:W3CDTF">2019-06-25T20:47:16Z</dcterms:modified>
</cp:coreProperties>
</file>