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3" r:id="rId2"/>
    <p:sldId id="508" r:id="rId3"/>
    <p:sldId id="521" r:id="rId4"/>
    <p:sldId id="522" r:id="rId5"/>
    <p:sldId id="523" r:id="rId6"/>
    <p:sldId id="525" r:id="rId7"/>
    <p:sldId id="510" r:id="rId8"/>
    <p:sldId id="512" r:id="rId9"/>
    <p:sldId id="493" r:id="rId10"/>
    <p:sldId id="520" r:id="rId11"/>
    <p:sldId id="499" r:id="rId12"/>
    <p:sldId id="516" r:id="rId13"/>
    <p:sldId id="515" r:id="rId14"/>
    <p:sldId id="514" r:id="rId15"/>
    <p:sldId id="500" r:id="rId16"/>
    <p:sldId id="526" r:id="rId17"/>
    <p:sldId id="527" r:id="rId18"/>
    <p:sldId id="517" r:id="rId19"/>
    <p:sldId id="519" r:id="rId20"/>
    <p:sldId id="518" r:id="rId21"/>
    <p:sldId id="505" r:id="rId2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14"/>
    <a:srgbClr val="C64E22"/>
    <a:srgbClr val="FFF4F0"/>
    <a:srgbClr val="FBE2D8"/>
    <a:srgbClr val="FFFECE"/>
    <a:srgbClr val="F6EDC8"/>
    <a:srgbClr val="F6F1C8"/>
    <a:srgbClr val="FF7440"/>
    <a:srgbClr val="266AB4"/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83" autoAdjust="0"/>
    <p:restoredTop sz="96271" autoAdjust="0"/>
  </p:normalViewPr>
  <p:slideViewPr>
    <p:cSldViewPr snapToGrid="0">
      <p:cViewPr varScale="1">
        <p:scale>
          <a:sx n="112" d="100"/>
          <a:sy n="112" d="100"/>
        </p:scale>
        <p:origin x="208" y="8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1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200" b="0"/>
            </a:pPr>
            <a:r>
              <a:rPr lang="en-US" sz="2200" dirty="0" err="1" smtClean="0"/>
              <a:t>Meetup</a:t>
            </a:r>
            <a:r>
              <a:rPr lang="en-US" sz="2200" dirty="0" smtClean="0"/>
              <a:t> Members</a:t>
            </a:r>
            <a:endParaRPr lang="en-US" sz="22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Summit Attendees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99AA2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E43D16"/>
              </a:solidFill>
              <a:ln>
                <a:noFill/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  <c:pt idx="0">
                  <c:v>2015.0</c:v>
                </c:pt>
                <c:pt idx="1">
                  <c:v>2016.0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66000.0</c:v>
                </c:pt>
                <c:pt idx="1">
                  <c:v>225000.0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13620032"/>
        <c:axId val="1113623952"/>
      </c:barChart>
      <c:catAx>
        <c:axId val="1113620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13623952"/>
        <c:crosses val="autoZero"/>
        <c:auto val="1"/>
        <c:lblAlgn val="ctr"/>
        <c:lblOffset val="100"/>
        <c:noMultiLvlLbl val="0"/>
      </c:catAx>
      <c:valAx>
        <c:axId val="1113623952"/>
        <c:scaling>
          <c:orientation val="minMax"/>
          <c:min val="0.0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1136200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Source Sans Pro Light"/>
          <a:cs typeface="Source Sans Pro Light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200" b="0"/>
            </a:pPr>
            <a:r>
              <a:rPr lang="en-US" sz="2200" dirty="0" smtClean="0"/>
              <a:t>Developers</a:t>
            </a:r>
          </a:p>
          <a:p>
            <a:pPr>
              <a:defRPr sz="2200" b="0"/>
            </a:pPr>
            <a:r>
              <a:rPr lang="en-US" sz="2200" dirty="0" smtClean="0"/>
              <a:t>Contributing</a:t>
            </a:r>
            <a:endParaRPr lang="en-US" sz="22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Summit Attendees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99AA2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E43D16"/>
              </a:solidFill>
              <a:ln>
                <a:noFill/>
              </a:ln>
              <a:effectLst/>
            </c:spPr>
          </c:dPt>
          <c:cat>
            <c:numRef>
              <c:f>Sheet1!$A$2:$A$3</c:f>
              <c:numCache>
                <c:formatCode>General</c:formatCode>
                <c:ptCount val="2"/>
                <c:pt idx="0">
                  <c:v>2015.0</c:v>
                </c:pt>
                <c:pt idx="1">
                  <c:v>2016.0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600.0</c:v>
                </c:pt>
                <c:pt idx="1">
                  <c:v>1100.0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7732272"/>
        <c:axId val="1107736192"/>
      </c:barChart>
      <c:catAx>
        <c:axId val="1107732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07736192"/>
        <c:crosses val="autoZero"/>
        <c:auto val="1"/>
        <c:lblAlgn val="ctr"/>
        <c:lblOffset val="100"/>
        <c:noMultiLvlLbl val="0"/>
      </c:catAx>
      <c:valAx>
        <c:axId val="1107736192"/>
        <c:scaling>
          <c:orientation val="minMax"/>
          <c:max val="1250.0"/>
          <c:min val="0.0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107732272"/>
        <c:crosses val="autoZero"/>
        <c:crossBetween val="between"/>
        <c:majorUnit val="250.0"/>
      </c:valAx>
    </c:plotArea>
    <c:plotVisOnly val="1"/>
    <c:dispBlanksAs val="gap"/>
    <c:showDLblsOverMax val="0"/>
  </c:chart>
  <c:txPr>
    <a:bodyPr/>
    <a:lstStyle/>
    <a:p>
      <a:pPr>
        <a:defRPr sz="1800">
          <a:latin typeface="Source Sans Pro Light"/>
          <a:cs typeface="Source Sans Pro Light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10/23/16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10/23/16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4.png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Newslab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databricks_logoTM_rev_800p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3789" y="4467860"/>
            <a:ext cx="2286000" cy="3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Newslab Thin"/>
              </a:rPr>
              <a:t>Use this Chart to Start</a:t>
            </a:r>
            <a:endParaRPr lang="en-US" sz="4000" dirty="0">
              <a:latin typeface="Newslab Thin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7" r:id="rId3" imgW="7271927" imgH="3492719" progId="Excel.Chart.8">
                  <p:embed/>
                </p:oleObj>
              </mc:Choice>
              <mc:Fallback>
                <p:oleObj r:id="rId3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7" descr="databricks_logoTM_rgb_TM.eps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23900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042988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46113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850900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Source Sans Pro Light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49300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582612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3980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158875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49300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03288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36600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42925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595313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46113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0713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954087" cy="230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46112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Source Sans Pro Light" charset="0"/>
                </a:rPr>
                <a:t>Logo Bug</a:t>
              </a:r>
            </a:p>
          </p:txBody>
        </p:sp>
      </p:grpSp>
      <p:pic>
        <p:nvPicPr>
          <p:cNvPr id="37" name="Picture 39" descr="databricks_logoTM_rgb_TM.eps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ev_CMYK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4938" y="4484688"/>
            <a:ext cx="2235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Newslab Thin"/>
                <a:cs typeface="Newslab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databricks_logoTM_400p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316" y="4806347"/>
            <a:ext cx="1082842" cy="1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Thin"/>
                <a:cs typeface="Newslab Thin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 descr="databricks_logoTM_400p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316" y="4806347"/>
            <a:ext cx="1082842" cy="1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6" name="Picture 5" descr="databricks_logoTM_400p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316" y="4806347"/>
            <a:ext cx="1082842" cy="1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databricks_logoTM_400p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316" y="4806347"/>
            <a:ext cx="1082842" cy="1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databricks_logoTM_400p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316" y="4806347"/>
            <a:ext cx="1082842" cy="1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databricks_logoTM_400p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316" y="4806347"/>
            <a:ext cx="1082842" cy="1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databricks_logoTM_400p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316" y="4806347"/>
            <a:ext cx="1082842" cy="1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404040"/>
          </a:solidFill>
          <a:latin typeface="Newslab Thin"/>
          <a:ea typeface="MS PGothic" pitchFamily="34" charset="-128"/>
          <a:cs typeface="Newslab Thin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defRPr sz="2400" kern="1200">
          <a:solidFill>
            <a:srgbClr val="404040"/>
          </a:solidFill>
          <a:latin typeface="Source Sans Pro Light"/>
          <a:ea typeface="MS PGothic" pitchFamily="34" charset="-128"/>
          <a:cs typeface="ＭＳ Ｐゴシック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/>
        <a:buChar char="•"/>
        <a:defRPr sz="2200" kern="1200">
          <a:solidFill>
            <a:srgbClr val="404040"/>
          </a:solidFill>
          <a:latin typeface="Source Sans Pro Light"/>
          <a:ea typeface="MS PGothic" pitchFamily="34" charset="-128"/>
          <a:cs typeface="+mn-cs"/>
        </a:defRPr>
      </a:lvl2pPr>
      <a:lvl3pPr marL="1089025" indent="-174625" algn="l" defTabSz="457200" rtl="0" eaLnBrk="0" fontAlgn="base" hangingPunct="0"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kern="1200">
          <a:solidFill>
            <a:srgbClr val="404040"/>
          </a:solidFill>
          <a:latin typeface="Source Sans Pro Light"/>
          <a:ea typeface="MS PGothic" pitchFamily="34" charset="-128"/>
          <a:cs typeface="+mn-cs"/>
        </a:defRPr>
      </a:lvl3pPr>
      <a:lvl4pPr marL="1541463" indent="-169863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kern="1200">
          <a:solidFill>
            <a:srgbClr val="404040"/>
          </a:solidFill>
          <a:latin typeface="Source Sans Pro Light"/>
          <a:ea typeface="MS PGothic" pitchFamily="34" charset="-128"/>
          <a:cs typeface="+mn-cs"/>
        </a:defRPr>
      </a:lvl4pPr>
      <a:lvl5pPr marL="2001838" indent="-173038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-"/>
        <a:defRPr kern="1200">
          <a:solidFill>
            <a:srgbClr val="404040"/>
          </a:solidFill>
          <a:latin typeface="Source Sans Pro Ligh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574861" y="4153808"/>
            <a:ext cx="6400800" cy="453863"/>
          </a:xfrm>
        </p:spPr>
        <p:txBody>
          <a:bodyPr/>
          <a:lstStyle/>
          <a:p>
            <a:endParaRPr lang="en-US" altLang="en-US" sz="2800" dirty="0" smtClean="0"/>
          </a:p>
          <a:p>
            <a:r>
              <a:rPr lang="en-US" altLang="en-US" sz="2800" dirty="0" smtClean="0"/>
              <a:t>Matei Zaharia</a:t>
            </a:r>
          </a:p>
        </p:txBody>
      </p:sp>
      <p:sp>
        <p:nvSpPr>
          <p:cNvPr id="1638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3010" y="4513002"/>
            <a:ext cx="6446838" cy="443446"/>
          </a:xfrm>
        </p:spPr>
        <p:txBody>
          <a:bodyPr>
            <a:normAutofit/>
          </a:bodyPr>
          <a:lstStyle/>
          <a:p>
            <a:r>
              <a:rPr lang="en-US" altLang="en-US" sz="1600" dirty="0" smtClean="0"/>
              <a:t>@</a:t>
            </a:r>
            <a:r>
              <a:rPr lang="en-US" altLang="en-US" sz="1600" dirty="0" err="1" smtClean="0"/>
              <a:t>matei_zaharia</a:t>
            </a:r>
            <a:endParaRPr lang="en-US" alt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137" y="1383650"/>
            <a:ext cx="8240889" cy="1863171"/>
          </a:xfrm>
        </p:spPr>
        <p:txBody>
          <a:bodyPr/>
          <a:lstStyle/>
          <a:p>
            <a:r>
              <a:rPr lang="en-US" sz="5500" dirty="0" smtClean="0"/>
              <a:t>Simplifying Big Data in Apache Spark 2.0</a:t>
            </a:r>
            <a:endParaRPr lang="en-US" sz="5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Structured API Example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503363"/>
            <a:ext cx="2849915" cy="193833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events =</a:t>
            </a:r>
            <a:b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err="1" smtClean="0">
                <a:latin typeface="Lucida Console" charset="0"/>
                <a:ea typeface="Lucida Console" charset="0"/>
                <a:cs typeface="Lucida Console" charset="0"/>
              </a:rPr>
              <a:t>sc.read.json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is-IS" sz="12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</a:rPr>
              <a:t>“/logs”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n-US" sz="12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Bef>
                <a:spcPts val="0"/>
              </a:spcBef>
            </a:pPr>
            <a:endParaRPr lang="en-US" sz="12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Bef>
                <a:spcPts val="0"/>
              </a:spcBef>
            </a:pP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stats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 =</a:t>
            </a:r>
          </a:p>
          <a:p>
            <a:pPr>
              <a:spcBef>
                <a:spcPts val="0"/>
              </a:spcBef>
            </a:pPr>
            <a:r>
              <a:rPr lang="is-IS" sz="12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events.</a:t>
            </a:r>
            <a:r>
              <a:rPr lang="is-IS" sz="1200" dirty="0" smtClean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join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(users)</a:t>
            </a:r>
          </a:p>
          <a:p>
            <a:pPr>
              <a:spcBef>
                <a:spcPts val="0"/>
              </a:spcBef>
            </a:pP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  .</a:t>
            </a:r>
            <a:r>
              <a:rPr lang="is-IS" sz="1200" dirty="0" smtClean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groupBy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is-IS" sz="12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</a:rPr>
              <a:t>“loc”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is-IS" sz="12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</a:rPr>
              <a:t>“status”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is-IS" sz="12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 .</a:t>
            </a:r>
            <a:r>
              <a:rPr lang="is-IS" sz="1200" dirty="0" smtClean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avg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is-IS" sz="12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</a:rPr>
              <a:t>“duration”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2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Bef>
                <a:spcPts val="0"/>
              </a:spcBef>
            </a:pP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errors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 = stats.</a:t>
            </a:r>
            <a:r>
              <a:rPr lang="is-IS" sz="1200" dirty="0" smtClean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 stats.status == </a:t>
            </a:r>
            <a:r>
              <a:rPr lang="is-IS" sz="12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</a:rPr>
              <a:t>“ERR”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208" y="3938072"/>
            <a:ext cx="1885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err="1" smtClean="0">
                <a:latin typeface="Source Sans Pro Light" charset="0"/>
                <a:ea typeface="Source Sans Pro Light" charset="0"/>
                <a:cs typeface="Source Sans Pro Light" charset="0"/>
              </a:rPr>
              <a:t>DataFrame</a:t>
            </a:r>
            <a:r>
              <a:rPr lang="en-US" sz="22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API</a:t>
            </a:r>
            <a:endParaRPr lang="en-US" sz="22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2643" y="3938072"/>
            <a:ext cx="1944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Optimized Plan</a:t>
            </a:r>
            <a:endParaRPr lang="en-US" sz="22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5855" y="3938072"/>
            <a:ext cx="2145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Specialized Code</a:t>
            </a:r>
            <a:endParaRPr lang="en-US" sz="22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603334" y="1664649"/>
            <a:ext cx="2137063" cy="1615763"/>
            <a:chOff x="3539708" y="1508437"/>
            <a:chExt cx="2124640" cy="1818963"/>
          </a:xfrm>
        </p:grpSpPr>
        <p:cxnSp>
          <p:nvCxnSpPr>
            <p:cNvPr id="15" name="Straight Arrow Connector 14"/>
            <p:cNvCxnSpPr>
              <a:stCxn id="10" idx="2"/>
              <a:endCxn id="11" idx="0"/>
            </p:cNvCxnSpPr>
            <p:nvPr/>
          </p:nvCxnSpPr>
          <p:spPr>
            <a:xfrm>
              <a:off x="4595019" y="2818328"/>
              <a:ext cx="0" cy="20721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0" idx="0"/>
            </p:cNvCxnSpPr>
            <p:nvPr/>
          </p:nvCxnSpPr>
          <p:spPr>
            <a:xfrm>
              <a:off x="4025752" y="2324217"/>
              <a:ext cx="569267" cy="192248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 flipH="1">
              <a:off x="4595019" y="2317632"/>
              <a:ext cx="586729" cy="198834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2"/>
            </p:cNvCxnSpPr>
            <p:nvPr/>
          </p:nvCxnSpPr>
          <p:spPr>
            <a:xfrm>
              <a:off x="5181748" y="1806770"/>
              <a:ext cx="1" cy="510861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539708" y="1508437"/>
              <a:ext cx="965202" cy="821257"/>
            </a:xfrm>
            <a:prstGeom prst="roundRect">
              <a:avLst>
                <a:gd name="adj" fmla="val 7166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80000"/>
                </a:lnSpc>
              </a:pPr>
              <a:endParaRPr lang="en-US" sz="1300" dirty="0" smtClean="0">
                <a:latin typeface="Source Sans Pro Light" charset="0"/>
                <a:ea typeface="Source Sans Pro Light" charset="0"/>
                <a:cs typeface="Source Sans Pro Light" charset="0"/>
              </a:endParaRPr>
            </a:p>
            <a:p>
              <a:pPr algn="ctr">
                <a:lnSpc>
                  <a:spcPct val="80000"/>
                </a:lnSpc>
              </a:pPr>
              <a:endParaRPr lang="en-US" sz="1300" dirty="0" smtClean="0">
                <a:latin typeface="Source Sans Pro Light" charset="0"/>
                <a:ea typeface="Source Sans Pro Light" charset="0"/>
                <a:cs typeface="Source Sans Pro Light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sz="1500" dirty="0" smtClean="0">
                  <a:solidFill>
                    <a:schemeClr val="bg1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FILTERED SCAN</a:t>
              </a:r>
              <a:endParaRPr lang="en-US" sz="15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99148" y="1508438"/>
              <a:ext cx="965200" cy="29833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SCAN</a:t>
              </a:r>
              <a:r>
                <a:rPr lang="en-US" sz="13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 </a:t>
              </a:r>
              <a:r>
                <a:rPr lang="en-US" sz="13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users</a:t>
              </a:r>
              <a:endParaRPr lang="en-US" sz="13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12419" y="2516466"/>
              <a:ext cx="965200" cy="30186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JOIN</a:t>
              </a:r>
              <a:endParaRPr lang="en-US" sz="1300" dirty="0" smtClean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112419" y="3025538"/>
              <a:ext cx="965200" cy="30186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AGG</a:t>
              </a:r>
            </a:p>
          </p:txBody>
        </p:sp>
      </p:grpSp>
      <p:sp>
        <p:nvSpPr>
          <p:cNvPr id="66" name="Right Arrow 65"/>
          <p:cNvSpPr/>
          <p:nvPr/>
        </p:nvSpPr>
        <p:spPr>
          <a:xfrm>
            <a:off x="2839082" y="2226660"/>
            <a:ext cx="462918" cy="59334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5900636" y="2226660"/>
            <a:ext cx="462918" cy="59334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ontent Placeholder 2"/>
          <p:cNvSpPr txBox="1">
            <a:spLocks/>
          </p:cNvSpPr>
          <p:nvPr/>
        </p:nvSpPr>
        <p:spPr bwMode="auto">
          <a:xfrm>
            <a:off x="6396277" y="1657453"/>
            <a:ext cx="2747724" cy="170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ＭＳ Ｐゴシック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Char char="•"/>
              <a:defRPr sz="2200"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+mn-cs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+mn-cs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+mn-cs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while(</a:t>
            </a:r>
            <a:r>
              <a:rPr lang="en-US" sz="1200" dirty="0" err="1" smtClean="0">
                <a:latin typeface="Lucida Console" charset="0"/>
                <a:ea typeface="Lucida Console" charset="0"/>
                <a:cs typeface="Lucida Console" charset="0"/>
              </a:rPr>
              <a:t>logs.hasNext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e = </a:t>
            </a:r>
            <a:r>
              <a:rPr lang="en-US" sz="1200" dirty="0" err="1" smtClean="0">
                <a:latin typeface="Lucida Console" charset="0"/>
                <a:ea typeface="Lucida Console" charset="0"/>
                <a:cs typeface="Lucida Console" charset="0"/>
              </a:rPr>
              <a:t>logs.next</a:t>
            </a:r>
            <a:endParaRPr lang="en-US" sz="12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if(</a:t>
            </a:r>
            <a:r>
              <a:rPr lang="en-US" sz="1200" dirty="0" err="1" smtClean="0">
                <a:latin typeface="Lucida Console" charset="0"/>
                <a:ea typeface="Lucida Console" charset="0"/>
                <a:cs typeface="Lucida Console" charset="0"/>
              </a:rPr>
              <a:t>e.status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== </a:t>
            </a:r>
            <a:r>
              <a:rPr lang="en-US" sz="12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</a:rPr>
              <a:t>“ERR”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  u = </a:t>
            </a:r>
            <a:r>
              <a:rPr lang="en-US" sz="1200" dirty="0" err="1" smtClean="0">
                <a:latin typeface="Lucida Console" charset="0"/>
                <a:ea typeface="Lucida Console" charset="0"/>
                <a:cs typeface="Lucida Console" charset="0"/>
              </a:rPr>
              <a:t>users.get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1200" dirty="0" err="1" smtClean="0">
                <a:latin typeface="Lucida Console" charset="0"/>
                <a:ea typeface="Lucida Console" charset="0"/>
                <a:cs typeface="Lucida Console" charset="0"/>
              </a:rPr>
              <a:t>e.uid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  key = (</a:t>
            </a:r>
            <a:r>
              <a:rPr lang="en-US" sz="1200" dirty="0" err="1" smtClean="0">
                <a:latin typeface="Lucida Console" charset="0"/>
                <a:ea typeface="Lucida Console" charset="0"/>
                <a:cs typeface="Lucida Console" charset="0"/>
              </a:rPr>
              <a:t>u.loc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1200" dirty="0" err="1" smtClean="0">
                <a:latin typeface="Lucida Console" charset="0"/>
                <a:ea typeface="Lucida Console" charset="0"/>
                <a:cs typeface="Lucida Console" charset="0"/>
              </a:rPr>
              <a:t>e.status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  sum(key) += </a:t>
            </a:r>
            <a:r>
              <a:rPr lang="en-US" sz="1200" dirty="0" err="1" smtClean="0">
                <a:latin typeface="Lucida Console" charset="0"/>
                <a:ea typeface="Lucida Console" charset="0"/>
                <a:cs typeface="Lucida Console" charset="0"/>
              </a:rPr>
              <a:t>e.duration</a:t>
            </a:r>
            <a:endParaRPr lang="en-US" sz="12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  count(key) += 1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}</a:t>
            </a:r>
          </a:p>
          <a:p>
            <a:pPr>
              <a:spcBef>
                <a:spcPts val="0"/>
              </a:spcBef>
            </a:pP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...</a:t>
            </a:r>
            <a:endParaRPr lang="is-IS" sz="1200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1000" contras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94" y="1709093"/>
            <a:ext cx="970354" cy="25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4800" dirty="0" smtClean="0"/>
              <a:t>New in 2.0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84" y="2539911"/>
            <a:ext cx="4525412" cy="1438675"/>
          </a:xfrm>
        </p:spPr>
        <p:txBody>
          <a:bodyPr/>
          <a:lstStyle/>
          <a:p>
            <a:r>
              <a:rPr lang="en-US" dirty="0" smtClean="0"/>
              <a:t>Whole-stage code generation</a:t>
            </a:r>
          </a:p>
          <a:p>
            <a:pPr marL="448056" lvl="1"/>
            <a:r>
              <a:rPr lang="en-US" dirty="0" smtClean="0"/>
              <a:t>Fuse across multiple </a:t>
            </a:r>
            <a:r>
              <a:rPr lang="en-US" dirty="0" smtClean="0"/>
              <a:t>operators</a:t>
            </a:r>
          </a:p>
          <a:p>
            <a:pPr marL="448056" lvl="1"/>
            <a:r>
              <a:rPr lang="en-US" dirty="0" smtClean="0"/>
              <a:t>Optimized Parquet I/O</a:t>
            </a:r>
            <a:endParaRPr lang="en-US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4735783" y="1199191"/>
            <a:ext cx="4172966" cy="1325880"/>
            <a:chOff x="-372864" y="842652"/>
            <a:chExt cx="9483649" cy="2435214"/>
          </a:xfrm>
        </p:grpSpPr>
        <p:sp>
          <p:nvSpPr>
            <p:cNvPr id="4" name="TextBox 3"/>
            <p:cNvSpPr txBox="1"/>
            <p:nvPr/>
          </p:nvSpPr>
          <p:spPr>
            <a:xfrm>
              <a:off x="-372864" y="1105473"/>
              <a:ext cx="2080909" cy="593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Spark 1.6</a:t>
              </a:r>
              <a:endParaRPr lang="en-US"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738056" y="993805"/>
              <a:ext cx="2172387" cy="1017516"/>
              <a:chOff x="1738056" y="993805"/>
              <a:chExt cx="2172387" cy="101751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738056" y="1235489"/>
                <a:ext cx="552154" cy="43342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295844" y="993805"/>
                <a:ext cx="1614599" cy="1017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Source Sans Pro Light" charset="0"/>
                    <a:ea typeface="Source Sans Pro Light" charset="0"/>
                    <a:cs typeface="Source Sans Pro Light" charset="0"/>
                  </a:rPr>
                  <a:t>14M</a:t>
                </a:r>
              </a:p>
              <a:p>
                <a:pPr algn="ctr"/>
                <a:r>
                  <a:rPr lang="en-US" sz="1500" dirty="0" smtClean="0">
                    <a:latin typeface="Source Sans Pro Light" charset="0"/>
                    <a:ea typeface="Source Sans Pro Light" charset="0"/>
                    <a:cs typeface="Source Sans Pro Light" charset="0"/>
                  </a:rPr>
                  <a:t>rows/s</a:t>
                </a:r>
                <a:endParaRPr lang="en-US"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-372748" y="2388884"/>
              <a:ext cx="2080909" cy="593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Spark 2.0</a:t>
              </a:r>
              <a:endParaRPr lang="en-US"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738056" y="2216808"/>
              <a:ext cx="7372729" cy="1017516"/>
              <a:chOff x="1738056" y="2216808"/>
              <a:chExt cx="7372729" cy="101751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738056" y="2462831"/>
                <a:ext cx="5756290" cy="43342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496186" y="2216808"/>
                <a:ext cx="1614599" cy="1017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Source Sans Pro Light" charset="0"/>
                    <a:ea typeface="Source Sans Pro Light" charset="0"/>
                    <a:cs typeface="Source Sans Pro Light" charset="0"/>
                  </a:rPr>
                  <a:t>125M</a:t>
                </a:r>
              </a:p>
              <a:p>
                <a:pPr algn="ctr"/>
                <a:r>
                  <a:rPr lang="en-US" sz="1500" dirty="0" smtClean="0">
                    <a:latin typeface="Source Sans Pro Light" charset="0"/>
                    <a:ea typeface="Source Sans Pro Light" charset="0"/>
                    <a:cs typeface="Source Sans Pro Light" charset="0"/>
                  </a:rPr>
                  <a:t>rows/s</a:t>
                </a:r>
                <a:endParaRPr lang="en-US"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1738055" y="842652"/>
              <a:ext cx="0" cy="243521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798416" y="2965008"/>
            <a:ext cx="4099168" cy="1325880"/>
            <a:chOff x="-227012" y="877994"/>
            <a:chExt cx="9315933" cy="2435214"/>
          </a:xfrm>
        </p:grpSpPr>
        <p:sp>
          <p:nvSpPr>
            <p:cNvPr id="15" name="TextBox 14"/>
            <p:cNvSpPr txBox="1"/>
            <p:nvPr/>
          </p:nvSpPr>
          <p:spPr>
            <a:xfrm>
              <a:off x="-205263" y="964107"/>
              <a:ext cx="1876898" cy="1017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Parquet</a:t>
              </a:r>
              <a:br>
                <a:rPr lang="en-US" sz="15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</a:br>
              <a:r>
                <a:rPr lang="en-US" sz="15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in 1.6</a:t>
              </a:r>
              <a:endParaRPr lang="en-US"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738056" y="976134"/>
              <a:ext cx="2237979" cy="1017515"/>
              <a:chOff x="1738056" y="976134"/>
              <a:chExt cx="2237979" cy="101751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738056" y="1235487"/>
                <a:ext cx="643127" cy="43342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61436" y="976134"/>
                <a:ext cx="1614599" cy="1017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Source Sans Pro Light" charset="0"/>
                    <a:ea typeface="Source Sans Pro Light" charset="0"/>
                    <a:cs typeface="Source Sans Pro Light" charset="0"/>
                  </a:rPr>
                  <a:t>11M</a:t>
                </a:r>
              </a:p>
              <a:p>
                <a:pPr algn="ctr"/>
                <a:r>
                  <a:rPr lang="en-US" sz="1500" dirty="0" smtClean="0">
                    <a:latin typeface="Source Sans Pro Light" charset="0"/>
                    <a:ea typeface="Source Sans Pro Light" charset="0"/>
                    <a:cs typeface="Source Sans Pro Light" charset="0"/>
                  </a:rPr>
                  <a:t>rows/s</a:t>
                </a:r>
                <a:endParaRPr lang="en-US"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-227012" y="2194506"/>
              <a:ext cx="1876898" cy="1017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Parquet</a:t>
              </a:r>
              <a:br>
                <a:rPr lang="en-US" sz="15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</a:br>
              <a:r>
                <a:rPr lang="en-US" sz="15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in 2.0</a:t>
              </a:r>
              <a:endParaRPr lang="en-US"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38056" y="2199137"/>
              <a:ext cx="7350865" cy="1017515"/>
              <a:chOff x="1738056" y="2199137"/>
              <a:chExt cx="7350865" cy="1017515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738056" y="2462830"/>
                <a:ext cx="5760719" cy="43342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solidFill>
                    <a:srgbClr val="92D050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474322" y="2199137"/>
                <a:ext cx="1614599" cy="1017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dirty="0" smtClean="0">
                    <a:latin typeface="Source Sans Pro Light" charset="0"/>
                    <a:ea typeface="Source Sans Pro Light" charset="0"/>
                    <a:cs typeface="Source Sans Pro Light" charset="0"/>
                  </a:rPr>
                  <a:t>90M</a:t>
                </a:r>
              </a:p>
              <a:p>
                <a:pPr algn="ctr"/>
                <a:r>
                  <a:rPr lang="en-US" sz="1500" dirty="0" smtClean="0">
                    <a:latin typeface="Source Sans Pro Light" charset="0"/>
                    <a:ea typeface="Source Sans Pro Light" charset="0"/>
                    <a:cs typeface="Source Sans Pro Light" charset="0"/>
                  </a:rPr>
                  <a:t>rows/s</a:t>
                </a:r>
                <a:endParaRPr lang="en-US"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>
              <a:off x="1738055" y="877994"/>
              <a:ext cx="0" cy="243521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167384" y="1245888"/>
            <a:ext cx="4525412" cy="14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ＭＳ Ｐゴシック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Char char="•"/>
              <a:defRPr sz="2200"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+mn-cs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+mn-cs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+mn-cs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Merging </a:t>
            </a:r>
            <a:r>
              <a:rPr lang="en-US" dirty="0" err="1" smtClean="0"/>
              <a:t>DataFrame</a:t>
            </a:r>
            <a:r>
              <a:rPr lang="en-US" dirty="0" smtClean="0"/>
              <a:t> &amp; Dataset</a:t>
            </a:r>
          </a:p>
          <a:p>
            <a:pPr marL="448056" lvl="1"/>
            <a:r>
              <a:rPr lang="en-US" dirty="0" err="1" smtClean="0"/>
              <a:t>DataFrame</a:t>
            </a:r>
            <a:r>
              <a:rPr lang="en-US" dirty="0" smtClean="0"/>
              <a:t> = Dataset[Row]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31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714875"/>
            <a:ext cx="1628775" cy="428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6" y="544899"/>
            <a:ext cx="6609865" cy="3135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1978599"/>
            <a:ext cx="4578390" cy="2923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45" y="4268521"/>
            <a:ext cx="2689499" cy="5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52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87428"/>
            <a:ext cx="8850312" cy="857250"/>
          </a:xfrm>
        </p:spPr>
        <p:txBody>
          <a:bodyPr/>
          <a:lstStyle/>
          <a:p>
            <a:r>
              <a:rPr lang="en-US" sz="4400" dirty="0" smtClean="0"/>
              <a:t>Beyond Batch &amp; Interactive: Higher-Level API for Streaming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916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What’s Hard In Using Streaming?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semantics</a:t>
            </a:r>
          </a:p>
          <a:p>
            <a:pPr lvl="1"/>
            <a:r>
              <a:rPr lang="en-US" dirty="0" smtClean="0"/>
              <a:t>What possible results can the program give?</a:t>
            </a:r>
          </a:p>
          <a:p>
            <a:pPr lvl="1"/>
            <a:r>
              <a:rPr lang="en-US" dirty="0" smtClean="0"/>
              <a:t>What happens if a node runs slowly? If one fails?</a:t>
            </a:r>
          </a:p>
          <a:p>
            <a:endParaRPr lang="en-US" sz="2000" dirty="0"/>
          </a:p>
          <a:p>
            <a:r>
              <a:rPr lang="en-US" dirty="0" smtClean="0"/>
              <a:t>Integration into a complete application</a:t>
            </a:r>
          </a:p>
          <a:p>
            <a:pPr lvl="1"/>
            <a:r>
              <a:rPr lang="en-US" dirty="0" smtClean="0"/>
              <a:t>Serve real-time queries on result of stream</a:t>
            </a:r>
          </a:p>
          <a:p>
            <a:pPr lvl="1"/>
            <a:r>
              <a:rPr lang="en-US" dirty="0" smtClean="0"/>
              <a:t>Give consistent results with batch jobs</a:t>
            </a:r>
          </a:p>
        </p:txBody>
      </p:sp>
      <p:sp>
        <p:nvSpPr>
          <p:cNvPr id="6" name="Oval 5"/>
          <p:cNvSpPr/>
          <p:nvPr/>
        </p:nvSpPr>
        <p:spPr>
          <a:xfrm>
            <a:off x="7292340" y="225933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92340" y="1891665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92340" y="152400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69109" y="166878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969109" y="209550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8" idx="6"/>
            <a:endCxn id="9" idx="2"/>
          </p:cNvCxnSpPr>
          <p:nvPr/>
        </p:nvCxnSpPr>
        <p:spPr>
          <a:xfrm>
            <a:off x="7520940" y="1638300"/>
            <a:ext cx="448169" cy="14478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9" idx="2"/>
          </p:cNvCxnSpPr>
          <p:nvPr/>
        </p:nvCxnSpPr>
        <p:spPr>
          <a:xfrm flipV="1">
            <a:off x="7520940" y="1783080"/>
            <a:ext cx="448169" cy="22288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10" idx="2"/>
          </p:cNvCxnSpPr>
          <p:nvPr/>
        </p:nvCxnSpPr>
        <p:spPr>
          <a:xfrm flipV="1">
            <a:off x="7520940" y="2209800"/>
            <a:ext cx="448169" cy="16383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6"/>
            <a:endCxn id="10" idx="2"/>
          </p:cNvCxnSpPr>
          <p:nvPr/>
        </p:nvCxnSpPr>
        <p:spPr>
          <a:xfrm>
            <a:off x="7520940" y="2005965"/>
            <a:ext cx="448169" cy="203835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9" idx="2"/>
          </p:cNvCxnSpPr>
          <p:nvPr/>
        </p:nvCxnSpPr>
        <p:spPr>
          <a:xfrm flipV="1">
            <a:off x="7520940" y="1783080"/>
            <a:ext cx="448169" cy="59055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10" idx="2"/>
          </p:cNvCxnSpPr>
          <p:nvPr/>
        </p:nvCxnSpPr>
        <p:spPr>
          <a:xfrm>
            <a:off x="7520940" y="1638300"/>
            <a:ext cx="448169" cy="57150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</p:cNvCxnSpPr>
          <p:nvPr/>
        </p:nvCxnSpPr>
        <p:spPr>
          <a:xfrm>
            <a:off x="8197709" y="1783080"/>
            <a:ext cx="28956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197709" y="2209800"/>
            <a:ext cx="28956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02780" y="1638300"/>
            <a:ext cx="28956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02780" y="2010246"/>
            <a:ext cx="28956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002780" y="2369103"/>
            <a:ext cx="289560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83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4800" dirty="0" smtClean="0"/>
              <a:t>Structured Streaming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63053"/>
            <a:ext cx="8850312" cy="3543885"/>
          </a:xfrm>
        </p:spPr>
        <p:txBody>
          <a:bodyPr/>
          <a:lstStyle/>
          <a:p>
            <a:r>
              <a:rPr lang="en-US" sz="2600" dirty="0" smtClean="0"/>
              <a:t>High-level streaming API </a:t>
            </a:r>
            <a:r>
              <a:rPr lang="en-US" sz="2600" dirty="0" smtClean="0"/>
              <a:t>based on </a:t>
            </a:r>
            <a:r>
              <a:rPr lang="en-US" sz="2600" dirty="0" err="1" smtClean="0"/>
              <a:t>DataFrames</a:t>
            </a:r>
            <a:r>
              <a:rPr lang="en-US" sz="2600" dirty="0" smtClean="0"/>
              <a:t> / Datasets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dirty="0"/>
              <a:t>• </a:t>
            </a:r>
            <a:r>
              <a:rPr lang="en-US" dirty="0" smtClean="0"/>
              <a:t>Same semantics &amp; results as batch APIs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• </a:t>
            </a:r>
            <a:r>
              <a:rPr lang="en-US" dirty="0" smtClean="0"/>
              <a:t>Event time, windowing, sessions, </a:t>
            </a:r>
            <a:r>
              <a:rPr lang="en-US" dirty="0" smtClean="0"/>
              <a:t>transactional I/O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600" dirty="0" smtClean="0"/>
              <a:t>Rich integration with complete Apache Spark apps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dirty="0" smtClean="0"/>
              <a:t>• Memory sink for ad-hoc queries</a:t>
            </a:r>
          </a:p>
          <a:p>
            <a:pPr marL="457200" lvl="1" indent="0">
              <a:buNone/>
            </a:pPr>
            <a:r>
              <a:rPr lang="en-US" dirty="0"/>
              <a:t>• </a:t>
            </a:r>
            <a:r>
              <a:rPr lang="en-US" dirty="0" smtClean="0"/>
              <a:t>Joins with static data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• Change queries at runtime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892878" y="3570588"/>
            <a:ext cx="3722831" cy="907938"/>
          </a:xfrm>
          <a:prstGeom prst="roundRect">
            <a:avLst/>
          </a:prstGeom>
          <a:solidFill>
            <a:srgbClr val="EC541B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Source Sans Pro Light"/>
                <a:cs typeface="Source Sans Pro Light"/>
              </a:rPr>
              <a:t>Not just streaming, but “continuous applications” </a:t>
            </a:r>
            <a:endParaRPr lang="en-US" sz="2400" dirty="0">
              <a:solidFill>
                <a:srgbClr val="FFFFFF"/>
              </a:solidFill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65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Streaming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Incrementalize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an existing </a:t>
            </a:r>
            <a:r>
              <a:rPr lang="en-US" dirty="0" err="1" smtClean="0"/>
              <a:t>DataFrame</a:t>
            </a:r>
            <a:r>
              <a:rPr lang="en-US" dirty="0" smtClean="0"/>
              <a:t>/Dataset/SQL query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94783" y="2353441"/>
            <a:ext cx="5723338" cy="147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  <a:sym typeface="Consolas"/>
              </a:rPr>
              <a:t>logs </a:t>
            </a:r>
            <a:r>
              <a:rPr lang="en" sz="1400" dirty="0" smtClean="0">
                <a:latin typeface="Lucida Console" charset="0"/>
                <a:ea typeface="Lucida Console" charset="0"/>
                <a:cs typeface="Lucida Console" charset="0"/>
                <a:sym typeface="Consolas"/>
              </a:rPr>
              <a:t>= </a:t>
            </a:r>
            <a:r>
              <a:rPr lang="en-US" sz="1400" dirty="0" err="1" smtClean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ctx.</a:t>
            </a:r>
            <a:r>
              <a:rPr lang="en-US" sz="1400" dirty="0" err="1" smtClean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read</a:t>
            </a:r>
            <a:r>
              <a:rPr lang="en" sz="1400" dirty="0" smtClean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.format(</a:t>
            </a:r>
            <a:r>
              <a:rPr lang="en-US" sz="14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“</a:t>
            </a:r>
            <a:r>
              <a:rPr lang="en-US" sz="1400" dirty="0" err="1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json</a:t>
            </a:r>
            <a:r>
              <a:rPr lang="en-US" sz="14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”</a:t>
            </a:r>
            <a:r>
              <a:rPr lang="en" sz="1400" dirty="0" smtClean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).</a:t>
            </a:r>
            <a:r>
              <a:rPr lang="en" sz="1400" dirty="0" smtClean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open</a:t>
            </a:r>
            <a:r>
              <a:rPr lang="en" sz="1400" dirty="0" smtClean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(</a:t>
            </a:r>
            <a:r>
              <a:rPr lang="en-US" sz="14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“</a:t>
            </a:r>
            <a:r>
              <a:rPr lang="en-US" sz="1400" dirty="0" err="1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hdfs</a:t>
            </a:r>
            <a:r>
              <a:rPr lang="en" sz="14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://logs</a:t>
            </a:r>
            <a:r>
              <a:rPr lang="en-US" sz="14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”</a:t>
            </a:r>
            <a:r>
              <a:rPr lang="en" sz="1400" dirty="0" smtClean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)</a:t>
            </a:r>
            <a:r>
              <a:rPr lang="en-US" sz="600" dirty="0" smtClean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/>
            </a:r>
            <a:br>
              <a:rPr lang="en-US" sz="600" dirty="0" smtClean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</a:br>
            <a:endParaRPr lang="en-US" sz="600" dirty="0" smtClean="0">
              <a:solidFill>
                <a:srgbClr val="333333"/>
              </a:solidFill>
              <a:latin typeface="Lucida Console" charset="0"/>
              <a:ea typeface="Lucida Console" charset="0"/>
              <a:cs typeface="Lucida Console" charset="0"/>
              <a:sym typeface="Consolas"/>
            </a:endParaRPr>
          </a:p>
          <a:p>
            <a:pPr lv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 smtClean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logs.</a:t>
            </a:r>
            <a:r>
              <a:rPr lang="en-US" sz="1400" dirty="0" err="1" smtClean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groupBy</a:t>
            </a:r>
            <a:r>
              <a:rPr lang="en-US" sz="1400" dirty="0" smtClean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(</a:t>
            </a:r>
            <a:r>
              <a:rPr lang="en-US" sz="14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“</a:t>
            </a:r>
            <a:r>
              <a:rPr lang="en-US" sz="1400" dirty="0" err="1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userid</a:t>
            </a:r>
            <a:r>
              <a:rPr lang="en-US" sz="14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”</a:t>
            </a:r>
            <a:r>
              <a:rPr lang="en-US" sz="1400" dirty="0" smtClean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, </a:t>
            </a:r>
            <a:r>
              <a:rPr lang="en-US" sz="14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“hour”</a:t>
            </a:r>
            <a:r>
              <a:rPr lang="en-US" sz="1400" dirty="0" smtClean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).</a:t>
            </a:r>
            <a:r>
              <a:rPr lang="en-US" sz="1400" dirty="0" err="1" smtClean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avg</a:t>
            </a:r>
            <a:r>
              <a:rPr lang="en-US" sz="1400" dirty="0" smtClean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(</a:t>
            </a:r>
            <a:r>
              <a:rPr lang="en-US" sz="14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“latency”</a:t>
            </a:r>
            <a:r>
              <a:rPr lang="en-US" sz="1400" dirty="0" smtClean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)</a:t>
            </a:r>
          </a:p>
          <a:p>
            <a:pPr lv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   .</a:t>
            </a:r>
            <a:r>
              <a:rPr lang="en-US" sz="1400" dirty="0" err="1" smtClean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write</a:t>
            </a:r>
            <a:r>
              <a:rPr lang="en-US" sz="1400" dirty="0" err="1" smtClean="0">
                <a:latin typeface="Lucida Console" charset="0"/>
                <a:ea typeface="Lucida Console" charset="0"/>
                <a:cs typeface="Lucida Console" charset="0"/>
                <a:sym typeface="Consolas"/>
              </a:rPr>
              <a:t>.format</a:t>
            </a:r>
            <a:r>
              <a:rPr lang="en" sz="1400" dirty="0" smtClean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(</a:t>
            </a:r>
            <a:r>
              <a:rPr lang="en" sz="14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”</a:t>
            </a:r>
            <a:r>
              <a:rPr lang="en-US" sz="14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parquet”</a:t>
            </a:r>
            <a:r>
              <a:rPr lang="en" sz="1400" dirty="0" smtClean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)</a:t>
            </a:r>
            <a:endParaRPr lang="en-US" sz="1400" dirty="0" smtClean="0">
              <a:solidFill>
                <a:srgbClr val="333333"/>
              </a:solidFill>
              <a:latin typeface="Lucida Console" charset="0"/>
              <a:ea typeface="Lucida Console" charset="0"/>
              <a:cs typeface="Lucida Console" charset="0"/>
              <a:sym typeface="Consolas"/>
            </a:endParaRPr>
          </a:p>
          <a:p>
            <a:pPr lv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   .</a:t>
            </a:r>
            <a:r>
              <a:rPr lang="en-US" sz="1400" dirty="0" smtClean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save</a:t>
            </a:r>
            <a:r>
              <a:rPr lang="en-US" sz="1400" dirty="0" smtClean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(</a:t>
            </a:r>
            <a:r>
              <a:rPr lang="en-US" sz="14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“</a:t>
            </a:r>
            <a:r>
              <a:rPr lang="en-US" sz="14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s3://...”</a:t>
            </a:r>
            <a:r>
              <a:rPr lang="en" sz="1400" dirty="0" smtClean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)</a:t>
            </a:r>
            <a:endParaRPr lang="en" sz="1400" dirty="0">
              <a:solidFill>
                <a:srgbClr val="333333"/>
              </a:solidFill>
              <a:latin typeface="Lucida Console" charset="0"/>
              <a:ea typeface="Lucida Console" charset="0"/>
              <a:cs typeface="Lucida Console" charset="0"/>
              <a:sym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303" y="2319151"/>
            <a:ext cx="1340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Example</a:t>
            </a:r>
          </a:p>
          <a:p>
            <a:r>
              <a:rPr lang="en-US" sz="22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batch job:</a:t>
            </a:r>
            <a:endParaRPr lang="en-US" sz="22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Streaming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Incrementalize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an existing </a:t>
            </a:r>
            <a:r>
              <a:rPr lang="en-US" dirty="0" err="1" smtClean="0"/>
              <a:t>DataFrame</a:t>
            </a:r>
            <a:r>
              <a:rPr lang="en-US" dirty="0" smtClean="0"/>
              <a:t>/Dataset/SQL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2094782" y="2353441"/>
            <a:ext cx="6271977" cy="147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Lucida Console" charset="0"/>
                <a:ea typeface="Lucida Console" charset="0"/>
                <a:cs typeface="Lucida Console" charset="0"/>
                <a:sym typeface="Consolas"/>
              </a:rPr>
              <a:t>logs </a:t>
            </a:r>
            <a:r>
              <a:rPr lang="en" sz="1400" dirty="0">
                <a:latin typeface="Lucida Console" charset="0"/>
                <a:ea typeface="Lucida Console" charset="0"/>
                <a:cs typeface="Lucida Console" charset="0"/>
                <a:sym typeface="Consolas"/>
              </a:rPr>
              <a:t>= </a:t>
            </a:r>
            <a:r>
              <a:rPr lang="en-US" sz="1400" dirty="0" err="1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ctx.</a:t>
            </a:r>
            <a:r>
              <a:rPr lang="en-US" sz="1400" b="1" dirty="0" err="1">
                <a:solidFill>
                  <a:schemeClr val="accent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readStream</a:t>
            </a:r>
            <a:r>
              <a:rPr lang="en" sz="1400" dirty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.format(</a:t>
            </a:r>
            <a:r>
              <a:rPr lang="en-US" sz="1400" dirty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“</a:t>
            </a:r>
            <a:r>
              <a:rPr lang="en-US" sz="1400" dirty="0" err="1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json</a:t>
            </a:r>
            <a:r>
              <a:rPr lang="en-US" sz="1400" dirty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”</a:t>
            </a:r>
            <a:r>
              <a:rPr lang="en" sz="1400" dirty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).</a:t>
            </a:r>
            <a:r>
              <a:rPr lang="en-US" sz="1400" b="1" dirty="0">
                <a:solidFill>
                  <a:schemeClr val="accent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load</a:t>
            </a:r>
            <a:r>
              <a:rPr lang="en" sz="1400" dirty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(</a:t>
            </a:r>
            <a:r>
              <a:rPr lang="en-US" sz="1400" dirty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“</a:t>
            </a:r>
            <a:r>
              <a:rPr lang="en-US" sz="1400" dirty="0" err="1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hdfs</a:t>
            </a:r>
            <a:r>
              <a:rPr lang="en" sz="1400" dirty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://logs</a:t>
            </a:r>
            <a:r>
              <a:rPr lang="en-US" sz="1400" dirty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”</a:t>
            </a:r>
            <a:r>
              <a:rPr lang="en" sz="1400" dirty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)</a:t>
            </a:r>
            <a:endParaRPr lang="en-US" sz="600" dirty="0">
              <a:solidFill>
                <a:srgbClr val="333333"/>
              </a:solidFill>
              <a:latin typeface="Lucida Console" charset="0"/>
              <a:ea typeface="Lucida Console" charset="0"/>
              <a:cs typeface="Lucida Console" charset="0"/>
              <a:sym typeface="Consolas"/>
            </a:endParaRPr>
          </a:p>
          <a:p>
            <a:pPr lv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endParaRPr lang="en-US" sz="600" dirty="0">
              <a:solidFill>
                <a:srgbClr val="333333"/>
              </a:solidFill>
              <a:latin typeface="Lucida Console" charset="0"/>
              <a:ea typeface="Lucida Console" charset="0"/>
              <a:cs typeface="Lucida Console" charset="0"/>
              <a:sym typeface="Consolas"/>
            </a:endParaRPr>
          </a:p>
          <a:p>
            <a:pPr lv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logs.</a:t>
            </a:r>
            <a:r>
              <a:rPr lang="en-US" sz="14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groupBy</a:t>
            </a:r>
            <a:r>
              <a:rPr lang="en-US" sz="1400" dirty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(</a:t>
            </a:r>
            <a:r>
              <a:rPr lang="en-US" sz="1400" dirty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“</a:t>
            </a:r>
            <a:r>
              <a:rPr lang="en-US" sz="1400" dirty="0" err="1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userid</a:t>
            </a:r>
            <a:r>
              <a:rPr lang="en-US" sz="1400" dirty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”</a:t>
            </a:r>
            <a:r>
              <a:rPr lang="en-US" sz="1400" dirty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, </a:t>
            </a:r>
            <a:r>
              <a:rPr lang="en-US" sz="1400" dirty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“hour”</a:t>
            </a:r>
            <a:r>
              <a:rPr lang="en-US" sz="1400" dirty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).</a:t>
            </a:r>
            <a:r>
              <a:rPr lang="en-US" sz="1400" dirty="0" err="1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avg</a:t>
            </a:r>
            <a:r>
              <a:rPr lang="en-US" sz="1400" dirty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(</a:t>
            </a:r>
            <a:r>
              <a:rPr lang="en-US" sz="1400" dirty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“latency”</a:t>
            </a:r>
            <a:r>
              <a:rPr lang="en-US" sz="1400" dirty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)</a:t>
            </a:r>
          </a:p>
          <a:p>
            <a:pPr lv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    .</a:t>
            </a:r>
            <a:r>
              <a:rPr lang="en-US" sz="1400" b="1" dirty="0" err="1">
                <a:solidFill>
                  <a:schemeClr val="accent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writeStream</a:t>
            </a:r>
            <a:r>
              <a:rPr lang="en-US" sz="1400" dirty="0" err="1">
                <a:latin typeface="Lucida Console" charset="0"/>
                <a:ea typeface="Lucida Console" charset="0"/>
                <a:cs typeface="Lucida Console" charset="0"/>
                <a:sym typeface="Consolas"/>
              </a:rPr>
              <a:t>.format</a:t>
            </a:r>
            <a:r>
              <a:rPr lang="en" sz="1400" dirty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(</a:t>
            </a:r>
            <a:r>
              <a:rPr lang="en" sz="1400" dirty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”</a:t>
            </a:r>
            <a:r>
              <a:rPr lang="en-US" sz="1400" dirty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parquet</a:t>
            </a:r>
            <a:r>
              <a:rPr lang="en" sz="1400" dirty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"</a:t>
            </a:r>
            <a:r>
              <a:rPr lang="en" sz="1400" dirty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)</a:t>
            </a:r>
            <a:endParaRPr lang="en-US" sz="1400" dirty="0">
              <a:solidFill>
                <a:srgbClr val="333333"/>
              </a:solidFill>
              <a:latin typeface="Lucida Console" charset="0"/>
              <a:ea typeface="Lucida Console" charset="0"/>
              <a:cs typeface="Lucida Console" charset="0"/>
              <a:sym typeface="Consolas"/>
            </a:endParaRPr>
          </a:p>
          <a:p>
            <a:pPr lv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    .</a:t>
            </a:r>
            <a:r>
              <a:rPr lang="en-US" sz="1400" b="1" dirty="0">
                <a:solidFill>
                  <a:schemeClr val="accent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start</a:t>
            </a:r>
            <a:r>
              <a:rPr lang="en-US" sz="1400" dirty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(</a:t>
            </a:r>
            <a:r>
              <a:rPr lang="en-US" sz="1400" dirty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“s3://...”</a:t>
            </a:r>
            <a:r>
              <a:rPr lang="en" sz="1400" dirty="0">
                <a:solidFill>
                  <a:srgbClr val="333333"/>
                </a:solidFill>
                <a:latin typeface="Lucida Console" charset="0"/>
                <a:ea typeface="Lucida Console" charset="0"/>
                <a:cs typeface="Lucida Console" charset="0"/>
                <a:sym typeface="Consolas"/>
              </a:rPr>
              <a:t>)</a:t>
            </a:r>
            <a:endParaRPr lang="en" sz="1400" dirty="0">
              <a:solidFill>
                <a:srgbClr val="333333"/>
              </a:solidFill>
              <a:latin typeface="Lucida Console" charset="0"/>
              <a:ea typeface="Lucida Console" charset="0"/>
              <a:cs typeface="Lucida Console" charset="0"/>
              <a:sym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303" y="2319151"/>
            <a:ext cx="14847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Example as</a:t>
            </a:r>
          </a:p>
          <a:p>
            <a:r>
              <a:rPr lang="en-US" sz="22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streaming:</a:t>
            </a:r>
            <a:endParaRPr lang="en-US" sz="22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2483" y="4206269"/>
            <a:ext cx="67072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Results always </a:t>
            </a:r>
            <a:r>
              <a:rPr lang="en-US" sz="2200" dirty="0" smtClean="0">
                <a:solidFill>
                  <a:schemeClr val="accent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same</a:t>
            </a:r>
            <a:r>
              <a:rPr lang="en-US" sz="22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as a batch job on a prefix of the data</a:t>
            </a:r>
            <a:endParaRPr lang="en-US" sz="22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02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 the Hood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8524" y="1676400"/>
            <a:ext cx="1727200" cy="6604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Scan Files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8524" y="2751667"/>
            <a:ext cx="1727200" cy="6604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Aggregate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8524" y="3826934"/>
            <a:ext cx="1727200" cy="6604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Write to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S3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5734" y="1676400"/>
            <a:ext cx="1727200" cy="6604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Scan New Files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55734" y="2751667"/>
            <a:ext cx="1727200" cy="6604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Source Sans Pro Light" charset="0"/>
                <a:ea typeface="Source Sans Pro Light" charset="0"/>
                <a:cs typeface="Source Sans Pro Light" charset="0"/>
              </a:rPr>
              <a:t>Stateful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 Aggregate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5734" y="3826934"/>
            <a:ext cx="1727200" cy="6604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Update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S3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2252124" y="2336800"/>
            <a:ext cx="0" cy="414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2252124" y="3412067"/>
            <a:ext cx="0" cy="414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6519334" y="2336800"/>
            <a:ext cx="0" cy="414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>
            <a:off x="6519334" y="3412067"/>
            <a:ext cx="0" cy="414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8" name="TextBox 17"/>
          <p:cNvSpPr txBox="1"/>
          <p:nvPr/>
        </p:nvSpPr>
        <p:spPr>
          <a:xfrm>
            <a:off x="1387264" y="1063625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Source Sans Pro Light" charset="0"/>
                <a:ea typeface="Source Sans Pro Light" charset="0"/>
                <a:cs typeface="Source Sans Pro Light" charset="0"/>
              </a:rPr>
              <a:t>Batch Plan</a:t>
            </a:r>
            <a:endParaRPr lang="en-US" sz="2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26827" y="1063625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Continuous Plan</a:t>
            </a:r>
            <a:endParaRPr lang="en-US" sz="2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572933" y="2751667"/>
            <a:ext cx="1642534" cy="660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18933" y="2088018"/>
            <a:ext cx="2065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ource Sans Pro Light"/>
                <a:cs typeface="Source Sans Pro Light"/>
              </a:rPr>
              <a:t>Automatically</a:t>
            </a:r>
          </a:p>
          <a:p>
            <a:pPr algn="ctr"/>
            <a:r>
              <a:rPr lang="en-US" sz="2000" dirty="0" smtClean="0">
                <a:latin typeface="Source Sans Pro Light"/>
                <a:cs typeface="Source Sans Pro Light"/>
              </a:rPr>
              <a:t>transformed</a:t>
            </a:r>
            <a:endParaRPr lang="en-US" sz="2000" dirty="0">
              <a:latin typeface="Source Sans Pro Light"/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522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7572442" y="2093936"/>
            <a:ext cx="371495" cy="32518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 Arrow 18"/>
          <p:cNvSpPr/>
          <p:nvPr/>
        </p:nvSpPr>
        <p:spPr>
          <a:xfrm>
            <a:off x="6808584" y="2035941"/>
            <a:ext cx="694298" cy="817763"/>
          </a:xfrm>
          <a:prstGeom prst="bentArrow">
            <a:avLst>
              <a:gd name="adj1" fmla="val 34524"/>
              <a:gd name="adj2" fmla="val 32142"/>
              <a:gd name="adj3" fmla="val 25000"/>
              <a:gd name="adj4" fmla="val 4375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70047" y="1981990"/>
            <a:ext cx="7793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Source Sans Pro Light"/>
                <a:cs typeface="Source Sans Pro Light"/>
              </a:rPr>
              <a:t>Ad-hoc</a:t>
            </a:r>
          </a:p>
          <a:p>
            <a:pPr algn="ctr"/>
            <a:r>
              <a:rPr lang="en-US" sz="1500" dirty="0">
                <a:latin typeface="Source Sans Pro Light"/>
                <a:cs typeface="Source Sans Pro Light"/>
              </a:rPr>
              <a:t>Queries</a:t>
            </a:r>
            <a:endParaRPr lang="en-US" sz="1500" dirty="0">
              <a:latin typeface="Source Sans Pro Light"/>
              <a:cs typeface="Source Sans Pro Ligh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995423" y="2760068"/>
            <a:ext cx="591566" cy="452176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9658" y="2723208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</a:p>
          <a:p>
            <a:pPr algn="ctr"/>
            <a:r>
              <a:rPr lang="en-US" sz="1500" dirty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-US" sz="15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820575" y="2760068"/>
            <a:ext cx="588169" cy="452176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10890" y="272320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</a:p>
          <a:p>
            <a:pPr algn="ctr"/>
            <a:r>
              <a:rPr lang="en-US" sz="1500" dirty="0">
                <a:latin typeface="Source Sans Pro Light" charset="0"/>
                <a:ea typeface="Source Sans Pro Light" charset="0"/>
                <a:cs typeface="Source Sans Pro Light" charset="0"/>
              </a:rPr>
              <a:t>Sink</a:t>
            </a:r>
            <a:endParaRPr lang="en-US" sz="15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91196" y="2619839"/>
            <a:ext cx="1225172" cy="711937"/>
          </a:xfrm>
          <a:prstGeom prst="round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latin typeface="Source Sans Pro Light"/>
                <a:cs typeface="Source Sans Pro Light"/>
              </a:rPr>
              <a:t>Streaming</a:t>
            </a:r>
          </a:p>
          <a:p>
            <a:pPr algn="ctr"/>
            <a:r>
              <a:rPr lang="en-US" sz="1500" dirty="0">
                <a:latin typeface="Source Sans Pro Light"/>
                <a:cs typeface="Source Sans Pro Light"/>
              </a:rPr>
              <a:t>Computation</a:t>
            </a:r>
            <a:endParaRPr lang="en-US" sz="1500" dirty="0">
              <a:latin typeface="Source Sans Pro Light"/>
              <a:cs typeface="Source Sans Pro Light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492186" y="2744830"/>
            <a:ext cx="593885" cy="45217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36198" y="2712065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</a:p>
          <a:p>
            <a:pPr algn="ctr"/>
            <a:r>
              <a:rPr lang="en-US" sz="1500" dirty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-US" sz="15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319657" y="2744831"/>
            <a:ext cx="594360" cy="45217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33671" y="2690826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smtClean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</a:p>
          <a:p>
            <a:pPr algn="ctr"/>
            <a:r>
              <a:rPr lang="en-US" sz="15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Sink</a:t>
            </a:r>
            <a:endParaRPr lang="en-US" sz="15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90279" y="2604602"/>
            <a:ext cx="1225172" cy="711937"/>
          </a:xfrm>
          <a:prstGeom prst="roundRect">
            <a:avLst/>
          </a:prstGeom>
          <a:ln w="9525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latin typeface="Source Sans Pro Light"/>
                <a:cs typeface="Source Sans Pro Light"/>
              </a:rPr>
              <a:t>Continuous Application</a:t>
            </a:r>
            <a:endParaRPr lang="en-US" sz="1500" dirty="0">
              <a:latin typeface="Source Sans Pro Light"/>
              <a:cs typeface="Source Sans Pro Ligh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268115" y="3326214"/>
            <a:ext cx="633184" cy="545414"/>
            <a:chOff x="3247791" y="4907774"/>
            <a:chExt cx="877763" cy="662682"/>
          </a:xfrm>
        </p:grpSpPr>
        <p:sp>
          <p:nvSpPr>
            <p:cNvPr id="23" name="Right Arrow 22"/>
            <p:cNvSpPr/>
            <p:nvPr/>
          </p:nvSpPr>
          <p:spPr>
            <a:xfrm rot="5400000">
              <a:off x="3549770" y="4987914"/>
              <a:ext cx="655924" cy="495644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 rot="16200000">
              <a:off x="3167652" y="4994671"/>
              <a:ext cx="655924" cy="495646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5866574" y="4386597"/>
            <a:ext cx="1363597" cy="272356"/>
          </a:xfrm>
          <a:prstGeom prst="roundRect">
            <a:avLst/>
          </a:prstGeom>
          <a:noFill/>
          <a:ln w="9525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Source Sans Pro Light"/>
                <a:cs typeface="Source Sans Pro Light"/>
              </a:rPr>
              <a:t>Static Data</a:t>
            </a:r>
            <a:endParaRPr lang="en-US" sz="1500" dirty="0">
              <a:latin typeface="Source Sans Pro Light"/>
              <a:cs typeface="Source Sans Pro Light"/>
            </a:endParaRPr>
          </a:p>
        </p:txBody>
      </p:sp>
      <p:sp>
        <p:nvSpPr>
          <p:cNvPr id="33" name="Can 32"/>
          <p:cNvSpPr/>
          <p:nvPr/>
        </p:nvSpPr>
        <p:spPr>
          <a:xfrm>
            <a:off x="6347183" y="3926992"/>
            <a:ext cx="476672" cy="44547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Vertical Scroll 35"/>
          <p:cNvSpPr/>
          <p:nvPr/>
        </p:nvSpPr>
        <p:spPr>
          <a:xfrm>
            <a:off x="7766054" y="3965922"/>
            <a:ext cx="596896" cy="516698"/>
          </a:xfrm>
          <a:prstGeom prst="verticalScroll">
            <a:avLst>
              <a:gd name="adj" fmla="val 8199"/>
            </a:avLst>
          </a:prstGeom>
          <a:solidFill>
            <a:schemeClr val="accent2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75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Batch Job</a:t>
            </a:r>
            <a:endParaRPr lang="en-US" sz="1275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8874" y="2077635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Source Code Pro" charset="0"/>
                <a:ea typeface="Source Code Pro" charset="0"/>
                <a:cs typeface="Source Code Pro" charset="0"/>
              </a:rPr>
              <a:t>&gt;_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0221" y="1388132"/>
            <a:ext cx="26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Pure Streaming System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379440" y="1388132"/>
            <a:ext cx="2635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Continuous Application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422353" y="3419412"/>
            <a:ext cx="9792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consistent with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7184889" y="3391063"/>
            <a:ext cx="530361" cy="700877"/>
          </a:xfrm>
          <a:prstGeom prst="line">
            <a:avLst/>
          </a:prstGeom>
          <a:ln w="28575" cap="rnd">
            <a:solidFill>
              <a:schemeClr val="accent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445392" y="1492848"/>
            <a:ext cx="0" cy="3200400"/>
          </a:xfrm>
          <a:prstGeom prst="line">
            <a:avLst/>
          </a:prstGeom>
          <a:ln w="28575" cap="sq">
            <a:solidFill>
              <a:schemeClr val="bg1">
                <a:lumMod val="85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/>
          <a:p>
            <a:r>
              <a:rPr lang="en-US" sz="4000" dirty="0" smtClean="0"/>
              <a:t>End Goal: Full Continuous Apps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517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Great Year for Apache Spark</a:t>
            </a:r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759631297"/>
              </p:ext>
            </p:extLst>
          </p:nvPr>
        </p:nvGraphicFramePr>
        <p:xfrm>
          <a:off x="495082" y="1250313"/>
          <a:ext cx="2104062" cy="3373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637107204"/>
              </p:ext>
            </p:extLst>
          </p:nvPr>
        </p:nvGraphicFramePr>
        <p:xfrm>
          <a:off x="3556074" y="1250313"/>
          <a:ext cx="2104062" cy="3373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06431" y="2449099"/>
            <a:ext cx="591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225K</a:t>
            </a:r>
            <a:endParaRPr lang="en-US" sz="1600" dirty="0">
              <a:solidFill>
                <a:schemeClr val="bg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8073" y="3645931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66K</a:t>
            </a:r>
            <a:endParaRPr lang="en-US" sz="1600" dirty="0">
              <a:solidFill>
                <a:schemeClr val="bg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1549" y="3226614"/>
            <a:ext cx="47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600</a:t>
            </a:r>
            <a:endParaRPr lang="en-US" sz="1600" dirty="0">
              <a:solidFill>
                <a:schemeClr val="bg1"/>
              </a:solidFill>
              <a:latin typeface="Source Sans Pro Light"/>
              <a:cs typeface="Source Sans Pro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66003" y="2477270"/>
            <a:ext cx="575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Source Sans Pro Light"/>
                <a:cs typeface="Source Sans Pro Light"/>
              </a:rPr>
              <a:t>1100</a:t>
            </a:r>
            <a:endParaRPr lang="en-US" sz="1600" dirty="0">
              <a:solidFill>
                <a:schemeClr val="bg1"/>
              </a:solidFill>
              <a:latin typeface="Source Sans Pro Light"/>
              <a:cs typeface="Source Sans Pro Ligh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91" y="2689314"/>
            <a:ext cx="1624701" cy="846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49706" y="2862140"/>
            <a:ext cx="886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DD4614"/>
                </a:solidFill>
                <a:latin typeface="Source Sans Pro" charset="0"/>
                <a:ea typeface="Source Sans Pro" charset="0"/>
                <a:cs typeface="Source Sans Pro" charset="0"/>
              </a:rPr>
              <a:t>2.0</a:t>
            </a:r>
            <a:endParaRPr lang="en-US" sz="4400" dirty="0">
              <a:solidFill>
                <a:srgbClr val="DD4614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8952" y="1331923"/>
            <a:ext cx="13949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New Major</a:t>
            </a:r>
          </a:p>
          <a:p>
            <a:pPr algn="ctr"/>
            <a:r>
              <a:rPr lang="en-US" sz="22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Version #</a:t>
            </a:r>
            <a:endParaRPr lang="en-US" sz="22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6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11" grpId="0">
        <p:bldAsOne/>
      </p:bldGraphic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14" y="1312863"/>
            <a:ext cx="8043410" cy="3394075"/>
          </a:xfrm>
        </p:spPr>
        <p:txBody>
          <a:bodyPr/>
          <a:lstStyle/>
          <a:p>
            <a:r>
              <a:rPr lang="en-US" sz="2600" dirty="0" smtClean="0">
                <a:solidFill>
                  <a:schemeClr val="accent2"/>
                </a:solidFill>
              </a:rPr>
              <a:t>2.0.1:</a:t>
            </a:r>
            <a:r>
              <a:rPr lang="en-US" sz="2600" dirty="0" smtClean="0"/>
              <a:t> supports ETL workloads from file systems and S3</a:t>
            </a:r>
          </a:p>
          <a:p>
            <a:endParaRPr lang="en-US" sz="2600" dirty="0"/>
          </a:p>
          <a:p>
            <a:r>
              <a:rPr lang="en-US" sz="2600" dirty="0" smtClean="0">
                <a:solidFill>
                  <a:schemeClr val="accent2"/>
                </a:solidFill>
              </a:rPr>
              <a:t>2.0.2:</a:t>
            </a:r>
            <a:r>
              <a:rPr lang="en-US" sz="2600" dirty="0" smtClean="0"/>
              <a:t> Kafka input source, monitoring metrics</a:t>
            </a:r>
          </a:p>
          <a:p>
            <a:endParaRPr lang="en-US" sz="2600" dirty="0"/>
          </a:p>
          <a:p>
            <a:r>
              <a:rPr lang="en-US" sz="2600" dirty="0" smtClean="0">
                <a:solidFill>
                  <a:schemeClr val="accent2"/>
                </a:solidFill>
              </a:rPr>
              <a:t>2.1.0:</a:t>
            </a:r>
            <a:r>
              <a:rPr lang="en-US" sz="2600" dirty="0" smtClean="0"/>
              <a:t> event time aggregation workloads &amp; watermarks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73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40141" y="1943252"/>
            <a:ext cx="8240889" cy="186317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Greg Owen</a:t>
            </a:r>
            <a:endParaRPr lang="en-US" sz="4000" dirty="0"/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840140" y="1130539"/>
            <a:ext cx="8240889" cy="186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5400" b="0" i="0" kern="1200" baseline="0">
                <a:solidFill>
                  <a:schemeClr val="bg1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7000" dirty="0" smtClean="0"/>
              <a:t>Demo</a:t>
            </a: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2025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Spark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Remains highly compatible with 1.x</a:t>
            </a:r>
          </a:p>
          <a:p>
            <a:endParaRPr lang="en-US" dirty="0"/>
          </a:p>
          <a:p>
            <a:r>
              <a:rPr lang="en-US" dirty="0" smtClean="0"/>
              <a:t>Builds on key lessons and simplifies API</a:t>
            </a:r>
          </a:p>
          <a:p>
            <a:endParaRPr lang="en-US" dirty="0"/>
          </a:p>
          <a:p>
            <a:r>
              <a:rPr lang="en-US" dirty="0" smtClean="0"/>
              <a:t>2000 patches from 280 contributors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contras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14" y="3614944"/>
            <a:ext cx="2355465" cy="12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8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Hard About Big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combination of processing tasks, storage systems &amp; modes</a:t>
            </a:r>
          </a:p>
          <a:p>
            <a:pPr lvl="1"/>
            <a:r>
              <a:rPr lang="en-US" dirty="0" smtClean="0"/>
              <a:t>ETL, aggregation, machine learning, streaming,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Hard to get both </a:t>
            </a:r>
            <a:r>
              <a:rPr lang="en-US" dirty="0" smtClean="0">
                <a:solidFill>
                  <a:schemeClr val="accent2"/>
                </a:solidFill>
              </a:rPr>
              <a:t>productivity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2"/>
                </a:solidFill>
              </a:rPr>
              <a:t>performance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Spark’s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70015"/>
            <a:ext cx="5082099" cy="3394075"/>
          </a:xfrm>
        </p:spPr>
        <p:txBody>
          <a:bodyPr/>
          <a:lstStyle/>
          <a:p>
            <a:r>
              <a:rPr lang="en-US" dirty="0" smtClean="0"/>
              <a:t>Unified engine</a:t>
            </a:r>
          </a:p>
          <a:p>
            <a:pPr marL="262890" lvl="1"/>
            <a:r>
              <a:rPr lang="en-US" sz="2000" dirty="0" smtClean="0">
                <a:solidFill>
                  <a:schemeClr val="accent2"/>
                </a:solidFill>
              </a:rPr>
              <a:t>Express entire workflow in one API</a:t>
            </a:r>
          </a:p>
          <a:p>
            <a:pPr marL="262890" lvl="1"/>
            <a:r>
              <a:rPr lang="en-US" sz="2000" dirty="0" smtClean="0">
                <a:solidFill>
                  <a:schemeClr val="accent2"/>
                </a:solidFill>
              </a:rPr>
              <a:t>Connect existing libraries &amp; storage</a:t>
            </a:r>
          </a:p>
          <a:p>
            <a:endParaRPr lang="en-US" sz="2600" dirty="0"/>
          </a:p>
          <a:p>
            <a:r>
              <a:rPr lang="en-US" dirty="0" smtClean="0"/>
              <a:t>High-level APIs with space to optimize</a:t>
            </a:r>
            <a:endParaRPr lang="en-US" dirty="0"/>
          </a:p>
          <a:p>
            <a:pPr marL="262890" lvl="1"/>
            <a:r>
              <a:rPr lang="en-US" sz="2000" dirty="0" smtClean="0">
                <a:solidFill>
                  <a:schemeClr val="accent2"/>
                </a:solidFill>
              </a:rPr>
              <a:t>RDDs, </a:t>
            </a:r>
            <a:r>
              <a:rPr lang="en-US" sz="2000" dirty="0" err="1" smtClean="0">
                <a:solidFill>
                  <a:schemeClr val="accent2"/>
                </a:solidFill>
              </a:rPr>
              <a:t>DataFrames</a:t>
            </a:r>
            <a:r>
              <a:rPr lang="en-US" sz="2000" dirty="0" smtClean="0">
                <a:solidFill>
                  <a:schemeClr val="accent2"/>
                </a:solidFill>
              </a:rPr>
              <a:t>, ML pipelines</a:t>
            </a:r>
            <a:endParaRPr lang="en-US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5255740" y="1513900"/>
            <a:ext cx="3726698" cy="2901291"/>
            <a:chOff x="5184552" y="1959428"/>
            <a:chExt cx="3883007" cy="3022981"/>
          </a:xfrm>
        </p:grpSpPr>
        <p:grpSp>
          <p:nvGrpSpPr>
            <p:cNvPr id="5" name="Group 4"/>
            <p:cNvGrpSpPr/>
            <p:nvPr/>
          </p:nvGrpSpPr>
          <p:grpSpPr>
            <a:xfrm>
              <a:off x="5187168" y="1959428"/>
              <a:ext cx="3497410" cy="1001891"/>
              <a:chOff x="4878993" y="1402884"/>
              <a:chExt cx="3578182" cy="1018054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V="1">
                <a:off x="6919804" y="1865317"/>
                <a:ext cx="263636" cy="554821"/>
              </a:xfrm>
              <a:prstGeom prst="straightConnector1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  <a:headEnd type="none" w="lg" len="lg"/>
                <a:tailEnd type="none" w="lg" len="lg"/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7365999" y="1865317"/>
                <a:ext cx="515941" cy="484184"/>
              </a:xfrm>
              <a:prstGeom prst="straightConnector1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  <a:headEnd type="none" w="lg" len="lg"/>
                <a:tailEnd type="none" w="lg" len="lg"/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 flipV="1">
                <a:off x="5603878" y="1873255"/>
                <a:ext cx="642934" cy="547683"/>
              </a:xfrm>
              <a:prstGeom prst="straightConnector1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  <a:headEnd type="none" w="lg" len="lg"/>
                <a:tailEnd type="none" w="lg" len="lg"/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6445253" y="1873255"/>
                <a:ext cx="174621" cy="547683"/>
              </a:xfrm>
              <a:prstGeom prst="straightConnector1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  <a:headEnd type="none" w="lg" len="lg"/>
                <a:tailEnd type="none" w="lg" len="lg"/>
              </a:ln>
              <a:effectLst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6240018" y="1402884"/>
                <a:ext cx="618932" cy="391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SQL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878993" y="1402884"/>
                <a:ext cx="1302456" cy="391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Streaming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007421" y="1402884"/>
                <a:ext cx="502733" cy="391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ML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610971" y="1402884"/>
                <a:ext cx="846204" cy="391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urce Sans Pro" charset="0"/>
                    <a:ea typeface="Source Sans Pro" charset="0"/>
                    <a:cs typeface="Source Sans Pro" charset="0"/>
                  </a:rPr>
                  <a:t>Graph</a:t>
                </a: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78241" y="4363316"/>
              <a:ext cx="614881" cy="619093"/>
            </a:xfrm>
            <a:prstGeom prst="rect">
              <a:avLst/>
            </a:prstGeom>
          </p:spPr>
        </p:pic>
        <p:pic>
          <p:nvPicPr>
            <p:cNvPr id="7" name="Picture 6" descr="MySQL-5_1.jp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49331" y="4385245"/>
              <a:ext cx="692247" cy="508330"/>
            </a:xfrm>
            <a:prstGeom prst="rect">
              <a:avLst/>
            </a:prstGeom>
          </p:spPr>
        </p:pic>
        <p:pic>
          <p:nvPicPr>
            <p:cNvPr id="8" name="Picture 7" descr="openstack-logo512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39457" y="4408680"/>
              <a:ext cx="498368" cy="501783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H="1">
              <a:off x="5787073" y="3875208"/>
              <a:ext cx="410330" cy="406260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headEnd type="none" w="lg" len="lg"/>
              <a:tailEnd type="none" w="lg" len="lg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6376706" y="3868090"/>
              <a:ext cx="254453" cy="421188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headEnd type="none" w="lg" len="lg"/>
              <a:tailEnd type="none" w="lg" len="lg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706154" y="3843573"/>
              <a:ext cx="611405" cy="437894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headEnd type="none" w="lg" len="lg"/>
              <a:tailEnd type="none" w="lg" len="lg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342436" y="3863790"/>
              <a:ext cx="267844" cy="425489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headEnd type="none" w="lg" len="lg"/>
              <a:tailEnd type="none" w="lg" len="lg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977095" y="3864484"/>
              <a:ext cx="51510" cy="424795"/>
            </a:xfrm>
            <a:prstGeom prst="straightConnector1">
              <a:avLst/>
            </a:prstGeom>
            <a:ln w="15875">
              <a:solidFill>
                <a:schemeClr val="bg1">
                  <a:lumMod val="65000"/>
                </a:schemeClr>
              </a:solidFill>
              <a:headEnd type="none" w="lg" len="lg"/>
              <a:tailEnd type="none" w="lg" len="lg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696669" y="4478009"/>
              <a:ext cx="370890" cy="4240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en-US" sz="2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5" name="Picture 14" descr="Hadoop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84552" y="4412925"/>
              <a:ext cx="682163" cy="46111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13897" y="4461512"/>
              <a:ext cx="969948" cy="348115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lum contras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693" y="2452142"/>
            <a:ext cx="1591840" cy="8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4231449" cy="857250"/>
          </a:xfrm>
        </p:spPr>
        <p:txBody>
          <a:bodyPr/>
          <a:lstStyle/>
          <a:p>
            <a:r>
              <a:rPr lang="en-US" sz="4800" dirty="0" smtClean="0"/>
              <a:t>New in 2.0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1693" y="1285432"/>
            <a:ext cx="4231449" cy="3830461"/>
          </a:xfrm>
        </p:spPr>
        <p:txBody>
          <a:bodyPr>
            <a:normAutofit/>
          </a:bodyPr>
          <a:lstStyle/>
          <a:p>
            <a:pPr>
              <a:spcBef>
                <a:spcPts val="2780"/>
              </a:spcBef>
            </a:pPr>
            <a:r>
              <a:rPr lang="en-US" sz="2000" dirty="0" smtClean="0"/>
              <a:t>Structured API improvements </a:t>
            </a:r>
            <a:r>
              <a:rPr lang="en-US" sz="1800" dirty="0" smtClean="0">
                <a:solidFill>
                  <a:schemeClr val="accent2"/>
                </a:solidFill>
              </a:rPr>
              <a:t>(</a:t>
            </a:r>
            <a:r>
              <a:rPr lang="en-US" sz="1800" dirty="0" err="1" smtClean="0">
                <a:solidFill>
                  <a:schemeClr val="accent2"/>
                </a:solidFill>
              </a:rPr>
              <a:t>DataFrame</a:t>
            </a:r>
            <a:r>
              <a:rPr lang="en-US" sz="1800" dirty="0" smtClean="0">
                <a:solidFill>
                  <a:schemeClr val="accent2"/>
                </a:solidFill>
              </a:rPr>
              <a:t>, Dataset, SQL)</a:t>
            </a:r>
            <a:endParaRPr lang="en-US" sz="1800" dirty="0" smtClean="0">
              <a:solidFill>
                <a:schemeClr val="accent2"/>
              </a:solidFill>
            </a:endParaRPr>
          </a:p>
          <a:p>
            <a:pPr>
              <a:spcBef>
                <a:spcPts val="2780"/>
              </a:spcBef>
            </a:pPr>
            <a:r>
              <a:rPr lang="en-US" sz="2000" dirty="0" smtClean="0"/>
              <a:t>Whole-stage code generation</a:t>
            </a:r>
            <a:endParaRPr lang="en-US" sz="1800" dirty="0" smtClean="0"/>
          </a:p>
          <a:p>
            <a:pPr>
              <a:spcBef>
                <a:spcPts val="2780"/>
              </a:spcBef>
            </a:pPr>
            <a:r>
              <a:rPr lang="en-US" sz="2000" dirty="0" smtClean="0"/>
              <a:t>Structured Streaming</a:t>
            </a:r>
          </a:p>
          <a:p>
            <a:pPr>
              <a:spcBef>
                <a:spcPts val="2780"/>
              </a:spcBef>
            </a:pPr>
            <a:r>
              <a:rPr lang="en-US" sz="2000" dirty="0"/>
              <a:t>Simpler setup (</a:t>
            </a:r>
            <a:r>
              <a:rPr lang="en-US" sz="2000" dirty="0" err="1"/>
              <a:t>SparkSession</a:t>
            </a:r>
            <a:r>
              <a:rPr lang="en-US" sz="2000" dirty="0"/>
              <a:t>)</a:t>
            </a:r>
          </a:p>
          <a:p>
            <a:pPr>
              <a:spcBef>
                <a:spcPts val="2780"/>
              </a:spcBef>
            </a:pPr>
            <a:endParaRPr lang="en-US" sz="20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02398" y="1285433"/>
            <a:ext cx="4399407" cy="3830460"/>
          </a:xfrm>
        </p:spPr>
        <p:txBody>
          <a:bodyPr>
            <a:normAutofit/>
          </a:bodyPr>
          <a:lstStyle/>
          <a:p>
            <a:pPr>
              <a:spcBef>
                <a:spcPts val="2780"/>
              </a:spcBef>
            </a:pPr>
            <a:r>
              <a:rPr lang="en-US" sz="2000" dirty="0" smtClean="0"/>
              <a:t>SQL 2003 support</a:t>
            </a:r>
            <a:endParaRPr lang="en-US" sz="2000" dirty="0"/>
          </a:p>
          <a:p>
            <a:pPr>
              <a:spcBef>
                <a:spcPts val="2780"/>
              </a:spcBef>
            </a:pPr>
            <a:r>
              <a:rPr lang="en-US" sz="2000" dirty="0" smtClean="0"/>
              <a:t>MLlib model persistence</a:t>
            </a:r>
          </a:p>
          <a:p>
            <a:pPr>
              <a:spcBef>
                <a:spcPts val="2780"/>
              </a:spcBef>
            </a:pPr>
            <a:r>
              <a:rPr lang="en-US" sz="2000" dirty="0" smtClean="0"/>
              <a:t>MLlib R bindings</a:t>
            </a:r>
          </a:p>
          <a:p>
            <a:pPr>
              <a:spcBef>
                <a:spcPts val="2780"/>
              </a:spcBef>
            </a:pPr>
            <a:r>
              <a:rPr lang="en-US" sz="2000" dirty="0" err="1" smtClean="0"/>
              <a:t>SparkR</a:t>
            </a:r>
            <a:r>
              <a:rPr lang="en-US" sz="2000" dirty="0" smtClean="0"/>
              <a:t> user-defined functions</a:t>
            </a:r>
          </a:p>
          <a:p>
            <a:pPr>
              <a:spcBef>
                <a:spcPts val="2780"/>
              </a:spcBef>
            </a:pPr>
            <a:r>
              <a:rPr lang="is-IS" sz="2000" dirty="0" smtClean="0"/>
              <a:t>…</a:t>
            </a:r>
            <a:endParaRPr lang="en-US" sz="20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408395" y="1257495"/>
            <a:ext cx="3920718" cy="2045775"/>
          </a:xfrm>
          <a:prstGeom prst="roundRect">
            <a:avLst>
              <a:gd name="adj" fmla="val 11579"/>
            </a:avLst>
          </a:prstGeom>
          <a:noFill/>
          <a:ln w="285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Spark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Java functions on Java objects</a:t>
            </a:r>
          </a:p>
          <a:p>
            <a:endParaRPr lang="en-US" sz="1900" dirty="0" smtClean="0"/>
          </a:p>
          <a:p>
            <a:r>
              <a:rPr lang="en-US" sz="1900" dirty="0" smtClean="0"/>
              <a:t/>
            </a:r>
            <a:br>
              <a:rPr lang="en-US" sz="1900" dirty="0" smtClean="0"/>
            </a:br>
            <a:endParaRPr lang="en-US" sz="1900" dirty="0"/>
          </a:p>
          <a:p>
            <a:r>
              <a:rPr lang="en-US" dirty="0" smtClean="0">
                <a:solidFill>
                  <a:schemeClr val="accent3"/>
                </a:solidFill>
              </a:rPr>
              <a:t>+ Can organize your app using functions, classes and types</a:t>
            </a:r>
          </a:p>
          <a:p>
            <a:pPr lvl="1"/>
            <a:endParaRPr lang="en-US" sz="1400" dirty="0" smtClean="0"/>
          </a:p>
          <a:p>
            <a:r>
              <a:rPr lang="en-US" dirty="0" smtClean="0">
                <a:solidFill>
                  <a:schemeClr val="accent4"/>
                </a:solidFill>
              </a:rPr>
              <a:t>– Difficult for the engine to optimize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Inefficient in-memory format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Hard to do cross-operator optimizations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31671" y="1940243"/>
            <a:ext cx="5394959" cy="608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ＭＳ Ｐゴシック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Char char="•"/>
              <a:defRPr sz="2200"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+mn-cs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+mn-cs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+mn-cs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 err="1" smtClean="0">
                <a:latin typeface="Lucida Console" charset="0"/>
                <a:ea typeface="Lucida Console" charset="0"/>
                <a:cs typeface="Lucida Console" charset="0"/>
              </a:rPr>
              <a:t>val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lines = </a:t>
            </a:r>
            <a:r>
              <a:rPr lang="en-US" sz="1400" dirty="0" err="1" smtClean="0">
                <a:latin typeface="Lucida Console" charset="0"/>
                <a:ea typeface="Lucida Console" charset="0"/>
                <a:cs typeface="Lucida Console" charset="0"/>
              </a:rPr>
              <a:t>sc.textFile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is-IS" sz="14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</a:rPr>
              <a:t>“s3://...”</a:t>
            </a:r>
            <a:r>
              <a:rPr lang="is-IS" sz="1400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n-US" sz="1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Bef>
                <a:spcPts val="0"/>
              </a:spcBef>
            </a:pPr>
            <a:r>
              <a:rPr lang="en-US" sz="1400" dirty="0" err="1" smtClean="0">
                <a:latin typeface="Lucida Console" charset="0"/>
                <a:ea typeface="Lucida Console" charset="0"/>
                <a:cs typeface="Lucida Console" charset="0"/>
              </a:rPr>
              <a:t>val</a:t>
            </a:r>
            <a:r>
              <a:rPr lang="en-US" sz="1400" dirty="0" smtClean="0">
                <a:latin typeface="Lucida Console" charset="0"/>
                <a:ea typeface="Lucida Console" charset="0"/>
                <a:cs typeface="Lucida Console" charset="0"/>
              </a:rPr>
              <a:t> points = lines</a:t>
            </a:r>
            <a:r>
              <a:rPr lang="is-IS" sz="1400" dirty="0" smtClean="0">
                <a:latin typeface="Lucida Console" charset="0"/>
                <a:ea typeface="Lucida Console" charset="0"/>
                <a:cs typeface="Lucida Console" charset="0"/>
              </a:rPr>
              <a:t>.</a:t>
            </a:r>
            <a:r>
              <a:rPr lang="is-IS" sz="1400" dirty="0" smtClean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map</a:t>
            </a:r>
            <a:r>
              <a:rPr lang="is-IS" sz="1400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is-IS" sz="14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</a:rPr>
              <a:t>line =&gt; new Point(line)</a:t>
            </a:r>
            <a:r>
              <a:rPr lang="is-IS" sz="1400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982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APIs for data with a fixed schema (table-like)</a:t>
            </a:r>
          </a:p>
          <a:p>
            <a:pPr lvl="1"/>
            <a:r>
              <a:rPr lang="en-US" dirty="0" smtClean="0"/>
              <a:t>Efficient storage taking advantage of </a:t>
            </a:r>
            <a:r>
              <a:rPr lang="en-US" dirty="0" smtClean="0">
                <a:solidFill>
                  <a:schemeClr val="accent2"/>
                </a:solidFill>
              </a:rPr>
              <a:t>schema</a:t>
            </a:r>
            <a:r>
              <a:rPr lang="en-US" dirty="0" smtClean="0"/>
              <a:t> (e.g. columnar)</a:t>
            </a:r>
          </a:p>
          <a:p>
            <a:pPr lvl="1"/>
            <a:r>
              <a:rPr lang="en-US" dirty="0" smtClean="0"/>
              <a:t>Operators take </a:t>
            </a:r>
            <a:r>
              <a:rPr lang="en-US" dirty="0" smtClean="0">
                <a:solidFill>
                  <a:schemeClr val="accent2"/>
                </a:solidFill>
              </a:rPr>
              <a:t>expressions</a:t>
            </a:r>
            <a:r>
              <a:rPr lang="en-US" dirty="0" smtClean="0"/>
              <a:t> in a special DSL that Spark can optimize</a:t>
            </a:r>
          </a:p>
          <a:p>
            <a:endParaRPr lang="en-US" dirty="0"/>
          </a:p>
          <a:p>
            <a:r>
              <a:rPr lang="en-US" dirty="0" err="1" smtClean="0"/>
              <a:t>DataFrames</a:t>
            </a:r>
            <a:r>
              <a:rPr lang="en-US" dirty="0" smtClean="0"/>
              <a:t> (</a:t>
            </a:r>
            <a:r>
              <a:rPr lang="en-US" dirty="0" err="1" smtClean="0"/>
              <a:t>untyped</a:t>
            </a:r>
            <a:r>
              <a:rPr lang="en-US" dirty="0" smtClean="0"/>
              <a:t>), Datasets (typed), and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2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Structured API Example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503363"/>
            <a:ext cx="2849915" cy="193833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events =</a:t>
            </a:r>
            <a:b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err="1" smtClean="0">
                <a:latin typeface="Lucida Console" charset="0"/>
                <a:ea typeface="Lucida Console" charset="0"/>
                <a:cs typeface="Lucida Console" charset="0"/>
              </a:rPr>
              <a:t>sc.read.json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is-IS" sz="12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</a:rPr>
              <a:t>“/logs”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n-US" sz="12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Bef>
                <a:spcPts val="0"/>
              </a:spcBef>
            </a:pPr>
            <a:endParaRPr lang="en-US" sz="12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Bef>
                <a:spcPts val="0"/>
              </a:spcBef>
            </a:pP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stats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 =</a:t>
            </a:r>
          </a:p>
          <a:p>
            <a:pPr>
              <a:spcBef>
                <a:spcPts val="0"/>
              </a:spcBef>
            </a:pPr>
            <a:r>
              <a:rPr lang="is-IS" sz="12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events.</a:t>
            </a:r>
            <a:r>
              <a:rPr lang="is-IS" sz="1200" dirty="0" smtClean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join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(users)</a:t>
            </a:r>
          </a:p>
          <a:p>
            <a:pPr>
              <a:spcBef>
                <a:spcPts val="0"/>
              </a:spcBef>
            </a:pP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  .</a:t>
            </a:r>
            <a:r>
              <a:rPr lang="is-IS" sz="1200" dirty="0" smtClean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groupBy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is-IS" sz="12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</a:rPr>
              <a:t>“loc”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,</a:t>
            </a:r>
            <a:r>
              <a:rPr lang="is-IS" sz="12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</a:rPr>
              <a:t>“status”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is-IS" sz="12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 .</a:t>
            </a:r>
            <a:r>
              <a:rPr lang="is-IS" sz="1200" dirty="0" smtClean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avg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is-IS" sz="12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</a:rPr>
              <a:t>“duration”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2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Bef>
                <a:spcPts val="0"/>
              </a:spcBef>
            </a:pP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errors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 = stats.</a:t>
            </a:r>
            <a:r>
              <a:rPr lang="is-IS" sz="1200" dirty="0" smtClean="0">
                <a:solidFill>
                  <a:schemeClr val="accent1"/>
                </a:solidFill>
                <a:latin typeface="Lucida Console" charset="0"/>
                <a:ea typeface="Lucida Console" charset="0"/>
                <a:cs typeface="Lucida Console" charset="0"/>
              </a:rPr>
              <a:t>where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 stats.status == </a:t>
            </a:r>
            <a:r>
              <a:rPr lang="is-IS" sz="12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</a:rPr>
              <a:t>“ERR”</a:t>
            </a:r>
            <a:r>
              <a:rPr lang="is-IS" sz="1200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208" y="3938072"/>
            <a:ext cx="1885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err="1" smtClean="0">
                <a:latin typeface="Source Sans Pro Light" charset="0"/>
                <a:ea typeface="Source Sans Pro Light" charset="0"/>
                <a:cs typeface="Source Sans Pro Light" charset="0"/>
              </a:rPr>
              <a:t>DataFrame</a:t>
            </a:r>
            <a:r>
              <a:rPr lang="en-US" sz="22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API</a:t>
            </a:r>
            <a:endParaRPr lang="en-US" sz="22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2643" y="3938072"/>
            <a:ext cx="1944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Optimized Plan</a:t>
            </a:r>
            <a:endParaRPr lang="en-US" sz="22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95855" y="3938072"/>
            <a:ext cx="2145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Specialized Code</a:t>
            </a:r>
            <a:endParaRPr lang="en-US" sz="22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606800" y="1664650"/>
            <a:ext cx="2133600" cy="1615762"/>
            <a:chOff x="3543152" y="1508438"/>
            <a:chExt cx="2121196" cy="1818962"/>
          </a:xfrm>
        </p:grpSpPr>
        <p:cxnSp>
          <p:nvCxnSpPr>
            <p:cNvPr id="14" name="Straight Arrow Connector 13"/>
            <p:cNvCxnSpPr>
              <a:stCxn id="7" idx="2"/>
              <a:endCxn id="12" idx="0"/>
            </p:cNvCxnSpPr>
            <p:nvPr/>
          </p:nvCxnSpPr>
          <p:spPr>
            <a:xfrm>
              <a:off x="4025752" y="1806770"/>
              <a:ext cx="0" cy="215586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2"/>
              <a:endCxn id="11" idx="0"/>
            </p:cNvCxnSpPr>
            <p:nvPr/>
          </p:nvCxnSpPr>
          <p:spPr>
            <a:xfrm>
              <a:off x="4595019" y="2818328"/>
              <a:ext cx="0" cy="207210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2"/>
              <a:endCxn id="10" idx="0"/>
            </p:cNvCxnSpPr>
            <p:nvPr/>
          </p:nvCxnSpPr>
          <p:spPr>
            <a:xfrm>
              <a:off x="4025752" y="2324217"/>
              <a:ext cx="569267" cy="192248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0" idx="0"/>
            </p:cNvCxnSpPr>
            <p:nvPr/>
          </p:nvCxnSpPr>
          <p:spPr>
            <a:xfrm flipH="1">
              <a:off x="4595019" y="2317632"/>
              <a:ext cx="586729" cy="198834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2"/>
            </p:cNvCxnSpPr>
            <p:nvPr/>
          </p:nvCxnSpPr>
          <p:spPr>
            <a:xfrm>
              <a:off x="5181748" y="1806770"/>
              <a:ext cx="1" cy="510861"/>
            </a:xfrm>
            <a:prstGeom prst="straightConnector1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3543152" y="1508438"/>
              <a:ext cx="965200" cy="29833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SCAN </a:t>
              </a:r>
              <a:r>
                <a:rPr lang="en-US" sz="13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logs</a:t>
              </a:r>
              <a:endParaRPr lang="en-US" sz="13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99148" y="1508438"/>
              <a:ext cx="965200" cy="29833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SCAN</a:t>
              </a:r>
              <a:r>
                <a:rPr lang="en-US" sz="13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 </a:t>
              </a:r>
              <a:r>
                <a:rPr lang="en-US" sz="13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users</a:t>
              </a:r>
              <a:endParaRPr lang="en-US" sz="13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12419" y="2516466"/>
              <a:ext cx="965200" cy="30186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JOIN</a:t>
              </a:r>
              <a:endParaRPr lang="en-US" sz="1300" dirty="0" smtClean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112419" y="3025538"/>
              <a:ext cx="965200" cy="30186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AGG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543152" y="2022356"/>
              <a:ext cx="965200" cy="30186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5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FILTER</a:t>
              </a:r>
              <a:endParaRPr lang="en-US" sz="1300" dirty="0" smtClean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66" name="Right Arrow 65"/>
          <p:cNvSpPr/>
          <p:nvPr/>
        </p:nvSpPr>
        <p:spPr>
          <a:xfrm>
            <a:off x="2839082" y="2226660"/>
            <a:ext cx="462918" cy="59334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5900636" y="2226660"/>
            <a:ext cx="462918" cy="59334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ontent Placeholder 2"/>
          <p:cNvSpPr txBox="1">
            <a:spLocks/>
          </p:cNvSpPr>
          <p:nvPr/>
        </p:nvSpPr>
        <p:spPr bwMode="auto">
          <a:xfrm>
            <a:off x="6396277" y="1657453"/>
            <a:ext cx="2747724" cy="170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ＭＳ Ｐゴシック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/>
              <a:buChar char="•"/>
              <a:defRPr sz="2200"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+mn-cs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+mn-cs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+mn-cs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kern="1200">
                <a:solidFill>
                  <a:srgbClr val="404040"/>
                </a:solidFill>
                <a:latin typeface="Source Sans Pro Ligh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while(</a:t>
            </a:r>
            <a:r>
              <a:rPr lang="en-US" sz="1200" dirty="0" err="1" smtClean="0">
                <a:latin typeface="Lucida Console" charset="0"/>
                <a:ea typeface="Lucida Console" charset="0"/>
                <a:cs typeface="Lucida Console" charset="0"/>
              </a:rPr>
              <a:t>logs.hasNext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e = </a:t>
            </a:r>
            <a:r>
              <a:rPr lang="en-US" sz="1200" dirty="0" err="1" smtClean="0">
                <a:latin typeface="Lucida Console" charset="0"/>
                <a:ea typeface="Lucida Console" charset="0"/>
                <a:cs typeface="Lucida Console" charset="0"/>
              </a:rPr>
              <a:t>logs.next</a:t>
            </a:r>
            <a:endParaRPr lang="en-US" sz="12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if(</a:t>
            </a:r>
            <a:r>
              <a:rPr lang="en-US" sz="1200" dirty="0" err="1" smtClean="0">
                <a:latin typeface="Lucida Console" charset="0"/>
                <a:ea typeface="Lucida Console" charset="0"/>
                <a:cs typeface="Lucida Console" charset="0"/>
              </a:rPr>
              <a:t>e.status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== </a:t>
            </a:r>
            <a:r>
              <a:rPr lang="en-US" sz="1200" dirty="0" smtClean="0">
                <a:solidFill>
                  <a:schemeClr val="accent4"/>
                </a:solidFill>
                <a:latin typeface="Lucida Console" charset="0"/>
                <a:ea typeface="Lucida Console" charset="0"/>
                <a:cs typeface="Lucida Console" charset="0"/>
              </a:rPr>
              <a:t>“ERR”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  u = </a:t>
            </a:r>
            <a:r>
              <a:rPr lang="en-US" sz="1200" dirty="0" err="1" smtClean="0">
                <a:latin typeface="Lucida Console" charset="0"/>
                <a:ea typeface="Lucida Console" charset="0"/>
                <a:cs typeface="Lucida Console" charset="0"/>
              </a:rPr>
              <a:t>users.get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(</a:t>
            </a:r>
            <a:r>
              <a:rPr lang="en-US" sz="1200" dirty="0" err="1" smtClean="0">
                <a:latin typeface="Lucida Console" charset="0"/>
                <a:ea typeface="Lucida Console" charset="0"/>
                <a:cs typeface="Lucida Console" charset="0"/>
              </a:rPr>
              <a:t>e.uid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  key = (</a:t>
            </a:r>
            <a:r>
              <a:rPr lang="en-US" sz="1200" dirty="0" err="1" smtClean="0">
                <a:latin typeface="Lucida Console" charset="0"/>
                <a:ea typeface="Lucida Console" charset="0"/>
                <a:cs typeface="Lucida Console" charset="0"/>
              </a:rPr>
              <a:t>u.loc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, </a:t>
            </a:r>
            <a:r>
              <a:rPr lang="en-US" sz="1200" dirty="0" err="1" smtClean="0">
                <a:latin typeface="Lucida Console" charset="0"/>
                <a:ea typeface="Lucida Console" charset="0"/>
                <a:cs typeface="Lucida Console" charset="0"/>
              </a:rPr>
              <a:t>e.status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  sum(key) += </a:t>
            </a:r>
            <a:r>
              <a:rPr lang="en-US" sz="1200" dirty="0" err="1" smtClean="0">
                <a:latin typeface="Lucida Console" charset="0"/>
                <a:ea typeface="Lucida Console" charset="0"/>
                <a:cs typeface="Lucida Console" charset="0"/>
              </a:rPr>
              <a:t>e.duration</a:t>
            </a:r>
            <a:endParaRPr lang="en-US" sz="12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  count(key) += 1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 }</a:t>
            </a:r>
          </a:p>
          <a:p>
            <a:pPr>
              <a:spcBef>
                <a:spcPts val="0"/>
              </a:spcBef>
            </a:pP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200" dirty="0" smtClean="0">
                <a:latin typeface="Lucida Console" charset="0"/>
                <a:ea typeface="Lucida Console" charset="0"/>
                <a:cs typeface="Lucida Console" charset="0"/>
              </a:rPr>
              <a:t>...</a:t>
            </a:r>
            <a:endParaRPr lang="is-IS" sz="1200" dirty="0" smtClean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5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66" grpId="0" animBg="1"/>
      <p:bldP spid="67" grpId="0" animBg="1"/>
      <p:bldP spid="68" grpId="0"/>
    </p:bld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30497</TotalTime>
  <Words>670</Words>
  <Application>Microsoft Macintosh PowerPoint</Application>
  <PresentationFormat>On-screen Show (16:9)</PresentationFormat>
  <Paragraphs>216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Calibri</vt:lpstr>
      <vt:lpstr>Consolas</vt:lpstr>
      <vt:lpstr>Lucida Console</vt:lpstr>
      <vt:lpstr>Lucida Grande</vt:lpstr>
      <vt:lpstr>MS PGothic</vt:lpstr>
      <vt:lpstr>ＭＳ Ｐゴシック</vt:lpstr>
      <vt:lpstr>Newslab Light</vt:lpstr>
      <vt:lpstr>Newslab Thin</vt:lpstr>
      <vt:lpstr>Source Code Pro</vt:lpstr>
      <vt:lpstr>Source Sans Pro</vt:lpstr>
      <vt:lpstr>Source Sans Pro Light</vt:lpstr>
      <vt:lpstr>Arial</vt:lpstr>
      <vt:lpstr>DB_deck_16x9_example</vt:lpstr>
      <vt:lpstr>Excel.Chart.8</vt:lpstr>
      <vt:lpstr>Simplifying Big Data in Apache Spark 2.0</vt:lpstr>
      <vt:lpstr>A Great Year for Apache Spark</vt:lpstr>
      <vt:lpstr>About Spark 2.0</vt:lpstr>
      <vt:lpstr>What’s Hard About Big Data?</vt:lpstr>
      <vt:lpstr>Apache Spark’s Approach</vt:lpstr>
      <vt:lpstr>New in 2.0</vt:lpstr>
      <vt:lpstr>Original Spark API</vt:lpstr>
      <vt:lpstr>Structured APIs</vt:lpstr>
      <vt:lpstr>Structured API Example</vt:lpstr>
      <vt:lpstr>Structured API Example</vt:lpstr>
      <vt:lpstr>New in 2.0</vt:lpstr>
      <vt:lpstr>PowerPoint Presentation</vt:lpstr>
      <vt:lpstr>Beyond Batch &amp; Interactive: Higher-Level API for Streaming</vt:lpstr>
      <vt:lpstr>What’s Hard In Using Streaming?</vt:lpstr>
      <vt:lpstr>Structured Streaming</vt:lpstr>
      <vt:lpstr>Structured Streaming API</vt:lpstr>
      <vt:lpstr>Structured Streaming API</vt:lpstr>
      <vt:lpstr>Under the Hood</vt:lpstr>
      <vt:lpstr>End Goal: Full Continuous Apps</vt:lpstr>
      <vt:lpstr>Development Status</vt:lpstr>
      <vt:lpstr>Greg Owen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Matei Zaharia</cp:lastModifiedBy>
  <cp:revision>981</cp:revision>
  <cp:lastPrinted>2016-06-02T20:40:20Z</cp:lastPrinted>
  <dcterms:created xsi:type="dcterms:W3CDTF">2015-02-13T19:56:21Z</dcterms:created>
  <dcterms:modified xsi:type="dcterms:W3CDTF">2016-10-26T05:54:30Z</dcterms:modified>
</cp:coreProperties>
</file>