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7E808F2-7AD7-4882-BA90-13669DB2C1E7}">
  <a:tblStyle styleId="{57E808F2-7AD7-4882-BA90-13669DB2C1E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7999"/>
              </a:lnSpc>
              <a:spcBef>
                <a:spcPts val="0"/>
              </a:spcBef>
              <a:defRPr sz="22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rtl="0">
              <a:lnSpc>
                <a:spcPct val="117999"/>
              </a:lnSpc>
              <a:spcBef>
                <a:spcPts val="0"/>
              </a:spcBef>
              <a:defRPr sz="22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l" rtl="0">
              <a:lnSpc>
                <a:spcPct val="117999"/>
              </a:lnSpc>
              <a:spcBef>
                <a:spcPts val="0"/>
              </a:spcBef>
              <a:defRPr sz="22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l" rtl="0">
              <a:lnSpc>
                <a:spcPct val="117999"/>
              </a:lnSpc>
              <a:spcBef>
                <a:spcPts val="0"/>
              </a:spcBef>
              <a:defRPr sz="22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l" rtl="0">
              <a:lnSpc>
                <a:spcPct val="117999"/>
              </a:lnSpc>
              <a:spcBef>
                <a:spcPts val="0"/>
              </a:spcBef>
              <a:defRPr sz="22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l" rtl="0">
              <a:lnSpc>
                <a:spcPct val="117999"/>
              </a:lnSpc>
              <a:spcBef>
                <a:spcPts val="0"/>
              </a:spcBef>
              <a:defRPr sz="22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l" rtl="0">
              <a:lnSpc>
                <a:spcPct val="117999"/>
              </a:lnSpc>
              <a:spcBef>
                <a:spcPts val="0"/>
              </a:spcBef>
              <a:defRPr sz="22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l" rtl="0">
              <a:lnSpc>
                <a:spcPct val="117999"/>
              </a:lnSpc>
              <a:spcBef>
                <a:spcPts val="0"/>
              </a:spcBef>
              <a:defRPr sz="22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l" rtl="0">
              <a:lnSpc>
                <a:spcPct val="117999"/>
              </a:lnSpc>
              <a:spcBef>
                <a:spcPts val="0"/>
              </a:spcBef>
              <a:defRPr sz="2200" b="0" i="0" u="none" strike="noStrike" cap="none" baseline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9351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375144" y="1155030"/>
            <a:ext cx="6400800" cy="1066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3000" b="1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375144" y="2187258"/>
            <a:ext cx="6400800" cy="1986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0" indent="45720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0" indent="91440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0" indent="137160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0" indent="182880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3771" indent="-123371" rtl="0">
              <a:spcBef>
                <a:spcPts val="700"/>
              </a:spcBef>
              <a:buClr>
                <a:srgbClr val="595959"/>
              </a:buClr>
              <a:buFont typeface="Arial"/>
              <a:buChar char="–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10160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373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–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945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»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17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089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6159" indent="-162559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23359" indent="-162559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886422" y="4772057"/>
            <a:ext cx="2133601" cy="26425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629400" y="0"/>
            <a:ext cx="2057400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54780"/>
            <a:ext cx="6019799" cy="45767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3771" indent="-123371" rtl="0">
              <a:spcBef>
                <a:spcPts val="700"/>
              </a:spcBef>
              <a:buClr>
                <a:srgbClr val="595959"/>
              </a:buClr>
              <a:buFont typeface="Arial"/>
              <a:buChar char="–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10160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373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–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945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»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17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089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6159" indent="-162559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23359" indent="-162559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886422" y="4772057"/>
            <a:ext cx="2133601" cy="26425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3771" indent="-123371" rtl="0">
              <a:spcBef>
                <a:spcPts val="700"/>
              </a:spcBef>
              <a:buClr>
                <a:srgbClr val="595959"/>
              </a:buClr>
              <a:buFont typeface="Arial"/>
              <a:buChar char="–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10160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373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–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945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»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17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089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6159" indent="-162559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23359" indent="-162559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886422" y="4518057"/>
            <a:ext cx="2133601" cy="26425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6424" y="4518053"/>
            <a:ext cx="1744698" cy="3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2079223"/>
            <a:ext cx="7772400" cy="23074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>
                <a:solidFill>
                  <a:srgbClr val="DD5B1C"/>
                </a:solidFill>
              </a:defRPr>
            </a:lvl1pPr>
            <a:lvl2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0"/>
            <a:ext cx="7772400" cy="20792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marL="0" indent="457200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marL="0" indent="914400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</a:defRPr>
            </a:lvl3pPr>
            <a:lvl4pPr marL="0" indent="1371600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</a:defRPr>
            </a:lvl4pPr>
            <a:lvl5pPr marL="0" indent="1828800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</a:defRPr>
            </a:lvl5pPr>
            <a:lvl6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886422" y="4772057"/>
            <a:ext cx="2133601" cy="26425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900112"/>
            <a:ext cx="4038599" cy="25455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defRPr sz="2800"/>
            </a:lvl1pPr>
            <a:lvl2pPr marL="790575" indent="-333375" rtl="0">
              <a:spcBef>
                <a:spcPts val="600"/>
              </a:spcBef>
              <a:defRPr sz="2800"/>
            </a:lvl2pPr>
            <a:lvl3pPr marL="1234439" indent="-320039" rtl="0">
              <a:spcBef>
                <a:spcPts val="600"/>
              </a:spcBef>
              <a:defRPr sz="2800"/>
            </a:lvl3pPr>
            <a:lvl4pPr marL="1727200" indent="-355600" rtl="0">
              <a:spcBef>
                <a:spcPts val="600"/>
              </a:spcBef>
              <a:defRPr sz="2800"/>
            </a:lvl4pPr>
            <a:lvl5pPr marL="2184400" indent="-355600" rtl="0">
              <a:spcBef>
                <a:spcPts val="600"/>
              </a:spcBef>
              <a:defRPr sz="2800"/>
            </a:lvl5pPr>
            <a:lvl6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886422" y="4772057"/>
            <a:ext cx="2133601" cy="26425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192607"/>
            <a:ext cx="8229600" cy="883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076599"/>
            <a:ext cx="4040187" cy="5545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500"/>
              </a:spcBef>
              <a:buFont typeface="Arial"/>
              <a:buNone/>
              <a:defRPr sz="2400" b="1"/>
            </a:lvl1pPr>
            <a:lvl2pPr marL="0" indent="457200" rtl="0">
              <a:spcBef>
                <a:spcPts val="500"/>
              </a:spcBef>
              <a:buFont typeface="Arial"/>
              <a:buNone/>
              <a:defRPr sz="2400" b="1"/>
            </a:lvl2pPr>
            <a:lvl3pPr marL="0" indent="914400" rtl="0">
              <a:spcBef>
                <a:spcPts val="500"/>
              </a:spcBef>
              <a:buFont typeface="Arial"/>
              <a:buNone/>
              <a:defRPr sz="2400" b="1"/>
            </a:lvl3pPr>
            <a:lvl4pPr marL="0" indent="1371600" rtl="0">
              <a:spcBef>
                <a:spcPts val="500"/>
              </a:spcBef>
              <a:buFont typeface="Arial"/>
              <a:buNone/>
              <a:defRPr sz="2400" b="1"/>
            </a:lvl4pPr>
            <a:lvl5pPr marL="0" indent="1828800" rtl="0">
              <a:spcBef>
                <a:spcPts val="500"/>
              </a:spcBef>
              <a:buFont typeface="Arial"/>
              <a:buNone/>
              <a:defRPr sz="2400" b="1"/>
            </a:lvl5pPr>
            <a:lvl6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886422" y="4772057"/>
            <a:ext cx="2133601" cy="26425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886422" y="4772057"/>
            <a:ext cx="2133601" cy="26425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886422" y="4772057"/>
            <a:ext cx="2133601" cy="26425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008314" cy="1076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938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3771" indent="-123371" rtl="0">
              <a:spcBef>
                <a:spcPts val="700"/>
              </a:spcBef>
              <a:buClr>
                <a:srgbClr val="595959"/>
              </a:buClr>
              <a:buFont typeface="Arial"/>
              <a:buChar char="–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10160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373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–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945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»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17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08960" indent="-162560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6159" indent="-162559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23359" indent="-162559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886422" y="4772057"/>
            <a:ext cx="2133601" cy="26425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300"/>
              </a:spcBef>
              <a:buFont typeface="Arial"/>
              <a:buNone/>
              <a:defRPr sz="1400"/>
            </a:lvl1pPr>
            <a:lvl2pPr marL="0" indent="457200" rtl="0">
              <a:spcBef>
                <a:spcPts val="300"/>
              </a:spcBef>
              <a:buFont typeface="Arial"/>
              <a:buNone/>
              <a:defRPr sz="1400"/>
            </a:lvl2pPr>
            <a:lvl3pPr marL="0" indent="914400" rtl="0">
              <a:spcBef>
                <a:spcPts val="300"/>
              </a:spcBef>
              <a:buFont typeface="Arial"/>
              <a:buNone/>
              <a:defRPr sz="1400"/>
            </a:lvl3pPr>
            <a:lvl4pPr marL="0" indent="1371600" rtl="0">
              <a:spcBef>
                <a:spcPts val="300"/>
              </a:spcBef>
              <a:buFont typeface="Arial"/>
              <a:buNone/>
              <a:defRPr sz="1400"/>
            </a:lvl4pPr>
            <a:lvl5pPr marL="0" indent="1828800" rtl="0">
              <a:spcBef>
                <a:spcPts val="300"/>
              </a:spcBef>
              <a:buFont typeface="Arial"/>
              <a:buNone/>
              <a:defRPr sz="1400"/>
            </a:lvl5pPr>
            <a:lvl6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886422" y="4772057"/>
            <a:ext cx="2133601" cy="26425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44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defRPr sz="44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defRPr sz="44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defRPr sz="44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defRPr sz="44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rtl="0">
              <a:spcBef>
                <a:spcPts val="0"/>
              </a:spcBef>
              <a:defRPr sz="44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rtl="0">
              <a:spcBef>
                <a:spcPts val="0"/>
              </a:spcBef>
              <a:defRPr sz="44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rtl="0">
              <a:spcBef>
                <a:spcPts val="0"/>
              </a:spcBef>
              <a:defRPr sz="44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rtl="0">
              <a:spcBef>
                <a:spcPts val="0"/>
              </a:spcBef>
              <a:defRPr sz="44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3771" marR="0" indent="-123371" algn="l" rtl="0">
              <a:spcBef>
                <a:spcPts val="700"/>
              </a:spcBef>
              <a:buClr>
                <a:srgbClr val="595959"/>
              </a:buClr>
              <a:buFont typeface="Arial"/>
              <a:buChar char="–"/>
              <a:defRPr sz="32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marR="0" indent="-101600" algn="l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37360" marR="0" indent="-162560" algn="l" rtl="0">
              <a:spcBef>
                <a:spcPts val="700"/>
              </a:spcBef>
              <a:buClr>
                <a:srgbClr val="595959"/>
              </a:buClr>
              <a:buFont typeface="Arial"/>
              <a:buChar char="–"/>
              <a:defRPr sz="32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94560" marR="0" indent="-162560" algn="l" rtl="0">
              <a:spcBef>
                <a:spcPts val="700"/>
              </a:spcBef>
              <a:buClr>
                <a:srgbClr val="595959"/>
              </a:buClr>
              <a:buFont typeface="Arial"/>
              <a:buChar char="»"/>
              <a:defRPr sz="32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51760" marR="0" indent="-162560" algn="l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08960" marR="0" indent="-162560" algn="l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66159" marR="0" indent="-162559" algn="l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23359" marR="0" indent="-162559" algn="l" rtl="0">
              <a:spcBef>
                <a:spcPts val="700"/>
              </a:spcBef>
              <a:buClr>
                <a:srgbClr val="595959"/>
              </a:buClr>
              <a:buFont typeface="Arial"/>
              <a:buChar char="•"/>
              <a:defRPr sz="32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6886422" y="4518057"/>
            <a:ext cx="2133601" cy="264255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era.github.io/RecordServiceClient/" TargetMode="External"/><Relationship Id="rId4" Type="http://schemas.openxmlformats.org/officeDocument/2006/relationships/hyperlink" Target="http://www.cloudera.com/content/cloudera/en/downloads/betas/recordservice/0-1-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sentry.apache.or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782117" y="1233941"/>
            <a:ext cx="6400800" cy="1225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/>
              <a:t>Securing Spark Applications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782117" y="2230036"/>
            <a:ext cx="6400800" cy="1314451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6E6FF"/>
              </a:buClr>
              <a:buSzPct val="25000"/>
              <a:buFont typeface="Arial"/>
              <a:buNone/>
            </a:pPr>
            <a:r>
              <a:rPr lang="en-US" sz="2200">
                <a:solidFill>
                  <a:srgbClr val="A6E6FF"/>
                </a:solidFill>
              </a:rPr>
              <a:t>Kostas Sakellis</a:t>
            </a:r>
          </a:p>
          <a:p>
            <a:pPr marL="0" marR="0" lvl="0" indent="0" algn="l" rtl="0">
              <a:spcBef>
                <a:spcPts val="0"/>
              </a:spcBef>
              <a:buClr>
                <a:srgbClr val="A6E6FF"/>
              </a:buClr>
              <a:buSzPct val="25000"/>
              <a:buFont typeface="Arial"/>
              <a:buNone/>
            </a:pPr>
            <a:r>
              <a:rPr lang="en-US" sz="2200">
                <a:solidFill>
                  <a:srgbClr val="A6E6FF"/>
                </a:solidFill>
              </a:rPr>
              <a:t>Marcelo Vanzin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Encryption: The Goal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buNone/>
            </a:pPr>
            <a:r>
              <a:rPr lang="en-US" sz="2400"/>
              <a:t>SASL everywhere for wire encryption (except UI).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Minimum configuration (one boolean config)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Uses built-in JVM libraries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SPARK-6017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/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2400"/>
              <a:t>For UI: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Support for SSL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Or audit UI to remove sensitive info (e.g. information on environment page).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Authentication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2400"/>
              <a:t>Who is reading my data?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/>
              <a:t>Spark uses Kerberos 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-US" sz="2400"/>
              <a:t>the necessary evil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/>
              <a:t>Ubiquitous among other services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-US" sz="2400"/>
              <a:t>YARN, HDFS, Hive, HBase etc.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Who’s reading my data?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/>
              <a:t>Kerberos provides secure authentication.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43" name="Shape 143"/>
          <p:cNvSpPr/>
          <p:nvPr/>
        </p:nvSpPr>
        <p:spPr>
          <a:xfrm>
            <a:off x="5814375" y="1754650"/>
            <a:ext cx="1599825" cy="20728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KDC</a:t>
            </a:r>
          </a:p>
        </p:txBody>
      </p:sp>
      <p:sp>
        <p:nvSpPr>
          <p:cNvPr id="144" name="Shape 144"/>
          <p:cNvSpPr/>
          <p:nvPr/>
        </p:nvSpPr>
        <p:spPr>
          <a:xfrm>
            <a:off x="1066425" y="2827375"/>
            <a:ext cx="1384775" cy="10001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Application</a:t>
            </a:r>
          </a:p>
        </p:txBody>
      </p:sp>
      <p:sp>
        <p:nvSpPr>
          <p:cNvPr id="145" name="Shape 145"/>
          <p:cNvSpPr/>
          <p:nvPr/>
        </p:nvSpPr>
        <p:spPr>
          <a:xfrm>
            <a:off x="2451200" y="1754650"/>
            <a:ext cx="3363299" cy="386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Hi I’m Bob.</a:t>
            </a:r>
          </a:p>
        </p:txBody>
      </p:sp>
      <p:sp>
        <p:nvSpPr>
          <p:cNvPr id="146" name="Shape 146"/>
          <p:cNvSpPr/>
          <p:nvPr/>
        </p:nvSpPr>
        <p:spPr>
          <a:xfrm>
            <a:off x="2451175" y="2287975"/>
            <a:ext cx="3363299" cy="38699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Hello Bob. Here’s your TGT.</a:t>
            </a:r>
          </a:p>
        </p:txBody>
      </p:sp>
      <p:sp>
        <p:nvSpPr>
          <p:cNvPr id="147" name="Shape 147"/>
          <p:cNvSpPr/>
          <p:nvPr/>
        </p:nvSpPr>
        <p:spPr>
          <a:xfrm>
            <a:off x="2451200" y="2827375"/>
            <a:ext cx="3363299" cy="386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Here’s my TGT. I want to talk to HDFS.</a:t>
            </a:r>
          </a:p>
        </p:txBody>
      </p:sp>
      <p:sp>
        <p:nvSpPr>
          <p:cNvPr id="148" name="Shape 148"/>
          <p:cNvSpPr/>
          <p:nvPr/>
        </p:nvSpPr>
        <p:spPr>
          <a:xfrm>
            <a:off x="2451175" y="3320750"/>
            <a:ext cx="3363299" cy="38699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Here’s your HDFS ticket.</a:t>
            </a:r>
          </a:p>
        </p:txBody>
      </p:sp>
      <p:sp>
        <p:nvSpPr>
          <p:cNvPr id="149" name="Shape 149"/>
          <p:cNvSpPr/>
          <p:nvPr/>
        </p:nvSpPr>
        <p:spPr>
          <a:xfrm>
            <a:off x="1066425" y="1750525"/>
            <a:ext cx="1384775" cy="8830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User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Now with a distributed app...</a:t>
            </a:r>
          </a:p>
        </p:txBody>
      </p:sp>
      <p:sp>
        <p:nvSpPr>
          <p:cNvPr id="155" name="Shape 155"/>
          <p:cNvSpPr/>
          <p:nvPr/>
        </p:nvSpPr>
        <p:spPr>
          <a:xfrm>
            <a:off x="3750700" y="1537175"/>
            <a:ext cx="1148900" cy="2608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KDC</a:t>
            </a:r>
          </a:p>
        </p:txBody>
      </p:sp>
      <p:sp>
        <p:nvSpPr>
          <p:cNvPr id="156" name="Shape 156"/>
          <p:cNvSpPr/>
          <p:nvPr/>
        </p:nvSpPr>
        <p:spPr>
          <a:xfrm>
            <a:off x="1066425" y="1860050"/>
            <a:ext cx="1217375" cy="3271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Executor</a:t>
            </a:r>
          </a:p>
        </p:txBody>
      </p:sp>
      <p:sp>
        <p:nvSpPr>
          <p:cNvPr id="157" name="Shape 157"/>
          <p:cNvSpPr/>
          <p:nvPr/>
        </p:nvSpPr>
        <p:spPr>
          <a:xfrm>
            <a:off x="1066425" y="2469650"/>
            <a:ext cx="1217375" cy="3271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Executor</a:t>
            </a:r>
          </a:p>
        </p:txBody>
      </p:sp>
      <p:sp>
        <p:nvSpPr>
          <p:cNvPr id="158" name="Shape 158"/>
          <p:cNvSpPr/>
          <p:nvPr/>
        </p:nvSpPr>
        <p:spPr>
          <a:xfrm>
            <a:off x="1066425" y="3003050"/>
            <a:ext cx="1217375" cy="3271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Executor</a:t>
            </a:r>
          </a:p>
        </p:txBody>
      </p:sp>
      <p:sp>
        <p:nvSpPr>
          <p:cNvPr id="159" name="Shape 159"/>
          <p:cNvSpPr/>
          <p:nvPr/>
        </p:nvSpPr>
        <p:spPr>
          <a:xfrm>
            <a:off x="1066425" y="3536450"/>
            <a:ext cx="1217375" cy="3271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Executor</a:t>
            </a:r>
          </a:p>
        </p:txBody>
      </p:sp>
      <p:sp>
        <p:nvSpPr>
          <p:cNvPr id="160" name="Shape 160"/>
          <p:cNvSpPr/>
          <p:nvPr/>
        </p:nvSpPr>
        <p:spPr>
          <a:xfrm>
            <a:off x="6324225" y="1860050"/>
            <a:ext cx="1217375" cy="3271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Executor</a:t>
            </a:r>
          </a:p>
        </p:txBody>
      </p:sp>
      <p:sp>
        <p:nvSpPr>
          <p:cNvPr id="161" name="Shape 161"/>
          <p:cNvSpPr/>
          <p:nvPr/>
        </p:nvSpPr>
        <p:spPr>
          <a:xfrm>
            <a:off x="6324225" y="2469650"/>
            <a:ext cx="1217375" cy="3271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Executor</a:t>
            </a:r>
          </a:p>
        </p:txBody>
      </p:sp>
      <p:sp>
        <p:nvSpPr>
          <p:cNvPr id="162" name="Shape 162"/>
          <p:cNvSpPr/>
          <p:nvPr/>
        </p:nvSpPr>
        <p:spPr>
          <a:xfrm>
            <a:off x="6324225" y="3003050"/>
            <a:ext cx="1217375" cy="3271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Executor</a:t>
            </a:r>
          </a:p>
        </p:txBody>
      </p:sp>
      <p:sp>
        <p:nvSpPr>
          <p:cNvPr id="163" name="Shape 163"/>
          <p:cNvSpPr/>
          <p:nvPr/>
        </p:nvSpPr>
        <p:spPr>
          <a:xfrm>
            <a:off x="6324225" y="3536450"/>
            <a:ext cx="1217375" cy="3271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Executor</a:t>
            </a:r>
          </a:p>
        </p:txBody>
      </p:sp>
      <p:sp>
        <p:nvSpPr>
          <p:cNvPr id="164" name="Shape 164"/>
          <p:cNvSpPr/>
          <p:nvPr/>
        </p:nvSpPr>
        <p:spPr>
          <a:xfrm>
            <a:off x="2372125" y="1860125"/>
            <a:ext cx="1303799" cy="326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Hi I’m Bob.</a:t>
            </a:r>
          </a:p>
        </p:txBody>
      </p:sp>
      <p:sp>
        <p:nvSpPr>
          <p:cNvPr id="165" name="Shape 165"/>
          <p:cNvSpPr/>
          <p:nvPr/>
        </p:nvSpPr>
        <p:spPr>
          <a:xfrm>
            <a:off x="2372125" y="2469725"/>
            <a:ext cx="1303799" cy="326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Hi I’m Bob.</a:t>
            </a:r>
          </a:p>
        </p:txBody>
      </p:sp>
      <p:sp>
        <p:nvSpPr>
          <p:cNvPr id="166" name="Shape 166"/>
          <p:cNvSpPr/>
          <p:nvPr/>
        </p:nvSpPr>
        <p:spPr>
          <a:xfrm>
            <a:off x="2372125" y="3003125"/>
            <a:ext cx="1303799" cy="326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Hi I’m Bob.</a:t>
            </a:r>
          </a:p>
        </p:txBody>
      </p:sp>
      <p:sp>
        <p:nvSpPr>
          <p:cNvPr id="167" name="Shape 167"/>
          <p:cNvSpPr/>
          <p:nvPr/>
        </p:nvSpPr>
        <p:spPr>
          <a:xfrm>
            <a:off x="2372125" y="3536525"/>
            <a:ext cx="1303799" cy="326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Hi I’m Bob.</a:t>
            </a:r>
          </a:p>
        </p:txBody>
      </p:sp>
      <p:sp>
        <p:nvSpPr>
          <p:cNvPr id="168" name="Shape 168"/>
          <p:cNvSpPr/>
          <p:nvPr/>
        </p:nvSpPr>
        <p:spPr>
          <a:xfrm flipH="1">
            <a:off x="4962925" y="1860125"/>
            <a:ext cx="1303799" cy="326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Hi I’m Bob.</a:t>
            </a:r>
          </a:p>
        </p:txBody>
      </p:sp>
      <p:sp>
        <p:nvSpPr>
          <p:cNvPr id="169" name="Shape 169"/>
          <p:cNvSpPr/>
          <p:nvPr/>
        </p:nvSpPr>
        <p:spPr>
          <a:xfrm flipH="1">
            <a:off x="4962925" y="2469725"/>
            <a:ext cx="1303799" cy="326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Hi I’m Bob.</a:t>
            </a:r>
          </a:p>
        </p:txBody>
      </p:sp>
      <p:sp>
        <p:nvSpPr>
          <p:cNvPr id="170" name="Shape 170"/>
          <p:cNvSpPr/>
          <p:nvPr/>
        </p:nvSpPr>
        <p:spPr>
          <a:xfrm flipH="1">
            <a:off x="4962925" y="3003125"/>
            <a:ext cx="1303799" cy="326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Hi I’m Bob.</a:t>
            </a:r>
          </a:p>
        </p:txBody>
      </p:sp>
      <p:sp>
        <p:nvSpPr>
          <p:cNvPr id="171" name="Shape 171"/>
          <p:cNvSpPr/>
          <p:nvPr/>
        </p:nvSpPr>
        <p:spPr>
          <a:xfrm flipH="1">
            <a:off x="4962925" y="3536525"/>
            <a:ext cx="1303799" cy="326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/>
              <a:t>Hi I’m Bob.</a:t>
            </a:r>
          </a:p>
        </p:txBody>
      </p:sp>
      <p:sp>
        <p:nvSpPr>
          <p:cNvPr id="172" name="Shape 172"/>
          <p:cNvSpPr/>
          <p:nvPr/>
        </p:nvSpPr>
        <p:spPr>
          <a:xfrm>
            <a:off x="4593925" y="584825"/>
            <a:ext cx="1923600" cy="992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Something is wrong.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Kerberos in Hadoop / Spark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KDCs do not allow multiple concurrent logins at the scale distributed applications need. Hadoop services use delegation tokens instead.</a:t>
            </a:r>
          </a:p>
        </p:txBody>
      </p:sp>
      <p:sp>
        <p:nvSpPr>
          <p:cNvPr id="179" name="Shape 179"/>
          <p:cNvSpPr/>
          <p:nvPr/>
        </p:nvSpPr>
        <p:spPr>
          <a:xfrm>
            <a:off x="1827050" y="2450700"/>
            <a:ext cx="1387799" cy="6674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Driver</a:t>
            </a:r>
          </a:p>
        </p:txBody>
      </p:sp>
      <p:sp>
        <p:nvSpPr>
          <p:cNvPr id="180" name="Shape 180"/>
          <p:cNvSpPr/>
          <p:nvPr/>
        </p:nvSpPr>
        <p:spPr>
          <a:xfrm>
            <a:off x="1827050" y="3617175"/>
            <a:ext cx="1387799" cy="6674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NameNode</a:t>
            </a:r>
          </a:p>
        </p:txBody>
      </p:sp>
      <p:sp>
        <p:nvSpPr>
          <p:cNvPr id="181" name="Shape 181"/>
          <p:cNvSpPr/>
          <p:nvPr/>
        </p:nvSpPr>
        <p:spPr>
          <a:xfrm>
            <a:off x="4698500" y="2591250"/>
            <a:ext cx="1387799" cy="3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Executor</a:t>
            </a:r>
          </a:p>
        </p:txBody>
      </p:sp>
      <p:sp>
        <p:nvSpPr>
          <p:cNvPr id="182" name="Shape 182"/>
          <p:cNvSpPr/>
          <p:nvPr/>
        </p:nvSpPr>
        <p:spPr>
          <a:xfrm>
            <a:off x="4698500" y="3757725"/>
            <a:ext cx="1387799" cy="3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DataNode</a:t>
            </a:r>
          </a:p>
        </p:txBody>
      </p:sp>
      <p:sp>
        <p:nvSpPr>
          <p:cNvPr id="183" name="Shape 183"/>
          <p:cNvSpPr/>
          <p:nvPr/>
        </p:nvSpPr>
        <p:spPr>
          <a:xfrm>
            <a:off x="2116900" y="3135850"/>
            <a:ext cx="237299" cy="481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775700" y="3135850"/>
            <a:ext cx="237299" cy="451499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241250" y="2740575"/>
            <a:ext cx="1457399" cy="15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314225" y="3021650"/>
            <a:ext cx="184500" cy="7361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Delegation Tokens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Like Kerberos tickets, they have a TTL.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OK for most batch applications.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Not OK for long running applications</a:t>
            </a:r>
          </a:p>
          <a:p>
            <a:pPr marL="914400" marR="0" lvl="1" indent="-228600" algn="l" rtl="0">
              <a:spcBef>
                <a:spcPts val="0"/>
              </a:spcBef>
              <a:buSzPct val="100000"/>
            </a:pPr>
            <a:r>
              <a:rPr lang="en-US" sz="2400"/>
              <a:t>Streaming</a:t>
            </a:r>
          </a:p>
          <a:p>
            <a:pPr marL="914400" marR="0" lvl="1" indent="-228600" algn="l" rtl="0">
              <a:spcBef>
                <a:spcPts val="0"/>
              </a:spcBef>
              <a:buSzPct val="100000"/>
            </a:pPr>
            <a:r>
              <a:rPr lang="en-US" sz="2400"/>
              <a:t>Spark SQL Thrift Server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Delegation Tokens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Since 1.4, Spark can manage delegation tokens!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Restricted to HDFS currently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Requires user’s keytab to be deployed with application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Still some remaining issues in client deploy mode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Authorization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None/>
            </a:pPr>
            <a:r>
              <a:rPr lang="en-US" sz="2400"/>
              <a:t>How can I share my data?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/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2400"/>
              <a:t>Simplest form of authorization: file permissions.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Use Unix-style permissions or ACLs to let others read from and / or write to files and directories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Simple, but high maintenance. Set permissions / ownership for new files, mess with umask, etc.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More than just FS semantics...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buNone/>
            </a:pPr>
            <a:r>
              <a:rPr lang="en-US" sz="2400"/>
              <a:t>Authorization becomes more complicated as abstractions are created.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Tables, columns, partitions instead of files and directories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Semantic gap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Need a trusted entity to enforce access control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Trusted Service: Hive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buNone/>
            </a:pPr>
            <a:r>
              <a:rPr lang="en-US" sz="2400"/>
              <a:t>Hive has a trusted service (“HiveServer2”) for enforcing authorization.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HS2 parses queries and makes sure users have access to the data they’re requesting / modifying.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HS2 runs as a trusted user with access to the whole warehouse. Users don’t run code directly in HS2*, so there’s no danger of code escaping access checks.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What is Security?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Security has many facets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This talk will focus on three areas: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-US" sz="2400"/>
              <a:t>Encryption</a:t>
            </a:r>
          </a:p>
          <a:p>
            <a:pPr marL="914400" marR="0" lvl="1" indent="-228600" algn="l" rtl="0">
              <a:spcBef>
                <a:spcPts val="0"/>
              </a:spcBef>
              <a:buSzPct val="100000"/>
            </a:pPr>
            <a:r>
              <a:rPr lang="en-US" sz="2400"/>
              <a:t>Authentication</a:t>
            </a:r>
          </a:p>
          <a:p>
            <a:pPr marL="914400" marR="0" lvl="1" indent="-228600" algn="l" rtl="0">
              <a:spcBef>
                <a:spcPts val="0"/>
              </a:spcBef>
              <a:buSzPct val="100000"/>
            </a:pPr>
            <a:r>
              <a:rPr lang="en-US" sz="2400"/>
              <a:t>Authorization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Untrusted Apps: Spark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buNone/>
            </a:pPr>
            <a:r>
              <a:rPr lang="en-US" sz="2400"/>
              <a:t>Each Spark app runs as the requesting user, and needs access to the underlying files.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Spark itself cannot enforce access control, since it’s running as the user and is thus untrusted.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Restricted to file system permission semantics.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/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/>
              <a:t>How to bridge the two worlds?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Apache Sentry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Role-based access control to resources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Integrates with Hive / HS2 to control access to data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Fine-grained (up to column level) controls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Hive data and HDFS data have different semantics. How to bridge that?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The Sentry HDFS Plugin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buNone/>
            </a:pPr>
            <a:r>
              <a:rPr lang="en-US" sz="2400"/>
              <a:t>Synchronize HDFS file permissions with higher-level abstractions.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Permission to read table = permission to read table’s files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Permission to create table = permission to write to database’s directory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Uses HDFS ACLs for fine-grained user permissions.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buNone/>
            </a:pPr>
            <a:r>
              <a:rPr lang="en-US" sz="2400"/>
              <a:t>Still restricted to FS view of the world!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Files, directories, etc…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Cannot provide column-level and row-level access control.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Whole table or nothing.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Still, it goes a long way in allowing Spark applications to work well with Hive data in a shared, secure environment.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But...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Future: RecordService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A distributed, scalable, data access service for unified authorization in Hadoop.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RecordService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25" y="1150512"/>
            <a:ext cx="58769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RecordService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/>
              <a:t>Drop in replacement for InputFormats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/>
              <a:t>SparkSQL: Integration with Data Sources API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-US" sz="2400"/>
              <a:t>Predicate pushdown, projection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RecordService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026187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</a:pPr>
            <a:r>
              <a:rPr lang="en-US" sz="2400"/>
              <a:t>Assume we had a table tpch.nation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aphicFrame>
        <p:nvGraphicFramePr>
          <p:cNvPr id="265" name="Shape 265"/>
          <p:cNvGraphicFramePr/>
          <p:nvPr/>
        </p:nvGraphicFramePr>
        <p:xfrm>
          <a:off x="952500" y="149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{57E808F2-7AD7-4882-BA90-13669DB2C1E7}</a:tableStyleId>
              </a:tblPr>
              <a:tblGrid>
                <a:gridCol w="3619500"/>
                <a:gridCol w="3619500"/>
              </a:tblGrid>
              <a:tr h="318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333333"/>
                          </a:solidFill>
                        </a:rPr>
                        <a:t>column_name</a:t>
                      </a:r>
                    </a:p>
                  </a:txBody>
                  <a:tcPr marL="123825" marR="123825" marT="57150" marB="571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>
                          <a:solidFill>
                            <a:srgbClr val="333333"/>
                          </a:solidFill>
                        </a:rPr>
                        <a:t>column_type</a:t>
                      </a:r>
                    </a:p>
                  </a:txBody>
                  <a:tcPr marL="123825" marR="123825" marT="57150" marB="57150">
                    <a:solidFill>
                      <a:srgbClr val="D9D9D9"/>
                    </a:solidFill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 lvl="0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333333"/>
                          </a:solidFill>
                        </a:rPr>
                        <a:t>n_nationkey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333333"/>
                          </a:solidFill>
                        </a:rPr>
                        <a:t>smallint</a:t>
                      </a:r>
                    </a:p>
                  </a:txBody>
                  <a:tcPr marL="123825" marR="123825" marT="57150" marB="57150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333333"/>
                          </a:solidFill>
                        </a:rPr>
                        <a:t>n_name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23825" marR="123825" marT="57150" marB="57150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333333"/>
                          </a:solidFill>
                        </a:rPr>
                        <a:t>n_regionkey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333333"/>
                          </a:solidFill>
                        </a:rPr>
                        <a:t>smallint</a:t>
                      </a:r>
                    </a:p>
                  </a:txBody>
                  <a:tcPr marL="123825" marR="123825" marT="57150" marB="57150"/>
                </a:tc>
              </a:tr>
              <a:tr h="243125">
                <a:tc>
                  <a:txBody>
                    <a:bodyPr/>
                    <a:lstStyle/>
                    <a:p>
                      <a:pPr lvl="0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333333"/>
                          </a:solidFill>
                        </a:rPr>
                        <a:t>n_comment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23825" marR="123825" marT="57150" marB="57150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4400" cy="3380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com.cloudera.recordservice.spark._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context = new org.apache.spark.sql.SQLContext(sc)</a:t>
            </a:r>
            <a:b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df = context.load("tpch.nation", 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"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com.cloudera.recordservice.spark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b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results = df.groupBy("n_regionkey")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.count()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.collect()</a:t>
            </a:r>
            <a:b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RecordService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RecordService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</a:pPr>
            <a:r>
              <a:rPr lang="en-US" sz="2400"/>
              <a:t>Users can enforce Sentry permissions using </a:t>
            </a:r>
            <a:r>
              <a:rPr lang="en-US" sz="2400" b="1"/>
              <a:t>views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Allows column and row level security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2"/>
          </p:nvPr>
        </p:nvSpPr>
        <p:spPr>
          <a:xfrm>
            <a:off x="910425" y="2140000"/>
            <a:ext cx="7912500" cy="2262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CREATE ROLE restrictedrole;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GRANT ROLE restrictedrole to GROUP restrictedgroup;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USE tpch;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CREATE VIEW nation_names AS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SELECT n_nationkey, n_name 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FROM tpch.nation;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GRANT SELECT ON TABLE tpch.nation_names TO ROLE restrictedrole;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Why do I need security?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Clr>
                <a:srgbClr val="595959"/>
              </a:buClr>
              <a:buSzPct val="100000"/>
              <a:buFont typeface="Arial"/>
            </a:pPr>
            <a:r>
              <a:rPr lang="en-US" sz="2400"/>
              <a:t>Multi-tenancy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Application isolation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User identification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Access control enforcement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Compliance with government regulations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4400" cy="3380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df = context.load("tpch.nation", 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"com.cloudera.recordservice.spark")</a:t>
            </a:r>
            <a:b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results = df.collect()</a:t>
            </a:r>
            <a:b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TRecordServiceException(code:INVALID_REQUEST, message:Could not plan request., detail:AuthorizationException: User 'kostas' does not have privileges to execute 'SELECT' on: tpch.nation)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RecordService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4400" cy="3380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df = context.load("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tpch.nation_names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</a:p>
          <a:p>
            <a:pPr marL="182880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"com.cloudera.recordservice.spark")</a:t>
            </a:r>
          </a:p>
          <a:p>
            <a:pPr marL="0" lvl="0" indent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results = df.collect()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RecordService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RecordService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Documentation</a:t>
            </a:r>
            <a:r>
              <a:rPr lang="en-US" sz="1800">
                <a:solidFill>
                  <a:schemeClr val="dk1"/>
                </a:solidFill>
              </a:rPr>
              <a:t>: </a:t>
            </a:r>
            <a:r>
              <a:rPr lang="en-US" sz="1800" u="sng">
                <a:solidFill>
                  <a:srgbClr val="1155CC"/>
                </a:solidFill>
                <a:hlinkClick r:id="rId3"/>
              </a:rPr>
              <a:t>http://cloudera.github.io/RecordServiceClient/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Beta Download: </a:t>
            </a:r>
            <a:r>
              <a:rPr lang="en-US" sz="1800" u="sng">
                <a:solidFill>
                  <a:srgbClr val="1155CC"/>
                </a:solidFill>
                <a:hlinkClick r:id="rId4"/>
              </a:rPr>
              <a:t>http://www.cloudera.com/content/cloudera/en/downloads/betas/recordservice/0-1-0.html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Takeaways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Spark can be made secure today!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Benefits from a lot of existing Hadoop platform work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Still work to be done</a:t>
            </a:r>
          </a:p>
          <a:p>
            <a:pPr marL="914400" marR="0" lvl="1" indent="-228600" algn="l" rtl="0">
              <a:spcBef>
                <a:spcPts val="0"/>
              </a:spcBef>
              <a:buSzPct val="100000"/>
            </a:pPr>
            <a:r>
              <a:rPr lang="en-US" sz="2400"/>
              <a:t>Ease of use</a:t>
            </a:r>
          </a:p>
          <a:p>
            <a:pPr marL="914400" marR="0" lvl="1" indent="-228600" algn="l" rtl="0">
              <a:spcBef>
                <a:spcPts val="0"/>
              </a:spcBef>
              <a:buSzPct val="100000"/>
            </a:pPr>
            <a:r>
              <a:rPr lang="en-US" sz="2400"/>
              <a:t>Better integration with Sentry / RecordService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References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Encryption: SPARK-6017, SPARK-5682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Delegation tokens: SPARK-5342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Sentry: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http://sentry.apache.org/</a:t>
            </a:r>
          </a:p>
          <a:p>
            <a:pPr marL="914400" marR="0" lvl="1" indent="-228600" algn="l" rtl="0">
              <a:spcBef>
                <a:spcPts val="0"/>
              </a:spcBef>
              <a:buSzPct val="100000"/>
            </a:pPr>
            <a:r>
              <a:rPr lang="en-US" sz="2400"/>
              <a:t>HDFS synchronization: SENTRY-432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RecordService: http://cloudera.github.io/RecordServiceClient/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Thanks!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Before we go further...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/>
              <a:t>Set up Kerberos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/>
              <a:t>Use HDFS (or another secure filesystem)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Use YARN!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Configure them for security (enable auth, encryption).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Kerberos, HDFS, and YARN provide the security backbone for Spark.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Encryption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</a:pPr>
            <a:r>
              <a:rPr lang="en-US" sz="2400"/>
              <a:t>In a secure cluster, data should not be visible in the clear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Very important to financial / government institutions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What a Spark app looks like</a:t>
            </a:r>
          </a:p>
        </p:txBody>
      </p:sp>
      <p:sp>
        <p:nvSpPr>
          <p:cNvPr id="81" name="Shape 81"/>
          <p:cNvSpPr/>
          <p:nvPr/>
        </p:nvSpPr>
        <p:spPr>
          <a:xfrm>
            <a:off x="799900" y="2021275"/>
            <a:ext cx="1401899" cy="352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RM</a:t>
            </a:r>
          </a:p>
        </p:txBody>
      </p:sp>
      <p:sp>
        <p:nvSpPr>
          <p:cNvPr id="82" name="Shape 82"/>
          <p:cNvSpPr/>
          <p:nvPr/>
        </p:nvSpPr>
        <p:spPr>
          <a:xfrm>
            <a:off x="2824700" y="2021287"/>
            <a:ext cx="1401899" cy="352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NM</a:t>
            </a:r>
          </a:p>
        </p:txBody>
      </p:sp>
      <p:sp>
        <p:nvSpPr>
          <p:cNvPr id="83" name="Shape 83"/>
          <p:cNvSpPr/>
          <p:nvPr/>
        </p:nvSpPr>
        <p:spPr>
          <a:xfrm>
            <a:off x="4743875" y="2021275"/>
            <a:ext cx="1401899" cy="352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NM</a:t>
            </a:r>
          </a:p>
        </p:txBody>
      </p:sp>
      <p:sp>
        <p:nvSpPr>
          <p:cNvPr id="84" name="Shape 84"/>
          <p:cNvSpPr/>
          <p:nvPr/>
        </p:nvSpPr>
        <p:spPr>
          <a:xfrm>
            <a:off x="799900" y="2571750"/>
            <a:ext cx="1401899" cy="172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AM / Driver</a:t>
            </a:r>
          </a:p>
        </p:txBody>
      </p:sp>
      <p:sp>
        <p:nvSpPr>
          <p:cNvPr id="85" name="Shape 85"/>
          <p:cNvSpPr/>
          <p:nvPr/>
        </p:nvSpPr>
        <p:spPr>
          <a:xfrm>
            <a:off x="2824700" y="2571750"/>
            <a:ext cx="1401899" cy="8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Executor</a:t>
            </a:r>
          </a:p>
        </p:txBody>
      </p:sp>
      <p:sp>
        <p:nvSpPr>
          <p:cNvPr id="86" name="Shape 86"/>
          <p:cNvSpPr/>
          <p:nvPr/>
        </p:nvSpPr>
        <p:spPr>
          <a:xfrm>
            <a:off x="4743875" y="3429150"/>
            <a:ext cx="1401899" cy="8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Executor</a:t>
            </a:r>
          </a:p>
        </p:txBody>
      </p:sp>
      <p:sp>
        <p:nvSpPr>
          <p:cNvPr id="87" name="Shape 87"/>
          <p:cNvSpPr/>
          <p:nvPr/>
        </p:nvSpPr>
        <p:spPr>
          <a:xfrm>
            <a:off x="799875" y="1063375"/>
            <a:ext cx="1401950" cy="6880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F3F3F3"/>
                </a:solidFill>
              </a:rPr>
              <a:t>SparkSubmit</a:t>
            </a:r>
          </a:p>
        </p:txBody>
      </p:sp>
      <p:cxnSp>
        <p:nvCxnSpPr>
          <p:cNvPr id="88" name="Shape 88"/>
          <p:cNvCxnSpPr>
            <a:stCxn id="84" idx="3"/>
            <a:endCxn id="85" idx="1"/>
          </p:cNvCxnSpPr>
          <p:nvPr/>
        </p:nvCxnSpPr>
        <p:spPr>
          <a:xfrm rot="10800000" flipH="1">
            <a:off x="2201799" y="3000450"/>
            <a:ext cx="622800" cy="43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9" name="Shape 89"/>
          <p:cNvCxnSpPr>
            <a:stCxn id="84" idx="3"/>
            <a:endCxn id="86" idx="1"/>
          </p:cNvCxnSpPr>
          <p:nvPr/>
        </p:nvCxnSpPr>
        <p:spPr>
          <a:xfrm>
            <a:off x="2201799" y="3431850"/>
            <a:ext cx="2542199" cy="42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90" name="Shape 90"/>
          <p:cNvSpPr txBox="1"/>
          <p:nvPr/>
        </p:nvSpPr>
        <p:spPr>
          <a:xfrm>
            <a:off x="6402025" y="1618775"/>
            <a:ext cx="2474099" cy="2924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Control RPC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402000" y="1987675"/>
            <a:ext cx="2474099" cy="33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File Download</a:t>
            </a:r>
          </a:p>
        </p:txBody>
      </p:sp>
      <p:cxnSp>
        <p:nvCxnSpPr>
          <p:cNvPr id="92" name="Shape 92"/>
          <p:cNvCxnSpPr>
            <a:stCxn id="85" idx="3"/>
            <a:endCxn id="86" idx="1"/>
          </p:cNvCxnSpPr>
          <p:nvPr/>
        </p:nvCxnSpPr>
        <p:spPr>
          <a:xfrm>
            <a:off x="4226599" y="3000450"/>
            <a:ext cx="517200" cy="8574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6402025" y="2399475"/>
            <a:ext cx="2474099" cy="3354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Shuffle / Cached Blocks</a:t>
            </a:r>
          </a:p>
        </p:txBody>
      </p:sp>
      <p:sp>
        <p:nvSpPr>
          <p:cNvPr id="94" name="Shape 94"/>
          <p:cNvSpPr/>
          <p:nvPr/>
        </p:nvSpPr>
        <p:spPr>
          <a:xfrm>
            <a:off x="2824700" y="1109550"/>
            <a:ext cx="1401899" cy="6020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Shuffle Service</a:t>
            </a:r>
          </a:p>
        </p:txBody>
      </p:sp>
      <p:sp>
        <p:nvSpPr>
          <p:cNvPr id="95" name="Shape 95"/>
          <p:cNvSpPr/>
          <p:nvPr/>
        </p:nvSpPr>
        <p:spPr>
          <a:xfrm>
            <a:off x="4743875" y="1106350"/>
            <a:ext cx="1401899" cy="6020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Shuffle Service</a:t>
            </a:r>
          </a:p>
        </p:txBody>
      </p:sp>
      <p:cxnSp>
        <p:nvCxnSpPr>
          <p:cNvPr id="96" name="Shape 96"/>
          <p:cNvCxnSpPr>
            <a:stCxn id="94" idx="3"/>
            <a:endCxn id="86" idx="1"/>
          </p:cNvCxnSpPr>
          <p:nvPr/>
        </p:nvCxnSpPr>
        <p:spPr>
          <a:xfrm>
            <a:off x="4226599" y="1410600"/>
            <a:ext cx="517200" cy="24474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7" name="Shape 97"/>
          <p:cNvCxnSpPr>
            <a:stCxn id="85" idx="3"/>
            <a:endCxn id="95" idx="1"/>
          </p:cNvCxnSpPr>
          <p:nvPr/>
        </p:nvCxnSpPr>
        <p:spPr>
          <a:xfrm rot="10800000" flipH="1">
            <a:off x="4226599" y="1407450"/>
            <a:ext cx="517200" cy="15930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98" name="Shape 98"/>
          <p:cNvSpPr/>
          <p:nvPr/>
        </p:nvSpPr>
        <p:spPr>
          <a:xfrm>
            <a:off x="2386047" y="1384875"/>
            <a:ext cx="443984" cy="1625625"/>
          </a:xfrm>
          <a:custGeom>
            <a:avLst/>
            <a:gdLst/>
            <a:ahLst/>
            <a:cxnLst/>
            <a:rect l="0" t="0" r="0" b="0"/>
            <a:pathLst>
              <a:path w="25130" h="65025" extrusionOk="0">
                <a:moveTo>
                  <a:pt x="24442" y="0"/>
                </a:moveTo>
                <a:cubicBezTo>
                  <a:pt x="20370" y="5218"/>
                  <a:pt x="-100" y="20470"/>
                  <a:pt x="14" y="31308"/>
                </a:cubicBezTo>
                <a:cubicBezTo>
                  <a:pt x="128" y="42145"/>
                  <a:pt x="20944" y="59405"/>
                  <a:pt x="25130" y="65025"/>
                </a:cubicBezTo>
              </a:path>
            </a:pathLst>
          </a:custGeom>
          <a:noFill/>
          <a:ln w="9525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sp>
      <p:sp>
        <p:nvSpPr>
          <p:cNvPr id="99" name="Shape 99"/>
          <p:cNvSpPr/>
          <p:nvPr/>
        </p:nvSpPr>
        <p:spPr>
          <a:xfrm>
            <a:off x="4226600" y="1437750"/>
            <a:ext cx="284108" cy="1617025"/>
          </a:xfrm>
          <a:custGeom>
            <a:avLst/>
            <a:gdLst/>
            <a:ahLst/>
            <a:cxnLst/>
            <a:rect l="0" t="0" r="0" b="0"/>
            <a:pathLst>
              <a:path w="19969" h="64681" extrusionOk="0">
                <a:moveTo>
                  <a:pt x="0" y="0"/>
                </a:moveTo>
                <a:cubicBezTo>
                  <a:pt x="3325" y="5619"/>
                  <a:pt x="19840" y="22935"/>
                  <a:pt x="19955" y="33716"/>
                </a:cubicBezTo>
                <a:cubicBezTo>
                  <a:pt x="20069" y="44496"/>
                  <a:pt x="3899" y="59520"/>
                  <a:pt x="688" y="64681"/>
                </a:cubicBezTo>
              </a:path>
            </a:pathLst>
          </a:custGeom>
          <a:noFill/>
          <a:ln w="9525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sp>
      <p:sp>
        <p:nvSpPr>
          <p:cNvPr id="100" name="Shape 100"/>
          <p:cNvSpPr txBox="1"/>
          <p:nvPr/>
        </p:nvSpPr>
        <p:spPr>
          <a:xfrm>
            <a:off x="6402025" y="3223075"/>
            <a:ext cx="2474099" cy="335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Shuffle Blocks</a:t>
            </a:r>
          </a:p>
        </p:txBody>
      </p:sp>
      <p:sp>
        <p:nvSpPr>
          <p:cNvPr id="101" name="Shape 101"/>
          <p:cNvSpPr/>
          <p:nvPr/>
        </p:nvSpPr>
        <p:spPr>
          <a:xfrm>
            <a:off x="1387850" y="3706800"/>
            <a:ext cx="676500" cy="431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EFEFEF"/>
                </a:solidFill>
              </a:rPr>
              <a:t>UI</a:t>
            </a:r>
          </a:p>
        </p:txBody>
      </p:sp>
      <p:sp>
        <p:nvSpPr>
          <p:cNvPr id="102" name="Shape 102"/>
          <p:cNvSpPr/>
          <p:nvPr/>
        </p:nvSpPr>
        <p:spPr>
          <a:xfrm>
            <a:off x="2895100" y="2099362"/>
            <a:ext cx="395399" cy="175800"/>
          </a:xfrm>
          <a:prstGeom prst="can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812000" y="2116050"/>
            <a:ext cx="395399" cy="175800"/>
          </a:xfrm>
          <a:prstGeom prst="can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4" name="Shape 104"/>
          <p:cNvCxnSpPr>
            <a:stCxn id="85" idx="0"/>
            <a:endCxn id="102" idx="3"/>
          </p:cNvCxnSpPr>
          <p:nvPr/>
        </p:nvCxnSpPr>
        <p:spPr>
          <a:xfrm rot="10800000">
            <a:off x="3092749" y="2275050"/>
            <a:ext cx="432900" cy="296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5" name="Shape 105"/>
          <p:cNvCxnSpPr>
            <a:stCxn id="86" idx="0"/>
            <a:endCxn id="103" idx="3"/>
          </p:cNvCxnSpPr>
          <p:nvPr/>
        </p:nvCxnSpPr>
        <p:spPr>
          <a:xfrm rot="10800000">
            <a:off x="5009824" y="2291850"/>
            <a:ext cx="435000" cy="11373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6402025" y="2811275"/>
            <a:ext cx="2474099" cy="3354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Shuffle Blocks / Metadata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Data Flow in Spark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buNone/>
            </a:pPr>
            <a:r>
              <a:rPr lang="en-US" sz="2400"/>
              <a:t>Every connection in the previous slide can transmit sensitive data!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/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Input data transmitted via broadcast variables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Computed data during shuffles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Data in serialized tasks, files uploaded with the job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/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/>
              <a:t>How to prevent other users from seeing this data?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Encryption in Spark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</a:pPr>
            <a:r>
              <a:rPr lang="en-US" sz="2400"/>
              <a:t>Almost all channels support encryption.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Exception 1: UI (SPARK-2750)</a:t>
            </a:r>
            <a:r>
              <a:rPr lang="en-US"/>
              <a:t> 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Exception 2: local shuffle / cache files (SPARK-5682)</a:t>
            </a:r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local files, set up YARN local dirs to point at local encrypted disk(s) if desired. (SPARK-5682)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69057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/>
              <a:t>Encryption: Current State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Different channel, different method.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Shuffle protocol uses SASL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RPC / File download use SSL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400"/>
          </a:p>
          <a:p>
            <a:pPr marL="0" marR="0" indent="0" algn="l" rtl="0">
              <a:spcBef>
                <a:spcPts val="0"/>
              </a:spcBef>
              <a:buNone/>
            </a:pPr>
            <a:r>
              <a:rPr lang="en-US" sz="2400"/>
              <a:t>SSL can be hard to set up.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Need certificates readable on every node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</a:pPr>
            <a:r>
              <a:rPr lang="en-US" sz="2400"/>
              <a:t>Sharing certificates not as secure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/>
              <a:t>Hard to have per-user certificate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5B1C"/>
      </a:accent1>
      <a:accent2>
        <a:srgbClr val="6CB8B0"/>
      </a:accent2>
      <a:accent3>
        <a:srgbClr val="187ABB"/>
      </a:accent3>
      <a:accent4>
        <a:srgbClr val="724F6D"/>
      </a:accent4>
      <a:accent5>
        <a:srgbClr val="767A80"/>
      </a:accent5>
      <a:accent6>
        <a:srgbClr val="F7BD3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Microsoft Macintosh PowerPoint</Application>
  <PresentationFormat>On-screen Show (16:9)</PresentationFormat>
  <Paragraphs>223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Helvetica Neue</vt:lpstr>
      <vt:lpstr>Default</vt:lpstr>
      <vt:lpstr>Securing Spark Applications</vt:lpstr>
      <vt:lpstr>What is Security?</vt:lpstr>
      <vt:lpstr>Why do I need security?</vt:lpstr>
      <vt:lpstr>Before we go further...</vt:lpstr>
      <vt:lpstr>Encryption</vt:lpstr>
      <vt:lpstr>What a Spark app looks like</vt:lpstr>
      <vt:lpstr>Data Flow in Spark</vt:lpstr>
      <vt:lpstr>Encryption in Spark</vt:lpstr>
      <vt:lpstr>Encryption: Current State</vt:lpstr>
      <vt:lpstr>Encryption: The Goal</vt:lpstr>
      <vt:lpstr>Authentication</vt:lpstr>
      <vt:lpstr>Who’s reading my data?</vt:lpstr>
      <vt:lpstr>Now with a distributed app...</vt:lpstr>
      <vt:lpstr>Kerberos in Hadoop / Spark</vt:lpstr>
      <vt:lpstr>Delegation Tokens</vt:lpstr>
      <vt:lpstr>Delegation Tokens</vt:lpstr>
      <vt:lpstr>Authorization</vt:lpstr>
      <vt:lpstr>More than just FS semantics...</vt:lpstr>
      <vt:lpstr>Trusted Service: Hive</vt:lpstr>
      <vt:lpstr>Untrusted Apps: Spark</vt:lpstr>
      <vt:lpstr>Apache Sentry</vt:lpstr>
      <vt:lpstr>The Sentry HDFS Plugin</vt:lpstr>
      <vt:lpstr>But...</vt:lpstr>
      <vt:lpstr>Future: RecordService</vt:lpstr>
      <vt:lpstr>RecordService</vt:lpstr>
      <vt:lpstr>RecordService</vt:lpstr>
      <vt:lpstr>RecordService</vt:lpstr>
      <vt:lpstr>RecordService</vt:lpstr>
      <vt:lpstr>RecordService</vt:lpstr>
      <vt:lpstr>RecordService</vt:lpstr>
      <vt:lpstr>RecordService</vt:lpstr>
      <vt:lpstr>RecordService</vt:lpstr>
      <vt:lpstr>Takeaways</vt:lpstr>
      <vt:lpstr>References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Spark Applications</dc:title>
  <cp:lastModifiedBy>Jennifer Aman</cp:lastModifiedBy>
  <cp:revision>1</cp:revision>
  <dcterms:modified xsi:type="dcterms:W3CDTF">2015-11-02T12:56:21Z</dcterms:modified>
</cp:coreProperties>
</file>