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1" r:id="rId4"/>
    <p:sldId id="262" r:id="rId5"/>
    <p:sldId id="260" r:id="rId6"/>
    <p:sldId id="274" r:id="rId7"/>
    <p:sldId id="273" r:id="rId8"/>
    <p:sldId id="275" r:id="rId9"/>
    <p:sldId id="267" r:id="rId10"/>
    <p:sldId id="266" r:id="rId11"/>
    <p:sldId id="268" r:id="rId12"/>
    <p:sldId id="263" r:id="rId13"/>
    <p:sldId id="288" r:id="rId14"/>
    <p:sldId id="282" r:id="rId15"/>
    <p:sldId id="269" r:id="rId16"/>
    <p:sldId id="277" r:id="rId17"/>
    <p:sldId id="276" r:id="rId18"/>
    <p:sldId id="287" r:id="rId19"/>
    <p:sldId id="270" r:id="rId20"/>
    <p:sldId id="285" r:id="rId21"/>
    <p:sldId id="286" r:id="rId22"/>
    <p:sldId id="278" r:id="rId23"/>
    <p:sldId id="279" r:id="rId24"/>
    <p:sldId id="283" r:id="rId25"/>
    <p:sldId id="280" r:id="rId26"/>
    <p:sldId id="284" r:id="rId27"/>
    <p:sldId id="271" r:id="rId28"/>
    <p:sldId id="272" r:id="rId29"/>
    <p:sldId id="281" r:id="rId30"/>
    <p:sldId id="264" r:id="rId31"/>
    <p:sldId id="257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81BA3F"/>
    <a:srgbClr val="94C447"/>
    <a:srgbClr val="97C73F"/>
    <a:srgbClr val="96C93D"/>
    <a:srgbClr val="97C23F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/>
    <p:restoredTop sz="86156"/>
  </p:normalViewPr>
  <p:slideViewPr>
    <p:cSldViewPr snapToGrid="0" snapToObjects="1">
      <p:cViewPr>
        <p:scale>
          <a:sx n="170" d="100"/>
          <a:sy n="170" d="100"/>
        </p:scale>
        <p:origin x="1048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 by hash bits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HashingTF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12.0</c:v>
                </c:pt>
                <c:pt idx="2">
                  <c:v>14.0</c:v>
                </c:pt>
                <c:pt idx="3">
                  <c:v>16.0</c:v>
                </c:pt>
                <c:pt idx="4">
                  <c:v>18.0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0.9878</c:v>
                </c:pt>
                <c:pt idx="1">
                  <c:v>0.9876</c:v>
                </c:pt>
                <c:pt idx="2">
                  <c:v>0.9785</c:v>
                </c:pt>
                <c:pt idx="3">
                  <c:v>0.9763</c:v>
                </c:pt>
                <c:pt idx="4">
                  <c:v>0.967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CountVectorizer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12.0</c:v>
                </c:pt>
                <c:pt idx="2">
                  <c:v>14.0</c:v>
                </c:pt>
                <c:pt idx="3">
                  <c:v>16.0</c:v>
                </c:pt>
                <c:pt idx="4">
                  <c:v>18.0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0.9679</c:v>
                </c:pt>
                <c:pt idx="1">
                  <c:v>0.9679</c:v>
                </c:pt>
                <c:pt idx="2">
                  <c:v>0.9679</c:v>
                </c:pt>
                <c:pt idx="3">
                  <c:v>0.9679</c:v>
                </c:pt>
                <c:pt idx="4">
                  <c:v>0.9679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9495472"/>
        <c:axId val="1845890224"/>
      </c:lineChart>
      <c:catAx>
        <c:axId val="-206949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Hash bits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890224"/>
        <c:crosses val="autoZero"/>
        <c:auto val="1"/>
        <c:lblAlgn val="ctr"/>
        <c:lblOffset val="100"/>
        <c:noMultiLvlLbl val="0"/>
      </c:catAx>
      <c:valAx>
        <c:axId val="184589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49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4832243846878"/>
          <c:y val="0.177523014853313"/>
          <c:w val="0.185167756153122"/>
          <c:h val="0.1882238486292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AUC by hash bits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HashingTF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12.0</c:v>
                </c:pt>
                <c:pt idx="2">
                  <c:v>14.0</c:v>
                </c:pt>
                <c:pt idx="3">
                  <c:v>16.0</c:v>
                </c:pt>
                <c:pt idx="4">
                  <c:v>18.0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0.9868</c:v>
                </c:pt>
                <c:pt idx="1">
                  <c:v>0.9835</c:v>
                </c:pt>
                <c:pt idx="2">
                  <c:v>0.9797</c:v>
                </c:pt>
                <c:pt idx="3">
                  <c:v>0.983</c:v>
                </c:pt>
                <c:pt idx="4">
                  <c:v>0.9884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CountVectorizer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10.0</c:v>
                </c:pt>
                <c:pt idx="1">
                  <c:v>12.0</c:v>
                </c:pt>
                <c:pt idx="2">
                  <c:v>14.0</c:v>
                </c:pt>
                <c:pt idx="3">
                  <c:v>16.0</c:v>
                </c:pt>
                <c:pt idx="4">
                  <c:v>18.0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0.991483786439569</c:v>
                </c:pt>
                <c:pt idx="1">
                  <c:v>0.991483786439569</c:v>
                </c:pt>
                <c:pt idx="2">
                  <c:v>0.991483786439569</c:v>
                </c:pt>
                <c:pt idx="3">
                  <c:v>0.991483786439569</c:v>
                </c:pt>
                <c:pt idx="4">
                  <c:v>0.991483786439569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1051120"/>
        <c:axId val="-2038464032"/>
      </c:lineChart>
      <c:catAx>
        <c:axId val="-212105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Hash bits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8464032"/>
        <c:crosses val="autoZero"/>
        <c:auto val="1"/>
        <c:lblAlgn val="ctr"/>
        <c:lblOffset val="100"/>
        <c:noMultiLvlLbl val="0"/>
      </c:catAx>
      <c:valAx>
        <c:axId val="-203846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05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14832243846878"/>
          <c:y val="0.470011075603732"/>
          <c:w val="0.185167756153122"/>
          <c:h val="0.18822384862922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Unique Values per Feature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Sheet1!$A$1:$J$1</c:f>
              <c:strCache>
                <c:ptCount val="10"/>
                <c:pt idx="0">
                  <c:v>c3</c:v>
                </c:pt>
                <c:pt idx="1">
                  <c:v> c12</c:v>
                </c:pt>
                <c:pt idx="2">
                  <c:v> c21</c:v>
                </c:pt>
                <c:pt idx="3">
                  <c:v> c16</c:v>
                </c:pt>
                <c:pt idx="4">
                  <c:v> c4</c:v>
                </c:pt>
                <c:pt idx="5">
                  <c:v> i5</c:v>
                </c:pt>
                <c:pt idx="6">
                  <c:v> c24</c:v>
                </c:pt>
                <c:pt idx="7">
                  <c:v> c26</c:v>
                </c:pt>
                <c:pt idx="8">
                  <c:v> c10</c:v>
                </c:pt>
                <c:pt idx="9">
                  <c:v> c15</c:v>
                </c:pt>
              </c:strCache>
            </c:strRef>
          </c:cat>
          <c:val>
            <c:numRef>
              <c:f>Sheet1!$A$2:$J$2</c:f>
              <c:numCache>
                <c:formatCode>General</c:formatCode>
                <c:ptCount val="10"/>
                <c:pt idx="0">
                  <c:v>1.0131226E7</c:v>
                </c:pt>
                <c:pt idx="1">
                  <c:v>8.351592E6</c:v>
                </c:pt>
                <c:pt idx="2">
                  <c:v>7.046546E6</c:v>
                </c:pt>
                <c:pt idx="3">
                  <c:v>5.461305E6</c:v>
                </c:pt>
                <c:pt idx="4">
                  <c:v>2.202607E6</c:v>
                </c:pt>
                <c:pt idx="5">
                  <c:v>476706.0</c:v>
                </c:pt>
                <c:pt idx="6">
                  <c:v>286180.0</c:v>
                </c:pt>
                <c:pt idx="7">
                  <c:v>142571.0</c:v>
                </c:pt>
                <c:pt idx="8">
                  <c:v>93145.0</c:v>
                </c:pt>
                <c:pt idx="9">
                  <c:v>14992.0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05506160"/>
        <c:axId val="-2039725040"/>
      </c:barChart>
      <c:catAx>
        <c:axId val="1805506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39725040"/>
        <c:crosses val="autoZero"/>
        <c:auto val="1"/>
        <c:lblAlgn val="ctr"/>
        <c:lblOffset val="100"/>
        <c:noMultiLvlLbl val="0"/>
      </c:catAx>
      <c:valAx>
        <c:axId val="-203972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50616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89642147304566"/>
          <c:y val="0.0909799164448813"/>
          <c:w val="0.410357781428316"/>
          <c:h val="0.14249685535439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Feature Occurence (%)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Sheet1!$A$1:$A$21</c:f>
              <c:strCache>
                <c:ptCount val="21"/>
                <c:pt idx="0">
                  <c:v>Features</c:v>
                </c:pt>
                <c:pt idx="1">
                  <c:v> c9=a73ee510</c:v>
                </c:pt>
                <c:pt idx="2">
                  <c:v> c5=25c83c98</c:v>
                </c:pt>
                <c:pt idx="3">
                  <c:v> c8=0b153874</c:v>
                </c:pt>
                <c:pt idx="4">
                  <c:v> c1=05db9164</c:v>
                </c:pt>
                <c:pt idx="5">
                  <c:v>c17=e5ba7672</c:v>
                </c:pt>
                <c:pt idx="6">
                  <c:v>c23=32c7478e</c:v>
                </c:pt>
                <c:pt idx="7">
                  <c:v> c6=7e0ccccf</c:v>
                </c:pt>
                <c:pt idx="8">
                  <c:v>c14=b28479f6</c:v>
                </c:pt>
                <c:pt idx="9">
                  <c:v>c19=21ddcdc9</c:v>
                </c:pt>
                <c:pt idx="10">
                  <c:v>c14=07d13a8f</c:v>
                </c:pt>
                <c:pt idx="11">
                  <c:v>       i11=1</c:v>
                </c:pt>
                <c:pt idx="12">
                  <c:v>       i10=0</c:v>
                </c:pt>
                <c:pt idx="13">
                  <c:v>       i10=1</c:v>
                </c:pt>
                <c:pt idx="14">
                  <c:v>        i1=0</c:v>
                </c:pt>
                <c:pt idx="15">
                  <c:v>       i11=0</c:v>
                </c:pt>
                <c:pt idx="16">
                  <c:v>c10=3b08e48b</c:v>
                </c:pt>
                <c:pt idx="17">
                  <c:v> c6=fbad5c96</c:v>
                </c:pt>
                <c:pt idx="18">
                  <c:v>        i7=0</c:v>
                </c:pt>
                <c:pt idx="19">
                  <c:v>c23=3a171ecb</c:v>
                </c:pt>
                <c:pt idx="20">
                  <c:v>c20=b1252a9d</c:v>
                </c:pt>
              </c:strCache>
            </c:strRef>
          </c:cat>
          <c:val>
            <c:numRef>
              <c:f>Sheet1!$C$2:$C$21</c:f>
              <c:numCache>
                <c:formatCode>0.0%</c:formatCode>
                <c:ptCount val="20"/>
                <c:pt idx="0">
                  <c:v>0.898769578079632</c:v>
                </c:pt>
                <c:pt idx="1">
                  <c:v>0.671285401764989</c:v>
                </c:pt>
                <c:pt idx="2">
                  <c:v>0.594062597368617</c:v>
                </c:pt>
                <c:pt idx="3">
                  <c:v>0.500666472268469</c:v>
                </c:pt>
                <c:pt idx="4">
                  <c:v>0.461458862999161</c:v>
                </c:pt>
                <c:pt idx="5">
                  <c:v>0.440015194385363</c:v>
                </c:pt>
                <c:pt idx="6">
                  <c:v>0.396306838540153</c:v>
                </c:pt>
                <c:pt idx="7">
                  <c:v>0.349669268195059</c:v>
                </c:pt>
                <c:pt idx="8">
                  <c:v>0.344680242851007</c:v>
                </c:pt>
                <c:pt idx="9">
                  <c:v>0.342943638825804</c:v>
                </c:pt>
                <c:pt idx="10">
                  <c:v>0.334401454500492</c:v>
                </c:pt>
                <c:pt idx="11">
                  <c:v>0.260995199955533</c:v>
                </c:pt>
                <c:pt idx="12">
                  <c:v>0.242543092297383</c:v>
                </c:pt>
                <c:pt idx="13">
                  <c:v>0.231817800358141</c:v>
                </c:pt>
                <c:pt idx="14">
                  <c:v>0.223838479311917</c:v>
                </c:pt>
                <c:pt idx="15">
                  <c:v>0.221588705928631</c:v>
                </c:pt>
                <c:pt idx="16">
                  <c:v>0.217638780909079</c:v>
                </c:pt>
                <c:pt idx="17">
                  <c:v>0.2160671615742</c:v>
                </c:pt>
                <c:pt idx="18">
                  <c:v>0.200504151154859</c:v>
                </c:pt>
                <c:pt idx="19">
                  <c:v>0.18985060781359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22852272"/>
        <c:axId val="-2107740192"/>
      </c:barChart>
      <c:catAx>
        <c:axId val="1822852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7740192"/>
        <c:crosses val="autoZero"/>
        <c:auto val="1"/>
        <c:lblAlgn val="ctr"/>
        <c:lblOffset val="100"/>
        <c:noMultiLvlLbl val="0"/>
      </c:catAx>
      <c:valAx>
        <c:axId val="-210774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8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89642130312659"/>
          <c:y val="0.0435478744641016"/>
          <c:w val="0.410357781428316"/>
          <c:h val="0.14249685535439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Outbrain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18.0</c:v>
                </c:pt>
                <c:pt idx="1">
                  <c:v>20.0</c:v>
                </c:pt>
                <c:pt idx="2">
                  <c:v>22.0</c:v>
                </c:pt>
                <c:pt idx="3">
                  <c:v>24.0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0.7064</c:v>
                </c:pt>
                <c:pt idx="1">
                  <c:v>0.716</c:v>
                </c:pt>
                <c:pt idx="2">
                  <c:v>0.7063</c:v>
                </c:pt>
                <c:pt idx="3">
                  <c:v>0.7051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9549600"/>
        <c:axId val="-2108121808"/>
      </c:lineChart>
      <c:catAx>
        <c:axId val="-2069549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Hash bits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8121808"/>
        <c:crosses val="autoZero"/>
        <c:auto val="1"/>
        <c:lblAlgn val="ctr"/>
        <c:lblOffset val="100"/>
        <c:noMultiLvlLbl val="0"/>
      </c:catAx>
      <c:valAx>
        <c:axId val="-210812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54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54563785692065"/>
          <c:y val="0.216618581623837"/>
          <c:w val="0.183227264197164"/>
          <c:h val="0.094111989994961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Criteo</a:t>
            </a:r>
            <a:r>
              <a:rPr lang="en-US" baseline="0" dirty="0" smtClean="0"/>
              <a:t> DAC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18.0</c:v>
                </c:pt>
                <c:pt idx="1">
                  <c:v>20.0</c:v>
                </c:pt>
                <c:pt idx="2">
                  <c:v>22.0</c:v>
                </c:pt>
                <c:pt idx="3">
                  <c:v>24.0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0.7468</c:v>
                </c:pt>
                <c:pt idx="1">
                  <c:v>0.7444</c:v>
                </c:pt>
                <c:pt idx="2">
                  <c:v>0.7496</c:v>
                </c:pt>
                <c:pt idx="3">
                  <c:v>0.7505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594240"/>
        <c:axId val="1910815280"/>
      </c:lineChart>
      <c:catAx>
        <c:axId val="191059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Hash bits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815280"/>
        <c:crosses val="autoZero"/>
        <c:auto val="1"/>
        <c:lblAlgn val="ctr"/>
        <c:lblOffset val="100"/>
        <c:noMultiLvlLbl val="0"/>
      </c:catAx>
      <c:valAx>
        <c:axId val="191081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9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48165631584714"/>
          <c:y val="0.195249563989702"/>
          <c:w val="0.183227264197164"/>
          <c:h val="0.12840549363857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F39CC-ED6E-6245-9E77-6C410A146236}" type="doc">
      <dgm:prSet loTypeId="urn:microsoft.com/office/officeart/2005/8/layout/chevron1" loCatId="" qsTypeId="urn:microsoft.com/office/officeart/2005/8/quickstyle/simple4" qsCatId="simple" csTypeId="urn:microsoft.com/office/officeart/2005/8/colors/accent1_3" csCatId="accent1" phldr="1"/>
      <dgm:spPr/>
    </dgm:pt>
    <dgm:pt modelId="{3BA5C6A0-8292-9343-81EB-10440BECED5A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5D63E4CC-412A-8843-8FEE-2A59813814FF}" type="parTrans" cxnId="{E5B0F74A-E949-EF43-9740-2D5359C56784}">
      <dgm:prSet/>
      <dgm:spPr/>
      <dgm:t>
        <a:bodyPr/>
        <a:lstStyle/>
        <a:p>
          <a:endParaRPr lang="en-US"/>
        </a:p>
      </dgm:t>
    </dgm:pt>
    <dgm:pt modelId="{DC00812F-7A6C-664A-AD94-E2B720B1F1A9}" type="sibTrans" cxnId="{E5B0F74A-E949-EF43-9740-2D5359C56784}">
      <dgm:prSet/>
      <dgm:spPr/>
      <dgm:t>
        <a:bodyPr/>
        <a:lstStyle/>
        <a:p>
          <a:endParaRPr lang="en-US"/>
        </a:p>
      </dgm:t>
    </dgm:pt>
    <dgm:pt modelId="{2E8A67A9-20A2-B74D-A3B0-DE1D91CF0538}">
      <dgm:prSet/>
      <dgm:spPr/>
      <dgm:t>
        <a:bodyPr/>
        <a:lstStyle/>
        <a:p>
          <a:r>
            <a:rPr lang="en-US" dirty="0" err="1" smtClean="0"/>
            <a:t>OneHotEncoder</a:t>
          </a:r>
          <a:endParaRPr lang="en-US" dirty="0"/>
        </a:p>
      </dgm:t>
    </dgm:pt>
    <dgm:pt modelId="{A67C97CB-E5FF-A84A-81A7-C13A6BB9C763}" type="parTrans" cxnId="{CDB28A88-AF8E-5E43-A7D1-54EF9389D7D6}">
      <dgm:prSet/>
      <dgm:spPr/>
      <dgm:t>
        <a:bodyPr/>
        <a:lstStyle/>
        <a:p>
          <a:endParaRPr lang="en-US"/>
        </a:p>
      </dgm:t>
    </dgm:pt>
    <dgm:pt modelId="{4B0B88F5-492D-8841-8A26-203777542121}" type="sibTrans" cxnId="{CDB28A88-AF8E-5E43-A7D1-54EF9389D7D6}">
      <dgm:prSet/>
      <dgm:spPr/>
      <dgm:t>
        <a:bodyPr/>
        <a:lstStyle/>
        <a:p>
          <a:endParaRPr lang="en-US"/>
        </a:p>
      </dgm:t>
    </dgm:pt>
    <dgm:pt modelId="{C8301C86-C054-8246-92C0-AE631CFC68B7}">
      <dgm:prSet/>
      <dgm:spPr/>
      <dgm:t>
        <a:bodyPr/>
        <a:lstStyle/>
        <a:p>
          <a:r>
            <a:rPr lang="en-US" dirty="0" err="1" smtClean="0"/>
            <a:t>VectorAssembler</a:t>
          </a:r>
          <a:endParaRPr lang="en-US" dirty="0"/>
        </a:p>
      </dgm:t>
    </dgm:pt>
    <dgm:pt modelId="{D020AE49-7B0F-0D47-9967-C35766191275}" type="parTrans" cxnId="{4BEFFDD3-FFA3-D44B-832C-924C0F9FC63D}">
      <dgm:prSet/>
      <dgm:spPr/>
      <dgm:t>
        <a:bodyPr/>
        <a:lstStyle/>
        <a:p>
          <a:endParaRPr lang="en-US"/>
        </a:p>
      </dgm:t>
    </dgm:pt>
    <dgm:pt modelId="{8D2AFC6F-D2C5-044C-A58F-46863F2EB31B}" type="sibTrans" cxnId="{4BEFFDD3-FFA3-D44B-832C-924C0F9FC63D}">
      <dgm:prSet/>
      <dgm:spPr/>
      <dgm:t>
        <a:bodyPr/>
        <a:lstStyle/>
        <a:p>
          <a:endParaRPr lang="en-US"/>
        </a:p>
      </dgm:t>
    </dgm:pt>
    <dgm:pt modelId="{96982BEF-59F7-274E-8118-69BB2C26725C}">
      <dgm:prSet phldrT="[Text]"/>
      <dgm:spPr/>
      <dgm:t>
        <a:bodyPr/>
        <a:lstStyle/>
        <a:p>
          <a:r>
            <a:rPr lang="en-US" dirty="0" err="1" smtClean="0"/>
            <a:t>StringIndexer</a:t>
          </a:r>
          <a:endParaRPr lang="en-US" dirty="0"/>
        </a:p>
      </dgm:t>
    </dgm:pt>
    <dgm:pt modelId="{8B01264B-F99D-A741-B8C0-720836E058AC}" type="parTrans" cxnId="{D4B414CB-46B8-864B-8396-4EA42D8B4667}">
      <dgm:prSet/>
      <dgm:spPr/>
      <dgm:t>
        <a:bodyPr/>
        <a:lstStyle/>
        <a:p>
          <a:endParaRPr lang="en-US"/>
        </a:p>
      </dgm:t>
    </dgm:pt>
    <dgm:pt modelId="{AFACAC48-9227-2848-B488-0B16A0005D64}" type="sibTrans" cxnId="{D4B414CB-46B8-864B-8396-4EA42D8B4667}">
      <dgm:prSet/>
      <dgm:spPr/>
      <dgm:t>
        <a:bodyPr/>
        <a:lstStyle/>
        <a:p>
          <a:endParaRPr lang="en-US"/>
        </a:p>
      </dgm:t>
    </dgm:pt>
    <dgm:pt modelId="{6D18971C-0B7C-A249-AA06-BA0B4D99F8BF}" type="pres">
      <dgm:prSet presAssocID="{E57F39CC-ED6E-6245-9E77-6C410A146236}" presName="Name0" presStyleCnt="0">
        <dgm:presLayoutVars>
          <dgm:dir/>
          <dgm:animLvl val="lvl"/>
          <dgm:resizeHandles val="exact"/>
        </dgm:presLayoutVars>
      </dgm:prSet>
      <dgm:spPr/>
    </dgm:pt>
    <dgm:pt modelId="{DAB916C6-7000-D740-8CFF-7E790B2549BE}" type="pres">
      <dgm:prSet presAssocID="{3BA5C6A0-8292-9343-81EB-10440BECED5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7B7CF-3D59-A64B-B386-0B48F088F5AD}" type="pres">
      <dgm:prSet presAssocID="{DC00812F-7A6C-664A-AD94-E2B720B1F1A9}" presName="parTxOnlySpace" presStyleCnt="0"/>
      <dgm:spPr/>
    </dgm:pt>
    <dgm:pt modelId="{D027F58D-DB1F-F54F-8393-0B143D928505}" type="pres">
      <dgm:prSet presAssocID="{96982BEF-59F7-274E-8118-69BB2C26725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88E51-543B-094E-8121-882E154C10DE}" type="pres">
      <dgm:prSet presAssocID="{AFACAC48-9227-2848-B488-0B16A0005D64}" presName="parTxOnlySpace" presStyleCnt="0"/>
      <dgm:spPr/>
    </dgm:pt>
    <dgm:pt modelId="{E9337D39-AF23-304D-BD91-07B66B3789F8}" type="pres">
      <dgm:prSet presAssocID="{2E8A67A9-20A2-B74D-A3B0-DE1D91CF053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8323D-428A-9241-A2CE-BA00BF9106D4}" type="pres">
      <dgm:prSet presAssocID="{4B0B88F5-492D-8841-8A26-203777542121}" presName="parTxOnlySpace" presStyleCnt="0"/>
      <dgm:spPr/>
    </dgm:pt>
    <dgm:pt modelId="{601CDA69-B72D-7D42-946F-29276D02EEEB}" type="pres">
      <dgm:prSet presAssocID="{C8301C86-C054-8246-92C0-AE631CFC68B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0F74A-E949-EF43-9740-2D5359C56784}" srcId="{E57F39CC-ED6E-6245-9E77-6C410A146236}" destId="{3BA5C6A0-8292-9343-81EB-10440BECED5A}" srcOrd="0" destOrd="0" parTransId="{5D63E4CC-412A-8843-8FEE-2A59813814FF}" sibTransId="{DC00812F-7A6C-664A-AD94-E2B720B1F1A9}"/>
    <dgm:cxn modelId="{D4B414CB-46B8-864B-8396-4EA42D8B4667}" srcId="{E57F39CC-ED6E-6245-9E77-6C410A146236}" destId="{96982BEF-59F7-274E-8118-69BB2C26725C}" srcOrd="1" destOrd="0" parTransId="{8B01264B-F99D-A741-B8C0-720836E058AC}" sibTransId="{AFACAC48-9227-2848-B488-0B16A0005D64}"/>
    <dgm:cxn modelId="{CDB28A88-AF8E-5E43-A7D1-54EF9389D7D6}" srcId="{E57F39CC-ED6E-6245-9E77-6C410A146236}" destId="{2E8A67A9-20A2-B74D-A3B0-DE1D91CF0538}" srcOrd="2" destOrd="0" parTransId="{A67C97CB-E5FF-A84A-81A7-C13A6BB9C763}" sibTransId="{4B0B88F5-492D-8841-8A26-203777542121}"/>
    <dgm:cxn modelId="{4AFC2C71-CB9E-3844-9E3B-1A5C3274983F}" type="presOf" srcId="{96982BEF-59F7-274E-8118-69BB2C26725C}" destId="{D027F58D-DB1F-F54F-8393-0B143D928505}" srcOrd="0" destOrd="0" presId="urn:microsoft.com/office/officeart/2005/8/layout/chevron1"/>
    <dgm:cxn modelId="{39BAC1F2-73AE-C24F-8328-E2C6B1DEC415}" type="presOf" srcId="{E57F39CC-ED6E-6245-9E77-6C410A146236}" destId="{6D18971C-0B7C-A249-AA06-BA0B4D99F8BF}" srcOrd="0" destOrd="0" presId="urn:microsoft.com/office/officeart/2005/8/layout/chevron1"/>
    <dgm:cxn modelId="{4BEFFDD3-FFA3-D44B-832C-924C0F9FC63D}" srcId="{E57F39CC-ED6E-6245-9E77-6C410A146236}" destId="{C8301C86-C054-8246-92C0-AE631CFC68B7}" srcOrd="3" destOrd="0" parTransId="{D020AE49-7B0F-0D47-9967-C35766191275}" sibTransId="{8D2AFC6F-D2C5-044C-A58F-46863F2EB31B}"/>
    <dgm:cxn modelId="{48D33AB2-E890-DB42-BB03-2ED6F69BEE81}" type="presOf" srcId="{3BA5C6A0-8292-9343-81EB-10440BECED5A}" destId="{DAB916C6-7000-D740-8CFF-7E790B2549BE}" srcOrd="0" destOrd="0" presId="urn:microsoft.com/office/officeart/2005/8/layout/chevron1"/>
    <dgm:cxn modelId="{F4735A4B-C1C5-AC4E-BF18-E69B918462BC}" type="presOf" srcId="{C8301C86-C054-8246-92C0-AE631CFC68B7}" destId="{601CDA69-B72D-7D42-946F-29276D02EEEB}" srcOrd="0" destOrd="0" presId="urn:microsoft.com/office/officeart/2005/8/layout/chevron1"/>
    <dgm:cxn modelId="{C49CA7C5-6F36-0D43-8FB0-DE0019672EF8}" type="presOf" srcId="{2E8A67A9-20A2-B74D-A3B0-DE1D91CF0538}" destId="{E9337D39-AF23-304D-BD91-07B66B3789F8}" srcOrd="0" destOrd="0" presId="urn:microsoft.com/office/officeart/2005/8/layout/chevron1"/>
    <dgm:cxn modelId="{FBD7D836-BE5F-E04B-A0B8-FF86B75EC2C1}" type="presParOf" srcId="{6D18971C-0B7C-A249-AA06-BA0B4D99F8BF}" destId="{DAB916C6-7000-D740-8CFF-7E790B2549BE}" srcOrd="0" destOrd="0" presId="urn:microsoft.com/office/officeart/2005/8/layout/chevron1"/>
    <dgm:cxn modelId="{0AC1A925-2729-5444-9A4B-1CB92E4D3AAF}" type="presParOf" srcId="{6D18971C-0B7C-A249-AA06-BA0B4D99F8BF}" destId="{9707B7CF-3D59-A64B-B386-0B48F088F5AD}" srcOrd="1" destOrd="0" presId="urn:microsoft.com/office/officeart/2005/8/layout/chevron1"/>
    <dgm:cxn modelId="{BC302FB3-0984-0245-80C4-64DF68F581EC}" type="presParOf" srcId="{6D18971C-0B7C-A249-AA06-BA0B4D99F8BF}" destId="{D027F58D-DB1F-F54F-8393-0B143D928505}" srcOrd="2" destOrd="0" presId="urn:microsoft.com/office/officeart/2005/8/layout/chevron1"/>
    <dgm:cxn modelId="{FAC5FC81-103F-664D-9C45-D9F99E71AFE2}" type="presParOf" srcId="{6D18971C-0B7C-A249-AA06-BA0B4D99F8BF}" destId="{51888E51-543B-094E-8121-882E154C10DE}" srcOrd="3" destOrd="0" presId="urn:microsoft.com/office/officeart/2005/8/layout/chevron1"/>
    <dgm:cxn modelId="{3B108B3E-7C3D-BD4C-8A82-41B19DBC3AF8}" type="presParOf" srcId="{6D18971C-0B7C-A249-AA06-BA0B4D99F8BF}" destId="{E9337D39-AF23-304D-BD91-07B66B3789F8}" srcOrd="4" destOrd="0" presId="urn:microsoft.com/office/officeart/2005/8/layout/chevron1"/>
    <dgm:cxn modelId="{C6BCE971-635D-4A41-95C1-8A3EA1CEEE3E}" type="presParOf" srcId="{6D18971C-0B7C-A249-AA06-BA0B4D99F8BF}" destId="{D808323D-428A-9241-A2CE-BA00BF9106D4}" srcOrd="5" destOrd="0" presId="urn:microsoft.com/office/officeart/2005/8/layout/chevron1"/>
    <dgm:cxn modelId="{7BC2ECE9-2F9B-684C-8AD3-57784EECFD9F}" type="presParOf" srcId="{6D18971C-0B7C-A249-AA06-BA0B4D99F8BF}" destId="{601CDA69-B72D-7D42-946F-29276D02EE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916C6-7000-D740-8CFF-7E790B2549BE}">
      <dsp:nvSpPr>
        <dsp:cNvPr id="0" name=""/>
        <dsp:cNvSpPr/>
      </dsp:nvSpPr>
      <dsp:spPr>
        <a:xfrm>
          <a:off x="2699" y="603063"/>
          <a:ext cx="1571214" cy="62848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Raw Data</a:t>
          </a:r>
          <a:endParaRPr lang="en-US" sz="900" kern="1200" dirty="0"/>
        </a:p>
      </dsp:txBody>
      <dsp:txXfrm>
        <a:off x="316942" y="603063"/>
        <a:ext cx="942729" cy="628485"/>
      </dsp:txXfrm>
    </dsp:sp>
    <dsp:sp modelId="{D027F58D-DB1F-F54F-8393-0B143D928505}">
      <dsp:nvSpPr>
        <dsp:cNvPr id="0" name=""/>
        <dsp:cNvSpPr/>
      </dsp:nvSpPr>
      <dsp:spPr>
        <a:xfrm>
          <a:off x="1416791" y="603063"/>
          <a:ext cx="1571214" cy="62848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47962"/>
                <a:satOff val="-6079"/>
                <a:lumOff val="99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147962"/>
                <a:satOff val="-6079"/>
                <a:lumOff val="99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StringIndexer</a:t>
          </a:r>
          <a:endParaRPr lang="en-US" sz="900" kern="1200" dirty="0"/>
        </a:p>
      </dsp:txBody>
      <dsp:txXfrm>
        <a:off x="1731034" y="603063"/>
        <a:ext cx="942729" cy="628485"/>
      </dsp:txXfrm>
    </dsp:sp>
    <dsp:sp modelId="{E9337D39-AF23-304D-BD91-07B66B3789F8}">
      <dsp:nvSpPr>
        <dsp:cNvPr id="0" name=""/>
        <dsp:cNvSpPr/>
      </dsp:nvSpPr>
      <dsp:spPr>
        <a:xfrm>
          <a:off x="2830884" y="603063"/>
          <a:ext cx="1571214" cy="62848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95923"/>
                <a:satOff val="-12159"/>
                <a:lumOff val="1980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295923"/>
                <a:satOff val="-12159"/>
                <a:lumOff val="1980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OneHotEncoder</a:t>
          </a:r>
          <a:endParaRPr lang="en-US" sz="900" kern="1200" dirty="0"/>
        </a:p>
      </dsp:txBody>
      <dsp:txXfrm>
        <a:off x="3145127" y="603063"/>
        <a:ext cx="942729" cy="628485"/>
      </dsp:txXfrm>
    </dsp:sp>
    <dsp:sp modelId="{601CDA69-B72D-7D42-946F-29276D02EEEB}">
      <dsp:nvSpPr>
        <dsp:cNvPr id="0" name=""/>
        <dsp:cNvSpPr/>
      </dsp:nvSpPr>
      <dsp:spPr>
        <a:xfrm>
          <a:off x="4244977" y="603063"/>
          <a:ext cx="1571214" cy="628485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43885"/>
                <a:satOff val="-18238"/>
                <a:lumOff val="2971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443885"/>
                <a:satOff val="-18238"/>
                <a:lumOff val="2971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VectorAssembler</a:t>
          </a:r>
          <a:endParaRPr lang="en-US" sz="900" kern="1200" dirty="0"/>
        </a:p>
      </dsp:txBody>
      <dsp:txXfrm>
        <a:off x="4559220" y="603063"/>
        <a:ext cx="942729" cy="628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9180-8DBC-F640-8C2D-A39CF4285F04}" type="datetimeFigureOut">
              <a:rPr lang="en-US" smtClean="0"/>
              <a:t>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29BC5-EF67-9C49-B8B6-B6CA7A98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ML</a:t>
            </a:r>
            <a:r>
              <a:rPr lang="en-US" sz="1600" baseline="0" dirty="0" smtClean="0"/>
              <a:t> models require numeric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Most features are not neatly encoded as numbers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Need to encode categorical features; e.g. categories, tags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Many numerical features are not useful in “raw form” – e.g. geo-location, time-of-day are more useful as features if binned or transformed into “indicator” variables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Need to transform text features into numeric vector representations – e.g. search keywords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With regularization </a:t>
            </a:r>
            <a:r>
              <a:rPr lang="en-US" dirty="0" err="1" smtClean="0"/>
              <a:t>CountVectorizer</a:t>
            </a:r>
            <a:r>
              <a:rPr lang="en-US" baseline="0" dirty="0" smtClean="0"/>
              <a:t> performs better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Performance of </a:t>
            </a:r>
            <a:r>
              <a:rPr lang="en-US" baseline="0" dirty="0" err="1" smtClean="0"/>
              <a:t>HashingTF</a:t>
            </a:r>
            <a:r>
              <a:rPr lang="en-US" baseline="0" dirty="0" smtClean="0"/>
              <a:t> also better at </a:t>
            </a:r>
            <a:r>
              <a:rPr lang="en-US" baseline="0" dirty="0" err="1" smtClean="0"/>
              <a:t>highher</a:t>
            </a:r>
            <a:r>
              <a:rPr lang="en-US" baseline="0" dirty="0" smtClean="0"/>
              <a:t> bit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few features</a:t>
            </a:r>
            <a:r>
              <a:rPr lang="en-US" baseline="0" dirty="0" smtClean="0"/>
              <a:t> dominate model size (e.g. probably user, ad, query ids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few “hot features” that occur in many examples.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Tails off quickly – power law data quite typical of interaction or user event data – search, recommendation, ads, social networks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OneHotEncoder</a:t>
            </a:r>
            <a:r>
              <a:rPr lang="en-US" dirty="0" smtClean="0"/>
              <a:t> OOM</a:t>
            </a:r>
            <a:r>
              <a:rPr lang="en-US" baseline="0" dirty="0" smtClean="0"/>
              <a:t> =&gt; </a:t>
            </a:r>
            <a:r>
              <a:rPr lang="en-US" dirty="0" smtClean="0"/>
              <a:t>ML</a:t>
            </a:r>
            <a:r>
              <a:rPr lang="en-US" baseline="0" dirty="0" smtClean="0"/>
              <a:t> Attribute metadata size?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ML issues</a:t>
            </a:r>
            <a:r>
              <a:rPr lang="en-US" baseline="0" dirty="0" smtClean="0"/>
              <a:t> with (a) high cardinality features; and (b) wide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One hot encoding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Bag of words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Linear models</a:t>
            </a:r>
            <a:r>
              <a:rPr lang="en-US" sz="1600" baseline="0" dirty="0" smtClean="0"/>
              <a:t> in large sparse feature domains can have 10s-100s millions, even billions, of features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Features are often high cardinality – user and product ids, geo-locations, tags, search keywords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Feature interactions are commonly used – exploding feature dimension even further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More complex models such as Factorization Machines still multiply the model size significantly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dirty="0" smtClean="0"/>
              <a:t>Hash</a:t>
            </a:r>
            <a:r>
              <a:rPr lang="en-US" sz="1600" baseline="0" dirty="0" smtClean="0"/>
              <a:t> function needs to spread feature indices evenly and </a:t>
            </a:r>
            <a:r>
              <a:rPr lang="en-US" sz="1600" baseline="0" dirty="0" err="1" smtClean="0"/>
              <a:t>minimise</a:t>
            </a:r>
            <a:r>
              <a:rPr lang="en-US" sz="1600" baseline="0" dirty="0" smtClean="0"/>
              <a:t> hash collisions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MurmurHash3 is commonly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600" baseline="0" dirty="0" smtClean="0"/>
              <a:t>Similar to “kernel trick” – here the “trick” is fixed size feature vector (often &lt;&lt; feature dimension) =&gt; dimensionality reduction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Signed</a:t>
            </a:r>
            <a:r>
              <a:rPr lang="en-US" baseline="0" dirty="0" smtClean="0"/>
              <a:t> hash functions =&gt; unbiased estimate (collisions will tend to cancel each other out in aggregate)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Transforms text</a:t>
            </a:r>
            <a:r>
              <a:rPr lang="en-US" baseline="0" dirty="0" smtClean="0"/>
              <a:t> (sentences) into term frequency vectors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Same as count </a:t>
            </a:r>
            <a:r>
              <a:rPr lang="en-US" baseline="0" dirty="0" err="1" smtClean="0"/>
              <a:t>vectorizer</a:t>
            </a:r>
            <a:r>
              <a:rPr lang="en-US" baseline="0" dirty="0" smtClean="0"/>
              <a:t> except that feature locations in the resulting vector use hashed 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Typical usage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”</a:t>
            </a:r>
            <a:r>
              <a:rPr lang="en-US" dirty="0" err="1" smtClean="0"/>
              <a:t>Stringify</a:t>
            </a:r>
            <a:r>
              <a:rPr lang="en-US" dirty="0" smtClean="0"/>
              <a:t>” workaround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Doesn’t fit</a:t>
            </a:r>
            <a:r>
              <a:rPr lang="en-US" baseline="0" dirty="0" smtClean="0"/>
              <a:t> into pipelines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Only works for categorical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Small</a:t>
            </a:r>
            <a:r>
              <a:rPr lang="en-US" baseline="0" dirty="0" smtClean="0"/>
              <a:t> dataset – 2500 examples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Email</a:t>
            </a:r>
            <a:r>
              <a:rPr lang="en-US" baseline="0" dirty="0" smtClean="0"/>
              <a:t> text content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After tokenization, feature dim = 56k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Compare </a:t>
            </a:r>
            <a:r>
              <a:rPr lang="en-US" baseline="0" dirty="0" err="1" smtClean="0"/>
              <a:t>CountVectorizer</a:t>
            </a:r>
            <a:r>
              <a:rPr lang="en-US" baseline="0" dirty="0" smtClean="0"/>
              <a:t> on full vocabulary with </a:t>
            </a:r>
            <a:r>
              <a:rPr lang="en-US" baseline="0" dirty="0" err="1" smtClean="0"/>
              <a:t>HashingTF</a:t>
            </a:r>
            <a:r>
              <a:rPr lang="en-US" baseline="0" dirty="0" smtClean="0"/>
              <a:t> with varying hash bits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At lower dimensions AUC Is actually higher!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 sparse domains feature hashing could be playing a regularization role?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29BC5-EF67-9C49-B8B6-B6CA7A9802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4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45903" y="1093611"/>
            <a:ext cx="7884263" cy="2136074"/>
          </a:xfrm>
          <a:noFill/>
          <a:ln>
            <a:noFill/>
          </a:ln>
        </p:spPr>
        <p:txBody>
          <a:bodyPr anchor="ctr" anchorCtr="0">
            <a:normAutofit fontScale="90000"/>
          </a:bodyPr>
          <a:lstStyle>
            <a:lvl1pPr>
              <a:defRPr sz="5000" b="1" baseline="0"/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Title of Your Presentation </a:t>
            </a:r>
            <a:b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Goes Here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45905" y="2998611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smtClean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72" y="3534180"/>
            <a:ext cx="852081" cy="14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5" y="4436541"/>
            <a:ext cx="333153" cy="5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1039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103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5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sues.apache.org/jira/browse/SPARK-139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0902.2206.pdf" TargetMode="External"/><Relationship Id="rId4" Type="http://schemas.openxmlformats.org/officeDocument/2006/relationships/hyperlink" Target="https://github.com/JohnLangford/vowpal_wabbit" TargetMode="External"/><Relationship Id="rId5" Type="http://schemas.openxmlformats.org/officeDocument/2006/relationships/hyperlink" Target="http://scikit-learn.org/stable/modules/generated/sklearn.feature_extraction.FeatureHash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mlr.org/proceedings/papers/v5/shi09a/shi09a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tiff"/><Relationship Id="rId5" Type="http://schemas.openxmlformats.org/officeDocument/2006/relationships/image" Target="../media/image7.emf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4.tif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904" y="1316922"/>
            <a:ext cx="7864779" cy="1857772"/>
          </a:xfrm>
          <a:noFill/>
          <a:ln>
            <a:noFill/>
          </a:ln>
        </p:spPr>
        <p:txBody>
          <a:bodyPr anchor="ctr" anchorCtr="0"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Feature Hashing for Scalable Machine Learning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905" y="3266416"/>
            <a:ext cx="7086600" cy="1314450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Nick Pentreath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</a:rPr>
              <a:t>IBM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9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Feature Hashing: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inverse mapping =&gt; cannot go from feature indices back to feature names</a:t>
            </a:r>
          </a:p>
          <a:p>
            <a:pPr lvl="1"/>
            <a:r>
              <a:rPr lang="en-US" dirty="0" smtClean="0"/>
              <a:t>Interpretability &amp;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pPr lvl="1"/>
            <a:r>
              <a:rPr lang="en-US" dirty="0" smtClean="0"/>
              <a:t>But similar issues with other </a:t>
            </a:r>
            <a:r>
              <a:rPr lang="en-US" dirty="0"/>
              <a:t>dim reduction techniques (e.g. random projections, PCA, SVD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Hash</a:t>
            </a:r>
            <a:r>
              <a:rPr lang="en-US" dirty="0"/>
              <a:t> </a:t>
            </a:r>
            <a:r>
              <a:rPr lang="en-US" dirty="0" smtClean="0"/>
              <a:t>collisions </a:t>
            </a:r>
            <a:r>
              <a:rPr lang="is-IS" dirty="0" smtClean="0"/>
              <a:t>…</a:t>
            </a:r>
          </a:p>
          <a:p>
            <a:pPr lvl="1"/>
            <a:r>
              <a:rPr lang="en-US" dirty="0" smtClean="0"/>
              <a:t>Impact on accuracy of feature collisions</a:t>
            </a:r>
          </a:p>
          <a:p>
            <a:pPr lvl="1"/>
            <a:r>
              <a:rPr lang="en-US" dirty="0" smtClean="0"/>
              <a:t>Can use signed hash functions to alleviate part of it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434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HashingTF</a:t>
            </a:r>
            <a:r>
              <a:rPr lang="en-US" dirty="0" smtClean="0"/>
              <a:t> in Spark 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err="1" smtClean="0"/>
              <a:t>HashingTF</a:t>
            </a:r>
            <a:r>
              <a:rPr lang="en-US" dirty="0" smtClean="0"/>
              <a:t> Transformer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text (sentences) -&gt; term frequency vectors (aka “bag of words”)</a:t>
            </a:r>
          </a:p>
          <a:p>
            <a:r>
              <a:rPr lang="en-US" dirty="0" smtClean="0"/>
              <a:t>Uses the “hashing trick” to compute the feature indices</a:t>
            </a:r>
          </a:p>
          <a:p>
            <a:r>
              <a:rPr lang="en-US" dirty="0" smtClean="0"/>
              <a:t>Feature value is term frequency (</a:t>
            </a:r>
            <a:r>
              <a:rPr lang="en-US" i="1" dirty="0" smtClean="0"/>
              <a:t>token count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Optional parameter to only return binary </a:t>
            </a:r>
            <a:r>
              <a:rPr lang="en-US" i="1" dirty="0" smtClean="0"/>
              <a:t>token</a:t>
            </a:r>
            <a:r>
              <a:rPr lang="en-US" dirty="0" smtClean="0"/>
              <a:t> </a:t>
            </a:r>
            <a:r>
              <a:rPr lang="en-US" i="1" dirty="0" smtClean="0"/>
              <a:t>occurrence</a:t>
            </a:r>
            <a:r>
              <a:rPr lang="en-US" dirty="0" smtClean="0"/>
              <a:t>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err="1" smtClean="0"/>
              <a:t>HashingTF</a:t>
            </a:r>
            <a:r>
              <a:rPr lang="en-US" dirty="0" smtClean="0"/>
              <a:t> Transformer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10086"/>
            <a:ext cx="8229600" cy="145822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2" y="1474189"/>
            <a:ext cx="6955436" cy="10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Hacking </a:t>
            </a:r>
            <a:r>
              <a:rPr lang="en-US" dirty="0" err="1" smtClean="0"/>
              <a:t>HashingTF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999794"/>
            <a:ext cx="5267784" cy="3754098"/>
          </a:xfrm>
        </p:spPr>
        <p:txBody>
          <a:bodyPr>
            <a:normAutofit/>
          </a:bodyPr>
          <a:lstStyle/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HashingTF</a:t>
            </a:r>
            <a:r>
              <a:rPr lang="en-US" sz="2400" dirty="0" smtClean="0"/>
              <a:t> can be used for categorical features</a:t>
            </a:r>
            <a:r>
              <a:rPr lang="is-IS" sz="2400" dirty="0" smtClean="0"/>
              <a:t>…</a:t>
            </a:r>
            <a:endParaRPr lang="en-US" sz="2400" dirty="0" smtClean="0"/>
          </a:p>
          <a:p>
            <a:r>
              <a:rPr lang="is-IS" sz="2400" dirty="0" smtClean="0"/>
              <a:t>…</a:t>
            </a:r>
            <a:r>
              <a:rPr lang="en-US" sz="2400" dirty="0"/>
              <a:t> </a:t>
            </a:r>
            <a:r>
              <a:rPr lang="en-US" sz="2400" dirty="0" smtClean="0"/>
              <a:t>but doesn’t fit neatly into Pipelines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83" y="1340544"/>
            <a:ext cx="2961817" cy="1136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63" y="3276210"/>
            <a:ext cx="3124376" cy="1156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4" y="1329349"/>
            <a:ext cx="5120153" cy="14648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7011214" y="2736833"/>
            <a:ext cx="389353" cy="2800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928610" y="3605131"/>
            <a:ext cx="1521502" cy="2098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FeatureHasher</a:t>
            </a:r>
            <a:r>
              <a:rPr lang="en-US" dirty="0" smtClean="0"/>
              <a:t> in Spark 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err="1" smtClean="0"/>
              <a:t>FeatureHasher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Flexible, scalable feature encoding using </a:t>
            </a:r>
            <a:r>
              <a:rPr lang="en-US" i="1" dirty="0" smtClean="0"/>
              <a:t>hashing trick</a:t>
            </a:r>
          </a:p>
          <a:p>
            <a:r>
              <a:rPr lang="en-US" dirty="0" smtClean="0"/>
              <a:t>Support multiple input columns (numeric or string, i.e. categorical)</a:t>
            </a:r>
          </a:p>
          <a:p>
            <a:r>
              <a:rPr lang="en-US" i="1" dirty="0" smtClean="0"/>
              <a:t>One-shot</a:t>
            </a:r>
            <a:r>
              <a:rPr lang="en-US" dirty="0" smtClean="0"/>
              <a:t> feature encoder</a:t>
            </a:r>
          </a:p>
          <a:p>
            <a:r>
              <a:rPr lang="en-US" dirty="0" smtClean="0"/>
              <a:t>Core logic similar to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HashingTF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err="1" smtClean="0"/>
              <a:t>FeatureHasher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1626" y="1063229"/>
            <a:ext cx="3432748" cy="38751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Operates on entire Row</a:t>
            </a:r>
          </a:p>
          <a:p>
            <a:r>
              <a:rPr lang="en-US" dirty="0" smtClean="0"/>
              <a:t>Determining feature index</a:t>
            </a:r>
          </a:p>
          <a:p>
            <a:pPr lvl="1"/>
            <a:r>
              <a:rPr lang="en-US" dirty="0" smtClean="0"/>
              <a:t>Numeric: feature name</a:t>
            </a:r>
          </a:p>
          <a:p>
            <a:pPr lvl="1"/>
            <a:r>
              <a:rPr lang="en-US" dirty="0" smtClean="0"/>
              <a:t>String: “feature=value”</a:t>
            </a:r>
          </a:p>
          <a:p>
            <a:r>
              <a:rPr lang="en-US" dirty="0" smtClean="0"/>
              <a:t>String encoding =&gt; effectively “one hot”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2" y="1217560"/>
            <a:ext cx="4230348" cy="37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err="1" smtClean="0"/>
              <a:t>FeatureHasher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6778"/>
            <a:ext cx="8192125" cy="18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MLnick</a:t>
            </a:r>
            <a:endParaRPr lang="en-US" dirty="0" smtClean="0"/>
          </a:p>
          <a:p>
            <a:pPr lvl="1"/>
            <a:r>
              <a:rPr lang="en-US" dirty="0" smtClean="0"/>
              <a:t>Principal Engineer at IBM working on machine learning &amp; Apache Spark</a:t>
            </a:r>
          </a:p>
          <a:p>
            <a:pPr lvl="1"/>
            <a:r>
              <a:rPr lang="en-US" dirty="0" smtClean="0"/>
              <a:t>Apache Spark PMC</a:t>
            </a:r>
          </a:p>
          <a:p>
            <a:pPr lvl="1"/>
            <a:r>
              <a:rPr lang="en-US" dirty="0" smtClean="0"/>
              <a:t>Author of </a:t>
            </a:r>
            <a:r>
              <a:rPr lang="en-US" i="1" dirty="0" smtClean="0"/>
              <a:t>Machine Learning with Spark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4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Email Spam Dataset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6402186"/>
              </p:ext>
            </p:extLst>
          </p:nvPr>
        </p:nvGraphicFramePr>
        <p:xfrm>
          <a:off x="609600" y="1821305"/>
          <a:ext cx="8077200" cy="2865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67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regularization (</a:t>
            </a:r>
            <a:r>
              <a:rPr lang="en-US" dirty="0" err="1" smtClean="0"/>
              <a:t>regParam</a:t>
            </a:r>
            <a:r>
              <a:rPr lang="en-US" dirty="0" smtClean="0"/>
              <a:t>=0.01)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07411736"/>
              </p:ext>
            </p:extLst>
          </p:nvPr>
        </p:nvGraphicFramePr>
        <p:xfrm>
          <a:off x="609600" y="1821305"/>
          <a:ext cx="8077200" cy="2865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67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Ad Click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Criteo</a:t>
            </a:r>
            <a:r>
              <a:rPr lang="en-US" dirty="0" smtClean="0"/>
              <a:t> Display Advertising Challenge</a:t>
            </a:r>
          </a:p>
          <a:p>
            <a:pPr lvl="1"/>
            <a:r>
              <a:rPr lang="en-US" dirty="0" smtClean="0"/>
              <a:t>45m examples, 34m features, </a:t>
            </a:r>
            <a:r>
              <a:rPr lang="is-IS" dirty="0" smtClean="0"/>
              <a:t>0.000003% sparsity</a:t>
            </a:r>
            <a:endParaRPr lang="en-US" dirty="0" smtClean="0"/>
          </a:p>
          <a:p>
            <a:r>
              <a:rPr lang="en-US" dirty="0" err="1" smtClean="0"/>
              <a:t>Outbrain</a:t>
            </a:r>
            <a:r>
              <a:rPr lang="en-US" dirty="0" smtClean="0"/>
              <a:t> Click Prediction</a:t>
            </a:r>
          </a:p>
          <a:p>
            <a:pPr lvl="1"/>
            <a:r>
              <a:rPr lang="en-US" dirty="0" smtClean="0"/>
              <a:t>80m examples, 15m features, </a:t>
            </a:r>
            <a:r>
              <a:rPr lang="is-IS" dirty="0" smtClean="0"/>
              <a:t>0.000007% sparsity</a:t>
            </a:r>
          </a:p>
          <a:p>
            <a:r>
              <a:rPr lang="en-US" dirty="0" err="1" smtClean="0"/>
              <a:t>Criteo</a:t>
            </a:r>
            <a:r>
              <a:rPr lang="en-US" dirty="0" smtClean="0"/>
              <a:t> Terabyte Log Data</a:t>
            </a:r>
          </a:p>
          <a:p>
            <a:pPr lvl="1"/>
            <a:r>
              <a:rPr lang="en-US" dirty="0" smtClean="0"/>
              <a:t>7 day subset</a:t>
            </a:r>
          </a:p>
          <a:p>
            <a:pPr lvl="1"/>
            <a:r>
              <a:rPr lang="en-US" dirty="0" smtClean="0"/>
              <a:t>1.5b examples, 300m feature, </a:t>
            </a:r>
            <a:r>
              <a:rPr lang="is-IS" dirty="0"/>
              <a:t>0.0000003% </a:t>
            </a:r>
            <a:r>
              <a:rPr lang="is-IS" dirty="0" smtClean="0"/>
              <a:t>sparsity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Illustrative characteristics - </a:t>
            </a:r>
            <a:r>
              <a:rPr lang="en-US" dirty="0" err="1" smtClean="0"/>
              <a:t>Criteo</a:t>
            </a:r>
            <a:r>
              <a:rPr lang="en-US" dirty="0" smtClean="0"/>
              <a:t> DAC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2919380"/>
              </p:ext>
            </p:extLst>
          </p:nvPr>
        </p:nvGraphicFramePr>
        <p:xfrm>
          <a:off x="457200" y="1926237"/>
          <a:ext cx="4034118" cy="2677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60087519"/>
              </p:ext>
            </p:extLst>
          </p:nvPr>
        </p:nvGraphicFramePr>
        <p:xfrm>
          <a:off x="4760258" y="1926237"/>
          <a:ext cx="3926541" cy="267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270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55093236"/>
              </p:ext>
            </p:extLst>
          </p:nvPr>
        </p:nvGraphicFramePr>
        <p:xfrm>
          <a:off x="1524777" y="1709556"/>
          <a:ext cx="5818891" cy="1834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3" y="3544169"/>
            <a:ext cx="2961817" cy="11369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01" y="3539370"/>
            <a:ext cx="3218507" cy="1114956"/>
          </a:xfrm>
          <a:prstGeom prst="rect">
            <a:avLst/>
          </a:prstGeom>
        </p:spPr>
      </p:pic>
      <p:sp>
        <p:nvSpPr>
          <p:cNvPr id="19" name="Explosion 2 18"/>
          <p:cNvSpPr/>
          <p:nvPr/>
        </p:nvSpPr>
        <p:spPr>
          <a:xfrm>
            <a:off x="7166559" y="1923291"/>
            <a:ext cx="1880006" cy="958291"/>
          </a:xfrm>
          <a:prstGeom prst="irregularSeal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OOM!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208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Typical one-hot encoding pipeline failed consistently</a:t>
            </a:r>
            <a:endParaRPr lang="en-US" sz="2400" dirty="0"/>
          </a:p>
        </p:txBody>
      </p:sp>
      <p:sp>
        <p:nvSpPr>
          <p:cNvPr id="21" name="Right Arrow 20"/>
          <p:cNvSpPr/>
          <p:nvPr/>
        </p:nvSpPr>
        <p:spPr>
          <a:xfrm>
            <a:off x="3737336" y="3956837"/>
            <a:ext cx="1164448" cy="2800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AUC for different # hash bits</a:t>
            </a:r>
            <a:endParaRPr lang="en-US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41307105"/>
              </p:ext>
            </p:extLst>
          </p:nvPr>
        </p:nvGraphicFramePr>
        <p:xfrm>
          <a:off x="4716905" y="1821306"/>
          <a:ext cx="3969895" cy="286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1090272"/>
              </p:ext>
            </p:extLst>
          </p:nvPr>
        </p:nvGraphicFramePr>
        <p:xfrm>
          <a:off x="609600" y="1821305"/>
          <a:ext cx="3969895" cy="2865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146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Criteo</a:t>
            </a:r>
            <a:r>
              <a:rPr lang="en-US" dirty="0" smtClean="0"/>
              <a:t> 1T logs – 7 day subset </a:t>
            </a:r>
          </a:p>
          <a:p>
            <a:r>
              <a:rPr lang="en-US" dirty="0" smtClean="0"/>
              <a:t>Can train model on 1.5b examples</a:t>
            </a:r>
          </a:p>
          <a:p>
            <a:r>
              <a:rPr lang="en-US" dirty="0" smtClean="0"/>
              <a:t>300m original features for this subset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24</a:t>
            </a:r>
            <a:r>
              <a:rPr lang="en-US" dirty="0" smtClean="0"/>
              <a:t> hashed features (16m)</a:t>
            </a:r>
          </a:p>
          <a:p>
            <a:r>
              <a:rPr lang="en-US" dirty="0" smtClean="0"/>
              <a:t>Impossible with current Spark ML (OOM, 2Gb broadcast limit)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Feature hashing is a fast, efficient, flexible tool for feature encoding</a:t>
            </a:r>
          </a:p>
          <a:p>
            <a:r>
              <a:rPr lang="en-US" dirty="0" smtClean="0"/>
              <a:t>Can scale to high-dimensional sparse data, without giving up much accuracy</a:t>
            </a:r>
          </a:p>
          <a:p>
            <a:r>
              <a:rPr lang="en-US" dirty="0" smtClean="0"/>
              <a:t>Supports multi-column “one-shot” encoding</a:t>
            </a:r>
          </a:p>
          <a:p>
            <a:r>
              <a:rPr lang="en-US" dirty="0" smtClean="0"/>
              <a:t>Avoids common issues with Spark ML Pipelines using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StringIndexer</a:t>
            </a:r>
            <a:r>
              <a:rPr lang="en-US" dirty="0" smtClean="0"/>
              <a:t> &amp;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OneHotEncoder</a:t>
            </a:r>
            <a:r>
              <a:rPr lang="en-US" dirty="0" smtClean="0"/>
              <a:t> at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Include in Spark ML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atch </a:t>
            </a:r>
            <a:r>
              <a:rPr lang="en-US" dirty="0" smtClean="0">
                <a:hlinkClick r:id="rId2"/>
              </a:rPr>
              <a:t>SPARK-13969</a:t>
            </a:r>
            <a:r>
              <a:rPr lang="en-US" dirty="0" smtClean="0"/>
              <a:t> for details</a:t>
            </a:r>
          </a:p>
          <a:p>
            <a:pPr lvl="1"/>
            <a:r>
              <a:rPr lang="en-US" dirty="0" smtClean="0"/>
              <a:t>Comments welcome!</a:t>
            </a:r>
          </a:p>
          <a:p>
            <a:r>
              <a:rPr lang="en-US" dirty="0" smtClean="0"/>
              <a:t>Signed hash functions</a:t>
            </a:r>
          </a:p>
          <a:p>
            <a:r>
              <a:rPr lang="en-US" dirty="0" smtClean="0"/>
              <a:t>Internal feature crossing &amp; namespaces (ala </a:t>
            </a:r>
            <a:r>
              <a:rPr lang="en-US" dirty="0" err="1" smtClean="0"/>
              <a:t>Vowpal</a:t>
            </a:r>
            <a:r>
              <a:rPr lang="en-US" dirty="0" smtClean="0"/>
              <a:t> Wabbit)</a:t>
            </a:r>
          </a:p>
          <a:p>
            <a:r>
              <a:rPr lang="en-US" dirty="0" err="1" smtClean="0"/>
              <a:t>DictVectorizer</a:t>
            </a:r>
            <a:r>
              <a:rPr lang="en-US" dirty="0" smtClean="0"/>
              <a:t>-like transformer =&gt; one-pass feature encoder for multiple numeric &amp; categorical columns (with inverse mapping)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feature hashing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HashingTF</a:t>
            </a:r>
            <a:r>
              <a:rPr lang="en-US" dirty="0" smtClean="0"/>
              <a:t> in Spark ML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FeatureHasher</a:t>
            </a:r>
            <a:r>
              <a:rPr lang="en-US" dirty="0" smtClean="0"/>
              <a:t> in Spark ML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Hash Kernels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Feature </a:t>
            </a:r>
            <a:r>
              <a:rPr lang="en-US" dirty="0">
                <a:hlinkClick r:id="rId3"/>
              </a:rPr>
              <a:t>Hashing for Large Scale Multitask </a:t>
            </a:r>
            <a:r>
              <a:rPr lang="en-US" dirty="0" smtClean="0">
                <a:hlinkClick r:id="rId3"/>
              </a:rPr>
              <a:t>Learning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Vowpal</a:t>
            </a:r>
            <a:r>
              <a:rPr lang="en-US" dirty="0" smtClean="0">
                <a:hlinkClick r:id="rId4"/>
              </a:rPr>
              <a:t> Wabbit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Scikit-learn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7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45904" y="1694170"/>
            <a:ext cx="7864779" cy="1857772"/>
          </a:xfrm>
          <a:noFill/>
          <a:ln>
            <a:noFill/>
          </a:ln>
        </p:spPr>
        <p:txBody>
          <a:bodyPr anchor="t" anchorCtr="0"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Thank You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45905" y="2416440"/>
            <a:ext cx="7086600" cy="1314450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</a:rPr>
              <a:t>Mlnick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  <a:latin typeface="Arial"/>
                <a:cs typeface="Arial"/>
              </a:rPr>
              <a:t>park.tc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6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Feature Hashing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Encoding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4426688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ML algorithms operate on numeric feature vectors</a:t>
            </a:r>
          </a:p>
          <a:p>
            <a:r>
              <a:rPr lang="en-US" dirty="0"/>
              <a:t>F</a:t>
            </a:r>
            <a:r>
              <a:rPr lang="en-US" dirty="0" smtClean="0"/>
              <a:t>eatures are often categorical – even numerical features (e.g. binning continuous features)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75125" y="3244454"/>
                <a:ext cx="23852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125" y="3244454"/>
                <a:ext cx="2385237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149" y="1492887"/>
            <a:ext cx="881616" cy="899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686" y="1502417"/>
            <a:ext cx="882059" cy="8998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756" y="1519307"/>
            <a:ext cx="833856" cy="825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486" y="1519307"/>
            <a:ext cx="957299" cy="88298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6604607" y="2433142"/>
            <a:ext cx="526274" cy="4636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Encoding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442668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“one-hot” encoding is popular for categorical features</a:t>
            </a:r>
          </a:p>
          <a:p>
            <a:r>
              <a:rPr lang="en-US" dirty="0" smtClean="0"/>
              <a:t>“bag of words” is popular for text (or </a:t>
            </a:r>
            <a:r>
              <a:rPr lang="en-US" i="1" dirty="0" smtClean="0"/>
              <a:t>token counts</a:t>
            </a:r>
            <a:r>
              <a:rPr lang="en-US" dirty="0" smtClean="0"/>
              <a:t> more generally)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04548" y="1763982"/>
                <a:ext cx="1882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548" y="1763982"/>
                <a:ext cx="1882251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591" y="1497512"/>
            <a:ext cx="919808" cy="9383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130409" y="1824634"/>
            <a:ext cx="578106" cy="1863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452" y="3028010"/>
            <a:ext cx="946957" cy="93771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130409" y="3403686"/>
            <a:ext cx="578106" cy="1863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04549" y="3335886"/>
                <a:ext cx="18822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549" y="3335886"/>
                <a:ext cx="188225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High Dimensional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22093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domains have very high </a:t>
            </a:r>
            <a:r>
              <a:rPr lang="en-US" i="1" dirty="0" smtClean="0"/>
              <a:t>dense</a:t>
            </a:r>
            <a:r>
              <a:rPr lang="en-US" dirty="0" smtClean="0"/>
              <a:t> feature dimension (e.g. images, video)</a:t>
            </a:r>
          </a:p>
          <a:p>
            <a:r>
              <a:rPr lang="en-US" dirty="0" smtClean="0"/>
              <a:t>Here we’re concerned with </a:t>
            </a:r>
            <a:r>
              <a:rPr lang="en-US" i="1" dirty="0" smtClean="0"/>
              <a:t>sparse</a:t>
            </a:r>
            <a:r>
              <a:rPr lang="en-US" dirty="0" smtClean="0"/>
              <a:t> feature domains, e.g. online ads, ecommerce, social networks, video sharing, text &amp; NLP</a:t>
            </a:r>
          </a:p>
          <a:p>
            <a:r>
              <a:rPr lang="en-US" dirty="0" smtClean="0"/>
              <a:t>Model sizes can be very large even for simple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6" y="3396318"/>
            <a:ext cx="8601456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4" y="3488234"/>
            <a:ext cx="822207" cy="7348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The “Hashing Trick”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</a:t>
            </a:r>
            <a:r>
              <a:rPr lang="en-US" i="1" dirty="0" smtClean="0"/>
              <a:t>hash function </a:t>
            </a:r>
            <a:r>
              <a:rPr lang="en-US" dirty="0" smtClean="0"/>
              <a:t>to map feature values to indices in the feature vector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7" y="2454195"/>
            <a:ext cx="919808" cy="938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6697" y="309448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Boston</a:t>
            </a:r>
            <a:endParaRPr lang="en-US" sz="1100" dirty="0"/>
          </a:p>
        </p:txBody>
      </p:sp>
      <p:sp>
        <p:nvSpPr>
          <p:cNvPr id="7" name="Right Arrow 6"/>
          <p:cNvSpPr/>
          <p:nvPr/>
        </p:nvSpPr>
        <p:spPr>
          <a:xfrm>
            <a:off x="1348545" y="2830206"/>
            <a:ext cx="750079" cy="264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0394" y="2832877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Hash “city=</a:t>
            </a:r>
            <a:r>
              <a:rPr lang="en-US" sz="1100" dirty="0" err="1" smtClean="0"/>
              <a:t>boston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65200" y="2807375"/>
                <a:ext cx="1882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200" y="2807375"/>
                <a:ext cx="1882251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524951" y="2830206"/>
            <a:ext cx="750079" cy="264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1910" y="2662264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Modulo hash value </a:t>
            </a:r>
          </a:p>
          <a:p>
            <a:pPr algn="ctr"/>
            <a:r>
              <a:rPr lang="en-US" sz="1100" dirty="0" smtClean="0"/>
              <a:t>to vector size to get 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ndex of feature</a:t>
            </a:r>
            <a:endParaRPr lang="en-US" sz="1100" dirty="0"/>
          </a:p>
        </p:txBody>
      </p:sp>
      <p:sp>
        <p:nvSpPr>
          <p:cNvPr id="12" name="Right Arrow 11"/>
          <p:cNvSpPr/>
          <p:nvPr/>
        </p:nvSpPr>
        <p:spPr>
          <a:xfrm>
            <a:off x="5873207" y="2834440"/>
            <a:ext cx="750079" cy="264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643" y="3988686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Stock Price</a:t>
            </a:r>
            <a:endParaRPr lang="en-US" sz="1100" dirty="0"/>
          </a:p>
        </p:txBody>
      </p:sp>
      <p:sp>
        <p:nvSpPr>
          <p:cNvPr id="15" name="Right Arrow 14"/>
          <p:cNvSpPr/>
          <p:nvPr/>
        </p:nvSpPr>
        <p:spPr>
          <a:xfrm>
            <a:off x="1348545" y="3724405"/>
            <a:ext cx="750079" cy="264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598" y="3727076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Hash “</a:t>
            </a:r>
            <a:r>
              <a:rPr lang="en-US" sz="1100" dirty="0" err="1" smtClean="0"/>
              <a:t>stock_price</a:t>
            </a:r>
            <a:r>
              <a:rPr lang="en-US" sz="1100" dirty="0" smtClean="0"/>
              <a:t>”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28857" y="3711687"/>
                <a:ext cx="21490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uk-UA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2.60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57" y="3711687"/>
                <a:ext cx="2149017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524951" y="3724405"/>
            <a:ext cx="750079" cy="264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1910" y="3556463"/>
            <a:ext cx="144142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Modulo hash value </a:t>
            </a:r>
          </a:p>
          <a:p>
            <a:pPr algn="ctr"/>
            <a:r>
              <a:rPr lang="en-US" sz="1100" dirty="0" smtClean="0"/>
              <a:t>to vector size to get </a:t>
            </a:r>
          </a:p>
          <a:p>
            <a:pPr algn="ctr"/>
            <a:r>
              <a:rPr lang="en-US" sz="1100" dirty="0"/>
              <a:t>i</a:t>
            </a:r>
            <a:r>
              <a:rPr lang="en-US" sz="1100" dirty="0" smtClean="0"/>
              <a:t>ndex of feature</a:t>
            </a:r>
            <a:endParaRPr lang="en-US" sz="1100" dirty="0"/>
          </a:p>
        </p:txBody>
      </p:sp>
      <p:sp>
        <p:nvSpPr>
          <p:cNvPr id="20" name="Right Arrow 19"/>
          <p:cNvSpPr/>
          <p:nvPr/>
        </p:nvSpPr>
        <p:spPr>
          <a:xfrm>
            <a:off x="5873207" y="3728639"/>
            <a:ext cx="750079" cy="264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75660" y="2830206"/>
            <a:ext cx="461330" cy="324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95173" y="3724405"/>
            <a:ext cx="590272" cy="300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Feature Hashing: Pros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Fast &amp; Simple</a:t>
            </a:r>
          </a:p>
          <a:p>
            <a:r>
              <a:rPr lang="en-US" dirty="0" smtClean="0"/>
              <a:t>Preserves sparsity</a:t>
            </a:r>
          </a:p>
          <a:p>
            <a:r>
              <a:rPr lang="en-US" dirty="0" smtClean="0"/>
              <a:t>Memory efficient</a:t>
            </a:r>
          </a:p>
          <a:p>
            <a:pPr lvl="1"/>
            <a:r>
              <a:rPr lang="en-US" dirty="0" smtClean="0"/>
              <a:t>Limits feature vector size</a:t>
            </a:r>
          </a:p>
          <a:p>
            <a:pPr lvl="1"/>
            <a:r>
              <a:rPr lang="en-US" dirty="0" smtClean="0"/>
              <a:t>No need to store mapping feature name -&gt; index</a:t>
            </a:r>
            <a:endParaRPr lang="en-US" dirty="0"/>
          </a:p>
          <a:p>
            <a:r>
              <a:rPr lang="en-US" dirty="0" smtClean="0"/>
              <a:t>Online learning</a:t>
            </a:r>
          </a:p>
          <a:p>
            <a:r>
              <a:rPr lang="en-US" dirty="0" smtClean="0"/>
              <a:t>Easy handling of missing data</a:t>
            </a:r>
          </a:p>
          <a:p>
            <a:r>
              <a:rPr lang="en-US" dirty="0" smtClean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168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64863"/>
      </a:dk2>
      <a:lt2>
        <a:srgbClr val="EEECE1"/>
      </a:lt2>
      <a:accent1>
        <a:srgbClr val="2D8EC5"/>
      </a:accent1>
      <a:accent2>
        <a:srgbClr val="9B6897"/>
      </a:accent2>
      <a:accent3>
        <a:srgbClr val="8FC230"/>
      </a:accent3>
      <a:accent4>
        <a:srgbClr val="EEB411"/>
      </a:accent4>
      <a:accent5>
        <a:srgbClr val="6AB2BF"/>
      </a:accent5>
      <a:accent6>
        <a:srgbClr val="F74C3C"/>
      </a:accent6>
      <a:hlink>
        <a:srgbClr val="1F80CC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E624A55-AF63-F841-A5E5-8DF4F93DF938}" vid="{41A9B378-23D5-874C-B48B-C13513538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SSE2017_Presentation_Template</Template>
  <TotalTime>20937</TotalTime>
  <Words>1071</Words>
  <Application>Microsoft Macintosh PowerPoint</Application>
  <PresentationFormat>On-screen Show (16:9)</PresentationFormat>
  <Paragraphs>193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Cambria Math</vt:lpstr>
      <vt:lpstr>Courier New</vt:lpstr>
      <vt:lpstr>Arial</vt:lpstr>
      <vt:lpstr>Office Theme</vt:lpstr>
      <vt:lpstr>Feature Hashing for Scalable Machine Learning</vt:lpstr>
      <vt:lpstr>About</vt:lpstr>
      <vt:lpstr>Agenda</vt:lpstr>
      <vt:lpstr>Intro to Feature Hashing</vt:lpstr>
      <vt:lpstr>Encoding Features</vt:lpstr>
      <vt:lpstr>Encoding Features</vt:lpstr>
      <vt:lpstr>High Dimensional Features</vt:lpstr>
      <vt:lpstr>The “Hashing Trick”</vt:lpstr>
      <vt:lpstr>Feature Hashing: Pros</vt:lpstr>
      <vt:lpstr>Feature Hashing: Cons</vt:lpstr>
      <vt:lpstr>HashingTF in Spark ML</vt:lpstr>
      <vt:lpstr>HashingTF Transformer</vt:lpstr>
      <vt:lpstr>HashingTF Transformer</vt:lpstr>
      <vt:lpstr>Hacking HashingTF</vt:lpstr>
      <vt:lpstr>FeatureHasher in Spark ML</vt:lpstr>
      <vt:lpstr>FeatureHasher</vt:lpstr>
      <vt:lpstr>FeatureHasher</vt:lpstr>
      <vt:lpstr>FeatureHasher</vt:lpstr>
      <vt:lpstr>Experiments</vt:lpstr>
      <vt:lpstr>Text Classification</vt:lpstr>
      <vt:lpstr>Text Classification</vt:lpstr>
      <vt:lpstr>Ad Click Prediction</vt:lpstr>
      <vt:lpstr>Data</vt:lpstr>
      <vt:lpstr>Challenges</vt:lpstr>
      <vt:lpstr>Results</vt:lpstr>
      <vt:lpstr>Results</vt:lpstr>
      <vt:lpstr>Summary &amp; Future Work</vt:lpstr>
      <vt:lpstr>Summary</vt:lpstr>
      <vt:lpstr>Future Directions</vt:lpstr>
      <vt:lpstr>References</vt:lpstr>
      <vt:lpstr>Thank You.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Hashing for Scalable Machine Learning</dc:title>
  <dc:creator>Pentreath</dc:creator>
  <cp:lastModifiedBy>Pentreath</cp:lastModifiedBy>
  <cp:revision>157</cp:revision>
  <dcterms:created xsi:type="dcterms:W3CDTF">2017-01-16T10:38:03Z</dcterms:created>
  <dcterms:modified xsi:type="dcterms:W3CDTF">2017-02-07T14:44:51Z</dcterms:modified>
</cp:coreProperties>
</file>