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83" r:id="rId2"/>
    <p:sldId id="420" r:id="rId3"/>
    <p:sldId id="430" r:id="rId4"/>
    <p:sldId id="421" r:id="rId5"/>
    <p:sldId id="422" r:id="rId6"/>
    <p:sldId id="431" r:id="rId7"/>
    <p:sldId id="433" r:id="rId8"/>
    <p:sldId id="426" r:id="rId9"/>
    <p:sldId id="423" r:id="rId10"/>
    <p:sldId id="424" r:id="rId11"/>
    <p:sldId id="435" r:id="rId12"/>
    <p:sldId id="436" r:id="rId13"/>
    <p:sldId id="425" r:id="rId14"/>
    <p:sldId id="438" r:id="rId15"/>
    <p:sldId id="437" r:id="rId16"/>
    <p:sldId id="428" r:id="rId17"/>
    <p:sldId id="429" r:id="rId18"/>
    <p:sldId id="439" r:id="rId19"/>
    <p:sldId id="432" r:id="rId20"/>
    <p:sldId id="408" r:id="rId2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vitha Mariappan" initials="" lastIdx="6" clrIdx="0"/>
  <p:cmAuthor id="1" name="David Wang" initials="DW" lastIdx="1" clrIdx="1">
    <p:extLst/>
  </p:cmAuthor>
  <p:cmAuthor id="2" name="David Wang" initials="DW [2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32C"/>
    <a:srgbClr val="378753"/>
    <a:srgbClr val="337C4D"/>
    <a:srgbClr val="35814F"/>
    <a:srgbClr val="46A857"/>
    <a:srgbClr val="56CE6A"/>
    <a:srgbClr val="51C264"/>
    <a:srgbClr val="000000"/>
    <a:srgbClr val="479CA7"/>
    <a:srgbClr val="67A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6"/>
    <p:restoredTop sz="85641" autoAdjust="0"/>
  </p:normalViewPr>
  <p:slideViewPr>
    <p:cSldViewPr snapToGrid="0" snapToObjects="1">
      <p:cViewPr>
        <p:scale>
          <a:sx n="139" d="100"/>
          <a:sy n="139" d="100"/>
        </p:scale>
        <p:origin x="-464" y="576"/>
      </p:cViewPr>
      <p:guideLst>
        <p:guide orient="horz" pos="1620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BEEB40-9CB5-094C-B03F-1159FF583432}" type="datetimeFigureOut">
              <a:rPr lang="en-US"/>
              <a:pPr>
                <a:defRPr/>
              </a:pPr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88E9033-08CD-624A-8C50-7CD9BF644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2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09B3727-60DA-C948-8187-0C7A242A7EC2}" type="datetimeFigureOut">
              <a:rPr lang="en-US"/>
              <a:pPr>
                <a:defRPr/>
              </a:pPr>
              <a:t>2/8/17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7C4FBC-5220-9747-9139-414F213DF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0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7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r>
              <a:rPr lang="en-US" baseline="0" dirty="0" smtClean="0"/>
              <a:t> is closely similar to R data 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27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Worker refers</a:t>
            </a:r>
            <a:r>
              <a:rPr lang="en-US" baseline="0" dirty="0" smtClean="0"/>
              <a:t> to Worker machine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that all Spark data sources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396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Worker refers</a:t>
            </a:r>
            <a:r>
              <a:rPr lang="en-US" baseline="0" dirty="0" smtClean="0"/>
              <a:t> to Worker machine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Mention that all Spark data sources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39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Designed for </a:t>
            </a:r>
            <a:r>
              <a:rPr lang="en-US" sz="1200" baseline="0" dirty="0" smtClean="0">
                <a:latin typeface="+mn-lt"/>
                <a:ea typeface="ＭＳ Ｐゴシック" charset="0"/>
                <a:cs typeface="ＭＳ Ｐゴシック" charset="0"/>
              </a:rPr>
              <a:t>parameter search e.g.</a:t>
            </a:r>
            <a:endParaRPr lang="en-US" sz="1200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0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refrences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1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ev_CMYK.eps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4938" y="4484688"/>
            <a:ext cx="2235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5400" b="0" i="0" baseline="0">
                <a:solidFill>
                  <a:schemeClr val="bg1"/>
                </a:solidFill>
                <a:latin typeface="Newslab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69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-50"/>
            </a:lvl1pPr>
            <a:lvl2pPr>
              <a:defRPr spc="-50"/>
            </a:lvl2pPr>
            <a:lvl3pPr>
              <a:defRPr spc="-50"/>
            </a:lvl3pPr>
            <a:lvl4pPr>
              <a:defRPr spc="-50"/>
            </a:lvl4pPr>
            <a:lvl5pPr>
              <a:defRPr spc="-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9F03A678-4452-844A-9F06-1DF79E40D9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databricks_logoTM_800px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3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31334" y="1323212"/>
            <a:ext cx="3562048" cy="2963466"/>
          </a:xfrm>
        </p:spPr>
        <p:txBody>
          <a:bodyPr>
            <a:normAutofit/>
          </a:bodyPr>
          <a:lstStyle>
            <a:lvl1pPr marL="169863" indent="-169863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-"/>
              <a:defRPr sz="1800"/>
            </a:lvl2pPr>
            <a:lvl3pPr marL="796925" indent="-168275"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255713" indent="-17303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FF3F9746-D39B-674D-B64B-9AF75CD7F0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databricks_logoTM_800px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4572000" y="1323212"/>
            <a:ext cx="3562048" cy="2963466"/>
          </a:xfrm>
        </p:spPr>
        <p:txBody>
          <a:bodyPr>
            <a:normAutofit/>
          </a:bodyPr>
          <a:lstStyle>
            <a:lvl1pPr marL="169863" indent="-169863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-"/>
              <a:defRPr sz="1800"/>
            </a:lvl2pPr>
            <a:lvl3pPr marL="796925" indent="-168275"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255713" indent="-17303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3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1334" y="1286171"/>
            <a:ext cx="3562048" cy="479822"/>
          </a:xfrm>
        </p:spPr>
        <p:txBody>
          <a:bodyPr anchor="b">
            <a:normAutofit/>
          </a:bodyPr>
          <a:lstStyle>
            <a:lvl1pPr marL="0" indent="0">
              <a:buNone/>
              <a:defRPr sz="2600" b="0" i="0" baseline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Source Sans Pro Regular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931334" y="1844616"/>
            <a:ext cx="3562048" cy="2963466"/>
          </a:xfrm>
        </p:spPr>
        <p:txBody>
          <a:bodyPr>
            <a:normAutofit/>
          </a:bodyPr>
          <a:lstStyle>
            <a:lvl1pPr marL="169863" indent="-169863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-"/>
              <a:defRPr sz="1800"/>
            </a:lvl2pPr>
            <a:lvl3pPr marL="796925" indent="-168275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73138" indent="-112713">
              <a:buFont typeface="Lucida Grande"/>
              <a:buChar char="–"/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0360" y="1286171"/>
            <a:ext cx="3543451" cy="479822"/>
          </a:xfrm>
        </p:spPr>
        <p:txBody>
          <a:bodyPr anchor="b">
            <a:normAutofit/>
          </a:bodyPr>
          <a:lstStyle>
            <a:lvl1pPr marL="0" indent="0">
              <a:buNone/>
              <a:defRPr sz="2600" b="0" i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Source Sans Pro Regular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4572000" y="1844616"/>
            <a:ext cx="3562048" cy="2963466"/>
          </a:xfrm>
        </p:spPr>
        <p:txBody>
          <a:bodyPr>
            <a:normAutofit/>
          </a:bodyPr>
          <a:lstStyle>
            <a:lvl1pPr marL="169863" indent="-169863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-"/>
              <a:defRPr sz="1800"/>
            </a:lvl2pPr>
            <a:lvl3pPr marL="796925" indent="-168275">
              <a:defRPr sz="1600"/>
            </a:lvl3pPr>
            <a:lvl4pPr marL="973138" indent="-112713">
              <a:buFont typeface="Lucida Grande"/>
              <a:buChar char="–"/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B66F010-0F61-0F40-8921-6DABAD4DF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 descr="databricks_logoTM_800px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952049"/>
            <a:ext cx="6930571" cy="2440157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cs typeface="Newslab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952500" y="2965040"/>
            <a:ext cx="6851951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8406E0D-5B7F-FF41-ADAC-10EAED37A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databricks_logoTM_800px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020CF171-3262-4844-9482-7EE9513E76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 descr="databricks_logoTM_800px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2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1BDB9D5-035D-D340-8F72-357354FB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 descr="databricks_logoTM_800px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6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01_FLASHLIGHT_exploration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6138" y="987425"/>
            <a:ext cx="10922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02_CLOUDCLUSTER_managedclusters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8338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03_PIPELINES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3875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04_THIRDPARTY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4163" y="1006475"/>
            <a:ext cx="108267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05_UNIFIED_PLATFORM_knot.eps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8950" y="946150"/>
            <a:ext cx="1144588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06_COMMUNITY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9900" y="1065213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07_LIBRARIES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3688" y="1027113"/>
            <a:ext cx="109378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08_LOGO_BUG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7050" y="3424238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09_EXPLORE_LANGUAGE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513" y="2325688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10_COLLABORATE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8975" y="2338388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11_CHART_visualize.png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5150" y="2392363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6" descr="12_DASHBOARD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3375" y="2381250"/>
            <a:ext cx="9731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7" descr="13_CLUSTERS.pn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5025" y="3552825"/>
            <a:ext cx="11033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 descr="14_WAND_PowerSpark.png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4213" y="3554413"/>
            <a:ext cx="1047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9" descr="15_IMPORT_CLOUD.png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2925" y="3552825"/>
            <a:ext cx="10350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0" descr="16_CALENDAR_schedule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4200" y="2393950"/>
            <a:ext cx="97313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1" descr="17_CHECKLIST_monitor.png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7363" y="2392363"/>
            <a:ext cx="10318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1028700" y="1878013"/>
            <a:ext cx="723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Exploration</a:t>
            </a:r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1958975" y="1878013"/>
            <a:ext cx="10429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Managed Clusters</a:t>
            </a: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3311525" y="187801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Pipelines</a:t>
            </a: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4221163" y="1878013"/>
            <a:ext cx="850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3</a:t>
            </a:r>
            <a:r>
              <a:rPr lang="en-US" sz="900" baseline="30000">
                <a:latin typeface="Source Sans Pro Light" charset="0"/>
              </a:rPr>
              <a:t>rd</a:t>
            </a:r>
            <a:r>
              <a:rPr lang="en-US" sz="900">
                <a:latin typeface="Source Sans Pro Light" charset="0"/>
              </a:rPr>
              <a:t> Party Apps</a:t>
            </a:r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6950075" y="1878013"/>
            <a:ext cx="749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Community</a:t>
            </a:r>
          </a:p>
        </p:txBody>
      </p:sp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1096963" y="4357688"/>
            <a:ext cx="5826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Clusters</a:t>
            </a:r>
          </a:p>
        </p:txBody>
      </p:sp>
      <p:sp>
        <p:nvSpPr>
          <p:cNvPr id="26" name="TextBox 28"/>
          <p:cNvSpPr txBox="1">
            <a:spLocks noChangeArrowheads="1"/>
          </p:cNvSpPr>
          <p:nvPr/>
        </p:nvSpPr>
        <p:spPr bwMode="auto">
          <a:xfrm>
            <a:off x="6937375" y="3216275"/>
            <a:ext cx="9398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Monitor Results</a:t>
            </a:r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5607050" y="3216275"/>
            <a:ext cx="11588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Schedule Workflows </a:t>
            </a:r>
          </a:p>
        </p:txBody>
      </p:sp>
      <p:sp>
        <p:nvSpPr>
          <p:cNvPr id="28" name="TextBox 30"/>
          <p:cNvSpPr txBox="1">
            <a:spLocks noChangeArrowheads="1"/>
          </p:cNvSpPr>
          <p:nvPr/>
        </p:nvSpPr>
        <p:spPr bwMode="auto">
          <a:xfrm>
            <a:off x="3259138" y="4354513"/>
            <a:ext cx="7493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Import Data</a:t>
            </a:r>
          </a:p>
        </p:txBody>
      </p:sp>
      <p:sp>
        <p:nvSpPr>
          <p:cNvPr id="29" name="TextBox 31"/>
          <p:cNvSpPr txBox="1">
            <a:spLocks noChangeArrowheads="1"/>
          </p:cNvSpPr>
          <p:nvPr/>
        </p:nvSpPr>
        <p:spPr bwMode="auto">
          <a:xfrm>
            <a:off x="2012950" y="4357688"/>
            <a:ext cx="903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Power of Spark</a:t>
            </a:r>
          </a:p>
        </p:txBody>
      </p: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2057400" y="3205163"/>
            <a:ext cx="736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Collaborate</a:t>
            </a:r>
          </a:p>
        </p:txBody>
      </p: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4364038" y="3205163"/>
            <a:ext cx="5429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Publish</a:t>
            </a: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3336925" y="3205163"/>
            <a:ext cx="595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Visualize</a:t>
            </a:r>
          </a:p>
        </p:txBody>
      </p:sp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1019175" y="320516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Language</a:t>
            </a: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8204200" y="1878013"/>
            <a:ext cx="6207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Libraries</a:t>
            </a:r>
          </a:p>
        </p:txBody>
      </p:sp>
      <p:sp>
        <p:nvSpPr>
          <p:cNvPr id="35" name="TextBox 37"/>
          <p:cNvSpPr txBox="1">
            <a:spLocks noChangeArrowheads="1"/>
          </p:cNvSpPr>
          <p:nvPr/>
        </p:nvSpPr>
        <p:spPr bwMode="auto">
          <a:xfrm>
            <a:off x="5700713" y="1878013"/>
            <a:ext cx="9540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Unified Platform</a:t>
            </a:r>
          </a:p>
        </p:txBody>
      </p:sp>
      <p:sp>
        <p:nvSpPr>
          <p:cNvPr id="36" name="TextBox 38"/>
          <p:cNvSpPr txBox="1">
            <a:spLocks noChangeArrowheads="1"/>
          </p:cNvSpPr>
          <p:nvPr/>
        </p:nvSpPr>
        <p:spPr bwMode="auto">
          <a:xfrm>
            <a:off x="5875338" y="4302125"/>
            <a:ext cx="6461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Logo Bug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C3F6515F-5302-4A42-9CB9-369F51013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9" name="Picture 38" descr="databricks_logoTM_800px.png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41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ev_CMYK.eps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4938" y="4484688"/>
            <a:ext cx="2235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Parting words or contact information go here.</a:t>
            </a:r>
          </a:p>
        </p:txBody>
      </p:sp>
    </p:spTree>
    <p:extLst>
      <p:ext uri="{BB962C8B-B14F-4D97-AF65-F5344CB8AC3E}">
        <p14:creationId xmlns:p14="http://schemas.microsoft.com/office/powerpoint/2010/main" val="262738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Source Sans Pro Light"/>
                <a:ea typeface="+mn-ea"/>
                <a:cs typeface="+mn-cs"/>
              </a:defRPr>
            </a:lvl1pPr>
          </a:lstStyle>
          <a:p>
            <a:pPr>
              <a:defRPr/>
            </a:pPr>
            <a:fld id="{0E3D2C8F-1C34-3F4C-9785-AD9AA213D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>
              <a:lumMod val="75000"/>
              <a:lumOff val="25000"/>
            </a:schemeClr>
          </a:solidFill>
          <a:latin typeface="Newslab Thin"/>
          <a:ea typeface="ＭＳ Ｐゴシック" charset="0"/>
          <a:cs typeface="Newslab Thin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Newslab Light" charset="0"/>
          <a:ea typeface="ＭＳ Ｐゴシック" charset="0"/>
        </a:defRPr>
      </a:lvl9pPr>
    </p:titleStyle>
    <p:bodyStyle>
      <a:lvl1pPr marL="173038" indent="-173038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/>
        <a:buChar char="•"/>
        <a:defRPr sz="2000" kern="1200" spc="-5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1pPr>
      <a:lvl2pPr marL="628650" indent="-171450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Lucida Grande"/>
        <a:buChar char="–"/>
        <a:defRPr sz="1800" kern="1200" spc="-5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2pPr>
      <a:lvl3pPr marL="1089025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80000"/>
        <a:buFont typeface="Lucida Grande"/>
        <a:buChar char="•"/>
        <a:defRPr sz="1600" kern="1200" spc="-5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3pPr>
      <a:lvl4pPr marL="1487488" indent="-173038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90000"/>
        <a:buFont typeface="Lucida Grande"/>
        <a:buChar char="–"/>
        <a:defRPr sz="1600" kern="1200" spc="-5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4pPr>
      <a:lvl5pPr marL="1885950" indent="-174625" algn="l" defTabSz="4572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SzPct val="80000"/>
        <a:buFont typeface="Lucida Grande"/>
        <a:buChar char="•"/>
        <a:defRPr sz="1400" kern="1200" spc="-50">
          <a:solidFill>
            <a:schemeClr val="tx1">
              <a:lumMod val="75000"/>
              <a:lumOff val="25000"/>
            </a:schemeClr>
          </a:solidFill>
          <a:latin typeface="Source Sans Pro Light"/>
          <a:ea typeface="ＭＳ Ｐゴシック" charset="0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krYMwC" TargetMode="External"/><Relationship Id="rId4" Type="http://schemas.openxmlformats.org/officeDocument/2006/relationships/hyperlink" Target="http://bit.ly/2ltLVKs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526" y="780144"/>
            <a:ext cx="8620919" cy="2641802"/>
          </a:xfrm>
        </p:spPr>
        <p:txBody>
          <a:bodyPr/>
          <a:lstStyle/>
          <a:p>
            <a:r>
              <a:rPr lang="en-US" dirty="0" smtClean="0"/>
              <a:t>Parallelizing Existing R Packages with SparkR</a:t>
            </a:r>
            <a:endParaRPr lang="en-US" sz="2400" baseline="30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25526" y="3942967"/>
            <a:ext cx="7914234" cy="453863"/>
          </a:xfrm>
        </p:spPr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Hossein Falaki </a:t>
            </a:r>
          </a:p>
          <a:p>
            <a:r>
              <a:rPr lang="en-US" altLang="en-US" dirty="0" smtClean="0"/>
              <a:t>@</a:t>
            </a:r>
            <a:r>
              <a:rPr lang="en-US" altLang="en-US" dirty="0" err="1" smtClean="0"/>
              <a:t>mhfalaki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326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3786" y="1360714"/>
            <a:ext cx="6199133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For each partition of a Spark DataFrame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collects each partition as an R data.frame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sends the R function to the R worker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executes the function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4760" y="3397752"/>
            <a:ext cx="4281714" cy="1261545"/>
            <a:chOff x="254760" y="3397752"/>
            <a:chExt cx="4281714" cy="1261545"/>
          </a:xfrm>
        </p:grpSpPr>
        <p:grpSp>
          <p:nvGrpSpPr>
            <p:cNvPr id="9" name="Group 8"/>
            <p:cNvGrpSpPr/>
            <p:nvPr/>
          </p:nvGrpSpPr>
          <p:grpSpPr>
            <a:xfrm>
              <a:off x="254760" y="3419940"/>
              <a:ext cx="4163026" cy="1180411"/>
              <a:chOff x="254760" y="3419940"/>
              <a:chExt cx="4163026" cy="118041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63089" y="3419940"/>
                <a:ext cx="40095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600" dirty="0" smtClean="0">
                    <a:latin typeface="Source Code Pro for Powerline"/>
                    <a:ea typeface="Source Sans Pro Light" charset="0"/>
                    <a:cs typeface="Source Code Pro for Powerline"/>
                  </a:rPr>
                  <a:t>dapply(sparkDF, func, schema)</a:t>
                </a:r>
                <a:endParaRPr lang="ar-IQ" sz="1600" dirty="0" smtClean="0">
                  <a:latin typeface="Source Code Pro for Powerline"/>
                  <a:ea typeface="Source Sans Pro Light" charset="0"/>
                  <a:cs typeface="Source Code Pro for Powerline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54760" y="3769354"/>
                <a:ext cx="41630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 smtClean="0">
                    <a:latin typeface="Source Sans Pro Light" charset="0"/>
                    <a:ea typeface="Source Sans Pro Light" charset="0"/>
                    <a:cs typeface="Source Sans Pro Light" charset="0"/>
                  </a:rPr>
                  <a:t>combines results as DataFrame with provided schema</a:t>
                </a:r>
              </a:p>
            </p:txBody>
          </p:sp>
        </p:grpSp>
        <p:sp>
          <p:nvSpPr>
            <p:cNvPr id="11" name="Rounded Rectangle 10"/>
            <p:cNvSpPr/>
            <p:nvPr/>
          </p:nvSpPr>
          <p:spPr>
            <a:xfrm>
              <a:off x="254760" y="3397752"/>
              <a:ext cx="4281714" cy="1261545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 cmpd="sng">
                  <a:solidFill>
                    <a:srgbClr val="000000"/>
                  </a:solidFill>
                </a:ln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43730" y="3393622"/>
            <a:ext cx="4290851" cy="1261545"/>
            <a:chOff x="4643730" y="3393622"/>
            <a:chExt cx="4290851" cy="1261545"/>
          </a:xfrm>
        </p:grpSpPr>
        <p:grpSp>
          <p:nvGrpSpPr>
            <p:cNvPr id="10" name="Group 9"/>
            <p:cNvGrpSpPr/>
            <p:nvPr/>
          </p:nvGrpSpPr>
          <p:grpSpPr>
            <a:xfrm>
              <a:off x="4771555" y="3419940"/>
              <a:ext cx="4163026" cy="1191271"/>
              <a:chOff x="4417786" y="3419940"/>
              <a:chExt cx="4163026" cy="119127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426868" y="3419940"/>
                <a:ext cx="39551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600" dirty="0" smtClean="0">
                    <a:latin typeface="Source Code Pro for Powerline"/>
                    <a:ea typeface="Source Sans Pro Light" charset="0"/>
                    <a:cs typeface="Source Code Pro for Powerline"/>
                  </a:rPr>
                  <a:t>dapplyCollect(sparkDF, func)</a:t>
                </a:r>
                <a:endParaRPr lang="ar-IQ" sz="1600" dirty="0" smtClean="0">
                  <a:latin typeface="Source Code Pro for Powerline"/>
                  <a:ea typeface="Source Sans Pro Light" charset="0"/>
                  <a:cs typeface="Source Code Pro for Powerline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417786" y="3780214"/>
                <a:ext cx="41630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 smtClean="0">
                    <a:latin typeface="Source Sans Pro Light" charset="0"/>
                    <a:ea typeface="Source Sans Pro Light" charset="0"/>
                    <a:cs typeface="Source Sans Pro Light" charset="0"/>
                  </a:rPr>
                  <a:t>combines results as R data.frame</a:t>
                </a: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4643730" y="3393622"/>
              <a:ext cx="4281714" cy="1261545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 cmpd="sng">
                  <a:solidFill>
                    <a:srgbClr val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753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lab Thin" charset="0"/>
                <a:ea typeface="Newslab Thin" charset="0"/>
                <a:cs typeface="Newslab Thin" charset="0"/>
              </a:rPr>
              <a:t>dapply control &amp; data flow</a:t>
            </a:r>
            <a:endParaRPr lang="en-US" dirty="0">
              <a:latin typeface="Newslab Thin" charset="0"/>
              <a:ea typeface="Newslab Thin" charset="0"/>
              <a:cs typeface="Newslab Thi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CEE41-56C2-4BEF-93D1-F33533A98DBF}" type="slidenum">
              <a:rPr lang="en-US" altLang="en-US" smtClean="0"/>
              <a:pPr/>
              <a:t>11</a:t>
            </a:fld>
            <a:endParaRPr lang="en-US" alt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635554" y="2150818"/>
            <a:ext cx="3936240" cy="2799244"/>
            <a:chOff x="1377889" y="2054671"/>
            <a:chExt cx="3936240" cy="2799244"/>
          </a:xfrm>
        </p:grpSpPr>
        <p:sp>
          <p:nvSpPr>
            <p:cNvPr id="43" name="Rounded Rectangle 42"/>
            <p:cNvSpPr/>
            <p:nvPr/>
          </p:nvSpPr>
          <p:spPr>
            <a:xfrm>
              <a:off x="1377889" y="2054671"/>
              <a:ext cx="3936240" cy="279924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564754" y="2701470"/>
              <a:ext cx="536632" cy="152400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44010" y="2746955"/>
              <a:ext cx="1341582" cy="15240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JVM</a:t>
              </a:r>
              <a:endParaRPr lang="en-US" dirty="0"/>
            </a:p>
          </p:txBody>
        </p:sp>
        <p:sp>
          <p:nvSpPr>
            <p:cNvPr id="50" name="Left-Right Arrow 49"/>
            <p:cNvSpPr/>
            <p:nvPr/>
          </p:nvSpPr>
          <p:spPr>
            <a:xfrm>
              <a:off x="3037033" y="3398040"/>
              <a:ext cx="1408682" cy="134149"/>
            </a:xfrm>
            <a:prstGeom prst="left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254760" y="1846018"/>
            <a:ext cx="3936240" cy="27992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4757264" y="1998418"/>
            <a:ext cx="3936240" cy="2799244"/>
            <a:chOff x="1231697" y="2054671"/>
            <a:chExt cx="3936240" cy="2799244"/>
          </a:xfrm>
        </p:grpSpPr>
        <p:sp>
          <p:nvSpPr>
            <p:cNvPr id="35" name="Rounded Rectangle 34"/>
            <p:cNvSpPr/>
            <p:nvPr/>
          </p:nvSpPr>
          <p:spPr>
            <a:xfrm>
              <a:off x="1231697" y="2054671"/>
              <a:ext cx="3936240" cy="279924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64754" y="2701470"/>
              <a:ext cx="536632" cy="152400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4010" y="2746955"/>
              <a:ext cx="1341582" cy="15240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JVM</a:t>
              </a:r>
              <a:endParaRPr lang="en-US" dirty="0"/>
            </a:p>
          </p:txBody>
        </p:sp>
        <p:sp>
          <p:nvSpPr>
            <p:cNvPr id="41" name="Left-Right Arrow 40"/>
            <p:cNvSpPr/>
            <p:nvPr/>
          </p:nvSpPr>
          <p:spPr>
            <a:xfrm>
              <a:off x="3037033" y="3398040"/>
              <a:ext cx="1408682" cy="134149"/>
            </a:xfrm>
            <a:prstGeom prst="left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78974" y="1846018"/>
            <a:ext cx="3936240" cy="2799244"/>
            <a:chOff x="1359615" y="2054671"/>
            <a:chExt cx="3936240" cy="2799244"/>
          </a:xfrm>
        </p:grpSpPr>
        <p:sp>
          <p:nvSpPr>
            <p:cNvPr id="29" name="Rounded Rectangle 28"/>
            <p:cNvSpPr/>
            <p:nvPr/>
          </p:nvSpPr>
          <p:spPr>
            <a:xfrm>
              <a:off x="1359615" y="2054671"/>
              <a:ext cx="3936240" cy="279924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4754" y="2701470"/>
              <a:ext cx="536632" cy="152400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44010" y="2728683"/>
              <a:ext cx="1341582" cy="15240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JVM</a:t>
              </a:r>
              <a:endParaRPr lang="en-US" dirty="0"/>
            </a:p>
          </p:txBody>
        </p:sp>
        <p:sp>
          <p:nvSpPr>
            <p:cNvPr id="32" name="Left-Right Arrow 31"/>
            <p:cNvSpPr/>
            <p:nvPr/>
          </p:nvSpPr>
          <p:spPr>
            <a:xfrm>
              <a:off x="3037033" y="3398040"/>
              <a:ext cx="1408682" cy="134149"/>
            </a:xfrm>
            <a:prstGeom prst="left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448327" y="2549070"/>
            <a:ext cx="536632" cy="15240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7834" y="2539999"/>
            <a:ext cx="1341582" cy="15240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JVM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1133930" y="3245640"/>
            <a:ext cx="1408682" cy="134149"/>
          </a:xfrm>
          <a:prstGeom prst="left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4210333" y="3202098"/>
            <a:ext cx="668641" cy="110617"/>
          </a:xfrm>
          <a:prstGeom prst="left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92405" y="1333491"/>
            <a:ext cx="1705429" cy="480785"/>
            <a:chOff x="992405" y="1333491"/>
            <a:chExt cx="1705429" cy="480785"/>
          </a:xfrm>
        </p:grpSpPr>
        <p:sp>
          <p:nvSpPr>
            <p:cNvPr id="28" name="Freeform 27"/>
            <p:cNvSpPr/>
            <p:nvPr/>
          </p:nvSpPr>
          <p:spPr>
            <a:xfrm>
              <a:off x="992405" y="1333491"/>
              <a:ext cx="1705429" cy="480785"/>
            </a:xfrm>
            <a:custGeom>
              <a:avLst/>
              <a:gdLst>
                <a:gd name="connsiteX0" fmla="*/ 0 w 1705429"/>
                <a:gd name="connsiteY0" fmla="*/ 480785 h 480785"/>
                <a:gd name="connsiteX1" fmla="*/ 780143 w 1705429"/>
                <a:gd name="connsiteY1" fmla="*/ 0 h 480785"/>
                <a:gd name="connsiteX2" fmla="*/ 1705429 w 1705429"/>
                <a:gd name="connsiteY2" fmla="*/ 480785 h 48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429" h="480785">
                  <a:moveTo>
                    <a:pt x="0" y="480785"/>
                  </a:moveTo>
                  <a:cubicBezTo>
                    <a:pt x="247952" y="240392"/>
                    <a:pt x="495905" y="0"/>
                    <a:pt x="780143" y="0"/>
                  </a:cubicBezTo>
                  <a:cubicBezTo>
                    <a:pt x="1064381" y="0"/>
                    <a:pt x="1536096" y="394606"/>
                    <a:pt x="1705429" y="480785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0929" y="1475722"/>
              <a:ext cx="1184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local socket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94090" y="1333491"/>
            <a:ext cx="1705429" cy="512527"/>
            <a:chOff x="3594090" y="1333491"/>
            <a:chExt cx="1705429" cy="512527"/>
          </a:xfrm>
        </p:grpSpPr>
        <p:sp>
          <p:nvSpPr>
            <p:cNvPr id="33" name="Freeform 32"/>
            <p:cNvSpPr/>
            <p:nvPr/>
          </p:nvSpPr>
          <p:spPr>
            <a:xfrm>
              <a:off x="3594090" y="1333491"/>
              <a:ext cx="1705429" cy="480785"/>
            </a:xfrm>
            <a:custGeom>
              <a:avLst/>
              <a:gdLst>
                <a:gd name="connsiteX0" fmla="*/ 0 w 1705429"/>
                <a:gd name="connsiteY0" fmla="*/ 480785 h 480785"/>
                <a:gd name="connsiteX1" fmla="*/ 780143 w 1705429"/>
                <a:gd name="connsiteY1" fmla="*/ 0 h 480785"/>
                <a:gd name="connsiteX2" fmla="*/ 1705429 w 1705429"/>
                <a:gd name="connsiteY2" fmla="*/ 480785 h 48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429" h="480785">
                  <a:moveTo>
                    <a:pt x="0" y="480785"/>
                  </a:moveTo>
                  <a:cubicBezTo>
                    <a:pt x="247952" y="240392"/>
                    <a:pt x="495905" y="0"/>
                    <a:pt x="780143" y="0"/>
                  </a:cubicBezTo>
                  <a:cubicBezTo>
                    <a:pt x="1064381" y="0"/>
                    <a:pt x="1536096" y="394606"/>
                    <a:pt x="1705429" y="480785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81549" y="1507464"/>
              <a:ext cx="1479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cluster network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59645" y="1333491"/>
            <a:ext cx="1705429" cy="512527"/>
            <a:chOff x="6259645" y="1333491"/>
            <a:chExt cx="1705429" cy="512527"/>
          </a:xfrm>
        </p:grpSpPr>
        <p:sp>
          <p:nvSpPr>
            <p:cNvPr id="38" name="Freeform 37"/>
            <p:cNvSpPr/>
            <p:nvPr/>
          </p:nvSpPr>
          <p:spPr>
            <a:xfrm>
              <a:off x="6259645" y="1333491"/>
              <a:ext cx="1705429" cy="480785"/>
            </a:xfrm>
            <a:custGeom>
              <a:avLst/>
              <a:gdLst>
                <a:gd name="connsiteX0" fmla="*/ 0 w 1705429"/>
                <a:gd name="connsiteY0" fmla="*/ 480785 h 480785"/>
                <a:gd name="connsiteX1" fmla="*/ 780143 w 1705429"/>
                <a:gd name="connsiteY1" fmla="*/ 0 h 480785"/>
                <a:gd name="connsiteX2" fmla="*/ 1705429 w 1705429"/>
                <a:gd name="connsiteY2" fmla="*/ 480785 h 48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429" h="480785">
                  <a:moveTo>
                    <a:pt x="0" y="480785"/>
                  </a:moveTo>
                  <a:cubicBezTo>
                    <a:pt x="247952" y="240392"/>
                    <a:pt x="495905" y="0"/>
                    <a:pt x="780143" y="0"/>
                  </a:cubicBezTo>
                  <a:cubicBezTo>
                    <a:pt x="1064381" y="0"/>
                    <a:pt x="1536096" y="394606"/>
                    <a:pt x="1705429" y="480785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56392" y="1507464"/>
              <a:ext cx="1184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local socket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78684" y="1966676"/>
            <a:ext cx="1705429" cy="802574"/>
            <a:chOff x="6378684" y="1966676"/>
            <a:chExt cx="1705429" cy="802574"/>
          </a:xfrm>
        </p:grpSpPr>
        <p:sp>
          <p:nvSpPr>
            <p:cNvPr id="39" name="Freeform 38"/>
            <p:cNvSpPr/>
            <p:nvPr/>
          </p:nvSpPr>
          <p:spPr>
            <a:xfrm>
              <a:off x="6378684" y="1966676"/>
              <a:ext cx="1705429" cy="480785"/>
            </a:xfrm>
            <a:custGeom>
              <a:avLst/>
              <a:gdLst>
                <a:gd name="connsiteX0" fmla="*/ 0 w 1705429"/>
                <a:gd name="connsiteY0" fmla="*/ 480785 h 480785"/>
                <a:gd name="connsiteX1" fmla="*/ 780143 w 1705429"/>
                <a:gd name="connsiteY1" fmla="*/ 0 h 480785"/>
                <a:gd name="connsiteX2" fmla="*/ 1705429 w 1705429"/>
                <a:gd name="connsiteY2" fmla="*/ 480785 h 48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429" h="480785">
                  <a:moveTo>
                    <a:pt x="0" y="480785"/>
                  </a:moveTo>
                  <a:cubicBezTo>
                    <a:pt x="247952" y="240392"/>
                    <a:pt x="495905" y="0"/>
                    <a:pt x="780143" y="0"/>
                  </a:cubicBezTo>
                  <a:cubicBezTo>
                    <a:pt x="1064381" y="0"/>
                    <a:pt x="1536096" y="394606"/>
                    <a:pt x="1705429" y="480785"/>
                  </a:cubicBezTo>
                </a:path>
              </a:pathLst>
            </a:custGeom>
            <a:ln>
              <a:solidFill>
                <a:schemeClr val="accent2"/>
              </a:solidFill>
              <a:tailEnd type="triangl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43984" y="2107530"/>
              <a:ext cx="1402948" cy="6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 smtClean="0">
                  <a:solidFill>
                    <a:schemeClr val="accent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input data</a:t>
              </a:r>
            </a:p>
            <a:p>
              <a:pPr>
                <a:spcBef>
                  <a:spcPts val="600"/>
                </a:spcBef>
              </a:pPr>
              <a:r>
                <a:rPr lang="en-US" sz="1600" dirty="0" smtClean="0">
                  <a:solidFill>
                    <a:schemeClr val="accent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ser/de transfer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86809" y="3667816"/>
            <a:ext cx="1705429" cy="866049"/>
            <a:chOff x="6386809" y="3667816"/>
            <a:chExt cx="1705429" cy="866049"/>
          </a:xfrm>
        </p:grpSpPr>
        <p:sp>
          <p:nvSpPr>
            <p:cNvPr id="40" name="Freeform 39"/>
            <p:cNvSpPr/>
            <p:nvPr/>
          </p:nvSpPr>
          <p:spPr>
            <a:xfrm rot="10800000">
              <a:off x="6386809" y="4053080"/>
              <a:ext cx="1705429" cy="480785"/>
            </a:xfrm>
            <a:custGeom>
              <a:avLst/>
              <a:gdLst>
                <a:gd name="connsiteX0" fmla="*/ 0 w 1705429"/>
                <a:gd name="connsiteY0" fmla="*/ 480785 h 480785"/>
                <a:gd name="connsiteX1" fmla="*/ 780143 w 1705429"/>
                <a:gd name="connsiteY1" fmla="*/ 0 h 480785"/>
                <a:gd name="connsiteX2" fmla="*/ 1705429 w 1705429"/>
                <a:gd name="connsiteY2" fmla="*/ 480785 h 48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429" h="480785">
                  <a:moveTo>
                    <a:pt x="0" y="480785"/>
                  </a:moveTo>
                  <a:cubicBezTo>
                    <a:pt x="247952" y="240392"/>
                    <a:pt x="495905" y="0"/>
                    <a:pt x="780143" y="0"/>
                  </a:cubicBezTo>
                  <a:cubicBezTo>
                    <a:pt x="1064381" y="0"/>
                    <a:pt x="1536096" y="394606"/>
                    <a:pt x="1705429" y="480785"/>
                  </a:cubicBezTo>
                </a:path>
              </a:pathLst>
            </a:custGeom>
            <a:ln>
              <a:solidFill>
                <a:schemeClr val="accent2"/>
              </a:solidFill>
              <a:tailEnd type="triangl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98410" y="3667816"/>
              <a:ext cx="1402948" cy="6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 smtClean="0">
                  <a:solidFill>
                    <a:schemeClr val="accent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result data</a:t>
              </a:r>
            </a:p>
            <a:p>
              <a:pPr>
                <a:spcBef>
                  <a:spcPts val="600"/>
                </a:spcBef>
              </a:pPr>
              <a:r>
                <a:rPr lang="en-US" sz="1600" dirty="0" smtClean="0">
                  <a:solidFill>
                    <a:schemeClr val="accent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ser/de 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9734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lab Thin" charset="0"/>
                <a:ea typeface="Newslab Thin" charset="0"/>
                <a:cs typeface="Newslab Thin" charset="0"/>
              </a:rPr>
              <a:t>dapplyCollect control &amp; data flow</a:t>
            </a:r>
            <a:endParaRPr lang="en-US" dirty="0">
              <a:latin typeface="Newslab Thin" charset="0"/>
              <a:ea typeface="Newslab Thin" charset="0"/>
              <a:cs typeface="Newslab Thi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CEE41-56C2-4BEF-93D1-F33533A98DB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54760" y="1846018"/>
            <a:ext cx="3936240" cy="27992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4635554" y="2150818"/>
            <a:ext cx="3936240" cy="2799244"/>
            <a:chOff x="1359615" y="2054671"/>
            <a:chExt cx="3936240" cy="2799244"/>
          </a:xfrm>
        </p:grpSpPr>
        <p:sp>
          <p:nvSpPr>
            <p:cNvPr id="55" name="Rounded Rectangle 54"/>
            <p:cNvSpPr/>
            <p:nvPr/>
          </p:nvSpPr>
          <p:spPr>
            <a:xfrm>
              <a:off x="1359615" y="2054671"/>
              <a:ext cx="3936240" cy="279924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64754" y="2701470"/>
              <a:ext cx="536632" cy="152400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4010" y="2746890"/>
              <a:ext cx="1341582" cy="15240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JVM</a:t>
              </a:r>
              <a:endParaRPr lang="en-US" dirty="0"/>
            </a:p>
          </p:txBody>
        </p:sp>
        <p:sp>
          <p:nvSpPr>
            <p:cNvPr id="58" name="Left-Right Arrow 57"/>
            <p:cNvSpPr/>
            <p:nvPr/>
          </p:nvSpPr>
          <p:spPr>
            <a:xfrm>
              <a:off x="3037033" y="3398040"/>
              <a:ext cx="1408682" cy="134149"/>
            </a:xfrm>
            <a:prstGeom prst="left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57264" y="1998418"/>
            <a:ext cx="3936240" cy="2799244"/>
            <a:chOff x="1359615" y="2054671"/>
            <a:chExt cx="3936240" cy="2799244"/>
          </a:xfrm>
        </p:grpSpPr>
        <p:sp>
          <p:nvSpPr>
            <p:cNvPr id="41" name="Rounded Rectangle 40"/>
            <p:cNvSpPr/>
            <p:nvPr/>
          </p:nvSpPr>
          <p:spPr>
            <a:xfrm>
              <a:off x="1359615" y="2054671"/>
              <a:ext cx="3936240" cy="279924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64754" y="2701470"/>
              <a:ext cx="536632" cy="152400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44010" y="2746890"/>
              <a:ext cx="1341582" cy="15240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JVM</a:t>
              </a:r>
              <a:endParaRPr lang="en-US" dirty="0"/>
            </a:p>
          </p:txBody>
        </p:sp>
        <p:sp>
          <p:nvSpPr>
            <p:cNvPr id="45" name="Left-Right Arrow 44"/>
            <p:cNvSpPr/>
            <p:nvPr/>
          </p:nvSpPr>
          <p:spPr>
            <a:xfrm>
              <a:off x="3037033" y="3398040"/>
              <a:ext cx="1408682" cy="134149"/>
            </a:xfrm>
            <a:prstGeom prst="left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78974" y="1846018"/>
            <a:ext cx="3936240" cy="2799244"/>
            <a:chOff x="1359615" y="2054671"/>
            <a:chExt cx="3936240" cy="2799244"/>
          </a:xfrm>
        </p:grpSpPr>
        <p:sp>
          <p:nvSpPr>
            <p:cNvPr id="29" name="Rounded Rectangle 28"/>
            <p:cNvSpPr/>
            <p:nvPr/>
          </p:nvSpPr>
          <p:spPr>
            <a:xfrm>
              <a:off x="1359615" y="2054671"/>
              <a:ext cx="3936240" cy="279924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4754" y="2701470"/>
              <a:ext cx="536632" cy="152400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44010" y="2728618"/>
              <a:ext cx="1341582" cy="15240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JVM</a:t>
              </a:r>
              <a:endParaRPr lang="en-US" dirty="0"/>
            </a:p>
          </p:txBody>
        </p:sp>
        <p:sp>
          <p:nvSpPr>
            <p:cNvPr id="32" name="Left-Right Arrow 31"/>
            <p:cNvSpPr/>
            <p:nvPr/>
          </p:nvSpPr>
          <p:spPr>
            <a:xfrm>
              <a:off x="3037033" y="3398040"/>
              <a:ext cx="1408682" cy="134149"/>
            </a:xfrm>
            <a:prstGeom prst="left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448327" y="2549070"/>
            <a:ext cx="536632" cy="15240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7834" y="2539999"/>
            <a:ext cx="1341582" cy="15240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JVM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1133930" y="3245640"/>
            <a:ext cx="1408682" cy="134149"/>
          </a:xfrm>
          <a:prstGeom prst="left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4210333" y="3202098"/>
            <a:ext cx="668641" cy="110617"/>
          </a:xfrm>
          <a:prstGeom prst="left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92405" y="1333491"/>
            <a:ext cx="1705429" cy="480785"/>
            <a:chOff x="992405" y="1333491"/>
            <a:chExt cx="1705429" cy="480785"/>
          </a:xfrm>
        </p:grpSpPr>
        <p:sp>
          <p:nvSpPr>
            <p:cNvPr id="28" name="Freeform 27"/>
            <p:cNvSpPr/>
            <p:nvPr/>
          </p:nvSpPr>
          <p:spPr>
            <a:xfrm>
              <a:off x="992405" y="1333491"/>
              <a:ext cx="1705429" cy="480785"/>
            </a:xfrm>
            <a:custGeom>
              <a:avLst/>
              <a:gdLst>
                <a:gd name="connsiteX0" fmla="*/ 0 w 1705429"/>
                <a:gd name="connsiteY0" fmla="*/ 480785 h 480785"/>
                <a:gd name="connsiteX1" fmla="*/ 780143 w 1705429"/>
                <a:gd name="connsiteY1" fmla="*/ 0 h 480785"/>
                <a:gd name="connsiteX2" fmla="*/ 1705429 w 1705429"/>
                <a:gd name="connsiteY2" fmla="*/ 480785 h 48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429" h="480785">
                  <a:moveTo>
                    <a:pt x="0" y="480785"/>
                  </a:moveTo>
                  <a:cubicBezTo>
                    <a:pt x="247952" y="240392"/>
                    <a:pt x="495905" y="0"/>
                    <a:pt x="780143" y="0"/>
                  </a:cubicBezTo>
                  <a:cubicBezTo>
                    <a:pt x="1064381" y="0"/>
                    <a:pt x="1536096" y="394606"/>
                    <a:pt x="1705429" y="480785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0929" y="1475722"/>
              <a:ext cx="1184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local socket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94090" y="1333491"/>
            <a:ext cx="1705429" cy="512527"/>
            <a:chOff x="3594090" y="1333491"/>
            <a:chExt cx="1705429" cy="512527"/>
          </a:xfrm>
        </p:grpSpPr>
        <p:sp>
          <p:nvSpPr>
            <p:cNvPr id="33" name="Freeform 32"/>
            <p:cNvSpPr/>
            <p:nvPr/>
          </p:nvSpPr>
          <p:spPr>
            <a:xfrm>
              <a:off x="3594090" y="1333491"/>
              <a:ext cx="1705429" cy="480785"/>
            </a:xfrm>
            <a:custGeom>
              <a:avLst/>
              <a:gdLst>
                <a:gd name="connsiteX0" fmla="*/ 0 w 1705429"/>
                <a:gd name="connsiteY0" fmla="*/ 480785 h 480785"/>
                <a:gd name="connsiteX1" fmla="*/ 780143 w 1705429"/>
                <a:gd name="connsiteY1" fmla="*/ 0 h 480785"/>
                <a:gd name="connsiteX2" fmla="*/ 1705429 w 1705429"/>
                <a:gd name="connsiteY2" fmla="*/ 480785 h 48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429" h="480785">
                  <a:moveTo>
                    <a:pt x="0" y="480785"/>
                  </a:moveTo>
                  <a:cubicBezTo>
                    <a:pt x="247952" y="240392"/>
                    <a:pt x="495905" y="0"/>
                    <a:pt x="780143" y="0"/>
                  </a:cubicBezTo>
                  <a:cubicBezTo>
                    <a:pt x="1064381" y="0"/>
                    <a:pt x="1536096" y="394606"/>
                    <a:pt x="1705429" y="480785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81549" y="1507464"/>
              <a:ext cx="1479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cluster network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59645" y="1333491"/>
            <a:ext cx="1705429" cy="512527"/>
            <a:chOff x="6259645" y="1333491"/>
            <a:chExt cx="1705429" cy="512527"/>
          </a:xfrm>
        </p:grpSpPr>
        <p:sp>
          <p:nvSpPr>
            <p:cNvPr id="38" name="Freeform 37"/>
            <p:cNvSpPr/>
            <p:nvPr/>
          </p:nvSpPr>
          <p:spPr>
            <a:xfrm>
              <a:off x="6259645" y="1333491"/>
              <a:ext cx="1705429" cy="480785"/>
            </a:xfrm>
            <a:custGeom>
              <a:avLst/>
              <a:gdLst>
                <a:gd name="connsiteX0" fmla="*/ 0 w 1705429"/>
                <a:gd name="connsiteY0" fmla="*/ 480785 h 480785"/>
                <a:gd name="connsiteX1" fmla="*/ 780143 w 1705429"/>
                <a:gd name="connsiteY1" fmla="*/ 0 h 480785"/>
                <a:gd name="connsiteX2" fmla="*/ 1705429 w 1705429"/>
                <a:gd name="connsiteY2" fmla="*/ 480785 h 48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429" h="480785">
                  <a:moveTo>
                    <a:pt x="0" y="480785"/>
                  </a:moveTo>
                  <a:cubicBezTo>
                    <a:pt x="247952" y="240392"/>
                    <a:pt x="495905" y="0"/>
                    <a:pt x="780143" y="0"/>
                  </a:cubicBezTo>
                  <a:cubicBezTo>
                    <a:pt x="1064381" y="0"/>
                    <a:pt x="1536096" y="394606"/>
                    <a:pt x="1705429" y="480785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56392" y="1507464"/>
              <a:ext cx="1184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local socket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78684" y="1966676"/>
            <a:ext cx="1705429" cy="802574"/>
            <a:chOff x="6378684" y="1966676"/>
            <a:chExt cx="1705429" cy="802574"/>
          </a:xfrm>
        </p:grpSpPr>
        <p:sp>
          <p:nvSpPr>
            <p:cNvPr id="39" name="Freeform 38"/>
            <p:cNvSpPr/>
            <p:nvPr/>
          </p:nvSpPr>
          <p:spPr>
            <a:xfrm>
              <a:off x="6378684" y="1966676"/>
              <a:ext cx="1705429" cy="480785"/>
            </a:xfrm>
            <a:custGeom>
              <a:avLst/>
              <a:gdLst>
                <a:gd name="connsiteX0" fmla="*/ 0 w 1705429"/>
                <a:gd name="connsiteY0" fmla="*/ 480785 h 480785"/>
                <a:gd name="connsiteX1" fmla="*/ 780143 w 1705429"/>
                <a:gd name="connsiteY1" fmla="*/ 0 h 480785"/>
                <a:gd name="connsiteX2" fmla="*/ 1705429 w 1705429"/>
                <a:gd name="connsiteY2" fmla="*/ 480785 h 48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429" h="480785">
                  <a:moveTo>
                    <a:pt x="0" y="480785"/>
                  </a:moveTo>
                  <a:cubicBezTo>
                    <a:pt x="247952" y="240392"/>
                    <a:pt x="495905" y="0"/>
                    <a:pt x="780143" y="0"/>
                  </a:cubicBezTo>
                  <a:cubicBezTo>
                    <a:pt x="1064381" y="0"/>
                    <a:pt x="1536096" y="394606"/>
                    <a:pt x="1705429" y="480785"/>
                  </a:cubicBezTo>
                </a:path>
              </a:pathLst>
            </a:custGeom>
            <a:ln>
              <a:solidFill>
                <a:schemeClr val="accent2"/>
              </a:solidFill>
              <a:tailEnd type="triangl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43984" y="2107530"/>
              <a:ext cx="1402948" cy="6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 smtClean="0">
                  <a:solidFill>
                    <a:schemeClr val="accent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input data</a:t>
              </a:r>
            </a:p>
            <a:p>
              <a:pPr>
                <a:spcBef>
                  <a:spcPts val="600"/>
                </a:spcBef>
              </a:pPr>
              <a:r>
                <a:rPr lang="en-US" sz="1600" dirty="0" smtClean="0">
                  <a:solidFill>
                    <a:schemeClr val="accent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ser/de transfer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86809" y="3912733"/>
            <a:ext cx="1705429" cy="621132"/>
            <a:chOff x="6386809" y="3912733"/>
            <a:chExt cx="1705429" cy="621132"/>
          </a:xfrm>
        </p:grpSpPr>
        <p:sp>
          <p:nvSpPr>
            <p:cNvPr id="40" name="Freeform 39"/>
            <p:cNvSpPr/>
            <p:nvPr/>
          </p:nvSpPr>
          <p:spPr>
            <a:xfrm rot="10800000">
              <a:off x="6386809" y="4053080"/>
              <a:ext cx="1705429" cy="480785"/>
            </a:xfrm>
            <a:custGeom>
              <a:avLst/>
              <a:gdLst>
                <a:gd name="connsiteX0" fmla="*/ 0 w 1705429"/>
                <a:gd name="connsiteY0" fmla="*/ 480785 h 480785"/>
                <a:gd name="connsiteX1" fmla="*/ 780143 w 1705429"/>
                <a:gd name="connsiteY1" fmla="*/ 0 h 480785"/>
                <a:gd name="connsiteX2" fmla="*/ 1705429 w 1705429"/>
                <a:gd name="connsiteY2" fmla="*/ 480785 h 48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429" h="480785">
                  <a:moveTo>
                    <a:pt x="0" y="480785"/>
                  </a:moveTo>
                  <a:cubicBezTo>
                    <a:pt x="247952" y="240392"/>
                    <a:pt x="495905" y="0"/>
                    <a:pt x="780143" y="0"/>
                  </a:cubicBezTo>
                  <a:cubicBezTo>
                    <a:pt x="1064381" y="0"/>
                    <a:pt x="1536096" y="394606"/>
                    <a:pt x="1705429" y="480785"/>
                  </a:cubicBezTo>
                </a:path>
              </a:pathLst>
            </a:custGeom>
            <a:ln>
              <a:solidFill>
                <a:schemeClr val="accent2"/>
              </a:solidFill>
              <a:tailEnd type="triangl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98410" y="3912733"/>
              <a:ext cx="13388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 smtClean="0">
                  <a:solidFill>
                    <a:schemeClr val="accent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result transfer</a:t>
              </a:r>
            </a:p>
          </p:txBody>
        </p:sp>
      </p:grpSp>
      <p:sp>
        <p:nvSpPr>
          <p:cNvPr id="34" name="Freeform 33"/>
          <p:cNvSpPr/>
          <p:nvPr/>
        </p:nvSpPr>
        <p:spPr>
          <a:xfrm rot="10800000">
            <a:off x="3790579" y="4070092"/>
            <a:ext cx="1705429" cy="480785"/>
          </a:xfrm>
          <a:custGeom>
            <a:avLst/>
            <a:gdLst>
              <a:gd name="connsiteX0" fmla="*/ 0 w 1705429"/>
              <a:gd name="connsiteY0" fmla="*/ 480785 h 480785"/>
              <a:gd name="connsiteX1" fmla="*/ 780143 w 1705429"/>
              <a:gd name="connsiteY1" fmla="*/ 0 h 480785"/>
              <a:gd name="connsiteX2" fmla="*/ 1705429 w 1705429"/>
              <a:gd name="connsiteY2" fmla="*/ 480785 h 48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5429" h="480785">
                <a:moveTo>
                  <a:pt x="0" y="480785"/>
                </a:moveTo>
                <a:cubicBezTo>
                  <a:pt x="247952" y="240392"/>
                  <a:pt x="495905" y="0"/>
                  <a:pt x="780143" y="0"/>
                </a:cubicBezTo>
                <a:cubicBezTo>
                  <a:pt x="1064381" y="0"/>
                  <a:pt x="1536096" y="394606"/>
                  <a:pt x="1705429" y="480785"/>
                </a:cubicBezTo>
              </a:path>
            </a:pathLst>
          </a:custGeom>
          <a:ln>
            <a:solidFill>
              <a:schemeClr val="accent2"/>
            </a:solidFill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2405" y="4016818"/>
            <a:ext cx="1705429" cy="577146"/>
            <a:chOff x="992405" y="4016818"/>
            <a:chExt cx="1705429" cy="577146"/>
          </a:xfrm>
        </p:grpSpPr>
        <p:sp>
          <p:nvSpPr>
            <p:cNvPr id="35" name="Freeform 34"/>
            <p:cNvSpPr/>
            <p:nvPr/>
          </p:nvSpPr>
          <p:spPr>
            <a:xfrm rot="10800000">
              <a:off x="992405" y="4113179"/>
              <a:ext cx="1705429" cy="480785"/>
            </a:xfrm>
            <a:custGeom>
              <a:avLst/>
              <a:gdLst>
                <a:gd name="connsiteX0" fmla="*/ 0 w 1705429"/>
                <a:gd name="connsiteY0" fmla="*/ 480785 h 480785"/>
                <a:gd name="connsiteX1" fmla="*/ 780143 w 1705429"/>
                <a:gd name="connsiteY1" fmla="*/ 0 h 480785"/>
                <a:gd name="connsiteX2" fmla="*/ 1705429 w 1705429"/>
                <a:gd name="connsiteY2" fmla="*/ 480785 h 48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429" h="480785">
                  <a:moveTo>
                    <a:pt x="0" y="480785"/>
                  </a:moveTo>
                  <a:cubicBezTo>
                    <a:pt x="247952" y="240392"/>
                    <a:pt x="495905" y="0"/>
                    <a:pt x="780143" y="0"/>
                  </a:cubicBezTo>
                  <a:cubicBezTo>
                    <a:pt x="1064381" y="0"/>
                    <a:pt x="1536096" y="394606"/>
                    <a:pt x="1705429" y="480785"/>
                  </a:cubicBezTo>
                </a:path>
              </a:pathLst>
            </a:custGeom>
            <a:ln>
              <a:solidFill>
                <a:schemeClr val="accent2"/>
              </a:solidFill>
              <a:tailEnd type="triangl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60929" y="4016818"/>
              <a:ext cx="1151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 smtClean="0">
                  <a:solidFill>
                    <a:schemeClr val="accent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result </a:t>
              </a:r>
              <a:r>
                <a:rPr lang="en-US" sz="1600" dirty="0" err="1" smtClean="0">
                  <a:solidFill>
                    <a:schemeClr val="accent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deser</a:t>
              </a:r>
              <a:endParaRPr lang="en-US" sz="1600" dirty="0" smtClean="0">
                <a:solidFill>
                  <a:schemeClr val="accent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96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484" y="1215572"/>
            <a:ext cx="814780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Groups a Spark DataFrame on one or more columns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latin typeface="Source Sans Pro Light" charset="0"/>
                <a:ea typeface="Source Sans Pro Light" charset="0"/>
                <a:cs typeface="Source Sans Pro Light" charset="0"/>
              </a:rPr>
              <a:t>collects each </a:t>
            </a:r>
            <a:r>
              <a:rPr lang="en-US" sz="24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group</a:t>
            </a:r>
            <a:r>
              <a:rPr lang="en-US" sz="2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as </a:t>
            </a:r>
            <a:r>
              <a:rPr lang="en-US" sz="2400" dirty="0">
                <a:latin typeface="Source Sans Pro Light" charset="0"/>
                <a:ea typeface="Source Sans Pro Light" charset="0"/>
                <a:cs typeface="Source Sans Pro Light" charset="0"/>
              </a:rPr>
              <a:t>an R data.frame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latin typeface="Source Sans Pro Light" charset="0"/>
                <a:ea typeface="Source Sans Pro Light" charset="0"/>
                <a:cs typeface="Source Sans Pro Light" charset="0"/>
              </a:rPr>
              <a:t>sends the R function to the R worker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latin typeface="Source Sans Pro Light" charset="0"/>
                <a:ea typeface="Source Sans Pro Light" charset="0"/>
                <a:cs typeface="Source Sans Pro Light" charset="0"/>
              </a:rPr>
              <a:t>executes the </a:t>
            </a:r>
            <a:r>
              <a:rPr lang="en-US" sz="2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function</a:t>
            </a:r>
            <a:endParaRPr lang="en-US" sz="2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7927" y="3397752"/>
            <a:ext cx="4508501" cy="1388561"/>
            <a:chOff x="117927" y="3397752"/>
            <a:chExt cx="4508501" cy="1388561"/>
          </a:xfrm>
        </p:grpSpPr>
        <p:grpSp>
          <p:nvGrpSpPr>
            <p:cNvPr id="5" name="Group 4"/>
            <p:cNvGrpSpPr/>
            <p:nvPr/>
          </p:nvGrpSpPr>
          <p:grpSpPr>
            <a:xfrm>
              <a:off x="117927" y="3419940"/>
              <a:ext cx="4508501" cy="1180411"/>
              <a:chOff x="117927" y="3419940"/>
              <a:chExt cx="4508501" cy="118041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7927" y="3419940"/>
                <a:ext cx="45085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600" dirty="0" smtClean="0">
                    <a:latin typeface="Source Code Pro for Powerline"/>
                    <a:ea typeface="Source Sans Pro Light" charset="0"/>
                    <a:cs typeface="Source Code Pro for Powerline"/>
                  </a:rPr>
                  <a:t>gapply(sparkDF, cols, func, schema)</a:t>
                </a:r>
                <a:endParaRPr lang="ar-IQ" sz="1600" dirty="0" smtClean="0">
                  <a:latin typeface="Source Code Pro for Powerline"/>
                  <a:ea typeface="Source Sans Pro Light" charset="0"/>
                  <a:cs typeface="Source Code Pro for Powerline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54760" y="3769354"/>
                <a:ext cx="41630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 smtClean="0">
                    <a:latin typeface="Source Sans Pro Light" charset="0"/>
                    <a:ea typeface="Source Sans Pro Light" charset="0"/>
                    <a:cs typeface="Source Sans Pro Light" charset="0"/>
                  </a:rPr>
                  <a:t>combines results as DataFrame with provided schema</a:t>
                </a: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117927" y="3397752"/>
              <a:ext cx="4418547" cy="1388561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 cmpd="sng">
                  <a:solidFill>
                    <a:srgbClr val="000000"/>
                  </a:solidFill>
                </a:ln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06672" y="3384817"/>
            <a:ext cx="4473368" cy="1388561"/>
            <a:chOff x="4670631" y="3384817"/>
            <a:chExt cx="4473368" cy="1388561"/>
          </a:xfrm>
        </p:grpSpPr>
        <p:grpSp>
          <p:nvGrpSpPr>
            <p:cNvPr id="9" name="Group 8"/>
            <p:cNvGrpSpPr/>
            <p:nvPr/>
          </p:nvGrpSpPr>
          <p:grpSpPr>
            <a:xfrm>
              <a:off x="4771555" y="3419940"/>
              <a:ext cx="4372444" cy="1191271"/>
              <a:chOff x="4417786" y="3419940"/>
              <a:chExt cx="4372444" cy="119127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426867" y="3419940"/>
                <a:ext cx="43633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600" dirty="0" smtClean="0">
                    <a:latin typeface="Source Code Pro for Powerline"/>
                    <a:ea typeface="Source Sans Pro Light" charset="0"/>
                    <a:cs typeface="Source Code Pro for Powerline"/>
                  </a:rPr>
                  <a:t>gapplyCollect(sparkDF, cols, func)</a:t>
                </a:r>
                <a:endParaRPr lang="ar-IQ" sz="1600" dirty="0" smtClean="0">
                  <a:latin typeface="Source Code Pro for Powerline"/>
                  <a:ea typeface="Source Sans Pro Light" charset="0"/>
                  <a:cs typeface="Source Code Pro for Powerline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417786" y="3780214"/>
                <a:ext cx="41630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 smtClean="0">
                    <a:latin typeface="Source Sans Pro Light" charset="0"/>
                    <a:ea typeface="Source Sans Pro Light" charset="0"/>
                    <a:cs typeface="Source Sans Pro Light" charset="0"/>
                  </a:rPr>
                  <a:t>combines results as R data.frame</a:t>
                </a:r>
              </a:p>
            </p:txBody>
          </p:sp>
        </p:grpSp>
        <p:sp>
          <p:nvSpPr>
            <p:cNvPr id="13" name="Rounded Rectangle 12"/>
            <p:cNvSpPr/>
            <p:nvPr/>
          </p:nvSpPr>
          <p:spPr>
            <a:xfrm>
              <a:off x="4670631" y="3384817"/>
              <a:ext cx="4418547" cy="1388561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 cmpd="sng">
                  <a:solidFill>
                    <a:srgbClr val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153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ewslab Thin" charset="0"/>
                <a:ea typeface="Newslab Thin" charset="0"/>
                <a:cs typeface="Newslab Thin" charset="0"/>
              </a:rPr>
              <a:t>g</a:t>
            </a:r>
            <a:r>
              <a:rPr lang="en-US" dirty="0" smtClean="0">
                <a:latin typeface="Newslab Thin" charset="0"/>
                <a:ea typeface="Newslab Thin" charset="0"/>
                <a:cs typeface="Newslab Thin" charset="0"/>
              </a:rPr>
              <a:t>apply control &amp; data flow</a:t>
            </a:r>
            <a:endParaRPr lang="en-US" dirty="0">
              <a:latin typeface="Newslab Thin" charset="0"/>
              <a:ea typeface="Newslab Thin" charset="0"/>
              <a:cs typeface="Newslab Thi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CEE41-56C2-4BEF-93D1-F33533A98DBF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54760" y="1846018"/>
            <a:ext cx="3936240" cy="27992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4635554" y="2150818"/>
            <a:ext cx="3936240" cy="2799244"/>
            <a:chOff x="1359615" y="2054671"/>
            <a:chExt cx="3936240" cy="2799244"/>
          </a:xfrm>
        </p:grpSpPr>
        <p:sp>
          <p:nvSpPr>
            <p:cNvPr id="60" name="Rounded Rectangle 59"/>
            <p:cNvSpPr/>
            <p:nvPr/>
          </p:nvSpPr>
          <p:spPr>
            <a:xfrm>
              <a:off x="1359615" y="2054671"/>
              <a:ext cx="3936240" cy="279924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64754" y="2701470"/>
              <a:ext cx="536632" cy="152400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544010" y="2746955"/>
              <a:ext cx="1341582" cy="15240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JVM</a:t>
              </a:r>
              <a:endParaRPr lang="en-US" dirty="0"/>
            </a:p>
          </p:txBody>
        </p:sp>
        <p:sp>
          <p:nvSpPr>
            <p:cNvPr id="63" name="Left-Right Arrow 62"/>
            <p:cNvSpPr/>
            <p:nvPr/>
          </p:nvSpPr>
          <p:spPr>
            <a:xfrm>
              <a:off x="3037033" y="3398040"/>
              <a:ext cx="1408682" cy="134149"/>
            </a:xfrm>
            <a:prstGeom prst="left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757264" y="1998418"/>
            <a:ext cx="3936240" cy="2799244"/>
            <a:chOff x="1359615" y="2054671"/>
            <a:chExt cx="3936240" cy="2799244"/>
          </a:xfrm>
        </p:grpSpPr>
        <p:sp>
          <p:nvSpPr>
            <p:cNvPr id="55" name="Rounded Rectangle 54"/>
            <p:cNvSpPr/>
            <p:nvPr/>
          </p:nvSpPr>
          <p:spPr>
            <a:xfrm>
              <a:off x="1359615" y="2054671"/>
              <a:ext cx="3936240" cy="279924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64754" y="2701470"/>
              <a:ext cx="536632" cy="152400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4010" y="2746955"/>
              <a:ext cx="1341582" cy="15240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JVM</a:t>
              </a:r>
              <a:endParaRPr lang="en-US" dirty="0"/>
            </a:p>
          </p:txBody>
        </p:sp>
        <p:sp>
          <p:nvSpPr>
            <p:cNvPr id="58" name="Left-Right Arrow 57"/>
            <p:cNvSpPr/>
            <p:nvPr/>
          </p:nvSpPr>
          <p:spPr>
            <a:xfrm>
              <a:off x="3037033" y="3398040"/>
              <a:ext cx="1408682" cy="134149"/>
            </a:xfrm>
            <a:prstGeom prst="left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78974" y="1846018"/>
            <a:ext cx="3936240" cy="2799244"/>
            <a:chOff x="1359615" y="2054671"/>
            <a:chExt cx="3936240" cy="2799244"/>
          </a:xfrm>
        </p:grpSpPr>
        <p:sp>
          <p:nvSpPr>
            <p:cNvPr id="29" name="Rounded Rectangle 28"/>
            <p:cNvSpPr/>
            <p:nvPr/>
          </p:nvSpPr>
          <p:spPr>
            <a:xfrm>
              <a:off x="1359615" y="2054671"/>
              <a:ext cx="3936240" cy="279924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4754" y="2701470"/>
              <a:ext cx="536632" cy="152400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44010" y="2728683"/>
              <a:ext cx="1341582" cy="15240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JVM</a:t>
              </a:r>
              <a:endParaRPr lang="en-US" dirty="0"/>
            </a:p>
          </p:txBody>
        </p:sp>
        <p:sp>
          <p:nvSpPr>
            <p:cNvPr id="32" name="Left-Right Arrow 31"/>
            <p:cNvSpPr/>
            <p:nvPr/>
          </p:nvSpPr>
          <p:spPr>
            <a:xfrm>
              <a:off x="3037033" y="3398040"/>
              <a:ext cx="1408682" cy="134149"/>
            </a:xfrm>
            <a:prstGeom prst="left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448327" y="2549070"/>
            <a:ext cx="536632" cy="15240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7834" y="2539999"/>
            <a:ext cx="1341582" cy="15240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JVM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1133930" y="3245640"/>
            <a:ext cx="1408682" cy="134149"/>
          </a:xfrm>
          <a:prstGeom prst="left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4210333" y="3202098"/>
            <a:ext cx="668641" cy="110617"/>
          </a:xfrm>
          <a:prstGeom prst="left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92405" y="1333491"/>
            <a:ext cx="1705429" cy="480785"/>
            <a:chOff x="992405" y="1333491"/>
            <a:chExt cx="1705429" cy="480785"/>
          </a:xfrm>
        </p:grpSpPr>
        <p:sp>
          <p:nvSpPr>
            <p:cNvPr id="28" name="Freeform 27"/>
            <p:cNvSpPr/>
            <p:nvPr/>
          </p:nvSpPr>
          <p:spPr>
            <a:xfrm>
              <a:off x="992405" y="1333491"/>
              <a:ext cx="1705429" cy="480785"/>
            </a:xfrm>
            <a:custGeom>
              <a:avLst/>
              <a:gdLst>
                <a:gd name="connsiteX0" fmla="*/ 0 w 1705429"/>
                <a:gd name="connsiteY0" fmla="*/ 480785 h 480785"/>
                <a:gd name="connsiteX1" fmla="*/ 780143 w 1705429"/>
                <a:gd name="connsiteY1" fmla="*/ 0 h 480785"/>
                <a:gd name="connsiteX2" fmla="*/ 1705429 w 1705429"/>
                <a:gd name="connsiteY2" fmla="*/ 480785 h 48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429" h="480785">
                  <a:moveTo>
                    <a:pt x="0" y="480785"/>
                  </a:moveTo>
                  <a:cubicBezTo>
                    <a:pt x="247952" y="240392"/>
                    <a:pt x="495905" y="0"/>
                    <a:pt x="780143" y="0"/>
                  </a:cubicBezTo>
                  <a:cubicBezTo>
                    <a:pt x="1064381" y="0"/>
                    <a:pt x="1536096" y="394606"/>
                    <a:pt x="1705429" y="480785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0929" y="1475722"/>
              <a:ext cx="1184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local socket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94090" y="1333491"/>
            <a:ext cx="1705429" cy="512527"/>
            <a:chOff x="3594090" y="1333491"/>
            <a:chExt cx="1705429" cy="512527"/>
          </a:xfrm>
        </p:grpSpPr>
        <p:sp>
          <p:nvSpPr>
            <p:cNvPr id="33" name="Freeform 32"/>
            <p:cNvSpPr/>
            <p:nvPr/>
          </p:nvSpPr>
          <p:spPr>
            <a:xfrm>
              <a:off x="3594090" y="1333491"/>
              <a:ext cx="1705429" cy="480785"/>
            </a:xfrm>
            <a:custGeom>
              <a:avLst/>
              <a:gdLst>
                <a:gd name="connsiteX0" fmla="*/ 0 w 1705429"/>
                <a:gd name="connsiteY0" fmla="*/ 480785 h 480785"/>
                <a:gd name="connsiteX1" fmla="*/ 780143 w 1705429"/>
                <a:gd name="connsiteY1" fmla="*/ 0 h 480785"/>
                <a:gd name="connsiteX2" fmla="*/ 1705429 w 1705429"/>
                <a:gd name="connsiteY2" fmla="*/ 480785 h 48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429" h="480785">
                  <a:moveTo>
                    <a:pt x="0" y="480785"/>
                  </a:moveTo>
                  <a:cubicBezTo>
                    <a:pt x="247952" y="240392"/>
                    <a:pt x="495905" y="0"/>
                    <a:pt x="780143" y="0"/>
                  </a:cubicBezTo>
                  <a:cubicBezTo>
                    <a:pt x="1064381" y="0"/>
                    <a:pt x="1536096" y="394606"/>
                    <a:pt x="1705429" y="480785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81549" y="1507464"/>
              <a:ext cx="1479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cluster network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59645" y="1333491"/>
            <a:ext cx="1705429" cy="512527"/>
            <a:chOff x="6259645" y="1333491"/>
            <a:chExt cx="1705429" cy="512527"/>
          </a:xfrm>
        </p:grpSpPr>
        <p:sp>
          <p:nvSpPr>
            <p:cNvPr id="38" name="Freeform 37"/>
            <p:cNvSpPr/>
            <p:nvPr/>
          </p:nvSpPr>
          <p:spPr>
            <a:xfrm>
              <a:off x="6259645" y="1333491"/>
              <a:ext cx="1705429" cy="480785"/>
            </a:xfrm>
            <a:custGeom>
              <a:avLst/>
              <a:gdLst>
                <a:gd name="connsiteX0" fmla="*/ 0 w 1705429"/>
                <a:gd name="connsiteY0" fmla="*/ 480785 h 480785"/>
                <a:gd name="connsiteX1" fmla="*/ 780143 w 1705429"/>
                <a:gd name="connsiteY1" fmla="*/ 0 h 480785"/>
                <a:gd name="connsiteX2" fmla="*/ 1705429 w 1705429"/>
                <a:gd name="connsiteY2" fmla="*/ 480785 h 48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429" h="480785">
                  <a:moveTo>
                    <a:pt x="0" y="480785"/>
                  </a:moveTo>
                  <a:cubicBezTo>
                    <a:pt x="247952" y="240392"/>
                    <a:pt x="495905" y="0"/>
                    <a:pt x="780143" y="0"/>
                  </a:cubicBezTo>
                  <a:cubicBezTo>
                    <a:pt x="1064381" y="0"/>
                    <a:pt x="1536096" y="394606"/>
                    <a:pt x="1705429" y="480785"/>
                  </a:cubicBezTo>
                </a:path>
              </a:pathLst>
            </a:custGeom>
            <a:ln>
              <a:tailEnd type="triangl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56392" y="1507464"/>
              <a:ext cx="1184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local socket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78684" y="1966676"/>
            <a:ext cx="1705429" cy="802574"/>
            <a:chOff x="6378684" y="1966676"/>
            <a:chExt cx="1705429" cy="802574"/>
          </a:xfrm>
        </p:grpSpPr>
        <p:sp>
          <p:nvSpPr>
            <p:cNvPr id="39" name="Freeform 38"/>
            <p:cNvSpPr/>
            <p:nvPr/>
          </p:nvSpPr>
          <p:spPr>
            <a:xfrm>
              <a:off x="6378684" y="1966676"/>
              <a:ext cx="1705429" cy="480785"/>
            </a:xfrm>
            <a:custGeom>
              <a:avLst/>
              <a:gdLst>
                <a:gd name="connsiteX0" fmla="*/ 0 w 1705429"/>
                <a:gd name="connsiteY0" fmla="*/ 480785 h 480785"/>
                <a:gd name="connsiteX1" fmla="*/ 780143 w 1705429"/>
                <a:gd name="connsiteY1" fmla="*/ 0 h 480785"/>
                <a:gd name="connsiteX2" fmla="*/ 1705429 w 1705429"/>
                <a:gd name="connsiteY2" fmla="*/ 480785 h 48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429" h="480785">
                  <a:moveTo>
                    <a:pt x="0" y="480785"/>
                  </a:moveTo>
                  <a:cubicBezTo>
                    <a:pt x="247952" y="240392"/>
                    <a:pt x="495905" y="0"/>
                    <a:pt x="780143" y="0"/>
                  </a:cubicBezTo>
                  <a:cubicBezTo>
                    <a:pt x="1064381" y="0"/>
                    <a:pt x="1536096" y="394606"/>
                    <a:pt x="1705429" y="480785"/>
                  </a:cubicBezTo>
                </a:path>
              </a:pathLst>
            </a:custGeom>
            <a:ln>
              <a:solidFill>
                <a:schemeClr val="accent2"/>
              </a:solidFill>
              <a:tailEnd type="triangl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43984" y="2107530"/>
              <a:ext cx="1402948" cy="6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 smtClean="0">
                  <a:solidFill>
                    <a:schemeClr val="accent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input data</a:t>
              </a:r>
            </a:p>
            <a:p>
              <a:pPr>
                <a:spcBef>
                  <a:spcPts val="600"/>
                </a:spcBef>
              </a:pPr>
              <a:r>
                <a:rPr lang="en-US" sz="1600" dirty="0" smtClean="0">
                  <a:solidFill>
                    <a:schemeClr val="accent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ser/de transfer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86809" y="3667816"/>
            <a:ext cx="1705429" cy="866049"/>
            <a:chOff x="6386809" y="3667816"/>
            <a:chExt cx="1705429" cy="866049"/>
          </a:xfrm>
        </p:grpSpPr>
        <p:sp>
          <p:nvSpPr>
            <p:cNvPr id="40" name="Freeform 39"/>
            <p:cNvSpPr/>
            <p:nvPr/>
          </p:nvSpPr>
          <p:spPr>
            <a:xfrm rot="10800000">
              <a:off x="6386809" y="4053080"/>
              <a:ext cx="1705429" cy="480785"/>
            </a:xfrm>
            <a:custGeom>
              <a:avLst/>
              <a:gdLst>
                <a:gd name="connsiteX0" fmla="*/ 0 w 1705429"/>
                <a:gd name="connsiteY0" fmla="*/ 480785 h 480785"/>
                <a:gd name="connsiteX1" fmla="*/ 780143 w 1705429"/>
                <a:gd name="connsiteY1" fmla="*/ 0 h 480785"/>
                <a:gd name="connsiteX2" fmla="*/ 1705429 w 1705429"/>
                <a:gd name="connsiteY2" fmla="*/ 480785 h 48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429" h="480785">
                  <a:moveTo>
                    <a:pt x="0" y="480785"/>
                  </a:moveTo>
                  <a:cubicBezTo>
                    <a:pt x="247952" y="240392"/>
                    <a:pt x="495905" y="0"/>
                    <a:pt x="780143" y="0"/>
                  </a:cubicBezTo>
                  <a:cubicBezTo>
                    <a:pt x="1064381" y="0"/>
                    <a:pt x="1536096" y="394606"/>
                    <a:pt x="1705429" y="480785"/>
                  </a:cubicBezTo>
                </a:path>
              </a:pathLst>
            </a:custGeom>
            <a:ln>
              <a:solidFill>
                <a:schemeClr val="accent2"/>
              </a:solidFill>
              <a:tailEnd type="triangle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98410" y="3667816"/>
              <a:ext cx="1402948" cy="661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 smtClean="0">
                  <a:solidFill>
                    <a:schemeClr val="accent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result data</a:t>
              </a:r>
            </a:p>
            <a:p>
              <a:pPr>
                <a:spcBef>
                  <a:spcPts val="600"/>
                </a:spcBef>
              </a:pPr>
              <a:r>
                <a:rPr lang="en-US" sz="1600" dirty="0" smtClean="0">
                  <a:solidFill>
                    <a:schemeClr val="accent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ser/de transfer</a:t>
              </a:r>
            </a:p>
          </p:txBody>
        </p:sp>
      </p:grpSp>
      <p:sp>
        <p:nvSpPr>
          <p:cNvPr id="51" name="Freeform 50"/>
          <p:cNvSpPr/>
          <p:nvPr/>
        </p:nvSpPr>
        <p:spPr>
          <a:xfrm rot="16200000">
            <a:off x="4000616" y="3182243"/>
            <a:ext cx="875266" cy="187559"/>
          </a:xfrm>
          <a:custGeom>
            <a:avLst/>
            <a:gdLst>
              <a:gd name="connsiteX0" fmla="*/ 0 w 1705429"/>
              <a:gd name="connsiteY0" fmla="*/ 480785 h 480785"/>
              <a:gd name="connsiteX1" fmla="*/ 780143 w 1705429"/>
              <a:gd name="connsiteY1" fmla="*/ 0 h 480785"/>
              <a:gd name="connsiteX2" fmla="*/ 1705429 w 1705429"/>
              <a:gd name="connsiteY2" fmla="*/ 480785 h 48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5429" h="480785">
                <a:moveTo>
                  <a:pt x="0" y="480785"/>
                </a:moveTo>
                <a:cubicBezTo>
                  <a:pt x="247952" y="240392"/>
                  <a:pt x="495905" y="0"/>
                  <a:pt x="780143" y="0"/>
                </a:cubicBezTo>
                <a:cubicBezTo>
                  <a:pt x="1064381" y="0"/>
                  <a:pt x="1536096" y="394606"/>
                  <a:pt x="1705429" y="480785"/>
                </a:cubicBezTo>
              </a:path>
            </a:pathLst>
          </a:custGeom>
          <a:ln>
            <a:solidFill>
              <a:schemeClr val="accent2"/>
            </a:solidFill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2" name="Freeform 51"/>
          <p:cNvSpPr/>
          <p:nvPr/>
        </p:nvSpPr>
        <p:spPr>
          <a:xfrm rot="5400000">
            <a:off x="4226112" y="3206739"/>
            <a:ext cx="875266" cy="187559"/>
          </a:xfrm>
          <a:custGeom>
            <a:avLst/>
            <a:gdLst>
              <a:gd name="connsiteX0" fmla="*/ 0 w 1705429"/>
              <a:gd name="connsiteY0" fmla="*/ 480785 h 480785"/>
              <a:gd name="connsiteX1" fmla="*/ 780143 w 1705429"/>
              <a:gd name="connsiteY1" fmla="*/ 0 h 480785"/>
              <a:gd name="connsiteX2" fmla="*/ 1705429 w 1705429"/>
              <a:gd name="connsiteY2" fmla="*/ 480785 h 48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5429" h="480785">
                <a:moveTo>
                  <a:pt x="0" y="480785"/>
                </a:moveTo>
                <a:cubicBezTo>
                  <a:pt x="247952" y="240392"/>
                  <a:pt x="495905" y="0"/>
                  <a:pt x="780143" y="0"/>
                </a:cubicBezTo>
                <a:cubicBezTo>
                  <a:pt x="1064381" y="0"/>
                  <a:pt x="1536096" y="394606"/>
                  <a:pt x="1705429" y="480785"/>
                </a:cubicBezTo>
              </a:path>
            </a:pathLst>
          </a:custGeom>
          <a:ln>
            <a:solidFill>
              <a:schemeClr val="accent2"/>
            </a:solidFill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57567" y="2160290"/>
            <a:ext cx="748923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600" dirty="0" smtClean="0">
                <a:solidFill>
                  <a:schemeClr val="accent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data</a:t>
            </a:r>
          </a:p>
          <a:p>
            <a:pPr algn="ctr">
              <a:spcBef>
                <a:spcPts val="600"/>
              </a:spcBef>
            </a:pPr>
            <a:r>
              <a:rPr lang="en-US" sz="1600" dirty="0" smtClean="0">
                <a:solidFill>
                  <a:schemeClr val="accent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shuffle</a:t>
            </a:r>
          </a:p>
        </p:txBody>
      </p:sp>
    </p:spTree>
    <p:extLst>
      <p:ext uri="{BB962C8B-B14F-4D97-AF65-F5344CB8AC3E}">
        <p14:creationId xmlns:p14="http://schemas.microsoft.com/office/powerpoint/2010/main" val="3822915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dapply vs. gapply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78699"/>
              </p:ext>
            </p:extLst>
          </p:nvPr>
        </p:nvGraphicFramePr>
        <p:xfrm>
          <a:off x="254760" y="1342571"/>
          <a:ext cx="8765415" cy="3193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097"/>
                <a:gridCol w="3918857"/>
                <a:gridCol w="3214461"/>
              </a:tblGrid>
              <a:tr h="5358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dapply</a:t>
                      </a:r>
                      <a:endParaRPr lang="en-US" dirty="0"/>
                    </a:p>
                  </a:txBody>
                  <a:tcPr/>
                </a:tc>
              </a:tr>
              <a:tr h="88575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signature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ource Code Pro for Powerline"/>
                          <a:ea typeface="Source Sans Pro Light" charset="0"/>
                          <a:cs typeface="Source Code Pro for Powerline"/>
                        </a:rPr>
                        <a:t>gapply(df,</a:t>
                      </a:r>
                      <a:r>
                        <a:rPr lang="en-US" sz="1600" baseline="0" dirty="0" smtClean="0">
                          <a:latin typeface="Source Code Pro for Powerline"/>
                          <a:ea typeface="Source Sans Pro Light" charset="0"/>
                          <a:cs typeface="Source Code Pro for Powerline"/>
                        </a:rPr>
                        <a:t> cols, func, schema</a:t>
                      </a:r>
                      <a:r>
                        <a:rPr lang="en-US" sz="1600" baseline="0" dirty="0" smtClean="0">
                          <a:latin typeface="Source Code Pro for Powerline"/>
                          <a:ea typeface="Source Sans Pro Light" charset="0"/>
                          <a:cs typeface="Source Code Pro for Powerline"/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ource Code Pro for Powerline"/>
                          <a:ea typeface="Source Sans Pro Light" charset="0"/>
                          <a:cs typeface="Source Code Pro for Powerline"/>
                        </a:rPr>
                        <a:t>gapply(gdf,</a:t>
                      </a:r>
                      <a:r>
                        <a:rPr lang="en-US" sz="1600" baseline="0" dirty="0" smtClean="0">
                          <a:latin typeface="Source Code Pro for Powerline"/>
                          <a:ea typeface="Source Sans Pro Light" charset="0"/>
                          <a:cs typeface="Source Code Pro for Powerline"/>
                        </a:rPr>
                        <a:t> func, schema)</a:t>
                      </a:r>
                      <a:endParaRPr lang="en-US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ource Code Pro for Powerline"/>
                          <a:ea typeface="Source Sans Pro Light" charset="0"/>
                          <a:cs typeface="Source Code Pro for Powerline"/>
                        </a:rPr>
                        <a:t>dapply(df</a:t>
                      </a:r>
                      <a:r>
                        <a:rPr lang="en-US" sz="1600" baseline="0" dirty="0" smtClean="0">
                          <a:latin typeface="Source Code Pro for Powerline"/>
                          <a:ea typeface="Source Sans Pro Light" charset="0"/>
                          <a:cs typeface="Source Code Pro for Powerline"/>
                        </a:rPr>
                        <a:t>, func, schema)</a:t>
                      </a:r>
                      <a:endParaRPr lang="en-US" sz="1600" dirty="0" smtClean="0"/>
                    </a:p>
                  </a:txBody>
                  <a:tcPr/>
                </a:tc>
              </a:tr>
              <a:tr h="88575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user function</a:t>
                      </a:r>
                      <a:r>
                        <a:rPr lang="en-US" b="1" baseline="0" dirty="0" smtClean="0"/>
                        <a:t> signature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ource Code Pro for Powerline"/>
                          <a:ea typeface="Source Sans Pro Light" charset="0"/>
                          <a:cs typeface="Source Code Pro for Powerline"/>
                        </a:rPr>
                        <a:t>function(</a:t>
                      </a:r>
                      <a:r>
                        <a:rPr lang="en-US" sz="1600" b="0" dirty="0" smtClean="0">
                          <a:latin typeface="Source Code Pro for Powerline"/>
                          <a:ea typeface="Source Sans Pro Light" charset="0"/>
                          <a:cs typeface="Source Code Pro for Powerline"/>
                        </a:rPr>
                        <a:t>key</a:t>
                      </a:r>
                      <a:r>
                        <a:rPr lang="en-US" sz="1600" dirty="0" smtClean="0">
                          <a:latin typeface="Source Code Pro for Powerline"/>
                          <a:ea typeface="Source Sans Pro Light" charset="0"/>
                          <a:cs typeface="Source Code Pro for Powerline"/>
                        </a:rPr>
                        <a:t>, data)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Source Code Pro for Powerline"/>
                          <a:ea typeface="Source Sans Pro Light" charset="0"/>
                          <a:cs typeface="Source Code Pro for Powerline"/>
                        </a:rPr>
                        <a:t>function(data)</a:t>
                      </a:r>
                      <a:endParaRPr lang="en-US" sz="1600" dirty="0"/>
                    </a:p>
                  </a:txBody>
                  <a:tcPr/>
                </a:tc>
              </a:tr>
              <a:tr h="88575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 partition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controlled by grouping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controlled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54759" y="1896018"/>
            <a:ext cx="8765415" cy="8675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2533" y="2774914"/>
            <a:ext cx="8765415" cy="8675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3825" y="3659058"/>
            <a:ext cx="8765415" cy="8675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9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270" y="1312863"/>
            <a:ext cx="7634206" cy="3394075"/>
          </a:xfrm>
        </p:spPr>
        <p:txBody>
          <a:bodyPr>
            <a:normAutofit/>
          </a:bodyPr>
          <a:lstStyle/>
          <a:p>
            <a:r>
              <a:rPr lang="en-US" sz="2400" dirty="0"/>
              <a:t>Do not use </a:t>
            </a:r>
            <a:r>
              <a:rPr lang="en-US" sz="2400" dirty="0" smtClean="0"/>
              <a:t>spark.lapply() </a:t>
            </a:r>
            <a:r>
              <a:rPr lang="en-US" sz="2400" dirty="0"/>
              <a:t>to </a:t>
            </a:r>
            <a:r>
              <a:rPr lang="en-US" sz="2400" dirty="0" smtClean="0"/>
              <a:t>distribute large data sets</a:t>
            </a:r>
            <a:endParaRPr lang="en-US" sz="2400" dirty="0"/>
          </a:p>
          <a:p>
            <a:r>
              <a:rPr lang="en-US" sz="2400" dirty="0" smtClean="0"/>
              <a:t>Do not pack data in the closure</a:t>
            </a:r>
          </a:p>
          <a:p>
            <a:r>
              <a:rPr lang="en-US" sz="2400" dirty="0" smtClean="0"/>
              <a:t>Watch for skew in data</a:t>
            </a:r>
          </a:p>
          <a:p>
            <a:pPr lvl="1"/>
            <a:r>
              <a:rPr lang="en-US" sz="2200" dirty="0" smtClean="0"/>
              <a:t>Are partitions evenly sized?</a:t>
            </a:r>
          </a:p>
          <a:p>
            <a:r>
              <a:rPr lang="en-US" sz="2400" dirty="0" smtClean="0"/>
              <a:t>Auxiliary data</a:t>
            </a:r>
          </a:p>
          <a:p>
            <a:pPr lvl="1"/>
            <a:r>
              <a:rPr lang="en-US" sz="2200" dirty="0" smtClean="0"/>
              <a:t>Can be joined with input DataFrame</a:t>
            </a:r>
          </a:p>
          <a:p>
            <a:pPr lvl="1"/>
            <a:r>
              <a:rPr lang="en-US" sz="2200" dirty="0" smtClean="0"/>
              <a:t>Can be distributed to all the workers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8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on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24" y="1312863"/>
            <a:ext cx="7743852" cy="33940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SparkR closure  capture does not include packages</a:t>
            </a:r>
          </a:p>
          <a:p>
            <a:r>
              <a:rPr lang="en-US" sz="2400" dirty="0" smtClean="0"/>
              <a:t>You need to import packages on each worker inside your function</a:t>
            </a:r>
          </a:p>
          <a:p>
            <a:r>
              <a:rPr lang="en-US" sz="2400" dirty="0" smtClean="0"/>
              <a:t>If not installed install packages on workers out-of-band</a:t>
            </a:r>
          </a:p>
          <a:p>
            <a:r>
              <a:rPr lang="en-US" sz="2400" dirty="0" smtClean="0"/>
              <a:t>spark.lapply() can be used to install packages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9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user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32" y="1312863"/>
            <a:ext cx="7643343" cy="33940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Verify your code on the Driver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Interactively execute the code on the cluster</a:t>
            </a:r>
          </a:p>
          <a:p>
            <a:pPr marL="741362" lvl="1" indent="-285750"/>
            <a:r>
              <a:rPr lang="en-US" dirty="0" smtClean="0"/>
              <a:t>When R worker fails, Spark Driver throws exception with the  R error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Inspect details of failure reason of failed job in spark UI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Inspect </a:t>
            </a:r>
            <a:r>
              <a:rPr lang="en-US" dirty="0" err="1" smtClean="0"/>
              <a:t>stdout</a:t>
            </a:r>
            <a:r>
              <a:rPr lang="en-US" dirty="0" smtClean="0"/>
              <a:t>/</a:t>
            </a:r>
            <a:r>
              <a:rPr lang="en-US" dirty="0" err="1" smtClean="0"/>
              <a:t>stderror</a:t>
            </a:r>
            <a:r>
              <a:rPr lang="en-US" dirty="0" smtClean="0"/>
              <a:t> of workers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8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1" y="1332521"/>
            <a:ext cx="6613058" cy="2202406"/>
          </a:xfrm>
        </p:spPr>
        <p:txBody>
          <a:bodyPr>
            <a:normAutofit/>
          </a:bodyPr>
          <a:lstStyle/>
          <a:p>
            <a:pPr algn="ctr"/>
            <a:r>
              <a:rPr lang="en-US" sz="14800" dirty="0" smtClean="0"/>
              <a:t>Demo</a:t>
            </a:r>
            <a:endParaRPr lang="en-US" sz="1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06E0D-5B7F-FF41-ADAC-10EAED37AB7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21853" y="3534927"/>
            <a:ext cx="3429294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hlinkClick r:id="rId3"/>
              </a:rPr>
              <a:t>http://bit.ly/</a:t>
            </a:r>
            <a:r>
              <a:rPr lang="en-US" sz="2800" dirty="0" smtClean="0">
                <a:hlinkClick r:id="rId3"/>
              </a:rPr>
              <a:t>2krYMwC</a:t>
            </a:r>
            <a:endParaRPr lang="en-US" sz="2800" dirty="0" smtClean="0">
              <a:hlinkClick r:id="rId4"/>
            </a:endParaRPr>
          </a:p>
          <a:p>
            <a:pPr>
              <a:spcBef>
                <a:spcPts val="600"/>
              </a:spcBef>
            </a:pPr>
            <a:r>
              <a:rPr lang="en-US" sz="2800" dirty="0" smtClean="0">
                <a:hlinkClick r:id="rId4"/>
              </a:rPr>
              <a:t>http</a:t>
            </a:r>
            <a:r>
              <a:rPr lang="en-US" sz="2800" dirty="0">
                <a:hlinkClick r:id="rId4"/>
              </a:rPr>
              <a:t>://bit.ly/</a:t>
            </a:r>
            <a:r>
              <a:rPr lang="en-US" sz="2800" dirty="0" smtClean="0">
                <a:hlinkClick r:id="rId4"/>
              </a:rPr>
              <a:t>2ltLVKs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79779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65" y="1312863"/>
            <a:ext cx="8134349" cy="3394075"/>
          </a:xfrm>
        </p:spPr>
        <p:txBody>
          <a:bodyPr>
            <a:noAutofit/>
          </a:bodyPr>
          <a:lstStyle/>
          <a:p>
            <a:r>
              <a:rPr lang="en-US" sz="2800" dirty="0" smtClean="0"/>
              <a:t>Former Data Scientist at Apple Siri</a:t>
            </a:r>
          </a:p>
          <a:p>
            <a:r>
              <a:rPr lang="en-US" sz="2800" dirty="0" smtClean="0"/>
              <a:t>Software Engineer at Databricks </a:t>
            </a:r>
          </a:p>
          <a:p>
            <a:r>
              <a:rPr lang="en-US" sz="2800" dirty="0" smtClean="0"/>
              <a:t>Started using Apache Spark since version 0.6 </a:t>
            </a:r>
            <a:endParaRPr lang="en-US" sz="2800" dirty="0"/>
          </a:p>
          <a:p>
            <a:r>
              <a:rPr lang="en-US" sz="2800" dirty="0" smtClean="0"/>
              <a:t>Developed first version of Apache Spark CSV data source</a:t>
            </a:r>
          </a:p>
          <a:p>
            <a:r>
              <a:rPr lang="en-US" sz="2800" dirty="0" smtClean="0"/>
              <a:t>Worked on SparkR </a:t>
            </a:r>
            <a:r>
              <a:rPr lang="en-US" sz="2800" dirty="0"/>
              <a:t> </a:t>
            </a:r>
            <a:r>
              <a:rPr lang="en-US" sz="2800" dirty="0" smtClean="0"/>
              <a:t>&amp;Databricks R Notebook feature</a:t>
            </a:r>
          </a:p>
          <a:p>
            <a:r>
              <a:rPr lang="en-US" sz="3000" dirty="0" smtClean="0"/>
              <a:t>Currently focusing on R experience at Databricks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5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111" y="2222809"/>
            <a:ext cx="7739943" cy="1248834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8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312863"/>
            <a:ext cx="8496757" cy="1887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An R package distributed with Apache Spark:</a:t>
            </a:r>
            <a:endParaRPr lang="en-US" sz="2400" b="1" dirty="0"/>
          </a:p>
          <a:p>
            <a:pPr>
              <a:buFont typeface="Lucida Grande"/>
              <a:buChar char="-"/>
            </a:pPr>
            <a:r>
              <a:rPr lang="en-US" sz="2400" b="1" dirty="0" smtClean="0"/>
              <a:t>Provides R frontend to Spark</a:t>
            </a:r>
          </a:p>
          <a:p>
            <a:pPr>
              <a:buFont typeface="Lucida Grande"/>
              <a:buChar char="-"/>
            </a:pPr>
            <a:r>
              <a:rPr lang="en-US" sz="2400" b="1" dirty="0" smtClean="0"/>
              <a:t>Exposes Spark DataFrames (inspired by R and Pandas)	</a:t>
            </a:r>
          </a:p>
          <a:p>
            <a:pPr>
              <a:buFont typeface="Lucida Grande"/>
              <a:buChar char="-"/>
            </a:pPr>
            <a:r>
              <a:rPr lang="en-US" sz="2400" b="1" dirty="0" smtClean="0"/>
              <a:t>Convenient interoperability between R and Spark DataFrames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CEE41-56C2-4BEF-93D1-F33533A98DBF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467360" y="3096207"/>
            <a:ext cx="3718560" cy="1636225"/>
            <a:chOff x="467360" y="3096207"/>
            <a:chExt cx="3718560" cy="1636225"/>
          </a:xfrm>
        </p:grpSpPr>
        <p:sp>
          <p:nvSpPr>
            <p:cNvPr id="6" name="Rounded Rectangle 5"/>
            <p:cNvSpPr/>
            <p:nvPr/>
          </p:nvSpPr>
          <p:spPr>
            <a:xfrm>
              <a:off x="467360" y="3696112"/>
              <a:ext cx="3718560" cy="10363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latin typeface="Source Sans Pro"/>
                  <a:cs typeface="Source Sans Pro"/>
                </a:rPr>
                <a:t>distributed/robust processing, data sources, off-memory data structures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9973" y="3096207"/>
              <a:ext cx="1112543" cy="59076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165600" y="3224086"/>
            <a:ext cx="4206240" cy="1499210"/>
            <a:chOff x="4165600" y="3224086"/>
            <a:chExt cx="4206240" cy="1499210"/>
          </a:xfrm>
        </p:grpSpPr>
        <p:sp>
          <p:nvSpPr>
            <p:cNvPr id="11" name="TextBox 10"/>
            <p:cNvSpPr txBox="1"/>
            <p:nvPr/>
          </p:nvSpPr>
          <p:spPr>
            <a:xfrm>
              <a:off x="4165600" y="3737776"/>
              <a:ext cx="4912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+</a:t>
              </a:r>
              <a:endParaRPr lang="en-US" sz="4800" b="1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653280" y="3224086"/>
              <a:ext cx="3718560" cy="1499210"/>
              <a:chOff x="4653280" y="3224086"/>
              <a:chExt cx="3718560" cy="149921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4653280" y="3686976"/>
                <a:ext cx="3718560" cy="103632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latin typeface="Source Sans Pro"/>
                    <a:cs typeface="Source Sans Pro"/>
                  </a:rPr>
                  <a:t>Dynamic environment, interactivity, packages, visualization</a:t>
                </a: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35873" y="3224086"/>
                <a:ext cx="580307" cy="449738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9572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45"/>
    </mc:Choice>
    <mc:Fallback xmlns="">
      <p:transition xmlns:p14="http://schemas.microsoft.com/office/powerpoint/2010/main" spd="slow" advTm="56445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CEE41-56C2-4BEF-93D1-F33533A98DB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16368" y="1207342"/>
            <a:ext cx="133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Spark Driver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11420" y="1582959"/>
            <a:ext cx="3219796" cy="27992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57094" y="1931747"/>
            <a:ext cx="1341582" cy="213744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JVM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06568" y="1931747"/>
            <a:ext cx="1815590" cy="2137442"/>
            <a:chOff x="706568" y="1931747"/>
            <a:chExt cx="1815590" cy="2137442"/>
          </a:xfrm>
        </p:grpSpPr>
        <p:sp>
          <p:nvSpPr>
            <p:cNvPr id="11" name="Rectangle 10"/>
            <p:cNvSpPr/>
            <p:nvPr/>
          </p:nvSpPr>
          <p:spPr>
            <a:xfrm>
              <a:off x="706568" y="1931747"/>
              <a:ext cx="536632" cy="213744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1252214" y="2772420"/>
              <a:ext cx="2092726" cy="4471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 Backend</a:t>
              </a:r>
              <a:endParaRPr lang="en-US" dirty="0"/>
            </a:p>
          </p:txBody>
        </p:sp>
        <p:sp>
          <p:nvSpPr>
            <p:cNvPr id="15" name="Left-Right Arrow 14"/>
            <p:cNvSpPr/>
            <p:nvPr/>
          </p:nvSpPr>
          <p:spPr>
            <a:xfrm>
              <a:off x="1296863" y="2915507"/>
              <a:ext cx="706566" cy="134149"/>
            </a:xfrm>
            <a:prstGeom prst="left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85738" y="1135794"/>
            <a:ext cx="1180592" cy="1404095"/>
            <a:chOff x="4543493" y="554482"/>
            <a:chExt cx="1180592" cy="1404095"/>
          </a:xfrm>
        </p:grpSpPr>
        <p:sp>
          <p:nvSpPr>
            <p:cNvPr id="16" name="Rounded Rectangle 15"/>
            <p:cNvSpPr/>
            <p:nvPr/>
          </p:nvSpPr>
          <p:spPr>
            <a:xfrm>
              <a:off x="4543493" y="921158"/>
              <a:ext cx="1180592" cy="103741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86593" y="1028479"/>
              <a:ext cx="876500" cy="8138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JVM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1874" y="554482"/>
              <a:ext cx="89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77147" y="2951643"/>
            <a:ext cx="1180592" cy="1404095"/>
            <a:chOff x="4543493" y="554482"/>
            <a:chExt cx="1180592" cy="1404095"/>
          </a:xfrm>
        </p:grpSpPr>
        <p:sp>
          <p:nvSpPr>
            <p:cNvPr id="27" name="Rounded Rectangle 26"/>
            <p:cNvSpPr/>
            <p:nvPr/>
          </p:nvSpPr>
          <p:spPr>
            <a:xfrm>
              <a:off x="4543493" y="921158"/>
              <a:ext cx="1180592" cy="103741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86593" y="1028479"/>
              <a:ext cx="876500" cy="8138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JVM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1874" y="554482"/>
              <a:ext cx="89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  <a:endParaRPr lang="en-US" dirty="0"/>
            </a:p>
          </p:txBody>
        </p:sp>
      </p:grpSp>
      <p:sp>
        <p:nvSpPr>
          <p:cNvPr id="31" name="Left-Right Arrow 30"/>
          <p:cNvSpPr/>
          <p:nvPr/>
        </p:nvSpPr>
        <p:spPr>
          <a:xfrm rot="19133868">
            <a:off x="3283050" y="2359593"/>
            <a:ext cx="1166684" cy="148079"/>
          </a:xfrm>
          <a:prstGeom prst="left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 rot="2481475">
            <a:off x="3274460" y="3397378"/>
            <a:ext cx="1166684" cy="148079"/>
          </a:xfrm>
          <a:prstGeom prst="left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214637" y="1017330"/>
            <a:ext cx="3573763" cy="3552130"/>
            <a:chOff x="5214637" y="1017330"/>
            <a:chExt cx="3573763" cy="355213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7020" y="1963493"/>
              <a:ext cx="1204983" cy="120498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2512" y="3208751"/>
              <a:ext cx="1955888" cy="626123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5214637" y="1269949"/>
              <a:ext cx="1457483" cy="3148032"/>
              <a:chOff x="5214637" y="1269949"/>
              <a:chExt cx="1457483" cy="3148032"/>
            </a:xfrm>
          </p:grpSpPr>
          <p:sp>
            <p:nvSpPr>
              <p:cNvPr id="39" name="Rectangle 38"/>
              <p:cNvSpPr/>
              <p:nvPr/>
            </p:nvSpPr>
            <p:spPr>
              <a:xfrm rot="5400000">
                <a:off x="4892409" y="2638269"/>
                <a:ext cx="3148032" cy="41139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 Sources</a:t>
                </a:r>
                <a:endParaRPr lang="en-US" dirty="0"/>
              </a:p>
            </p:txBody>
          </p:sp>
          <p:sp>
            <p:nvSpPr>
              <p:cNvPr id="40" name="Left-Right Arrow 39"/>
              <p:cNvSpPr/>
              <p:nvPr/>
            </p:nvSpPr>
            <p:spPr>
              <a:xfrm>
                <a:off x="5232170" y="1976464"/>
                <a:ext cx="1019603" cy="111238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Left-Right Arrow 40"/>
              <p:cNvSpPr/>
              <p:nvPr/>
            </p:nvSpPr>
            <p:spPr>
              <a:xfrm>
                <a:off x="5214637" y="3783370"/>
                <a:ext cx="1019603" cy="111238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29121" y="1017330"/>
              <a:ext cx="1198880" cy="80384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64680" y="4175760"/>
              <a:ext cx="1592695" cy="393700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706568" y="1928835"/>
            <a:ext cx="2707453" cy="213744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2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941"/>
    </mc:Choice>
    <mc:Fallback xmlns="">
      <p:transition xmlns:p14="http://schemas.microsoft.com/office/powerpoint/2010/main" spd="slow" advTm="8694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SparkR architecture (since 2.0)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CEE41-56C2-4BEF-93D1-F33533A98DB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16368" y="1207342"/>
            <a:ext cx="133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Spark Driver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411420" y="1582959"/>
            <a:ext cx="3219796" cy="2799244"/>
            <a:chOff x="411420" y="1582959"/>
            <a:chExt cx="3219796" cy="2799244"/>
          </a:xfrm>
        </p:grpSpPr>
        <p:sp>
          <p:nvSpPr>
            <p:cNvPr id="8" name="Rounded Rectangle 7"/>
            <p:cNvSpPr/>
            <p:nvPr/>
          </p:nvSpPr>
          <p:spPr>
            <a:xfrm>
              <a:off x="411420" y="1582959"/>
              <a:ext cx="3219796" cy="279924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6568" y="1931747"/>
              <a:ext cx="536632" cy="213744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057094" y="1931747"/>
              <a:ext cx="1341582" cy="2137442"/>
              <a:chOff x="2057094" y="1931747"/>
              <a:chExt cx="1341582" cy="213744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057094" y="1931747"/>
                <a:ext cx="1341582" cy="21374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 JVM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5400000">
                <a:off x="1252214" y="2772420"/>
                <a:ext cx="2092726" cy="44716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 Backend</a:t>
                </a:r>
                <a:endParaRPr lang="en-US" dirty="0"/>
              </a:p>
            </p:txBody>
          </p:sp>
        </p:grpSp>
        <p:sp>
          <p:nvSpPr>
            <p:cNvPr id="15" name="Left-Right Arrow 14"/>
            <p:cNvSpPr/>
            <p:nvPr/>
          </p:nvSpPr>
          <p:spPr>
            <a:xfrm>
              <a:off x="1296863" y="2915507"/>
              <a:ext cx="706566" cy="134149"/>
            </a:xfrm>
            <a:prstGeom prst="left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85738" y="1135794"/>
            <a:ext cx="1180592" cy="1404095"/>
            <a:chOff x="4543493" y="554482"/>
            <a:chExt cx="1180592" cy="1404095"/>
          </a:xfrm>
        </p:grpSpPr>
        <p:sp>
          <p:nvSpPr>
            <p:cNvPr id="16" name="Rounded Rectangle 15"/>
            <p:cNvSpPr/>
            <p:nvPr/>
          </p:nvSpPr>
          <p:spPr>
            <a:xfrm>
              <a:off x="4543493" y="921158"/>
              <a:ext cx="1180592" cy="103741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86593" y="1028479"/>
              <a:ext cx="876500" cy="5847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JVM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1874" y="554482"/>
              <a:ext cx="89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77147" y="2951643"/>
            <a:ext cx="1180592" cy="1404095"/>
            <a:chOff x="4543493" y="554482"/>
            <a:chExt cx="1180592" cy="1404095"/>
          </a:xfrm>
        </p:grpSpPr>
        <p:sp>
          <p:nvSpPr>
            <p:cNvPr id="27" name="Rounded Rectangle 26"/>
            <p:cNvSpPr/>
            <p:nvPr/>
          </p:nvSpPr>
          <p:spPr>
            <a:xfrm>
              <a:off x="4543493" y="921158"/>
              <a:ext cx="1180592" cy="103741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86593" y="1028479"/>
              <a:ext cx="876500" cy="526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JVM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1874" y="554482"/>
              <a:ext cx="89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</a:t>
              </a:r>
              <a:endParaRPr lang="en-US" dirty="0"/>
            </a:p>
          </p:txBody>
        </p:sp>
      </p:grpSp>
      <p:sp>
        <p:nvSpPr>
          <p:cNvPr id="31" name="Left-Right Arrow 30"/>
          <p:cNvSpPr/>
          <p:nvPr/>
        </p:nvSpPr>
        <p:spPr>
          <a:xfrm rot="19133868">
            <a:off x="3283050" y="2359593"/>
            <a:ext cx="1166684" cy="148079"/>
          </a:xfrm>
          <a:prstGeom prst="left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 rot="2481475">
            <a:off x="3274460" y="3397378"/>
            <a:ext cx="1166684" cy="148079"/>
          </a:xfrm>
          <a:prstGeom prst="left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020" y="1963493"/>
            <a:ext cx="1204983" cy="120498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512" y="3208751"/>
            <a:ext cx="1955888" cy="626123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 rot="5400000">
            <a:off x="4892409" y="2638269"/>
            <a:ext cx="3148032" cy="41139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40" name="Left-Right Arrow 39"/>
          <p:cNvSpPr/>
          <p:nvPr/>
        </p:nvSpPr>
        <p:spPr>
          <a:xfrm>
            <a:off x="5232170" y="1976464"/>
            <a:ext cx="1019603" cy="111238"/>
          </a:xfrm>
          <a:prstGeom prst="left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-Right Arrow 40"/>
          <p:cNvSpPr/>
          <p:nvPr/>
        </p:nvSpPr>
        <p:spPr>
          <a:xfrm>
            <a:off x="5214637" y="3783370"/>
            <a:ext cx="1019603" cy="111238"/>
          </a:xfrm>
          <a:prstGeom prst="left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9121" y="1017330"/>
            <a:ext cx="1198880" cy="8038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4680" y="4175760"/>
            <a:ext cx="1592695" cy="3937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328160" y="2235199"/>
            <a:ext cx="883920" cy="2540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338320" y="4013199"/>
            <a:ext cx="833120" cy="2540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6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941"/>
    </mc:Choice>
    <mc:Fallback xmlns="">
      <p:transition xmlns:p14="http://schemas.microsoft.com/office/powerpoint/2010/main" spd="slow" advTm="869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SparkR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67289"/>
            <a:ext cx="4371657" cy="33940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Source Sans Pro"/>
                <a:cs typeface="Source Sans Pro"/>
              </a:rPr>
              <a:t>IO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read.df</a:t>
            </a:r>
            <a:r>
              <a:rPr lang="en-US" dirty="0" smtClean="0">
                <a:latin typeface="Source Code Pro"/>
                <a:cs typeface="Source Code Pro"/>
              </a:rPr>
              <a:t> / </a:t>
            </a:r>
            <a:r>
              <a:rPr lang="en-US" dirty="0" err="1" smtClean="0">
                <a:latin typeface="Source Code Pro"/>
                <a:cs typeface="Source Code Pro"/>
              </a:rPr>
              <a:t>write.df</a:t>
            </a:r>
            <a:r>
              <a:rPr lang="en-US" dirty="0" smtClean="0">
                <a:latin typeface="Source Code Pro"/>
                <a:cs typeface="Source Code Pro"/>
              </a:rPr>
              <a:t> /</a:t>
            </a:r>
          </a:p>
          <a:p>
            <a:pPr marL="0" indent="0">
              <a:buNone/>
            </a:pPr>
            <a:r>
              <a:rPr lang="en-US" dirty="0" err="1" smtClean="0">
                <a:latin typeface="Source Code Pro"/>
                <a:cs typeface="Source Code Pro"/>
              </a:rPr>
              <a:t>createDataFrame</a:t>
            </a:r>
            <a:r>
              <a:rPr lang="en-US" dirty="0" smtClean="0">
                <a:latin typeface="Source Code Pro"/>
                <a:cs typeface="Source Code Pro"/>
              </a:rPr>
              <a:t> / </a:t>
            </a:r>
            <a:r>
              <a:rPr lang="en-US" dirty="0">
                <a:latin typeface="Source Code Pro"/>
                <a:cs typeface="Source Code Pro"/>
              </a:rPr>
              <a:t>collect</a:t>
            </a:r>
            <a:endParaRPr lang="en-US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Source Sans Pro"/>
                <a:cs typeface="Source Sans Pro"/>
              </a:rPr>
              <a:t>Caching</a:t>
            </a:r>
          </a:p>
          <a:p>
            <a:pPr marL="0" indent="0">
              <a:buNone/>
            </a:pPr>
            <a:r>
              <a:rPr lang="en-US" dirty="0" smtClean="0">
                <a:latin typeface="Source Code Pro"/>
                <a:cs typeface="Source Code Pro"/>
              </a:rPr>
              <a:t>cache / </a:t>
            </a:r>
            <a:r>
              <a:rPr lang="en-US" dirty="0">
                <a:latin typeface="Source Code Pro"/>
                <a:cs typeface="Source Code Pro"/>
              </a:rPr>
              <a:t>persist / </a:t>
            </a:r>
            <a:r>
              <a:rPr lang="en-US" dirty="0" smtClean="0">
                <a:latin typeface="Source Code Pro"/>
                <a:cs typeface="Source Code Pro"/>
              </a:rPr>
              <a:t>unpersist /</a:t>
            </a:r>
          </a:p>
          <a:p>
            <a:pPr marL="0" indent="0">
              <a:buNone/>
            </a:pPr>
            <a:r>
              <a:rPr lang="en-US" dirty="0">
                <a:latin typeface="Source Code Pro"/>
                <a:cs typeface="Source Code Pro"/>
              </a:rPr>
              <a:t>cacheTable / </a:t>
            </a:r>
            <a:r>
              <a:rPr lang="en-US" dirty="0" smtClean="0">
                <a:latin typeface="Source Code Pro"/>
                <a:cs typeface="Source Code Pro"/>
              </a:rPr>
              <a:t>uncacheTable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Source Sans Pro"/>
              </a:rPr>
              <a:t>SQL</a:t>
            </a:r>
            <a:r>
              <a:rPr lang="en-US" sz="2400" dirty="0">
                <a:latin typeface="Source Code Pro"/>
                <a:cs typeface="Source Code Pro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Source Code Pro"/>
                <a:cs typeface="Source Code Pro"/>
              </a:rPr>
              <a:t>sql / table / </a:t>
            </a:r>
            <a:r>
              <a:rPr lang="en-US" sz="2200" dirty="0" smtClean="0">
                <a:latin typeface="Source Code Pro"/>
                <a:cs typeface="Source Code Pro"/>
              </a:rPr>
              <a:t>saveAsTable /</a:t>
            </a:r>
            <a:endParaRPr lang="en-US" sz="2200" dirty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2200" dirty="0">
                <a:latin typeface="Source Code Pro"/>
                <a:cs typeface="Source Code Pro"/>
              </a:rPr>
              <a:t>registerTempTable / </a:t>
            </a:r>
            <a:r>
              <a:rPr lang="en-US" sz="2200" dirty="0" smtClean="0">
                <a:latin typeface="Source Code Pro"/>
                <a:cs typeface="Source Code Pro"/>
              </a:rPr>
              <a:t>tables</a:t>
            </a:r>
            <a:endParaRPr lang="en-US" sz="2200" dirty="0">
              <a:latin typeface="Source Code Pro"/>
              <a:cs typeface="Source Code 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CEE41-56C2-4BEF-93D1-F33533A98DB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09783" y="1307059"/>
            <a:ext cx="4534217" cy="363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ＭＳ Ｐゴシック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+mn-cs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+mn-cs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+mn-cs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  <a:latin typeface="Source Sans Pro"/>
                <a:cs typeface="Source Sans Pro"/>
              </a:rPr>
              <a:t>ML Lib</a:t>
            </a:r>
            <a:endParaRPr lang="en-US" dirty="0">
              <a:solidFill>
                <a:srgbClr val="0000FF"/>
              </a:solidFill>
              <a:latin typeface="Source Sans Pro"/>
              <a:cs typeface="Source Sans Pro"/>
            </a:endParaRPr>
          </a:p>
          <a:p>
            <a:pPr marL="0" indent="0"/>
            <a:r>
              <a:rPr lang="en-US" sz="2000" dirty="0" err="1" smtClean="0">
                <a:latin typeface="Source Code Pro"/>
                <a:cs typeface="Source Code Pro"/>
              </a:rPr>
              <a:t>glm</a:t>
            </a:r>
            <a:r>
              <a:rPr lang="en-US" sz="2000" dirty="0" smtClean="0">
                <a:latin typeface="Source Code Pro"/>
                <a:cs typeface="Source Code Pro"/>
              </a:rPr>
              <a:t> / </a:t>
            </a:r>
            <a:r>
              <a:rPr lang="en-US" sz="2000" dirty="0" err="1" smtClean="0">
                <a:latin typeface="Source Code Pro"/>
                <a:cs typeface="Source Code Pro"/>
              </a:rPr>
              <a:t>kmeans</a:t>
            </a:r>
            <a:r>
              <a:rPr lang="en-US" sz="2000" dirty="0" smtClean="0">
                <a:latin typeface="Source Code Pro"/>
                <a:cs typeface="Source Code Pro"/>
              </a:rPr>
              <a:t> / Naïve Bayes</a:t>
            </a:r>
          </a:p>
          <a:p>
            <a:pPr marL="0" indent="0"/>
            <a:r>
              <a:rPr lang="en-US" sz="2000" dirty="0" smtClean="0">
                <a:latin typeface="Source Code Pro"/>
                <a:cs typeface="Source Code Pro"/>
              </a:rPr>
              <a:t>Survival regression</a:t>
            </a:r>
          </a:p>
          <a:p>
            <a:r>
              <a:rPr lang="en-US" dirty="0">
                <a:solidFill>
                  <a:srgbClr val="0000FF"/>
                </a:solidFill>
                <a:latin typeface="Source Sans Pro"/>
                <a:cs typeface="Source Sans Pro"/>
              </a:rPr>
              <a:t>DataFrame API</a:t>
            </a:r>
          </a:p>
          <a:p>
            <a:r>
              <a:rPr lang="en-US" sz="2000" dirty="0" smtClean="0">
                <a:latin typeface="Source Code Pro"/>
                <a:cs typeface="Source Code Pro"/>
              </a:rPr>
              <a:t>select / subset / </a:t>
            </a:r>
            <a:r>
              <a:rPr lang="en-US" sz="2000" dirty="0" err="1" smtClean="0">
                <a:latin typeface="Source Code Pro"/>
                <a:cs typeface="Source Code Pro"/>
              </a:rPr>
              <a:t>groupBy</a:t>
            </a:r>
            <a:r>
              <a:rPr lang="en-US" sz="2000" dirty="0" smtClean="0">
                <a:latin typeface="Source Code Pro"/>
                <a:cs typeface="Source Code Pro"/>
              </a:rPr>
              <a:t> / </a:t>
            </a:r>
          </a:p>
          <a:p>
            <a:r>
              <a:rPr lang="en-US" sz="2000" dirty="0" smtClean="0">
                <a:latin typeface="Source Code Pro"/>
                <a:cs typeface="Source Code Pro"/>
              </a:rPr>
              <a:t>head / </a:t>
            </a:r>
            <a:r>
              <a:rPr lang="en-US" sz="2000" dirty="0" err="1" smtClean="0">
                <a:latin typeface="Source Code Pro"/>
                <a:cs typeface="Source Code Pro"/>
              </a:rPr>
              <a:t>avg</a:t>
            </a:r>
            <a:r>
              <a:rPr lang="en-US" sz="2000" dirty="0" smtClean="0">
                <a:latin typeface="Source Code Pro"/>
                <a:cs typeface="Source Code Pro"/>
              </a:rPr>
              <a:t> / column / dim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Source Sans Pro"/>
                <a:cs typeface="Source Sans Pro"/>
              </a:rPr>
              <a:t>UDF functionality (since 2.0)</a:t>
            </a:r>
            <a:endParaRPr lang="en-US" dirty="0">
              <a:solidFill>
                <a:srgbClr val="0000FF"/>
              </a:solidFill>
              <a:latin typeface="Source Sans Pro"/>
              <a:cs typeface="Source Sans Pro"/>
            </a:endParaRP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spark.lapply / dapply /</a:t>
            </a:r>
          </a:p>
          <a:p>
            <a:pPr marL="0" indent="0">
              <a:buNone/>
            </a:pPr>
            <a:r>
              <a:rPr lang="en-US" sz="2000" dirty="0">
                <a:latin typeface="Source Code Pro"/>
                <a:cs typeface="Source Code Pro"/>
              </a:rPr>
              <a:t>gapply / dapplyCollect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3520" y="894080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Newslab Thin"/>
                <a:cs typeface="Newslab Thin"/>
              </a:rPr>
              <a:t>http://</a:t>
            </a:r>
            <a:r>
              <a:rPr lang="en-US" u="sng" dirty="0" err="1">
                <a:latin typeface="Newslab Thin"/>
                <a:cs typeface="Newslab Thin"/>
              </a:rPr>
              <a:t>spark.apache.org</a:t>
            </a:r>
            <a:r>
              <a:rPr lang="en-US" u="sng" dirty="0">
                <a:latin typeface="Newslab Thin"/>
                <a:cs typeface="Newslab Thin"/>
              </a:rPr>
              <a:t>/docs/latest/</a:t>
            </a:r>
            <a:r>
              <a:rPr lang="en-US" u="sng" dirty="0" err="1">
                <a:latin typeface="Newslab Thin"/>
                <a:cs typeface="Newslab Thin"/>
              </a:rPr>
              <a:t>api</a:t>
            </a:r>
            <a:r>
              <a:rPr lang="en-US" u="sng" dirty="0">
                <a:latin typeface="Newslab Thin"/>
                <a:cs typeface="Newslab Thin"/>
              </a:rPr>
              <a:t>/R/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09782" y="3701143"/>
            <a:ext cx="4205431" cy="1233714"/>
          </a:xfrm>
          <a:prstGeom prst="roundRect">
            <a:avLst/>
          </a:prstGeom>
          <a:noFill/>
          <a:ln w="3810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988"/>
    </mc:Choice>
    <mc:Fallback xmlns="">
      <p:transition xmlns:p14="http://schemas.microsoft.com/office/powerpoint/2010/main" advTm="5198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SparkR UDF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353786" y="1469571"/>
            <a:ext cx="2712357" cy="3247571"/>
            <a:chOff x="353786" y="1469571"/>
            <a:chExt cx="2712357" cy="3247571"/>
          </a:xfrm>
        </p:grpSpPr>
        <p:sp>
          <p:nvSpPr>
            <p:cNvPr id="5" name="Rounded Rectangle 4"/>
            <p:cNvSpPr/>
            <p:nvPr/>
          </p:nvSpPr>
          <p:spPr>
            <a:xfrm>
              <a:off x="353786" y="1469571"/>
              <a:ext cx="2712357" cy="3247571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 cmpd="sng"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7070" y="1678195"/>
              <a:ext cx="2367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2800" u="sng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spark.lapply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7071" y="2304116"/>
              <a:ext cx="23676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Runs a function over a list of elements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3786" y="3681143"/>
              <a:ext cx="2683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 smtClean="0">
                  <a:latin typeface="Source Code Pro for Powerline"/>
                  <a:ea typeface="Source Sans Pro Light" charset="0"/>
                  <a:cs typeface="Source Code Pro for Powerline"/>
                </a:rPr>
                <a:t>spark.lapply()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18543" y="1469571"/>
            <a:ext cx="2712357" cy="3247572"/>
            <a:chOff x="3218543" y="1469571"/>
            <a:chExt cx="2712357" cy="3247572"/>
          </a:xfrm>
        </p:grpSpPr>
        <p:sp>
          <p:nvSpPr>
            <p:cNvPr id="8" name="Rounded Rectangle 7"/>
            <p:cNvSpPr/>
            <p:nvPr/>
          </p:nvSpPr>
          <p:spPr>
            <a:xfrm>
              <a:off x="3218543" y="1469571"/>
              <a:ext cx="2712357" cy="3247572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 cmpd="sng"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613" y="1666656"/>
              <a:ext cx="2367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2800" u="sng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dapply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54613" y="2302298"/>
              <a:ext cx="23676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Applies a function to each partition of a SparkDataFrame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47573" y="3680427"/>
              <a:ext cx="2683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 smtClean="0">
                  <a:latin typeface="Source Code Pro for Powerline"/>
                  <a:ea typeface="Source Sans Pro Light" charset="0"/>
                  <a:cs typeface="Source Code Pro for Powerline"/>
                </a:rPr>
                <a:t>dapply()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6685" y="4038600"/>
              <a:ext cx="2683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 smtClean="0">
                  <a:latin typeface="Source Code Pro for Powerline"/>
                  <a:ea typeface="Source Sans Pro Light" charset="0"/>
                  <a:cs typeface="Source Code Pro for Powerline"/>
                </a:rPr>
                <a:t>dapplyCollect()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02857" y="1469571"/>
            <a:ext cx="2719885" cy="3247572"/>
            <a:chOff x="6102857" y="1469571"/>
            <a:chExt cx="2719885" cy="3247572"/>
          </a:xfrm>
        </p:grpSpPr>
        <p:sp>
          <p:nvSpPr>
            <p:cNvPr id="9" name="Rounded Rectangle 8"/>
            <p:cNvSpPr/>
            <p:nvPr/>
          </p:nvSpPr>
          <p:spPr>
            <a:xfrm>
              <a:off x="6102857" y="1469571"/>
              <a:ext cx="2712357" cy="3247572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 cmpd="sng"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91942" y="1677603"/>
              <a:ext cx="23676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2800" u="sng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gapply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91942" y="2302298"/>
              <a:ext cx="23676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Applies a function to each group </a:t>
              </a:r>
              <a:r>
                <a:rPr lang="en-US" sz="2000" dirty="0">
                  <a:latin typeface="Source Sans Pro Light" charset="0"/>
                  <a:ea typeface="Source Sans Pro Light" charset="0"/>
                  <a:cs typeface="Source Sans Pro Light" charset="0"/>
                </a:rPr>
                <a:t> </a:t>
              </a:r>
              <a:r>
                <a:rPr lang="en-US" sz="20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within a SparkDataFrame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39415" y="3687691"/>
              <a:ext cx="2683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>
                  <a:latin typeface="Source Code Pro for Powerline"/>
                  <a:ea typeface="Source Sans Pro Light" charset="0"/>
                  <a:cs typeface="Source Code Pro for Powerline"/>
                </a:rPr>
                <a:t>g</a:t>
              </a:r>
              <a:r>
                <a:rPr lang="en-US" sz="1600" dirty="0" smtClean="0">
                  <a:latin typeface="Source Code Pro for Powerline"/>
                  <a:ea typeface="Source Sans Pro Light" charset="0"/>
                  <a:cs typeface="Source Code Pro for Powerline"/>
                </a:rPr>
                <a:t>apply()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28527" y="4045864"/>
              <a:ext cx="2683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>
                  <a:latin typeface="Source Code Pro for Powerline"/>
                  <a:ea typeface="Source Sans Pro Light" charset="0"/>
                  <a:cs typeface="Source Code Pro for Powerline"/>
                </a:rPr>
                <a:t>g</a:t>
              </a:r>
              <a:r>
                <a:rPr lang="en-US" sz="1600" dirty="0" smtClean="0">
                  <a:latin typeface="Source Code Pro for Powerline"/>
                  <a:ea typeface="Source Sans Pro Light" charset="0"/>
                  <a:cs typeface="Source Code Pro for Powerline"/>
                </a:rPr>
                <a:t>applyCollect()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621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spark.lapply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7484" y="1215572"/>
            <a:ext cx="81478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Simplest SparkR UDF pattern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For each element of a list: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Sends the function to an R worker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Executes the function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Returns the result of all workers as a list to R driver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29571" y="3714388"/>
            <a:ext cx="4281714" cy="1053654"/>
            <a:chOff x="2129571" y="3714388"/>
            <a:chExt cx="4281714" cy="1053654"/>
          </a:xfrm>
        </p:grpSpPr>
        <p:sp>
          <p:nvSpPr>
            <p:cNvPr id="6" name="TextBox 5"/>
            <p:cNvSpPr txBox="1"/>
            <p:nvPr/>
          </p:nvSpPr>
          <p:spPr>
            <a:xfrm>
              <a:off x="2129571" y="3780656"/>
              <a:ext cx="4281714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 smtClean="0">
                  <a:latin typeface="Source Code Pro for Powerline"/>
                  <a:ea typeface="Source Sans Pro Light" charset="0"/>
                  <a:cs typeface="Source Code Pro for Powerline"/>
                </a:rPr>
                <a:t>spark.lapply(1:100, function(x) {</a:t>
              </a:r>
            </a:p>
            <a:p>
              <a:pPr>
                <a:spcBef>
                  <a:spcPts val="600"/>
                </a:spcBef>
              </a:pPr>
              <a:r>
                <a:rPr lang="en-US" sz="1600" dirty="0" smtClean="0">
                  <a:latin typeface="Source Code Pro for Powerline"/>
                  <a:ea typeface="Source Sans Pro Light" charset="0"/>
                  <a:cs typeface="Source Code Pro for Powerline"/>
                </a:rPr>
                <a:t>  </a:t>
              </a:r>
              <a:r>
                <a:rPr lang="en-US" sz="1600" dirty="0" err="1" smtClean="0">
                  <a:latin typeface="Source Code Pro for Powerline"/>
                  <a:ea typeface="Source Sans Pro Light" charset="0"/>
                  <a:cs typeface="Source Code Pro for Powerline"/>
                </a:rPr>
                <a:t>runBootstrap</a:t>
              </a:r>
              <a:r>
                <a:rPr lang="en-US" sz="1600" dirty="0" smtClean="0">
                  <a:latin typeface="Source Code Pro for Powerline"/>
                  <a:ea typeface="Source Sans Pro Light" charset="0"/>
                  <a:cs typeface="Source Code Pro for Powerline"/>
                </a:rPr>
                <a:t>(x)</a:t>
              </a:r>
              <a:endParaRPr lang="en-US" sz="1600" dirty="0">
                <a:latin typeface="Source Code Pro for Powerline"/>
                <a:ea typeface="Source Sans Pro Light" charset="0"/>
                <a:cs typeface="Source Code Pro for Powerline"/>
              </a:endParaRPr>
            </a:p>
            <a:p>
              <a:pPr>
                <a:spcBef>
                  <a:spcPts val="600"/>
                </a:spcBef>
              </a:pPr>
              <a:r>
                <a:rPr lang="en-US" sz="1600" dirty="0" smtClean="0">
                  <a:latin typeface="Source Code Pro for Powerline"/>
                  <a:ea typeface="Source Sans Pro Light" charset="0"/>
                  <a:cs typeface="Source Code Pro for Powerline"/>
                </a:rPr>
                <a:t>}</a:t>
              </a:r>
              <a:endParaRPr lang="ar-IQ" sz="1600" dirty="0" smtClean="0">
                <a:latin typeface="Source Code Pro for Powerline"/>
                <a:ea typeface="Source Sans Pro Light" charset="0"/>
                <a:cs typeface="Source Code Pro for Powerline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29571" y="3714388"/>
              <a:ext cx="4281714" cy="1053654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 cmpd="sng">
                  <a:solidFill>
                    <a:srgbClr val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43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lab Thin" charset="0"/>
                <a:ea typeface="Newslab Thin" charset="0"/>
                <a:cs typeface="Newslab Thin" charset="0"/>
              </a:rPr>
              <a:t>spark.lapply control flow</a:t>
            </a:r>
            <a:endParaRPr lang="en-US" dirty="0">
              <a:latin typeface="Newslab Thin" charset="0"/>
              <a:ea typeface="Newslab Thin" charset="0"/>
              <a:cs typeface="Newslab Thi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CEE41-56C2-4BEF-93D1-F33533A98DB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54760" y="1846018"/>
            <a:ext cx="3936240" cy="27992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635554" y="2150818"/>
            <a:ext cx="3997607" cy="2799244"/>
            <a:chOff x="1103779" y="2054671"/>
            <a:chExt cx="3997607" cy="2799244"/>
          </a:xfrm>
        </p:grpSpPr>
        <p:sp>
          <p:nvSpPr>
            <p:cNvPr id="47" name="Rounded Rectangle 46"/>
            <p:cNvSpPr/>
            <p:nvPr/>
          </p:nvSpPr>
          <p:spPr>
            <a:xfrm>
              <a:off x="1103779" y="2054671"/>
              <a:ext cx="3936240" cy="279924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4754" y="2701470"/>
              <a:ext cx="536632" cy="152400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44010" y="2728683"/>
              <a:ext cx="1341582" cy="15240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JVM</a:t>
              </a:r>
              <a:endParaRPr lang="en-US" dirty="0"/>
            </a:p>
          </p:txBody>
        </p:sp>
        <p:sp>
          <p:nvSpPr>
            <p:cNvPr id="50" name="Left-Right Arrow 49"/>
            <p:cNvSpPr/>
            <p:nvPr/>
          </p:nvSpPr>
          <p:spPr>
            <a:xfrm>
              <a:off x="3037033" y="3398040"/>
              <a:ext cx="1408682" cy="134149"/>
            </a:xfrm>
            <a:prstGeom prst="left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57264" y="1998418"/>
            <a:ext cx="3936240" cy="2799244"/>
            <a:chOff x="1359615" y="2054671"/>
            <a:chExt cx="3936240" cy="2799244"/>
          </a:xfrm>
        </p:grpSpPr>
        <p:sp>
          <p:nvSpPr>
            <p:cNvPr id="33" name="Rounded Rectangle 32"/>
            <p:cNvSpPr/>
            <p:nvPr/>
          </p:nvSpPr>
          <p:spPr>
            <a:xfrm>
              <a:off x="1359615" y="2054671"/>
              <a:ext cx="3936240" cy="279924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64754" y="2701470"/>
              <a:ext cx="536632" cy="152400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544010" y="2728683"/>
              <a:ext cx="1341582" cy="15240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JVM</a:t>
              </a:r>
              <a:endParaRPr lang="en-US" dirty="0"/>
            </a:p>
          </p:txBody>
        </p:sp>
        <p:sp>
          <p:nvSpPr>
            <p:cNvPr id="40" name="Left-Right Arrow 39"/>
            <p:cNvSpPr/>
            <p:nvPr/>
          </p:nvSpPr>
          <p:spPr>
            <a:xfrm>
              <a:off x="3037033" y="3398040"/>
              <a:ext cx="1408682" cy="134149"/>
            </a:xfrm>
            <a:prstGeom prst="left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78974" y="1846018"/>
            <a:ext cx="3936240" cy="2799244"/>
            <a:chOff x="1359615" y="2054671"/>
            <a:chExt cx="3936240" cy="2799244"/>
          </a:xfrm>
        </p:grpSpPr>
        <p:sp>
          <p:nvSpPr>
            <p:cNvPr id="29" name="Rounded Rectangle 28"/>
            <p:cNvSpPr/>
            <p:nvPr/>
          </p:nvSpPr>
          <p:spPr>
            <a:xfrm>
              <a:off x="1359615" y="2054671"/>
              <a:ext cx="3936240" cy="279924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564754" y="2701470"/>
              <a:ext cx="536632" cy="152400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44010" y="2728683"/>
              <a:ext cx="1341582" cy="15240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Worker JVM</a:t>
              </a:r>
              <a:endParaRPr lang="en-US" dirty="0"/>
            </a:p>
          </p:txBody>
        </p:sp>
        <p:sp>
          <p:nvSpPr>
            <p:cNvPr id="32" name="Left-Right Arrow 31"/>
            <p:cNvSpPr/>
            <p:nvPr/>
          </p:nvSpPr>
          <p:spPr>
            <a:xfrm>
              <a:off x="3037033" y="3398040"/>
              <a:ext cx="1408682" cy="134149"/>
            </a:xfrm>
            <a:prstGeom prst="left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448327" y="2549070"/>
            <a:ext cx="536632" cy="15240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7834" y="2539999"/>
            <a:ext cx="1341582" cy="15240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JVM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1133930" y="3245640"/>
            <a:ext cx="1408682" cy="134149"/>
          </a:xfrm>
          <a:prstGeom prst="left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4210333" y="3202098"/>
            <a:ext cx="668641" cy="110617"/>
          </a:xfrm>
          <a:prstGeom prst="left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48327" y="2236290"/>
            <a:ext cx="1672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1. Serialize R closure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841770" y="1071656"/>
            <a:ext cx="3570208" cy="307777"/>
            <a:chOff x="2841770" y="1217832"/>
            <a:chExt cx="3570208" cy="30777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631216" y="1525609"/>
              <a:ext cx="1964201" cy="0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dash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841770" y="1217832"/>
              <a:ext cx="35702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  <a:r>
                <a:rPr lang="en-US" sz="1400" dirty="0" smtClean="0"/>
                <a:t>. Transfer serialized closure over the network</a:t>
              </a:r>
              <a:endParaRPr lang="en-US" sz="14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247352" y="2181546"/>
            <a:ext cx="1777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  <a:r>
              <a:rPr lang="en-US" sz="1400" dirty="0" smtClean="0"/>
              <a:t>. De-serialize </a:t>
            </a:r>
            <a:r>
              <a:rPr lang="en-US" sz="1400" dirty="0" smtClean="0"/>
              <a:t>closure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605852" y="2569874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4. Transfer over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local socket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7467322" y="3984950"/>
            <a:ext cx="142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6. Serialize result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133930" y="2688529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. Transfer over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local socket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667542" y="3293747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7. Transfer over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local socket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132123" y="3421473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9. Transfer over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local socket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46520" y="4080590"/>
            <a:ext cx="1715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10. </a:t>
            </a:r>
            <a:r>
              <a:rPr lang="en-US" sz="1400" dirty="0" err="1" smtClean="0"/>
              <a:t>Deserialize</a:t>
            </a:r>
            <a:r>
              <a:rPr lang="en-US" sz="1400" dirty="0" smtClean="0"/>
              <a:t> result</a:t>
            </a:r>
            <a:endParaRPr lang="en-US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847978" y="1553982"/>
            <a:ext cx="3570208" cy="307777"/>
            <a:chOff x="2847978" y="4724174"/>
            <a:chExt cx="3570208" cy="307777"/>
          </a:xfrm>
        </p:grpSpPr>
        <p:sp>
          <p:nvSpPr>
            <p:cNvPr id="42" name="TextBox 41"/>
            <p:cNvSpPr txBox="1"/>
            <p:nvPr/>
          </p:nvSpPr>
          <p:spPr>
            <a:xfrm>
              <a:off x="2847978" y="4724174"/>
              <a:ext cx="35702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8. Transfer serialized closure over the network</a:t>
              </a:r>
              <a:endParaRPr lang="en-US" sz="1400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3638480" y="4733332"/>
              <a:ext cx="1964201" cy="0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dash"/>
              <a:headEnd type="triangle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6864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3" grpId="0"/>
      <p:bldP spid="45" grpId="0"/>
      <p:bldP spid="46" grpId="0"/>
      <p:bldP spid="35" grpId="0"/>
      <p:bldP spid="41" grpId="0"/>
      <p:bldP spid="52" grpId="0"/>
      <p:bldP spid="5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1|9.5"/>
</p:tagLst>
</file>

<file path=ppt/theme/theme1.xml><?xml version="1.0" encoding="utf-8"?>
<a:theme xmlns:a="http://schemas.openxmlformats.org/drawingml/2006/main" name="DB_slides_16x9_template_150512">
  <a:themeElements>
    <a:clrScheme name="DATABRICKS 150203_2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1EA2B4"/>
      </a:hlink>
      <a:folHlink>
        <a:srgbClr val="7552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94310" indent="-194310">
          <a:spcBef>
            <a:spcPts val="600"/>
          </a:spcBef>
          <a:buFont typeface="Arial" charset="0"/>
          <a:buChar char="•"/>
          <a:defRPr sz="1600" smtClean="0"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1" id="{89CECAC7-9E54-C445-81AA-B16607CDB4B9}" vid="{071C19E5-F49F-9F4C-BF94-4840C6852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 Marketing Template</Template>
  <TotalTime>53831</TotalTime>
  <Words>884</Words>
  <Application>Microsoft Macintosh PowerPoint</Application>
  <PresentationFormat>On-screen Show (16:9)</PresentationFormat>
  <Paragraphs>243</Paragraphs>
  <Slides>20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DB_slides_16x9_template_150512</vt:lpstr>
      <vt:lpstr>Excel.Chart.8</vt:lpstr>
      <vt:lpstr>Parallelizing Existing R Packages with SparkR</vt:lpstr>
      <vt:lpstr>About me</vt:lpstr>
      <vt:lpstr>What is SparkR?</vt:lpstr>
      <vt:lpstr>SparkR architecture</vt:lpstr>
      <vt:lpstr>SparkR architecture (since 2.0)</vt:lpstr>
      <vt:lpstr>Overview of SparkR API</vt:lpstr>
      <vt:lpstr>SparkR UDF API</vt:lpstr>
      <vt:lpstr>spark.lapply</vt:lpstr>
      <vt:lpstr>spark.lapply control flow</vt:lpstr>
      <vt:lpstr>dapply</vt:lpstr>
      <vt:lpstr>dapply control &amp; data flow</vt:lpstr>
      <vt:lpstr>dapplyCollect control &amp; data flow</vt:lpstr>
      <vt:lpstr>gapply</vt:lpstr>
      <vt:lpstr>gapply control &amp; data flow</vt:lpstr>
      <vt:lpstr>dapply vs. gapply</vt:lpstr>
      <vt:lpstr>Parallelizing data</vt:lpstr>
      <vt:lpstr>Packages on workers</vt:lpstr>
      <vt:lpstr>Debugging user code</vt:lpstr>
      <vt:lpstr>Demo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pitch deck</dc:title>
  <dc:creator>David Wang</dc:creator>
  <cp:lastModifiedBy>Hossein Falaki</cp:lastModifiedBy>
  <cp:revision>1287</cp:revision>
  <cp:lastPrinted>2016-04-15T00:44:21Z</cp:lastPrinted>
  <dcterms:created xsi:type="dcterms:W3CDTF">2015-12-27T22:35:46Z</dcterms:created>
  <dcterms:modified xsi:type="dcterms:W3CDTF">2017-02-09T23:33:52Z</dcterms:modified>
</cp:coreProperties>
</file>