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xlsm" ContentType="application/vnd.ms-excel.sheet.macroEnabled.12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0" r:id="rId2"/>
    <p:sldId id="322" r:id="rId3"/>
    <p:sldId id="348" r:id="rId4"/>
    <p:sldId id="323" r:id="rId5"/>
    <p:sldId id="325" r:id="rId6"/>
    <p:sldId id="311" r:id="rId7"/>
    <p:sldId id="327" r:id="rId8"/>
    <p:sldId id="326" r:id="rId9"/>
    <p:sldId id="328" r:id="rId10"/>
    <p:sldId id="329" r:id="rId11"/>
    <p:sldId id="333" r:id="rId12"/>
    <p:sldId id="336" r:id="rId13"/>
    <p:sldId id="335" r:id="rId14"/>
    <p:sldId id="343" r:id="rId15"/>
    <p:sldId id="337" r:id="rId16"/>
    <p:sldId id="332" r:id="rId17"/>
    <p:sldId id="338" r:id="rId18"/>
    <p:sldId id="334" r:id="rId19"/>
    <p:sldId id="347" r:id="rId20"/>
    <p:sldId id="339" r:id="rId21"/>
    <p:sldId id="344" r:id="rId22"/>
    <p:sldId id="346" r:id="rId23"/>
    <p:sldId id="345" r:id="rId24"/>
    <p:sldId id="340" r:id="rId25"/>
    <p:sldId id="350" r:id="rId26"/>
    <p:sldId id="349" r:id="rId27"/>
    <p:sldId id="319" r:id="rId2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ang" initials="" lastIdx="1" clrIdx="0"/>
  <p:cmAuthor id="2" name="Val d'Orito" initials="Vd" lastIdx="1" clrIdx="1">
    <p:extLst/>
  </p:cmAuthor>
  <p:cmAuthor id="3" name="David Wang" initials="DW" lastIdx="1" clrIdx="2">
    <p:extLst/>
  </p:cmAuthor>
  <p:cmAuthor id="4" name="David Wang" initials="DW [2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1AA756"/>
    <a:srgbClr val="1EA3B5"/>
    <a:srgbClr val="167A88"/>
    <a:srgbClr val="000000"/>
    <a:srgbClr val="083B42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84444" autoAdjust="0"/>
  </p:normalViewPr>
  <p:slideViewPr>
    <p:cSldViewPr snapToGrid="0" snapToObjects="1">
      <p:cViewPr>
        <p:scale>
          <a:sx n="120" d="100"/>
          <a:sy n="120" d="100"/>
        </p:scale>
        <p:origin x="-704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4729880"/>
        <c:axId val="2074733464"/>
      </c:barChart>
      <c:catAx>
        <c:axId val="2074729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pPr>
            <a:endParaRPr lang="en-US"/>
          </a:p>
        </c:txPr>
        <c:crossAx val="2074733464"/>
        <c:crosses val="autoZero"/>
        <c:auto val="1"/>
        <c:lblAlgn val="ctr"/>
        <c:lblOffset val="100"/>
        <c:noMultiLvlLbl val="0"/>
      </c:catAx>
      <c:valAx>
        <c:axId val="2074733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ource Sans Pro Light"/>
                    <a:ea typeface="Source Sans Pro Light"/>
                    <a:cs typeface="Source Sans Pro Light"/>
                  </a:defRPr>
                </a:pPr>
                <a:r>
                  <a:rPr lang="en-US" sz="2000" b="1" i="0" dirty="0">
                    <a:latin typeface="Source Sans Pro" charset="0"/>
                    <a:ea typeface="Source Sans Pro" charset="0"/>
                    <a:cs typeface="Source Sans Pro" charset="0"/>
                  </a:rPr>
                  <a:t>Title</a:t>
                </a:r>
              </a:p>
            </c:rich>
          </c:tx>
          <c:layout>
            <c:manualLayout>
              <c:xMode val="edge"/>
              <c:yMode val="edge"/>
              <c:x val="0.423110027175807"/>
              <c:y val="0.9049579757586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pPr>
            <a:endParaRPr lang="en-US"/>
          </a:p>
        </c:txPr>
        <c:crossAx val="2074729880"/>
        <c:crosses val="autoZero"/>
        <c:crossBetween val="between"/>
      </c:valAx>
      <c:spPr>
        <a:noFill/>
        <a:ln w="25407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200" b="0" i="0" u="none" strike="noStrike" baseline="0">
          <a:solidFill>
            <a:schemeClr val="bg1"/>
          </a:solidFill>
          <a:latin typeface="Source Sans Pro Light"/>
          <a:ea typeface="Source Sans Pro Light"/>
          <a:cs typeface="Source Sans Pro Light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7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40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the small</a:t>
            </a:r>
            <a:r>
              <a:rPr lang="en-US" baseline="0" dirty="0" smtClean="0"/>
              <a:t> icon from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2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chart" Target="../charts/chart1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emf"/><Relationship Id="rId14" Type="http://schemas.openxmlformats.org/officeDocument/2006/relationships/image" Target="../media/image15.emf"/><Relationship Id="rId15" Type="http://schemas.openxmlformats.org/officeDocument/2006/relationships/image" Target="../media/image16.emf"/><Relationship Id="rId16" Type="http://schemas.openxmlformats.org/officeDocument/2006/relationships/image" Target="../media/image17.emf"/><Relationship Id="rId17" Type="http://schemas.openxmlformats.org/officeDocument/2006/relationships/image" Target="../media/image18.emf"/><Relationship Id="rId18" Type="http://schemas.openxmlformats.org/officeDocument/2006/relationships/image" Target="../media/image19.emf"/><Relationship Id="rId19" Type="http://schemas.openxmlformats.org/officeDocument/2006/relationships/image" Target="../media/image20.emf"/><Relationship Id="rId63" Type="http://schemas.openxmlformats.org/officeDocument/2006/relationships/image" Target="../media/image64.emf"/><Relationship Id="rId64" Type="http://schemas.openxmlformats.org/officeDocument/2006/relationships/image" Target="../media/image65.emf"/><Relationship Id="rId65" Type="http://schemas.openxmlformats.org/officeDocument/2006/relationships/image" Target="../media/image66.emf"/><Relationship Id="rId66" Type="http://schemas.openxmlformats.org/officeDocument/2006/relationships/image" Target="../media/image67.emf"/><Relationship Id="rId67" Type="http://schemas.openxmlformats.org/officeDocument/2006/relationships/image" Target="../media/image68.emf"/><Relationship Id="rId68" Type="http://schemas.openxmlformats.org/officeDocument/2006/relationships/image" Target="../media/image69.emf"/><Relationship Id="rId69" Type="http://schemas.openxmlformats.org/officeDocument/2006/relationships/hyperlink" Target="https://sites.google.com/a/databricks.com/icons/home?pli=1" TargetMode="External"/><Relationship Id="rId50" Type="http://schemas.openxmlformats.org/officeDocument/2006/relationships/image" Target="../media/image51.emf"/><Relationship Id="rId51" Type="http://schemas.openxmlformats.org/officeDocument/2006/relationships/image" Target="../media/image52.emf"/><Relationship Id="rId52" Type="http://schemas.openxmlformats.org/officeDocument/2006/relationships/image" Target="../media/image53.emf"/><Relationship Id="rId53" Type="http://schemas.openxmlformats.org/officeDocument/2006/relationships/image" Target="../media/image54.emf"/><Relationship Id="rId54" Type="http://schemas.openxmlformats.org/officeDocument/2006/relationships/image" Target="../media/image55.emf"/><Relationship Id="rId55" Type="http://schemas.openxmlformats.org/officeDocument/2006/relationships/image" Target="../media/image56.emf"/><Relationship Id="rId56" Type="http://schemas.openxmlformats.org/officeDocument/2006/relationships/image" Target="../media/image57.emf"/><Relationship Id="rId57" Type="http://schemas.openxmlformats.org/officeDocument/2006/relationships/image" Target="../media/image58.emf"/><Relationship Id="rId58" Type="http://schemas.openxmlformats.org/officeDocument/2006/relationships/image" Target="../media/image59.emf"/><Relationship Id="rId59" Type="http://schemas.openxmlformats.org/officeDocument/2006/relationships/image" Target="../media/image60.emf"/><Relationship Id="rId40" Type="http://schemas.openxmlformats.org/officeDocument/2006/relationships/image" Target="../media/image41.emf"/><Relationship Id="rId41" Type="http://schemas.openxmlformats.org/officeDocument/2006/relationships/image" Target="../media/image42.emf"/><Relationship Id="rId42" Type="http://schemas.openxmlformats.org/officeDocument/2006/relationships/image" Target="../media/image43.emf"/><Relationship Id="rId43" Type="http://schemas.openxmlformats.org/officeDocument/2006/relationships/image" Target="../media/image44.emf"/><Relationship Id="rId44" Type="http://schemas.openxmlformats.org/officeDocument/2006/relationships/image" Target="../media/image45.emf"/><Relationship Id="rId45" Type="http://schemas.openxmlformats.org/officeDocument/2006/relationships/image" Target="../media/image46.emf"/><Relationship Id="rId46" Type="http://schemas.openxmlformats.org/officeDocument/2006/relationships/image" Target="../media/image47.emf"/><Relationship Id="rId47" Type="http://schemas.openxmlformats.org/officeDocument/2006/relationships/image" Target="../media/image48.emf"/><Relationship Id="rId48" Type="http://schemas.openxmlformats.org/officeDocument/2006/relationships/image" Target="../media/image49.emf"/><Relationship Id="rId49" Type="http://schemas.openxmlformats.org/officeDocument/2006/relationships/image" Target="../media/image5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30" Type="http://schemas.openxmlformats.org/officeDocument/2006/relationships/image" Target="../media/image31.emf"/><Relationship Id="rId31" Type="http://schemas.openxmlformats.org/officeDocument/2006/relationships/image" Target="../media/image32.emf"/><Relationship Id="rId32" Type="http://schemas.openxmlformats.org/officeDocument/2006/relationships/image" Target="../media/image33.emf"/><Relationship Id="rId33" Type="http://schemas.openxmlformats.org/officeDocument/2006/relationships/image" Target="../media/image34.emf"/><Relationship Id="rId34" Type="http://schemas.openxmlformats.org/officeDocument/2006/relationships/image" Target="../media/image35.emf"/><Relationship Id="rId35" Type="http://schemas.openxmlformats.org/officeDocument/2006/relationships/image" Target="../media/image36.emf"/><Relationship Id="rId36" Type="http://schemas.openxmlformats.org/officeDocument/2006/relationships/image" Target="../media/image37.emf"/><Relationship Id="rId37" Type="http://schemas.openxmlformats.org/officeDocument/2006/relationships/image" Target="../media/image38.emf"/><Relationship Id="rId38" Type="http://schemas.openxmlformats.org/officeDocument/2006/relationships/image" Target="../media/image39.emf"/><Relationship Id="rId39" Type="http://schemas.openxmlformats.org/officeDocument/2006/relationships/image" Target="../media/image40.emf"/><Relationship Id="rId20" Type="http://schemas.openxmlformats.org/officeDocument/2006/relationships/image" Target="../media/image21.emf"/><Relationship Id="rId21" Type="http://schemas.openxmlformats.org/officeDocument/2006/relationships/image" Target="../media/image22.emf"/><Relationship Id="rId22" Type="http://schemas.openxmlformats.org/officeDocument/2006/relationships/image" Target="../media/image23.emf"/><Relationship Id="rId23" Type="http://schemas.openxmlformats.org/officeDocument/2006/relationships/image" Target="../media/image24.emf"/><Relationship Id="rId24" Type="http://schemas.openxmlformats.org/officeDocument/2006/relationships/image" Target="../media/image25.emf"/><Relationship Id="rId25" Type="http://schemas.openxmlformats.org/officeDocument/2006/relationships/image" Target="../media/image26.emf"/><Relationship Id="rId26" Type="http://schemas.openxmlformats.org/officeDocument/2006/relationships/image" Target="../media/image27.emf"/><Relationship Id="rId27" Type="http://schemas.openxmlformats.org/officeDocument/2006/relationships/image" Target="../media/image28.emf"/><Relationship Id="rId28" Type="http://schemas.openxmlformats.org/officeDocument/2006/relationships/image" Target="../media/image29.emf"/><Relationship Id="rId29" Type="http://schemas.openxmlformats.org/officeDocument/2006/relationships/image" Target="../media/image30.emf"/><Relationship Id="rId60" Type="http://schemas.openxmlformats.org/officeDocument/2006/relationships/image" Target="../media/image61.emf"/><Relationship Id="rId61" Type="http://schemas.openxmlformats.org/officeDocument/2006/relationships/image" Target="../media/image62.emf"/><Relationship Id="rId62" Type="http://schemas.openxmlformats.org/officeDocument/2006/relationships/image" Target="../media/image63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2" Type="http://schemas.openxmlformats.org/officeDocument/2006/relationships/image" Target="../media/image13.emf"/></Relationships>
</file>

<file path=ppt/slideLayouts/_rels/slideLayout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8.emf"/><Relationship Id="rId21" Type="http://schemas.openxmlformats.org/officeDocument/2006/relationships/image" Target="../media/image89.emf"/><Relationship Id="rId22" Type="http://schemas.openxmlformats.org/officeDocument/2006/relationships/image" Target="../media/image90.emf"/><Relationship Id="rId23" Type="http://schemas.openxmlformats.org/officeDocument/2006/relationships/image" Target="../media/image91.emf"/><Relationship Id="rId24" Type="http://schemas.openxmlformats.org/officeDocument/2006/relationships/image" Target="../media/image92.emf"/><Relationship Id="rId25" Type="http://schemas.openxmlformats.org/officeDocument/2006/relationships/image" Target="../media/image93.emf"/><Relationship Id="rId26" Type="http://schemas.openxmlformats.org/officeDocument/2006/relationships/image" Target="../media/image94.emf"/><Relationship Id="rId27" Type="http://schemas.openxmlformats.org/officeDocument/2006/relationships/image" Target="../media/image95.emf"/><Relationship Id="rId28" Type="http://schemas.openxmlformats.org/officeDocument/2006/relationships/image" Target="../media/image96.emf"/><Relationship Id="rId29" Type="http://schemas.openxmlformats.org/officeDocument/2006/relationships/image" Target="../media/image97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0.emf"/><Relationship Id="rId3" Type="http://schemas.openxmlformats.org/officeDocument/2006/relationships/image" Target="../media/image71.emf"/><Relationship Id="rId4" Type="http://schemas.openxmlformats.org/officeDocument/2006/relationships/image" Target="../media/image72.emf"/><Relationship Id="rId5" Type="http://schemas.openxmlformats.org/officeDocument/2006/relationships/image" Target="../media/image73.emf"/><Relationship Id="rId30" Type="http://schemas.openxmlformats.org/officeDocument/2006/relationships/image" Target="../media/image98.emf"/><Relationship Id="rId31" Type="http://schemas.openxmlformats.org/officeDocument/2006/relationships/image" Target="../media/image99.emf"/><Relationship Id="rId32" Type="http://schemas.openxmlformats.org/officeDocument/2006/relationships/image" Target="../media/image100.emf"/><Relationship Id="rId9" Type="http://schemas.openxmlformats.org/officeDocument/2006/relationships/image" Target="../media/image77.emf"/><Relationship Id="rId6" Type="http://schemas.openxmlformats.org/officeDocument/2006/relationships/image" Target="../media/image74.emf"/><Relationship Id="rId7" Type="http://schemas.openxmlformats.org/officeDocument/2006/relationships/image" Target="../media/image75.emf"/><Relationship Id="rId8" Type="http://schemas.openxmlformats.org/officeDocument/2006/relationships/image" Target="../media/image76.emf"/><Relationship Id="rId33" Type="http://schemas.openxmlformats.org/officeDocument/2006/relationships/image" Target="../media/image101.emf"/><Relationship Id="rId34" Type="http://schemas.openxmlformats.org/officeDocument/2006/relationships/image" Target="../media/image102.emf"/><Relationship Id="rId35" Type="http://schemas.openxmlformats.org/officeDocument/2006/relationships/image" Target="../media/image103.emf"/><Relationship Id="rId36" Type="http://schemas.openxmlformats.org/officeDocument/2006/relationships/image" Target="../media/image104.emf"/><Relationship Id="rId10" Type="http://schemas.openxmlformats.org/officeDocument/2006/relationships/image" Target="../media/image78.emf"/><Relationship Id="rId11" Type="http://schemas.openxmlformats.org/officeDocument/2006/relationships/image" Target="../media/image79.emf"/><Relationship Id="rId12" Type="http://schemas.openxmlformats.org/officeDocument/2006/relationships/image" Target="../media/image80.emf"/><Relationship Id="rId13" Type="http://schemas.openxmlformats.org/officeDocument/2006/relationships/image" Target="../media/image81.emf"/><Relationship Id="rId14" Type="http://schemas.openxmlformats.org/officeDocument/2006/relationships/image" Target="../media/image82.emf"/><Relationship Id="rId15" Type="http://schemas.openxmlformats.org/officeDocument/2006/relationships/image" Target="../media/image83.emf"/><Relationship Id="rId16" Type="http://schemas.openxmlformats.org/officeDocument/2006/relationships/image" Target="../media/image84.emf"/><Relationship Id="rId17" Type="http://schemas.openxmlformats.org/officeDocument/2006/relationships/image" Target="../media/image85.emf"/><Relationship Id="rId18" Type="http://schemas.openxmlformats.org/officeDocument/2006/relationships/image" Target="../media/image86.emf"/><Relationship Id="rId19" Type="http://schemas.openxmlformats.org/officeDocument/2006/relationships/image" Target="../media/image87.emf"/><Relationship Id="rId37" Type="http://schemas.openxmlformats.org/officeDocument/2006/relationships/image" Target="../media/image105.emf"/><Relationship Id="rId38" Type="http://schemas.openxmlformats.org/officeDocument/2006/relationships/image" Target="../media/image106.emf"/><Relationship Id="rId39" Type="http://schemas.openxmlformats.org/officeDocument/2006/relationships/image" Target="../media/image107.emf"/><Relationship Id="rId40" Type="http://schemas.openxmlformats.org/officeDocument/2006/relationships/image" Target="../media/image108.emf"/><Relationship Id="rId41" Type="http://schemas.openxmlformats.org/officeDocument/2006/relationships/image" Target="../media/image109.emf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emf"/><Relationship Id="rId14" Type="http://schemas.openxmlformats.org/officeDocument/2006/relationships/image" Target="../media/image121.emf"/><Relationship Id="rId15" Type="http://schemas.openxmlformats.org/officeDocument/2006/relationships/image" Target="../media/image122.emf"/><Relationship Id="rId16" Type="http://schemas.openxmlformats.org/officeDocument/2006/relationships/image" Target="../media/image123.emf"/><Relationship Id="rId17" Type="http://schemas.openxmlformats.org/officeDocument/2006/relationships/image" Target="../media/image124.emf"/><Relationship Id="rId18" Type="http://schemas.openxmlformats.org/officeDocument/2006/relationships/image" Target="../media/image125.emf"/><Relationship Id="rId19" Type="http://schemas.openxmlformats.org/officeDocument/2006/relationships/image" Target="../media/image126.emf"/><Relationship Id="rId63" Type="http://schemas.openxmlformats.org/officeDocument/2006/relationships/image" Target="../media/image170.emf"/><Relationship Id="rId64" Type="http://schemas.openxmlformats.org/officeDocument/2006/relationships/image" Target="../media/image171.emf"/><Relationship Id="rId65" Type="http://schemas.openxmlformats.org/officeDocument/2006/relationships/image" Target="../media/image172.emf"/><Relationship Id="rId66" Type="http://schemas.openxmlformats.org/officeDocument/2006/relationships/image" Target="../media/image173.emf"/><Relationship Id="rId50" Type="http://schemas.openxmlformats.org/officeDocument/2006/relationships/image" Target="../media/image157.emf"/><Relationship Id="rId51" Type="http://schemas.openxmlformats.org/officeDocument/2006/relationships/image" Target="../media/image158.emf"/><Relationship Id="rId52" Type="http://schemas.openxmlformats.org/officeDocument/2006/relationships/image" Target="../media/image159.emf"/><Relationship Id="rId53" Type="http://schemas.openxmlformats.org/officeDocument/2006/relationships/image" Target="../media/image160.emf"/><Relationship Id="rId54" Type="http://schemas.openxmlformats.org/officeDocument/2006/relationships/image" Target="../media/image161.emf"/><Relationship Id="rId55" Type="http://schemas.openxmlformats.org/officeDocument/2006/relationships/image" Target="../media/image162.emf"/><Relationship Id="rId56" Type="http://schemas.openxmlformats.org/officeDocument/2006/relationships/image" Target="../media/image163.emf"/><Relationship Id="rId57" Type="http://schemas.openxmlformats.org/officeDocument/2006/relationships/image" Target="../media/image164.emf"/><Relationship Id="rId58" Type="http://schemas.openxmlformats.org/officeDocument/2006/relationships/image" Target="../media/image165.emf"/><Relationship Id="rId59" Type="http://schemas.openxmlformats.org/officeDocument/2006/relationships/image" Target="../media/image166.emf"/><Relationship Id="rId40" Type="http://schemas.openxmlformats.org/officeDocument/2006/relationships/image" Target="../media/image147.emf"/><Relationship Id="rId41" Type="http://schemas.openxmlformats.org/officeDocument/2006/relationships/image" Target="../media/image148.emf"/><Relationship Id="rId42" Type="http://schemas.openxmlformats.org/officeDocument/2006/relationships/image" Target="../media/image149.emf"/><Relationship Id="rId43" Type="http://schemas.openxmlformats.org/officeDocument/2006/relationships/image" Target="../media/image150.emf"/><Relationship Id="rId44" Type="http://schemas.openxmlformats.org/officeDocument/2006/relationships/image" Target="../media/image151.emf"/><Relationship Id="rId45" Type="http://schemas.openxmlformats.org/officeDocument/2006/relationships/image" Target="../media/image152.emf"/><Relationship Id="rId46" Type="http://schemas.openxmlformats.org/officeDocument/2006/relationships/image" Target="../media/image153.emf"/><Relationship Id="rId47" Type="http://schemas.openxmlformats.org/officeDocument/2006/relationships/image" Target="../media/image154.emf"/><Relationship Id="rId48" Type="http://schemas.openxmlformats.org/officeDocument/2006/relationships/image" Target="../media/image155.emf"/><Relationship Id="rId49" Type="http://schemas.openxmlformats.org/officeDocument/2006/relationships/image" Target="../media/image15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0.emf"/><Relationship Id="rId4" Type="http://schemas.openxmlformats.org/officeDocument/2006/relationships/image" Target="../media/image111.emf"/><Relationship Id="rId5" Type="http://schemas.openxmlformats.org/officeDocument/2006/relationships/image" Target="../media/image112.emf"/><Relationship Id="rId6" Type="http://schemas.openxmlformats.org/officeDocument/2006/relationships/image" Target="../media/image113.emf"/><Relationship Id="rId7" Type="http://schemas.openxmlformats.org/officeDocument/2006/relationships/image" Target="../media/image114.emf"/><Relationship Id="rId8" Type="http://schemas.openxmlformats.org/officeDocument/2006/relationships/image" Target="../media/image115.emf"/><Relationship Id="rId9" Type="http://schemas.openxmlformats.org/officeDocument/2006/relationships/image" Target="../media/image116.emf"/><Relationship Id="rId30" Type="http://schemas.openxmlformats.org/officeDocument/2006/relationships/image" Target="../media/image137.emf"/><Relationship Id="rId31" Type="http://schemas.openxmlformats.org/officeDocument/2006/relationships/image" Target="../media/image138.emf"/><Relationship Id="rId32" Type="http://schemas.openxmlformats.org/officeDocument/2006/relationships/image" Target="../media/image139.emf"/><Relationship Id="rId33" Type="http://schemas.openxmlformats.org/officeDocument/2006/relationships/image" Target="../media/image140.emf"/><Relationship Id="rId34" Type="http://schemas.openxmlformats.org/officeDocument/2006/relationships/image" Target="../media/image141.emf"/><Relationship Id="rId35" Type="http://schemas.openxmlformats.org/officeDocument/2006/relationships/image" Target="../media/image142.emf"/><Relationship Id="rId36" Type="http://schemas.openxmlformats.org/officeDocument/2006/relationships/image" Target="../media/image143.emf"/><Relationship Id="rId37" Type="http://schemas.openxmlformats.org/officeDocument/2006/relationships/image" Target="../media/image144.emf"/><Relationship Id="rId38" Type="http://schemas.openxmlformats.org/officeDocument/2006/relationships/image" Target="../media/image145.emf"/><Relationship Id="rId39" Type="http://schemas.openxmlformats.org/officeDocument/2006/relationships/image" Target="../media/image146.emf"/><Relationship Id="rId20" Type="http://schemas.openxmlformats.org/officeDocument/2006/relationships/image" Target="../media/image127.emf"/><Relationship Id="rId21" Type="http://schemas.openxmlformats.org/officeDocument/2006/relationships/image" Target="../media/image128.emf"/><Relationship Id="rId22" Type="http://schemas.openxmlformats.org/officeDocument/2006/relationships/image" Target="../media/image129.emf"/><Relationship Id="rId23" Type="http://schemas.openxmlformats.org/officeDocument/2006/relationships/image" Target="../media/image130.emf"/><Relationship Id="rId24" Type="http://schemas.openxmlformats.org/officeDocument/2006/relationships/image" Target="../media/image131.emf"/><Relationship Id="rId25" Type="http://schemas.openxmlformats.org/officeDocument/2006/relationships/image" Target="../media/image132.emf"/><Relationship Id="rId26" Type="http://schemas.openxmlformats.org/officeDocument/2006/relationships/image" Target="../media/image133.emf"/><Relationship Id="rId27" Type="http://schemas.openxmlformats.org/officeDocument/2006/relationships/image" Target="../media/image134.emf"/><Relationship Id="rId28" Type="http://schemas.openxmlformats.org/officeDocument/2006/relationships/image" Target="../media/image135.emf"/><Relationship Id="rId29" Type="http://schemas.openxmlformats.org/officeDocument/2006/relationships/image" Target="../media/image136.emf"/><Relationship Id="rId60" Type="http://schemas.openxmlformats.org/officeDocument/2006/relationships/image" Target="../media/image167.emf"/><Relationship Id="rId61" Type="http://schemas.openxmlformats.org/officeDocument/2006/relationships/image" Target="../media/image168.emf"/><Relationship Id="rId62" Type="http://schemas.openxmlformats.org/officeDocument/2006/relationships/image" Target="../media/image169.emf"/><Relationship Id="rId10" Type="http://schemas.openxmlformats.org/officeDocument/2006/relationships/image" Target="../media/image117.emf"/><Relationship Id="rId11" Type="http://schemas.openxmlformats.org/officeDocument/2006/relationships/image" Target="../media/image118.emf"/><Relationship Id="rId12" Type="http://schemas.openxmlformats.org/officeDocument/2006/relationships/image" Target="../media/image11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5556" y="1558774"/>
            <a:ext cx="8240889" cy="1863171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It can be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69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917" y="4840370"/>
            <a:ext cx="1050506" cy="17858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1589564"/>
            <a:ext cx="8399462" cy="17759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 i="0" baseline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227013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569913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796925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971550" indent="0">
              <a:buNone/>
              <a:defRPr b="0" i="0"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 smtClean="0"/>
              <a:t>Slide for Large Questions </a:t>
            </a:r>
            <a:br>
              <a:rPr lang="en-US" dirty="0" smtClean="0"/>
            </a:br>
            <a:r>
              <a:rPr lang="en-US" dirty="0" smtClean="0"/>
              <a:t>Or Section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4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8015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04711" y="2717205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60" y="1312863"/>
            <a:ext cx="8560454" cy="3394075"/>
          </a:xfrm>
          <a:prstGeom prst="rect">
            <a:avLst/>
          </a:prstGeom>
          <a:noFill/>
        </p:spPr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  <a:lvl2pPr>
              <a:defRPr spc="0">
                <a:solidFill>
                  <a:schemeClr val="bg1"/>
                </a:solidFill>
              </a:defRPr>
            </a:lvl2pPr>
            <a:lvl3pPr>
              <a:defRPr spc="0">
                <a:solidFill>
                  <a:schemeClr val="bg1"/>
                </a:solidFill>
              </a:defRPr>
            </a:lvl3pPr>
            <a:lvl4pPr>
              <a:defRPr spc="0">
                <a:solidFill>
                  <a:schemeClr val="bg1"/>
                </a:solidFill>
              </a:defRPr>
            </a:lvl4pPr>
            <a:lvl5pPr>
              <a:defRPr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917" y="4840370"/>
            <a:ext cx="1050506" cy="1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3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54760" y="1323212"/>
            <a:ext cx="4238622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tx1"/>
                </a:solidFill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tx1"/>
                </a:solidFill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4243214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tx1"/>
                </a:solidFill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tx1"/>
                </a:solidFill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917" y="4840370"/>
            <a:ext cx="1050506" cy="1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54760" y="1286171"/>
            <a:ext cx="423862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i="0" baseline="0">
                <a:solidFill>
                  <a:schemeClr val="bg1"/>
                </a:solidFill>
                <a:effectLst/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0360" y="1286171"/>
            <a:ext cx="4254854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effectLst/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b="0" i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4243214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bg1"/>
                </a:solidFill>
                <a:effectLst/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bg1"/>
                </a:solidFill>
                <a:effectLst/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bg1"/>
                </a:solidFill>
                <a:effectLst/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bg1"/>
                </a:solidFill>
                <a:effectLst/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bg1"/>
                </a:soli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254760" y="1843144"/>
            <a:ext cx="4234646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>
                <a:solidFill>
                  <a:schemeClr val="bg1"/>
                </a:solidFill>
                <a:effectLst/>
              </a:defRPr>
            </a:lvl1pPr>
            <a:lvl2pPr marL="458788" indent="-169863">
              <a:buFont typeface="Lucida Grande"/>
              <a:buChar char="–"/>
              <a:defRPr sz="1800">
                <a:solidFill>
                  <a:schemeClr val="bg1"/>
                </a:solidFill>
                <a:effectLst/>
              </a:defRPr>
            </a:lvl2pPr>
            <a:lvl3pPr marL="744538" indent="-115888">
              <a:buFont typeface="Arial"/>
              <a:buChar char="•"/>
              <a:defRPr sz="1400">
                <a:solidFill>
                  <a:schemeClr val="bg1"/>
                </a:solidFill>
                <a:effectLst/>
              </a:defRPr>
            </a:lvl3pPr>
            <a:lvl4pPr marL="973138" indent="-112713">
              <a:buFont typeface="Lucida Grande"/>
              <a:buChar char="–"/>
              <a:defRPr sz="1200">
                <a:solidFill>
                  <a:schemeClr val="bg1"/>
                </a:solidFill>
                <a:effectLst/>
              </a:defRPr>
            </a:lvl4pPr>
            <a:lvl5pPr marL="1198563" indent="-115888">
              <a:buFont typeface="Arial"/>
              <a:buChar char="•"/>
              <a:defRPr sz="1200">
                <a:solidFill>
                  <a:schemeClr val="bg1"/>
                </a:soli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917" y="4840370"/>
            <a:ext cx="1050506" cy="1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917" y="4840370"/>
            <a:ext cx="1050506" cy="1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917" y="4840370"/>
            <a:ext cx="1050506" cy="178586"/>
          </a:xfrm>
          <a:prstGeom prst="rect">
            <a:avLst/>
          </a:prstGeom>
        </p:spPr>
      </p:pic>
      <p:graphicFrame>
        <p:nvGraphicFramePr>
          <p:cNvPr id="5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00273334"/>
              </p:ext>
            </p:extLst>
          </p:nvPr>
        </p:nvGraphicFramePr>
        <p:xfrm>
          <a:off x="1209675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Newslab Light" charset="0"/>
                <a:ea typeface="ＭＳ Ｐゴシック" charset="0"/>
              </a:defRPr>
            </a:lvl9pPr>
          </a:lstStyle>
          <a:p>
            <a:r>
              <a:rPr lang="en-US" dirty="0" smtClean="0"/>
              <a:t>Here are some icons to use - scalable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125" y="1668073"/>
            <a:ext cx="408066" cy="408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432" y="1668073"/>
            <a:ext cx="408066" cy="408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3739" y="1668073"/>
            <a:ext cx="408066" cy="408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3046" y="1668073"/>
            <a:ext cx="408066" cy="408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2353" y="1668073"/>
            <a:ext cx="408066" cy="408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1660" y="1668073"/>
            <a:ext cx="408066" cy="408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30967" y="1668073"/>
            <a:ext cx="408066" cy="408066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0274" y="1668073"/>
            <a:ext cx="408066" cy="408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9581" y="1668073"/>
            <a:ext cx="408066" cy="4080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8888" y="1668073"/>
            <a:ext cx="408066" cy="4080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28195" y="1668073"/>
            <a:ext cx="408066" cy="408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7502" y="1668073"/>
            <a:ext cx="408066" cy="4080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6809" y="1668073"/>
            <a:ext cx="408066" cy="4080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76116" y="1668073"/>
            <a:ext cx="408066" cy="4080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25423" y="1668073"/>
            <a:ext cx="408066" cy="408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4730" y="1668073"/>
            <a:ext cx="408066" cy="4080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24037" y="1668073"/>
            <a:ext cx="408066" cy="4080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73344" y="1668073"/>
            <a:ext cx="408066" cy="4080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2651" y="1668073"/>
            <a:ext cx="408066" cy="408066"/>
          </a:xfrm>
          <a:prstGeom prst="rect">
            <a:avLst/>
          </a:prstGeom>
        </p:spPr>
      </p:pic>
      <p:sp>
        <p:nvSpPr>
          <p:cNvPr id="23" name="Content Placeholder 3"/>
          <p:cNvSpPr txBox="1">
            <a:spLocks/>
          </p:cNvSpPr>
          <p:nvPr userDrawn="1"/>
        </p:nvSpPr>
        <p:spPr>
          <a:xfrm>
            <a:off x="272588" y="1357756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DB Benefits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9" y="2579571"/>
            <a:ext cx="470108" cy="4701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1" y="2579571"/>
            <a:ext cx="470108" cy="47010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83" y="2579571"/>
            <a:ext cx="470108" cy="47010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5" y="2579571"/>
            <a:ext cx="470108" cy="4701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27" y="2579571"/>
            <a:ext cx="470108" cy="4701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49" y="2579571"/>
            <a:ext cx="470108" cy="4701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71" y="2579571"/>
            <a:ext cx="470108" cy="4701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93" y="2579571"/>
            <a:ext cx="470108" cy="4701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15" y="2579571"/>
            <a:ext cx="470108" cy="4701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37" y="2579571"/>
            <a:ext cx="470108" cy="4701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59" y="2579571"/>
            <a:ext cx="470108" cy="4701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81" y="2579571"/>
            <a:ext cx="470108" cy="4701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03" y="2579571"/>
            <a:ext cx="470108" cy="4701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25" y="2579571"/>
            <a:ext cx="470108" cy="4701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47" y="2579571"/>
            <a:ext cx="470108" cy="47010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471" y="2579571"/>
            <a:ext cx="470108" cy="470108"/>
          </a:xfrm>
          <a:prstGeom prst="rect">
            <a:avLst/>
          </a:prstGeom>
        </p:spPr>
      </p:pic>
      <p:sp>
        <p:nvSpPr>
          <p:cNvPr id="40" name="Content Placeholder 3"/>
          <p:cNvSpPr txBox="1">
            <a:spLocks/>
          </p:cNvSpPr>
          <p:nvPr userDrawn="1"/>
        </p:nvSpPr>
        <p:spPr>
          <a:xfrm>
            <a:off x="254760" y="2269253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DB Features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2" y="3553111"/>
            <a:ext cx="505980" cy="5059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8" y="3553111"/>
            <a:ext cx="505980" cy="5059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44" y="3553111"/>
            <a:ext cx="505980" cy="5059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90" y="3553111"/>
            <a:ext cx="505980" cy="5059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36" y="3553111"/>
            <a:ext cx="505980" cy="50598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82" y="3553111"/>
            <a:ext cx="505980" cy="50598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28" y="3553111"/>
            <a:ext cx="505980" cy="5059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74" y="3553111"/>
            <a:ext cx="505980" cy="5059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0" y="3553111"/>
            <a:ext cx="505980" cy="5059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66" y="3553111"/>
            <a:ext cx="505980" cy="5059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12" y="3553111"/>
            <a:ext cx="505980" cy="5059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858" y="3553111"/>
            <a:ext cx="505980" cy="5059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04" y="3553111"/>
            <a:ext cx="505980" cy="50598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50" y="3553111"/>
            <a:ext cx="505980" cy="50598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96" y="3553111"/>
            <a:ext cx="505980" cy="5059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42" y="3553111"/>
            <a:ext cx="505980" cy="5059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88" y="3553111"/>
            <a:ext cx="505980" cy="50598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42" y="3553111"/>
            <a:ext cx="505980" cy="50598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83" y="4138790"/>
            <a:ext cx="500909" cy="50090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82" y="4138790"/>
            <a:ext cx="500909" cy="50090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79" y="4138790"/>
            <a:ext cx="500909" cy="5009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55" y="4152936"/>
            <a:ext cx="472617" cy="47261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62" y="4152936"/>
            <a:ext cx="472617" cy="47261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69" y="4152936"/>
            <a:ext cx="472617" cy="47261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76" y="4152936"/>
            <a:ext cx="472617" cy="47261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0" y="4184282"/>
            <a:ext cx="409925" cy="4099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65" y="4184282"/>
            <a:ext cx="409925" cy="4099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80" y="4184282"/>
            <a:ext cx="409925" cy="4099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95" y="4184282"/>
            <a:ext cx="409925" cy="40992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0" y="4184282"/>
            <a:ext cx="409925" cy="4099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625" y="4184282"/>
            <a:ext cx="409925" cy="4099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40" y="4184282"/>
            <a:ext cx="409925" cy="409925"/>
          </a:xfrm>
          <a:prstGeom prst="rect">
            <a:avLst/>
          </a:prstGeom>
        </p:spPr>
      </p:pic>
      <p:sp>
        <p:nvSpPr>
          <p:cNvPr id="73" name="Content Placeholder 3"/>
          <p:cNvSpPr txBox="1">
            <a:spLocks/>
          </p:cNvSpPr>
          <p:nvPr userDrawn="1"/>
        </p:nvSpPr>
        <p:spPr>
          <a:xfrm>
            <a:off x="268994" y="3255350"/>
            <a:ext cx="2141610" cy="29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General / Data 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Content Placeholder 3"/>
          <p:cNvSpPr txBox="1">
            <a:spLocks/>
          </p:cNvSpPr>
          <p:nvPr userDrawn="1"/>
        </p:nvSpPr>
        <p:spPr>
          <a:xfrm>
            <a:off x="268994" y="796323"/>
            <a:ext cx="8095812" cy="7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5"/>
                </a:solidFill>
              </a:rPr>
              <a:t>Icons can be recolored within </a:t>
            </a:r>
            <a:r>
              <a:rPr lang="en-US" sz="1400" b="1" dirty="0" err="1" smtClean="0">
                <a:solidFill>
                  <a:schemeClr val="accent5"/>
                </a:solidFill>
              </a:rPr>
              <a:t>Powerpoint</a:t>
            </a:r>
            <a:r>
              <a:rPr lang="en-US" sz="1400" b="1" dirty="0" smtClean="0">
                <a:solidFill>
                  <a:schemeClr val="accent5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— </a:t>
            </a:r>
            <a:r>
              <a:rPr lang="en-US" sz="1400" b="1" dirty="0">
                <a:solidFill>
                  <a:schemeClr val="bg1"/>
                </a:solidFill>
              </a:rPr>
              <a:t>see: format picture / picture color / </a:t>
            </a:r>
            <a:r>
              <a:rPr lang="en-US" sz="1400" b="1" dirty="0" smtClean="0">
                <a:solidFill>
                  <a:schemeClr val="bg1"/>
                </a:solidFill>
              </a:rPr>
              <a:t>recolor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Orange, Green, Black versions (no </a:t>
            </a:r>
            <a:r>
              <a:rPr lang="en-US" sz="1400" b="1" dirty="0" err="1" smtClean="0">
                <a:solidFill>
                  <a:schemeClr val="bg1"/>
                </a:solidFill>
              </a:rPr>
              <a:t>recoloration</a:t>
            </a:r>
            <a:r>
              <a:rPr lang="en-US" sz="1400" b="1" dirty="0" smtClean="0">
                <a:solidFill>
                  <a:schemeClr val="bg1"/>
                </a:solidFill>
              </a:rPr>
              <a:t> necessary) can be found in </a:t>
            </a:r>
            <a:r>
              <a:rPr lang="en-US" sz="1400" b="1" dirty="0" smtClean="0">
                <a:solidFill>
                  <a:schemeClr val="bg1"/>
                </a:solidFill>
                <a:hlinkClick r:id="rId69"/>
              </a:rPr>
              <a:t>go/icons</a:t>
            </a:r>
            <a:endParaRPr lang="en-US" sz="1400" b="1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2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4760" y="206375"/>
            <a:ext cx="8560454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 userDrawn="1"/>
        </p:nvSpPr>
        <p:spPr>
          <a:xfrm>
            <a:off x="276504" y="3189900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Industries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3" y="3543523"/>
            <a:ext cx="499670" cy="499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2" y="3543523"/>
            <a:ext cx="499670" cy="499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11" y="3543523"/>
            <a:ext cx="499670" cy="499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80" y="3543523"/>
            <a:ext cx="499670" cy="499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49" y="3543523"/>
            <a:ext cx="499670" cy="499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18" y="3543523"/>
            <a:ext cx="499670" cy="499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87" y="3543523"/>
            <a:ext cx="499670" cy="499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56" y="3543523"/>
            <a:ext cx="499670" cy="4996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25" y="3543523"/>
            <a:ext cx="499670" cy="499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94" y="3543523"/>
            <a:ext cx="499670" cy="4996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63" y="3543523"/>
            <a:ext cx="499670" cy="4996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32" y="3543523"/>
            <a:ext cx="499670" cy="4996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00" y="3543523"/>
            <a:ext cx="499670" cy="4996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0" y="2490044"/>
            <a:ext cx="535481" cy="5354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00" y="2490044"/>
            <a:ext cx="535481" cy="5354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20" y="2490044"/>
            <a:ext cx="535481" cy="5354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40" y="2490044"/>
            <a:ext cx="535481" cy="5354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60" y="2490044"/>
            <a:ext cx="535481" cy="5354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80" y="2490044"/>
            <a:ext cx="535481" cy="5354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00" y="2490044"/>
            <a:ext cx="535481" cy="5354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20" y="2490044"/>
            <a:ext cx="535481" cy="5354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40" y="2490044"/>
            <a:ext cx="535481" cy="53548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60" y="2490044"/>
            <a:ext cx="535481" cy="5354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80" y="2490044"/>
            <a:ext cx="535481" cy="5354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00" y="2490044"/>
            <a:ext cx="535481" cy="5354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20" y="2490044"/>
            <a:ext cx="535481" cy="5354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38" y="2490044"/>
            <a:ext cx="535481" cy="535481"/>
          </a:xfrm>
          <a:prstGeom prst="rect">
            <a:avLst/>
          </a:prstGeom>
        </p:spPr>
      </p:pic>
      <p:sp>
        <p:nvSpPr>
          <p:cNvPr id="32" name="Content Placeholder 3"/>
          <p:cNvSpPr txBox="1">
            <a:spLocks/>
          </p:cNvSpPr>
          <p:nvPr userDrawn="1"/>
        </p:nvSpPr>
        <p:spPr>
          <a:xfrm>
            <a:off x="269106" y="2219024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Security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1" y="1557634"/>
            <a:ext cx="513604" cy="51360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79" y="1557634"/>
            <a:ext cx="513604" cy="5136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5" y="1557634"/>
            <a:ext cx="513604" cy="5136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52" y="1557634"/>
            <a:ext cx="513604" cy="513604"/>
          </a:xfrm>
          <a:prstGeom prst="rect">
            <a:avLst/>
          </a:prstGeom>
        </p:spPr>
      </p:pic>
      <p:sp>
        <p:nvSpPr>
          <p:cNvPr id="37" name="Content Placeholder 3"/>
          <p:cNvSpPr txBox="1">
            <a:spLocks/>
          </p:cNvSpPr>
          <p:nvPr userDrawn="1"/>
        </p:nvSpPr>
        <p:spPr>
          <a:xfrm>
            <a:off x="268857" y="1248148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Spark Benefits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23" y="1570014"/>
            <a:ext cx="501224" cy="50122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28" y="1570014"/>
            <a:ext cx="501224" cy="5012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33" y="1570014"/>
            <a:ext cx="501224" cy="50122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38" y="1570014"/>
            <a:ext cx="501224" cy="50122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43" y="1570014"/>
            <a:ext cx="501224" cy="5012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48" y="1570014"/>
            <a:ext cx="501224" cy="5012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53" y="1570014"/>
            <a:ext cx="501224" cy="5012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58" y="1570014"/>
            <a:ext cx="501224" cy="50122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63" y="1570014"/>
            <a:ext cx="501224" cy="501224"/>
          </a:xfrm>
          <a:prstGeom prst="rect">
            <a:avLst/>
          </a:prstGeom>
        </p:spPr>
      </p:pic>
      <p:sp>
        <p:nvSpPr>
          <p:cNvPr id="47" name="Content Placeholder 3"/>
          <p:cNvSpPr txBox="1">
            <a:spLocks/>
          </p:cNvSpPr>
          <p:nvPr userDrawn="1"/>
        </p:nvSpPr>
        <p:spPr>
          <a:xfrm>
            <a:off x="3187908" y="1250438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Spark Features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917" y="4840370"/>
            <a:ext cx="1050506" cy="17858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4760" y="206375"/>
            <a:ext cx="8560454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 userDrawn="1"/>
        </p:nvSpPr>
        <p:spPr>
          <a:xfrm>
            <a:off x="226510" y="1268569"/>
            <a:ext cx="1248914" cy="37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None/>
              <a:defRPr sz="1200" b="0" i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8788" indent="-16986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8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744538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tabLst/>
              <a:defRPr sz="14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973138" indent="-112713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–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198563" indent="-115888" algn="l" defTabSz="4572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Arial"/>
              <a:buChar char="•"/>
              <a:defRPr sz="1200" b="0" i="0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Misc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4" y="1713043"/>
            <a:ext cx="560049" cy="560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8" y="1713043"/>
            <a:ext cx="560049" cy="560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92" y="1713043"/>
            <a:ext cx="560049" cy="5600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56" y="1713043"/>
            <a:ext cx="560049" cy="5600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20" y="1713043"/>
            <a:ext cx="560049" cy="5600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784" y="1713043"/>
            <a:ext cx="560049" cy="5600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48" y="1713043"/>
            <a:ext cx="560049" cy="560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12" y="1713043"/>
            <a:ext cx="560049" cy="5600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76" y="1713043"/>
            <a:ext cx="560049" cy="5600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40" y="1713043"/>
            <a:ext cx="560049" cy="5600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04" y="1713043"/>
            <a:ext cx="560049" cy="5600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68" y="1713043"/>
            <a:ext cx="560049" cy="5600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32" y="1713043"/>
            <a:ext cx="560049" cy="5600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96" y="1713043"/>
            <a:ext cx="560049" cy="5600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60" y="1713043"/>
            <a:ext cx="560049" cy="5600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19" y="1713043"/>
            <a:ext cx="560049" cy="5600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8" y="2463474"/>
            <a:ext cx="560049" cy="5600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4" y="2463474"/>
            <a:ext cx="560049" cy="5600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94" y="2463474"/>
            <a:ext cx="560049" cy="5600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80" y="2463474"/>
            <a:ext cx="560049" cy="5600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66" y="2463474"/>
            <a:ext cx="560049" cy="5600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52" y="2463474"/>
            <a:ext cx="560049" cy="5600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38" y="2463474"/>
            <a:ext cx="560049" cy="5600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75" y="3911000"/>
            <a:ext cx="560049" cy="5600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48" y="3911000"/>
            <a:ext cx="560049" cy="5600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21" y="3911000"/>
            <a:ext cx="560049" cy="5600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94" y="3911000"/>
            <a:ext cx="560049" cy="5600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65" y="3911000"/>
            <a:ext cx="560049" cy="5600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24" y="2403462"/>
            <a:ext cx="560049" cy="5600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10" y="2403462"/>
            <a:ext cx="560049" cy="5600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96" y="2403462"/>
            <a:ext cx="560049" cy="56004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82" y="2403462"/>
            <a:ext cx="560049" cy="5600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68" y="2403462"/>
            <a:ext cx="560049" cy="5600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4" y="2403462"/>
            <a:ext cx="560049" cy="5600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40" y="2403462"/>
            <a:ext cx="560049" cy="5600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26" y="2403462"/>
            <a:ext cx="560049" cy="56004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09" y="2403462"/>
            <a:ext cx="560049" cy="5600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5" y="3134772"/>
            <a:ext cx="560049" cy="5600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49" y="3134772"/>
            <a:ext cx="560049" cy="5600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7" y="3134772"/>
            <a:ext cx="560049" cy="56004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3" y="3134772"/>
            <a:ext cx="560049" cy="5600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77" y="3134772"/>
            <a:ext cx="560049" cy="5600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91" y="3134772"/>
            <a:ext cx="560049" cy="56004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105" y="3134772"/>
            <a:ext cx="560049" cy="5600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19" y="3134772"/>
            <a:ext cx="560049" cy="56004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33" y="3134772"/>
            <a:ext cx="560049" cy="5600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47" y="3134772"/>
            <a:ext cx="560049" cy="5600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61" y="3134772"/>
            <a:ext cx="560049" cy="5600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134772"/>
            <a:ext cx="560049" cy="56004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89" y="3134772"/>
            <a:ext cx="560049" cy="56004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03" y="3134772"/>
            <a:ext cx="560049" cy="56004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3" y="3911000"/>
            <a:ext cx="560049" cy="56004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2" y="3911000"/>
            <a:ext cx="560049" cy="5600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45" y="3911000"/>
            <a:ext cx="560049" cy="56004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18" y="3911000"/>
            <a:ext cx="560049" cy="56004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613" y="3134772"/>
            <a:ext cx="560049" cy="56004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91" y="3911000"/>
            <a:ext cx="560049" cy="56004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64" y="3911000"/>
            <a:ext cx="560049" cy="56004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37" y="3911000"/>
            <a:ext cx="560049" cy="56004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10" y="3911000"/>
            <a:ext cx="560049" cy="56004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83" y="3911000"/>
            <a:ext cx="560049" cy="56004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56" y="3911000"/>
            <a:ext cx="560049" cy="56004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29" y="3911000"/>
            <a:ext cx="560049" cy="56004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02" y="3911000"/>
            <a:ext cx="560049" cy="5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4760" y="1200150"/>
            <a:ext cx="8560454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1" r:id="rId6"/>
    <p:sldLayoutId id="2147483685" r:id="rId7"/>
    <p:sldLayoutId id="2147483686" r:id="rId8"/>
    <p:sldLayoutId id="2147483680" r:id="rId9"/>
    <p:sldLayoutId id="2147483687" r:id="rId10"/>
    <p:sldLayoutId id="2147483684" r:id="rId11"/>
    <p:sldLayoutId id="2147483683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9pPr>
    </p:titleStyle>
    <p:bodyStyle>
      <a:lvl1pPr marL="16827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4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  <a:lvl2pPr marL="4016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0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2pPr>
      <a:lvl3pPr marL="7445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tabLst/>
        <a:defRPr sz="18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3pPr>
      <a:lvl4pPr marL="971550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18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4pPr>
      <a:lvl5pPr marL="113982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defRPr sz="1600" b="0" i="0" kern="1200" spc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015244"/>
            <a:ext cx="8240889" cy="1531559"/>
          </a:xfrm>
        </p:spPr>
        <p:txBody>
          <a:bodyPr/>
          <a:lstStyle/>
          <a:p>
            <a:r>
              <a:rPr lang="en-US" dirty="0" smtClean="0"/>
              <a:t>SparkR Under the Hood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07" y="4138547"/>
            <a:ext cx="6400800" cy="453863"/>
          </a:xfrm>
        </p:spPr>
        <p:txBody>
          <a:bodyPr/>
          <a:lstStyle/>
          <a:p>
            <a:r>
              <a:rPr lang="en-US" dirty="0" smtClean="0"/>
              <a:t>Hossein Falaki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5556" y="4525427"/>
            <a:ext cx="6446838" cy="443446"/>
          </a:xfrm>
        </p:spPr>
        <p:txBody>
          <a:bodyPr/>
          <a:lstStyle/>
          <a:p>
            <a:r>
              <a:rPr lang="en-US" dirty="0" smtClean="0"/>
              <a:t>June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072" y="2462139"/>
            <a:ext cx="7304176" cy="58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latin typeface="Source Sans Pro Light"/>
                <a:cs typeface="Source Sans Pro Light"/>
              </a:rPr>
              <a:t>How to debug your SparkR </a:t>
            </a:r>
            <a:r>
              <a:rPr lang="en-US" sz="3200" dirty="0" smtClean="0">
                <a:latin typeface="Source Sans Pro Light"/>
                <a:cs typeface="Source Sans Pro Light"/>
              </a:rPr>
              <a:t>code</a:t>
            </a:r>
            <a:endParaRPr lang="en-US" sz="3200" dirty="0" smtClean="0">
              <a:solidFill>
                <a:schemeClr val="bg1"/>
              </a:solidFill>
              <a:latin typeface="Source Sans Pro Light"/>
              <a:ea typeface="Source Sans Pro" charset="0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3653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SparkR Serialization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7876" y="1141985"/>
            <a:ext cx="7958454" cy="1421106"/>
            <a:chOff x="539410" y="1445143"/>
            <a:chExt cx="7711112" cy="2799244"/>
          </a:xfrm>
        </p:grpSpPr>
        <p:sp>
          <p:nvSpPr>
            <p:cNvPr id="7" name="Rounded Rectangle 6"/>
            <p:cNvSpPr/>
            <p:nvPr/>
          </p:nvSpPr>
          <p:spPr>
            <a:xfrm>
              <a:off x="539410" y="1445143"/>
              <a:ext cx="7711112" cy="2799244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accent2">
                  <a:alpha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4558" y="1793931"/>
              <a:ext cx="536632" cy="213744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/>
                  <a:cs typeface="Source Sans Pro"/>
                </a:rPr>
                <a:t>R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/>
                <a:cs typeface="Source Sans Pro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848878" y="1780349"/>
              <a:ext cx="1068877" cy="2137442"/>
              <a:chOff x="2329799" y="1977229"/>
              <a:chExt cx="1068877" cy="213744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329799" y="1977229"/>
                <a:ext cx="1068877" cy="213744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"/>
                    <a:cs typeface="Source Sans Pro"/>
                  </a:rPr>
                  <a:t>       </a:t>
                </a:r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"/>
                    <a:cs typeface="Source Sans Pro"/>
                  </a:rPr>
                  <a:t>JVM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Source Sans Pro"/>
                  <a:cs typeface="Source Sans Pro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1520675" y="2830415"/>
                <a:ext cx="2092726" cy="44716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"/>
                    <a:cs typeface="Source Sans Pro"/>
                  </a:rPr>
                  <a:t>Backend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Source Sans Pro"/>
                  <a:cs typeface="Source Sans Pro"/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657876" y="3024909"/>
            <a:ext cx="7958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R and JVM use a proprietary serialization format as wire protocol.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36192" y="3661979"/>
            <a:ext cx="6593396" cy="467837"/>
            <a:chOff x="336192" y="3661979"/>
            <a:chExt cx="6593396" cy="467837"/>
          </a:xfrm>
        </p:grpSpPr>
        <p:sp>
          <p:nvSpPr>
            <p:cNvPr id="13" name="Rectangle 12"/>
            <p:cNvSpPr/>
            <p:nvPr/>
          </p:nvSpPr>
          <p:spPr>
            <a:xfrm>
              <a:off x="1916546" y="3677229"/>
              <a:ext cx="5010727" cy="450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6192" y="3667752"/>
              <a:ext cx="13918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Basic type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67006" y="3679544"/>
              <a:ext cx="4262582" cy="450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8091" y="3661979"/>
              <a:ext cx="710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type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134" y="3683035"/>
              <a:ext cx="15369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binary data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0052" y="4229999"/>
            <a:ext cx="7777948" cy="479382"/>
            <a:chOff x="350052" y="4229999"/>
            <a:chExt cx="7777948" cy="479382"/>
          </a:xfrm>
        </p:grpSpPr>
        <p:sp>
          <p:nvSpPr>
            <p:cNvPr id="18" name="Rectangle 17"/>
            <p:cNvSpPr/>
            <p:nvPr/>
          </p:nvSpPr>
          <p:spPr>
            <a:xfrm>
              <a:off x="1930406" y="4256794"/>
              <a:ext cx="1475503" cy="450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0052" y="4247317"/>
              <a:ext cx="7360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Lists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0866" y="4259109"/>
              <a:ext cx="5447134" cy="450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41951" y="4229999"/>
              <a:ext cx="710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type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30144" y="4253089"/>
              <a:ext cx="1427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element 1,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83146" y="4243859"/>
              <a:ext cx="6335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size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52494" y="4243859"/>
              <a:ext cx="1427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element 2,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09479" y="4246174"/>
              <a:ext cx="1695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element 3, ...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1516336" y="1865588"/>
            <a:ext cx="5667487" cy="0"/>
          </a:xfrm>
          <a:prstGeom prst="straightConnector1">
            <a:avLst/>
          </a:prstGeom>
          <a:ln w="635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1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54759" y="969818"/>
            <a:ext cx="8646785" cy="386772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SparkR query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7997" y="1400704"/>
            <a:ext cx="2528455" cy="31366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57452" y="1400704"/>
            <a:ext cx="2528455" cy="31366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997" y="1496796"/>
            <a:ext cx="25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1. serialize method name + arguments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36452" y="1397002"/>
            <a:ext cx="2921000" cy="427207"/>
            <a:chOff x="3036452" y="1397002"/>
            <a:chExt cx="2921000" cy="4272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036452" y="1824209"/>
              <a:ext cx="2921000" cy="0"/>
            </a:xfrm>
            <a:prstGeom prst="straightConnector1">
              <a:avLst/>
            </a:prstGeom>
            <a:ln w="63500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8898" y="1397002"/>
              <a:ext cx="24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2. Send to backend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57452" y="1624222"/>
            <a:ext cx="252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3. </a:t>
            </a:r>
            <a:r>
              <a:rPr lang="en-US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e-serialize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1312" y="2257175"/>
            <a:ext cx="252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4. find Spark method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71312" y="3006388"/>
            <a:ext cx="252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5. invoke method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08262" y="3795224"/>
            <a:ext cx="25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6. serialize returned value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312" y="3777729"/>
            <a:ext cx="25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8. de-serialize and return result to user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3182" y="946727"/>
            <a:ext cx="36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11819" y="961977"/>
            <a:ext cx="91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JVM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8767" y="3702918"/>
            <a:ext cx="2921000" cy="397977"/>
            <a:chOff x="3038767" y="3702918"/>
            <a:chExt cx="2921000" cy="39797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038767" y="4100895"/>
              <a:ext cx="2921000" cy="0"/>
            </a:xfrm>
            <a:prstGeom prst="straightConnector1">
              <a:avLst/>
            </a:prstGeom>
            <a:ln w="63500"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431298" y="3702918"/>
              <a:ext cx="24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7. Send to R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97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  <p:bldP spid="29" grpId="0"/>
      <p:bldP spid="30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54759" y="969818"/>
            <a:ext cx="8646785" cy="3867727"/>
          </a:xfrm>
          <a:prstGeom prst="roundRect">
            <a:avLst/>
          </a:prstGeom>
          <a:noFill/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7997" y="1400704"/>
            <a:ext cx="2528455" cy="31366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57452" y="1400704"/>
            <a:ext cx="2528455" cy="313666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997" y="1496796"/>
            <a:ext cx="25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1. serialize method name + arguments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36452" y="1397002"/>
            <a:ext cx="2921000" cy="427207"/>
            <a:chOff x="3036452" y="1397002"/>
            <a:chExt cx="2921000" cy="4272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036452" y="1824209"/>
              <a:ext cx="2921000" cy="0"/>
            </a:xfrm>
            <a:prstGeom prst="straightConnector1">
              <a:avLst/>
            </a:prstGeom>
            <a:ln w="63500">
              <a:solidFill>
                <a:schemeClr val="accent1">
                  <a:alpha val="4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8898" y="1397002"/>
              <a:ext cx="24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2. Send to backend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57452" y="1624222"/>
            <a:ext cx="252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3. </a:t>
            </a:r>
            <a:r>
              <a:rPr lang="en-US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e-serialize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1312" y="2257175"/>
            <a:ext cx="252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4. find Spark method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71312" y="3006388"/>
            <a:ext cx="252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5. invoke method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08262" y="3795224"/>
            <a:ext cx="25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6. serialize returned value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312" y="3777729"/>
            <a:ext cx="25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8. de-serialize and return result to user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3182" y="946727"/>
            <a:ext cx="36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11819" y="961977"/>
            <a:ext cx="91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JVM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8767" y="3702918"/>
            <a:ext cx="2921000" cy="397977"/>
            <a:chOff x="3038767" y="3702918"/>
            <a:chExt cx="2921000" cy="39797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038767" y="4100895"/>
              <a:ext cx="2921000" cy="0"/>
            </a:xfrm>
            <a:prstGeom prst="straightConnector1">
              <a:avLst/>
            </a:prstGeom>
            <a:ln w="63500">
              <a:solidFill>
                <a:schemeClr val="accent1">
                  <a:alpha val="4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431298" y="3702918"/>
              <a:ext cx="24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7. Send to R process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507997" y="1270001"/>
            <a:ext cx="2251367" cy="1085272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25125" y="1246788"/>
            <a:ext cx="2251367" cy="1085272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57452" y="3529614"/>
            <a:ext cx="2251367" cy="1085272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07997" y="3558259"/>
            <a:ext cx="2251367" cy="1085272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957452" y="1952065"/>
            <a:ext cx="2251367" cy="1085272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38985" y="2669138"/>
            <a:ext cx="2251367" cy="1085272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95810" y="1119793"/>
            <a:ext cx="2251367" cy="1085272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78898" y="3387265"/>
            <a:ext cx="2251367" cy="1085272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4" grpId="0" animBg="1"/>
      <p:bldP spid="24" grpId="1" animBg="1"/>
      <p:bldP spid="25" grpId="0" animBg="1"/>
      <p:bldP spid="2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&amp; deserialization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4760" y="1236142"/>
            <a:ext cx="7441440" cy="1287062"/>
            <a:chOff x="254760" y="1648879"/>
            <a:chExt cx="7441440" cy="1287062"/>
          </a:xfrm>
        </p:grpSpPr>
        <p:sp>
          <p:nvSpPr>
            <p:cNvPr id="6" name="TextBox 5"/>
            <p:cNvSpPr txBox="1"/>
            <p:nvPr/>
          </p:nvSpPr>
          <p:spPr>
            <a:xfrm>
              <a:off x="330200" y="1648879"/>
              <a:ext cx="33137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b="1" dirty="0" smtClean="0">
                  <a:solidFill>
                    <a:schemeClr val="accent1"/>
                  </a:solidFill>
                  <a:latin typeface="Source Sans Pro"/>
                  <a:cs typeface="Source Sans Pro"/>
                </a:rPr>
                <a:t>Memory allocation in R</a:t>
              </a:r>
              <a:endParaRPr lang="en-US" sz="2400" b="1" dirty="0">
                <a:solidFill>
                  <a:schemeClr val="accent1"/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760" y="2135722"/>
              <a:ext cx="744144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Error in writeBin(batch, con, endian = “big”)</a:t>
              </a:r>
            </a:p>
            <a:p>
              <a:pPr>
                <a:spcAft>
                  <a:spcPts val="1200"/>
                </a:spcAft>
              </a:pPr>
              <a:r>
                <a:rPr lang="en-US" dirty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 attempting to add too many elements to raw vector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8997" y="2764332"/>
            <a:ext cx="8715669" cy="1964171"/>
            <a:chOff x="254760" y="1648879"/>
            <a:chExt cx="7441440" cy="1964171"/>
          </a:xfrm>
        </p:grpSpPr>
        <p:sp>
          <p:nvSpPr>
            <p:cNvPr id="9" name="TextBox 8"/>
            <p:cNvSpPr txBox="1"/>
            <p:nvPr/>
          </p:nvSpPr>
          <p:spPr>
            <a:xfrm>
              <a:off x="330200" y="1648879"/>
              <a:ext cx="3289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b="1" dirty="0" smtClean="0">
                  <a:solidFill>
                    <a:schemeClr val="accent1"/>
                  </a:solidFill>
                  <a:latin typeface="Source Sans Pro"/>
                  <a:cs typeface="Source Sans Pro"/>
                </a:rPr>
                <a:t>De-serialization in JVM</a:t>
              </a:r>
              <a:endParaRPr lang="en-US" sz="2400" b="1" dirty="0">
                <a:solidFill>
                  <a:schemeClr val="accent1"/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760" y="2135722"/>
              <a:ext cx="7441440" cy="14773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dirty="0">
                  <a:solidFill>
                    <a:schemeClr val="bg1"/>
                  </a:solidFill>
                  <a:latin typeface="Source Code Pro"/>
                  <a:cs typeface="Source Code Pro"/>
                </a:rPr>
                <a:t>ERROR Executor: Exception in task 0.0 in stage 1.0 (TID 1) </a:t>
              </a:r>
              <a:r>
                <a:rPr lang="en-US" dirty="0" err="1" smtClean="0">
                  <a:solidFill>
                    <a:schemeClr val="bg1"/>
                  </a:solidFill>
                  <a:latin typeface="Source Code Pro"/>
                  <a:cs typeface="Source Code Pro"/>
                </a:rPr>
                <a:t>java.lang.NegativeArraySizeException</a:t>
              </a:r>
              <a:r>
                <a:rPr lang="en-US" dirty="0" smtClean="0">
                  <a:solidFill>
                    <a:schemeClr val="bg1"/>
                  </a:solidFill>
                  <a:latin typeface="Source Code Pro"/>
                  <a:cs typeface="Source Code Pro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Source Code Pro"/>
                  <a:cs typeface="Source Code Pro"/>
                </a:rPr>
                <a:t>org.apache.spark.api.r.</a:t>
              </a:r>
              <a:r>
                <a:rPr lang="en-US" dirty="0" err="1">
                  <a:solidFill>
                    <a:schemeClr val="bg1"/>
                  </a:solidFill>
                  <a:latin typeface="Source Code Pro"/>
                  <a:cs typeface="Source Code Pro"/>
                </a:rPr>
                <a:t>SerDe</a:t>
              </a:r>
              <a:r>
                <a:rPr lang="en-US" dirty="0">
                  <a:solidFill>
                    <a:schemeClr val="bg1"/>
                  </a:solidFill>
                  <a:latin typeface="Source Code Pro"/>
                  <a:cs typeface="Source Code Pro"/>
                </a:rPr>
                <a:t>$.</a:t>
              </a:r>
              <a:r>
                <a:rPr lang="en-US" dirty="0" err="1">
                  <a:solidFill>
                    <a:schemeClr val="bg1"/>
                  </a:solidFill>
                  <a:latin typeface="Source Code Pro"/>
                  <a:cs typeface="Source Code Pro"/>
                </a:rPr>
                <a:t>readStringBytes</a:t>
              </a:r>
              <a:r>
                <a:rPr lang="en-US" dirty="0">
                  <a:solidFill>
                    <a:schemeClr val="bg1"/>
                  </a:solidFill>
                  <a:latin typeface="Source Code Pro"/>
                  <a:cs typeface="Source Code Pro"/>
                </a:rPr>
                <a:t>(SerDe.scala:110) 	at org.apache.spark.api.r.</a:t>
              </a:r>
              <a:r>
                <a:rPr lang="en-US" dirty="0" err="1">
                  <a:solidFill>
                    <a:schemeClr val="bg1"/>
                  </a:solidFill>
                  <a:latin typeface="Source Code Pro"/>
                  <a:cs typeface="Source Code Pro"/>
                </a:rPr>
                <a:t>SerDe</a:t>
              </a:r>
              <a:r>
                <a:rPr lang="en-US" dirty="0">
                  <a:solidFill>
                    <a:schemeClr val="bg1"/>
                  </a:solidFill>
                  <a:latin typeface="Source Code Pro"/>
                  <a:cs typeface="Source Code Pro"/>
                </a:rPr>
                <a:t>$.</a:t>
              </a:r>
              <a:r>
                <a:rPr lang="en-US" dirty="0" err="1">
                  <a:solidFill>
                    <a:schemeClr val="bg1"/>
                  </a:solidFill>
                  <a:latin typeface="Source Code Pro"/>
                  <a:cs typeface="Source Code Pro"/>
                </a:rPr>
                <a:t>readString</a:t>
              </a:r>
              <a:r>
                <a:rPr lang="en-US" dirty="0">
                  <a:solidFill>
                    <a:schemeClr val="bg1"/>
                  </a:solidFill>
                  <a:latin typeface="Source Code Pro"/>
                  <a:cs typeface="Source Code Pro"/>
                </a:rPr>
                <a:t>(SerDe.scala:119)</a:t>
              </a:r>
              <a:endParaRPr lang="en-US" dirty="0" smtClean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4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&amp; deserialization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4760" y="1151478"/>
            <a:ext cx="8560454" cy="1346675"/>
            <a:chOff x="254760" y="1648879"/>
            <a:chExt cx="7441440" cy="1346675"/>
          </a:xfrm>
        </p:grpSpPr>
        <p:sp>
          <p:nvSpPr>
            <p:cNvPr id="6" name="TextBox 5"/>
            <p:cNvSpPr txBox="1"/>
            <p:nvPr/>
          </p:nvSpPr>
          <p:spPr>
            <a:xfrm>
              <a:off x="275001" y="1648879"/>
              <a:ext cx="28501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b="1" dirty="0" smtClean="0">
                  <a:solidFill>
                    <a:schemeClr val="accent1"/>
                  </a:solidFill>
                  <a:latin typeface="Source Sans Pro"/>
                  <a:cs typeface="Source Sans Pro"/>
                </a:rPr>
                <a:t>Corner case with types</a:t>
              </a:r>
              <a:endParaRPr lang="en-US" sz="2400" b="1" dirty="0">
                <a:solidFill>
                  <a:schemeClr val="accent1"/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760" y="2072224"/>
              <a:ext cx="7441440" cy="9233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dirty="0" smtClean="0">
                  <a:latin typeface="Source Code Pro"/>
                  <a:cs typeface="Source Code Pro"/>
                </a:rPr>
                <a:t>Lost </a:t>
              </a:r>
              <a:r>
                <a:rPr lang="en-US" dirty="0">
                  <a:latin typeface="Source Code Pro"/>
                  <a:cs typeface="Source Code Pro"/>
                </a:rPr>
                <a:t>task 0.3 in stage 52.0 (TID 10114, 10.0.229.211): </a:t>
              </a:r>
              <a:r>
                <a:rPr lang="en-US" dirty="0" err="1">
                  <a:latin typeface="Source Code Pro"/>
                  <a:cs typeface="Source Code Pro"/>
                </a:rPr>
                <a:t>java.lang.RuntimeException</a:t>
              </a:r>
              <a:r>
                <a:rPr lang="en-US" dirty="0">
                  <a:latin typeface="Source Code Pro"/>
                  <a:cs typeface="Source Code Pro"/>
                </a:rPr>
                <a:t>: </a:t>
              </a:r>
              <a:r>
                <a:rPr lang="en-US" dirty="0" err="1">
                  <a:latin typeface="Source Code Pro"/>
                  <a:cs typeface="Source Code Pro"/>
                </a:rPr>
                <a:t>java.lang.Double</a:t>
              </a:r>
              <a:r>
                <a:rPr lang="en-US" dirty="0">
                  <a:latin typeface="Source Code Pro"/>
                  <a:cs typeface="Source Code Pro"/>
                </a:rPr>
                <a:t> is not a valid external type for schema of date</a:t>
              </a:r>
              <a:endParaRPr lang="en-US" dirty="0" smtClean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6880" y="2584421"/>
            <a:ext cx="8560454" cy="2268101"/>
            <a:chOff x="256880" y="2584421"/>
            <a:chExt cx="8560454" cy="2268101"/>
          </a:xfrm>
        </p:grpSpPr>
        <p:sp>
          <p:nvSpPr>
            <p:cNvPr id="11" name="TextBox 10"/>
            <p:cNvSpPr txBox="1"/>
            <p:nvPr/>
          </p:nvSpPr>
          <p:spPr>
            <a:xfrm>
              <a:off x="256880" y="2944307"/>
              <a:ext cx="8560454" cy="19082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dirty="0" smtClean="0">
                  <a:latin typeface="Source Code Pro"/>
                  <a:cs typeface="Source Code Pro"/>
                </a:rPr>
                <a:t>org.apache.spark.SparkException</a:t>
              </a:r>
              <a:r>
                <a:rPr lang="en-US" dirty="0">
                  <a:latin typeface="Source Code Pro"/>
                  <a:cs typeface="Source Code Pro"/>
                </a:rPr>
                <a:t>: Job aborted due to stage failure</a:t>
              </a:r>
              <a:r>
                <a:rPr lang="en-US" dirty="0" smtClean="0">
                  <a:latin typeface="Source Code Pro"/>
                  <a:cs typeface="Source Code Pro"/>
                </a:rPr>
                <a:t>:</a:t>
              </a:r>
            </a:p>
            <a:p>
              <a:pPr>
                <a:spcAft>
                  <a:spcPts val="1200"/>
                </a:spcAft>
              </a:pPr>
              <a:r>
                <a:rPr lang="en-US" dirty="0" err="1" smtClean="0">
                  <a:latin typeface="Source Code Pro"/>
                  <a:cs typeface="Source Code Pro"/>
                </a:rPr>
                <a:t>java.lang.IllegalArgumentException</a:t>
              </a:r>
              <a:r>
                <a:rPr lang="en-US" dirty="0" smtClean="0">
                  <a:latin typeface="Source Code Pro"/>
                  <a:cs typeface="Source Code Pro"/>
                </a:rPr>
                <a:t> </a:t>
              </a:r>
              <a:r>
                <a:rPr lang="en-US" dirty="0">
                  <a:latin typeface="Source Code Pro"/>
                  <a:cs typeface="Source Code Pro"/>
                </a:rPr>
                <a:t>	at </a:t>
              </a:r>
              <a:r>
                <a:rPr lang="en-US" dirty="0" err="1">
                  <a:latin typeface="Source Code Pro"/>
                  <a:cs typeface="Source Code Pro"/>
                </a:rPr>
                <a:t>java.sql.Date.valueOf</a:t>
              </a:r>
              <a:r>
                <a:rPr lang="en-US" dirty="0">
                  <a:latin typeface="Source Code Pro"/>
                  <a:cs typeface="Source Code Pro"/>
                </a:rPr>
                <a:t>(Date.java:143) 	at org.apache.spark.api.r.</a:t>
              </a:r>
              <a:r>
                <a:rPr lang="en-US" dirty="0" err="1">
                  <a:latin typeface="Source Code Pro"/>
                  <a:cs typeface="Source Code Pro"/>
                </a:rPr>
                <a:t>SerDe</a:t>
              </a:r>
              <a:r>
                <a:rPr lang="en-US" dirty="0">
                  <a:latin typeface="Source Code Pro"/>
                  <a:cs typeface="Source Code Pro"/>
                </a:rPr>
                <a:t>$.</a:t>
              </a:r>
              <a:r>
                <a:rPr lang="en-US" dirty="0" err="1">
                  <a:latin typeface="Source Code Pro"/>
                  <a:cs typeface="Source Code Pro"/>
                </a:rPr>
                <a:t>readDate</a:t>
              </a:r>
              <a:r>
                <a:rPr lang="en-US" dirty="0">
                  <a:latin typeface="Source Code Pro"/>
                  <a:cs typeface="Source Code Pro"/>
                </a:rPr>
                <a:t>(SerDe.scala:128) 	at org.apache.spark.api.r.</a:t>
              </a:r>
              <a:r>
                <a:rPr lang="en-US" dirty="0" err="1">
                  <a:latin typeface="Source Code Pro"/>
                  <a:cs typeface="Source Code Pro"/>
                </a:rPr>
                <a:t>SerDe</a:t>
              </a:r>
              <a:r>
                <a:rPr lang="en-US" dirty="0">
                  <a:latin typeface="Source Code Pro"/>
                  <a:cs typeface="Source Code Pro"/>
                </a:rPr>
                <a:t>$.</a:t>
              </a:r>
              <a:r>
                <a:rPr lang="en-US" dirty="0" err="1">
                  <a:latin typeface="Source Code Pro"/>
                  <a:cs typeface="Source Code Pro"/>
                </a:rPr>
                <a:t>readTypedObject</a:t>
              </a:r>
              <a:r>
                <a:rPr lang="en-US" dirty="0">
                  <a:latin typeface="Source Code Pro"/>
                  <a:cs typeface="Source Code Pro"/>
                </a:rPr>
                <a:t>(SerDe.scala:77)</a:t>
              </a:r>
              <a:endParaRPr lang="en-US" dirty="0" smtClean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700" y="2584421"/>
              <a:ext cx="32787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b="1" dirty="0" smtClean="0">
                  <a:solidFill>
                    <a:schemeClr val="accent1"/>
                  </a:solidFill>
                  <a:latin typeface="Source Sans Pro"/>
                  <a:cs typeface="Source Sans Pro"/>
                </a:rPr>
                <a:t>Corner case with types</a:t>
              </a:r>
              <a:endParaRPr lang="en-US" sz="2400" b="1" dirty="0">
                <a:solidFill>
                  <a:schemeClr val="accent1"/>
                </a:solidFill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57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signature matching and invocation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60" y="1479551"/>
            <a:ext cx="86564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RBackendHandler: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dfToCols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 on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org.apache.spark.sql.api.r.SQLUtils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 failed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java.lang.Exception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: No matched method found for class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org.apache.spark.sql.api.r.SQLUtils.dfToCols</a:t>
            </a:r>
            <a:endParaRPr lang="en-US" dirty="0" smtClean="0">
              <a:solidFill>
                <a:schemeClr val="bg1"/>
              </a:solidFill>
              <a:latin typeface="Source Code Pro"/>
              <a:ea typeface="Source Sans Pro" charset="0"/>
              <a:cs typeface="Source Code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760" y="2529417"/>
            <a:ext cx="6243407" cy="304351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4525709" y="2070747"/>
            <a:ext cx="3936240" cy="2799244"/>
          </a:xfrm>
          <a:prstGeom prst="roundRect">
            <a:avLst/>
          </a:prstGeom>
          <a:solidFill>
            <a:schemeClr val="tx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701199" y="1922977"/>
            <a:ext cx="3936240" cy="2799244"/>
          </a:xfrm>
          <a:prstGeom prst="roundRect">
            <a:avLst/>
          </a:prstGeom>
          <a:solidFill>
            <a:schemeClr val="tx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27913" y="1778220"/>
            <a:ext cx="3936240" cy="2799244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SparkR query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925154" y="1765947"/>
            <a:ext cx="3936240" cy="2799244"/>
            <a:chOff x="1405795" y="2020780"/>
            <a:chExt cx="3936240" cy="2799244"/>
          </a:xfrm>
        </p:grpSpPr>
        <p:sp>
          <p:nvSpPr>
            <p:cNvPr id="49" name="Rounded Rectangle 48"/>
            <p:cNvSpPr/>
            <p:nvPr/>
          </p:nvSpPr>
          <p:spPr>
            <a:xfrm>
              <a:off x="1405795" y="2020780"/>
              <a:ext cx="3936240" cy="2799244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"/>
                  <a:cs typeface="Source Sans Pro"/>
                </a:rPr>
                <a:t>R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44010" y="2728683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"/>
                  <a:cs typeface="Source Sans Pro"/>
                </a:rPr>
                <a:t>Worker JVM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52" name="Left-Right Arrow 51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448327" y="2456710"/>
            <a:ext cx="536632" cy="1524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R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97834" y="2447639"/>
            <a:ext cx="1341582" cy="1524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Driver JVM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1133930" y="3153280"/>
            <a:ext cx="1408682" cy="1341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4210333" y="3132828"/>
            <a:ext cx="668641" cy="110617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8327" y="2143930"/>
            <a:ext cx="1698873" cy="307777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1. serialize R closure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05852" y="2454424"/>
            <a:ext cx="1338828" cy="52322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4. transfer over</a:t>
            </a:r>
          </a:p>
          <a:p>
            <a:r>
              <a:rPr lang="en-US" sz="1400" dirty="0">
                <a:latin typeface="Source Sans Pro"/>
                <a:cs typeface="Source Sans Pro"/>
              </a:rPr>
              <a:t> </a:t>
            </a:r>
            <a:r>
              <a:rPr lang="en-US" sz="1400" dirty="0" smtClean="0">
                <a:latin typeface="Source Sans Pro"/>
                <a:cs typeface="Source Sans Pro"/>
              </a:rPr>
              <a:t>     local socket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67322" y="3950315"/>
            <a:ext cx="1441420" cy="307777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7. serialize result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33930" y="2596169"/>
            <a:ext cx="1338828" cy="52322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ource Sans Pro"/>
                <a:cs typeface="Source Sans Pro"/>
              </a:rPr>
              <a:t>2</a:t>
            </a:r>
            <a:r>
              <a:rPr lang="en-US" sz="1400" dirty="0" smtClean="0">
                <a:latin typeface="Source Sans Pro"/>
                <a:cs typeface="Source Sans Pro"/>
              </a:rPr>
              <a:t>. transfer over</a:t>
            </a:r>
          </a:p>
          <a:p>
            <a:r>
              <a:rPr lang="en-US" sz="1400" dirty="0">
                <a:latin typeface="Source Sans Pro"/>
                <a:cs typeface="Source Sans Pro"/>
              </a:rPr>
              <a:t> </a:t>
            </a:r>
            <a:r>
              <a:rPr lang="en-US" sz="1400" dirty="0" smtClean="0">
                <a:latin typeface="Source Sans Pro"/>
                <a:cs typeface="Source Sans Pro"/>
              </a:rPr>
              <a:t>    local socket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7542" y="3293747"/>
            <a:ext cx="1338828" cy="52322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8. transfer over</a:t>
            </a:r>
          </a:p>
          <a:p>
            <a:r>
              <a:rPr lang="en-US" sz="1400" dirty="0">
                <a:latin typeface="Source Sans Pro"/>
                <a:cs typeface="Source Sans Pro"/>
              </a:rPr>
              <a:t> </a:t>
            </a:r>
            <a:r>
              <a:rPr lang="en-US" sz="1400" dirty="0" smtClean="0">
                <a:latin typeface="Source Sans Pro"/>
                <a:cs typeface="Source Sans Pro"/>
              </a:rPr>
              <a:t>     local socket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32123" y="3329113"/>
            <a:ext cx="1415772" cy="52322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10. transfer over</a:t>
            </a:r>
          </a:p>
          <a:p>
            <a:r>
              <a:rPr lang="en-US" sz="1400" dirty="0">
                <a:latin typeface="Source Sans Pro"/>
                <a:cs typeface="Source Sans Pro"/>
              </a:rPr>
              <a:t> </a:t>
            </a:r>
            <a:r>
              <a:rPr lang="en-US" sz="1400" dirty="0" smtClean="0">
                <a:latin typeface="Source Sans Pro"/>
                <a:cs typeface="Source Sans Pro"/>
              </a:rPr>
              <a:t>    local socket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6520" y="3988230"/>
            <a:ext cx="1774845" cy="307777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11. de-serialize result</a:t>
            </a:r>
            <a:endParaRPr lang="en-US" sz="1400" dirty="0">
              <a:latin typeface="Source Sans Pro"/>
              <a:cs typeface="Source Sans Pro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847978" y="1392352"/>
            <a:ext cx="3647152" cy="307777"/>
            <a:chOff x="2847978" y="1392352"/>
            <a:chExt cx="3647152" cy="307777"/>
          </a:xfrm>
        </p:grpSpPr>
        <p:sp>
          <p:nvSpPr>
            <p:cNvPr id="68" name="TextBox 67"/>
            <p:cNvSpPr txBox="1"/>
            <p:nvPr/>
          </p:nvSpPr>
          <p:spPr>
            <a:xfrm>
              <a:off x="2847978" y="1392352"/>
              <a:ext cx="3647152" cy="307777"/>
            </a:xfrm>
            <a:prstGeom prst="rect">
              <a:avLst/>
            </a:prstGeom>
            <a:solidFill>
              <a:schemeClr val="dk1">
                <a:alpha val="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ource Sans Pro"/>
                  <a:cs typeface="Source Sans Pro"/>
                </a:rPr>
                <a:t>9. Transfer serialized closure over the network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638480" y="1413055"/>
              <a:ext cx="1964201" cy="0"/>
            </a:xfrm>
            <a:prstGeom prst="straightConnector1">
              <a:avLst/>
            </a:prstGeom>
            <a:ln w="41275">
              <a:solidFill>
                <a:schemeClr val="bg1"/>
              </a:solidFill>
              <a:prstDash val="dash"/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841770" y="921571"/>
            <a:ext cx="3647152" cy="307777"/>
            <a:chOff x="2841770" y="921571"/>
            <a:chExt cx="3647152" cy="307777"/>
          </a:xfrm>
        </p:grpSpPr>
        <p:sp>
          <p:nvSpPr>
            <p:cNvPr id="60" name="TextBox 59"/>
            <p:cNvSpPr txBox="1"/>
            <p:nvPr/>
          </p:nvSpPr>
          <p:spPr>
            <a:xfrm>
              <a:off x="2841770" y="921571"/>
              <a:ext cx="3647152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ource Sans Pro"/>
                  <a:cs typeface="Source Sans Pro"/>
                </a:rPr>
                <a:t>3</a:t>
              </a:r>
              <a:r>
                <a:rPr lang="en-US" sz="1400" dirty="0" smtClean="0">
                  <a:latin typeface="Source Sans Pro"/>
                  <a:cs typeface="Source Sans Pro"/>
                </a:rPr>
                <a:t>. Transfer serialized closure over the network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3631216" y="1229348"/>
              <a:ext cx="1964201" cy="0"/>
            </a:xfrm>
            <a:prstGeom prst="straightConnector1">
              <a:avLst/>
            </a:prstGeom>
            <a:ln w="41275">
              <a:solidFill>
                <a:schemeClr val="bg1"/>
              </a:solidFill>
              <a:prstDash val="dash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111742" y="2059250"/>
            <a:ext cx="1802825" cy="307777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5. de-serialize closure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8218985" y="3089557"/>
            <a:ext cx="1098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6. Execution</a:t>
            </a:r>
          </a:p>
        </p:txBody>
      </p:sp>
    </p:spTree>
    <p:extLst>
      <p:ext uri="{BB962C8B-B14F-4D97-AF65-F5344CB8AC3E}">
        <p14:creationId xmlns:p14="http://schemas.microsoft.com/office/powerpoint/2010/main" val="261812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9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4525709" y="2070747"/>
            <a:ext cx="3936240" cy="279924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701199" y="1922977"/>
            <a:ext cx="3936240" cy="279924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27913" y="1778220"/>
            <a:ext cx="3936240" cy="2799244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SparkR query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925154" y="1765947"/>
            <a:ext cx="3936240" cy="2799244"/>
            <a:chOff x="1405795" y="2020780"/>
            <a:chExt cx="3936240" cy="2799244"/>
          </a:xfrm>
        </p:grpSpPr>
        <p:sp>
          <p:nvSpPr>
            <p:cNvPr id="49" name="Rounded Rectangle 48"/>
            <p:cNvSpPr/>
            <p:nvPr/>
          </p:nvSpPr>
          <p:spPr>
            <a:xfrm>
              <a:off x="1405795" y="2020780"/>
              <a:ext cx="3936240" cy="279924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accent2">
                  <a:alpha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ource Sans Pro"/>
                  <a:cs typeface="Source Sans Pro"/>
                </a:rPr>
                <a:t>R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44010" y="2728683"/>
              <a:ext cx="1341582" cy="1524001"/>
            </a:xfrm>
            <a:prstGeom prst="rect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Source Sans Pro"/>
                  <a:cs typeface="Source Sans Pro"/>
                </a:rPr>
                <a:t>Worker JVM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52" name="Left-Right Arrow 51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448327" y="2456710"/>
            <a:ext cx="536632" cy="152400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ource Sans Pro"/>
                <a:cs typeface="Source Sans Pro"/>
              </a:rPr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97834" y="2447639"/>
            <a:ext cx="1341582" cy="1524001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ource Sans Pro"/>
                <a:cs typeface="Source Sans Pro"/>
              </a:rPr>
              <a:t>Driver JVM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1133930" y="3153280"/>
            <a:ext cx="1408682" cy="134149"/>
          </a:xfrm>
          <a:prstGeom prst="left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4210333" y="3132828"/>
            <a:ext cx="668641" cy="110617"/>
          </a:xfrm>
          <a:prstGeom prst="leftRightArrow">
            <a:avLst/>
          </a:prstGeom>
          <a:solidFill>
            <a:schemeClr val="accent2">
              <a:alpha val="2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8327" y="2143930"/>
            <a:ext cx="1698873" cy="307777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1. serialize R closure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05852" y="2454424"/>
            <a:ext cx="1338828" cy="52322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4. transfer over</a:t>
            </a:r>
          </a:p>
          <a:p>
            <a:r>
              <a:rPr lang="en-US" sz="1400" dirty="0">
                <a:latin typeface="Source Sans Pro"/>
                <a:cs typeface="Source Sans Pro"/>
              </a:rPr>
              <a:t> </a:t>
            </a:r>
            <a:r>
              <a:rPr lang="en-US" sz="1400" dirty="0" smtClean="0">
                <a:latin typeface="Source Sans Pro"/>
                <a:cs typeface="Source Sans Pro"/>
              </a:rPr>
              <a:t>     local socket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67322" y="3950315"/>
            <a:ext cx="1441420" cy="307777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7. serialize result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33930" y="2596169"/>
            <a:ext cx="1338828" cy="52322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ource Sans Pro"/>
                <a:cs typeface="Source Sans Pro"/>
              </a:rPr>
              <a:t>2</a:t>
            </a:r>
            <a:r>
              <a:rPr lang="en-US" sz="1400" dirty="0" smtClean="0">
                <a:latin typeface="Source Sans Pro"/>
                <a:cs typeface="Source Sans Pro"/>
              </a:rPr>
              <a:t>. transfer over</a:t>
            </a:r>
          </a:p>
          <a:p>
            <a:r>
              <a:rPr lang="en-US" sz="1400" dirty="0">
                <a:latin typeface="Source Sans Pro"/>
                <a:cs typeface="Source Sans Pro"/>
              </a:rPr>
              <a:t> </a:t>
            </a:r>
            <a:r>
              <a:rPr lang="en-US" sz="1400" dirty="0" smtClean="0">
                <a:latin typeface="Source Sans Pro"/>
                <a:cs typeface="Source Sans Pro"/>
              </a:rPr>
              <a:t>    local socket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7542" y="3293747"/>
            <a:ext cx="1338828" cy="52322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8. transfer over</a:t>
            </a:r>
          </a:p>
          <a:p>
            <a:r>
              <a:rPr lang="en-US" sz="1400" dirty="0">
                <a:latin typeface="Source Sans Pro"/>
                <a:cs typeface="Source Sans Pro"/>
              </a:rPr>
              <a:t> </a:t>
            </a:r>
            <a:r>
              <a:rPr lang="en-US" sz="1400" dirty="0" smtClean="0">
                <a:latin typeface="Source Sans Pro"/>
                <a:cs typeface="Source Sans Pro"/>
              </a:rPr>
              <a:t>     local socket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32123" y="3329113"/>
            <a:ext cx="1415772" cy="52322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10. transfer over</a:t>
            </a:r>
          </a:p>
          <a:p>
            <a:r>
              <a:rPr lang="en-US" sz="1400" dirty="0">
                <a:latin typeface="Source Sans Pro"/>
                <a:cs typeface="Source Sans Pro"/>
              </a:rPr>
              <a:t> </a:t>
            </a:r>
            <a:r>
              <a:rPr lang="en-US" sz="1400" dirty="0" smtClean="0">
                <a:latin typeface="Source Sans Pro"/>
                <a:cs typeface="Source Sans Pro"/>
              </a:rPr>
              <a:t>    local socket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6520" y="3988230"/>
            <a:ext cx="1774845" cy="307777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11. de-serialize result</a:t>
            </a:r>
            <a:endParaRPr lang="en-US" sz="1400" dirty="0">
              <a:latin typeface="Source Sans Pro"/>
              <a:cs typeface="Source Sans Pro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847978" y="1392352"/>
            <a:ext cx="3647152" cy="307777"/>
            <a:chOff x="2847978" y="1392352"/>
            <a:chExt cx="3647152" cy="307777"/>
          </a:xfrm>
        </p:grpSpPr>
        <p:sp>
          <p:nvSpPr>
            <p:cNvPr id="68" name="TextBox 67"/>
            <p:cNvSpPr txBox="1"/>
            <p:nvPr/>
          </p:nvSpPr>
          <p:spPr>
            <a:xfrm>
              <a:off x="2847978" y="1392352"/>
              <a:ext cx="3647152" cy="307777"/>
            </a:xfrm>
            <a:prstGeom prst="rect">
              <a:avLst/>
            </a:prstGeom>
            <a:solidFill>
              <a:schemeClr val="dk1">
                <a:alpha val="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ource Sans Pro"/>
                  <a:cs typeface="Source Sans Pro"/>
                </a:rPr>
                <a:t>9. Transfer serialized closure over the network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638480" y="1413055"/>
              <a:ext cx="1964201" cy="0"/>
            </a:xfrm>
            <a:prstGeom prst="straightConnector1">
              <a:avLst/>
            </a:prstGeom>
            <a:ln w="41275">
              <a:solidFill>
                <a:schemeClr val="bg1"/>
              </a:solidFill>
              <a:prstDash val="dash"/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841770" y="921571"/>
            <a:ext cx="3647152" cy="307777"/>
            <a:chOff x="2841770" y="921571"/>
            <a:chExt cx="3647152" cy="307777"/>
          </a:xfrm>
        </p:grpSpPr>
        <p:sp>
          <p:nvSpPr>
            <p:cNvPr id="60" name="TextBox 59"/>
            <p:cNvSpPr txBox="1"/>
            <p:nvPr/>
          </p:nvSpPr>
          <p:spPr>
            <a:xfrm>
              <a:off x="2841770" y="921571"/>
              <a:ext cx="3647152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ource Sans Pro"/>
                  <a:cs typeface="Source Sans Pro"/>
                </a:rPr>
                <a:t>3</a:t>
              </a:r>
              <a:r>
                <a:rPr lang="en-US" sz="1400" dirty="0" smtClean="0">
                  <a:latin typeface="Source Sans Pro"/>
                  <a:cs typeface="Source Sans Pro"/>
                </a:rPr>
                <a:t>. Transfer serialized closure over the network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3631216" y="1229348"/>
              <a:ext cx="1964201" cy="0"/>
            </a:xfrm>
            <a:prstGeom prst="straightConnector1">
              <a:avLst/>
            </a:prstGeom>
            <a:ln w="41275">
              <a:solidFill>
                <a:schemeClr val="bg1"/>
              </a:solidFill>
              <a:prstDash val="dash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111742" y="2059250"/>
            <a:ext cx="1802825" cy="307777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5. de-serialize closure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8218985" y="3089557"/>
            <a:ext cx="1098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6. Execution</a:t>
            </a:r>
          </a:p>
        </p:txBody>
      </p:sp>
      <p:sp>
        <p:nvSpPr>
          <p:cNvPr id="4" name="Oval 3"/>
          <p:cNvSpPr/>
          <p:nvPr/>
        </p:nvSpPr>
        <p:spPr>
          <a:xfrm>
            <a:off x="2547895" y="792997"/>
            <a:ext cx="4119647" cy="1129979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20381" y="2596169"/>
            <a:ext cx="680313" cy="1220798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8327" y="1964860"/>
            <a:ext cx="1707858" cy="636504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11742" y="1877512"/>
            <a:ext cx="1707858" cy="636504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30184" y="3792698"/>
            <a:ext cx="1707858" cy="636504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8327" y="3852333"/>
            <a:ext cx="1707858" cy="636504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00545" y="2446637"/>
            <a:ext cx="1797289" cy="1503678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04951" y="2447639"/>
            <a:ext cx="1797289" cy="1503678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 when using 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Skew </a:t>
            </a:r>
            <a:r>
              <a:rPr lang="en-US" dirty="0"/>
              <a:t>in data</a:t>
            </a:r>
          </a:p>
          <a:p>
            <a:pPr lvl="1"/>
            <a:r>
              <a:rPr lang="en-US" sz="2200" dirty="0"/>
              <a:t>Are partitions evenly sized?</a:t>
            </a:r>
          </a:p>
          <a:p>
            <a:r>
              <a:rPr lang="en-US" dirty="0" smtClean="0"/>
              <a:t>Packing too much </a:t>
            </a:r>
            <a:r>
              <a:rPr lang="en-US" dirty="0"/>
              <a:t>data in the </a:t>
            </a:r>
            <a:r>
              <a:rPr lang="en-US" dirty="0" smtClean="0"/>
              <a:t>closure</a:t>
            </a:r>
          </a:p>
          <a:p>
            <a:r>
              <a:rPr lang="en-US" dirty="0" smtClean="0"/>
              <a:t>Auxiliary </a:t>
            </a:r>
            <a:r>
              <a:rPr lang="en-US" dirty="0"/>
              <a:t>data</a:t>
            </a:r>
          </a:p>
          <a:p>
            <a:pPr lvl="1"/>
            <a:r>
              <a:rPr lang="en-US" sz="2200" dirty="0"/>
              <a:t>Can be joined with input DataFrame</a:t>
            </a:r>
          </a:p>
          <a:p>
            <a:pPr lvl="1"/>
            <a:r>
              <a:rPr lang="en-US" sz="2200" dirty="0"/>
              <a:t>Can be distributed to all the </a:t>
            </a:r>
            <a:r>
              <a:rPr lang="en-US" sz="2200" dirty="0" smtClean="0"/>
              <a:t>workers</a:t>
            </a:r>
          </a:p>
          <a:p>
            <a:r>
              <a:rPr lang="en-US" sz="2600" dirty="0" smtClean="0"/>
              <a:t>Returned data schema</a:t>
            </a:r>
          </a:p>
        </p:txBody>
      </p:sp>
    </p:spTree>
    <p:extLst>
      <p:ext uri="{BB962C8B-B14F-4D97-AF65-F5344CB8AC3E}">
        <p14:creationId xmlns:p14="http://schemas.microsoft.com/office/powerpoint/2010/main" val="208183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Practical guide to debug SparkR code</a:t>
            </a:r>
          </a:p>
        </p:txBody>
      </p:sp>
    </p:spTree>
    <p:extLst>
      <p:ext uri="{BB962C8B-B14F-4D97-AF65-F5344CB8AC3E}">
        <p14:creationId xmlns:p14="http://schemas.microsoft.com/office/powerpoint/2010/main" val="51775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 at Databricks Inc.</a:t>
            </a:r>
          </a:p>
          <a:p>
            <a:r>
              <a:rPr lang="en-US" dirty="0" smtClean="0"/>
              <a:t>Data Scientist at Apple </a:t>
            </a:r>
            <a:r>
              <a:rPr lang="en-US" dirty="0" err="1" smtClean="0"/>
              <a:t>Siri</a:t>
            </a:r>
            <a:endParaRPr lang="en-US" dirty="0" smtClean="0"/>
          </a:p>
          <a:p>
            <a:r>
              <a:rPr lang="en-US" dirty="0" smtClean="0"/>
              <a:t>Started using Spark since 0.6</a:t>
            </a:r>
          </a:p>
          <a:p>
            <a:r>
              <a:rPr lang="en-US" dirty="0" smtClean="0"/>
              <a:t>Developed first version of Apache Spark CSV data source</a:t>
            </a:r>
          </a:p>
          <a:p>
            <a:r>
              <a:rPr lang="en-US" dirty="0" smtClean="0"/>
              <a:t>Developed Databricks R Notebooks</a:t>
            </a:r>
          </a:p>
          <a:p>
            <a:r>
              <a:rPr lang="en-US" dirty="0" smtClean="0"/>
              <a:t>Currently focusing on R experience at Databricks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used to reading Java stack 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the root cause is at the bottom of the stack trace</a:t>
            </a:r>
          </a:p>
          <a:p>
            <a:r>
              <a:rPr lang="en-US" dirty="0" smtClean="0"/>
              <a:t>Stack trace includes both driver and executor exceptions</a:t>
            </a:r>
          </a:p>
          <a:p>
            <a:r>
              <a:rPr lang="en-US" dirty="0" smtClean="0"/>
              <a:t>In many cases the R worker error is included in the exception message</a:t>
            </a:r>
          </a:p>
        </p:txBody>
      </p:sp>
    </p:spTree>
    <p:extLst>
      <p:ext uri="{BB962C8B-B14F-4D97-AF65-F5344CB8AC3E}">
        <p14:creationId xmlns:p14="http://schemas.microsoft.com/office/powerpoint/2010/main" val="270059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data.frame vs. DataFrame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930" y="1471105"/>
            <a:ext cx="778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... doesn't 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know how to deal with data of class SparkDataFrame</a:t>
            </a:r>
            <a:endParaRPr lang="en-US" dirty="0" smtClean="0">
              <a:solidFill>
                <a:schemeClr val="bg1"/>
              </a:solidFill>
              <a:latin typeface="Source Code Pro"/>
              <a:ea typeface="Source Sans Pro" charset="0"/>
              <a:cs typeface="Source Code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58" y="2550571"/>
            <a:ext cx="778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no 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method for coercing this S4 class to a </a:t>
            </a:r>
            <a:r>
              <a:rPr lang="en-US" dirty="0" smtClean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158" y="3461884"/>
            <a:ext cx="778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Expressions other than filtering predicates are not supported in the first parameter of extract </a:t>
            </a:r>
            <a:r>
              <a:rPr lang="en-US" dirty="0" smtClean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operator.</a:t>
            </a:r>
          </a:p>
        </p:txBody>
      </p:sp>
    </p:spTree>
    <p:extLst>
      <p:ext uri="{BB962C8B-B14F-4D97-AF65-F5344CB8AC3E}">
        <p14:creationId xmlns:p14="http://schemas.microsoft.com/office/powerpoint/2010/main" val="407968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function vs. SparkSQL expression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256" y="1333500"/>
            <a:ext cx="827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Expressions translate to JVM calls, but functions run in R process of driver or workers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9256" y="2406655"/>
            <a:ext cx="8275464" cy="1360562"/>
            <a:chOff x="349256" y="2406655"/>
            <a:chExt cx="8275464" cy="1360562"/>
          </a:xfrm>
        </p:grpSpPr>
        <p:sp>
          <p:nvSpPr>
            <p:cNvPr id="6" name="TextBox 5"/>
            <p:cNvSpPr txBox="1"/>
            <p:nvPr/>
          </p:nvSpPr>
          <p:spPr>
            <a:xfrm>
              <a:off x="349256" y="2413000"/>
              <a:ext cx="396875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1200"/>
                </a:spcAft>
                <a:buFont typeface="Arial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filter(</a:t>
              </a:r>
              <a:r>
                <a:rPr lang="en-US" dirty="0" err="1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logs$type</a:t>
              </a:r>
              <a:r>
                <a:rPr lang="en-US" dirty="0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 == “ERROR”)</a:t>
              </a:r>
            </a:p>
            <a:p>
              <a:pPr marL="285750" indent="-285750">
                <a:spcAft>
                  <a:spcPts val="1200"/>
                </a:spcAft>
                <a:buFont typeface="Arial"/>
                <a:buChar char="•"/>
              </a:pPr>
              <a:r>
                <a:rPr lang="en-US" dirty="0" err="1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ifelse</a:t>
              </a:r>
              <a:r>
                <a:rPr lang="en-US" dirty="0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(</a:t>
              </a:r>
              <a:r>
                <a:rPr lang="en-US" dirty="0" err="1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df$level</a:t>
              </a:r>
              <a:r>
                <a:rPr lang="en-US" dirty="0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 &gt; 2, “deep”, “shallow”)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55589" y="2406655"/>
              <a:ext cx="4169131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1200"/>
                </a:spcAft>
                <a:buFont typeface="Arial"/>
                <a:buChar char="•"/>
              </a:pPr>
              <a:r>
                <a:rPr lang="en-US" dirty="0" err="1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dapply</a:t>
              </a:r>
              <a:r>
                <a:rPr lang="en-US" dirty="0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(logs, function(x) {</a:t>
              </a:r>
              <a:endPara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endParaRPr>
            </a:p>
            <a:p>
              <a:pPr>
                <a:spcAft>
                  <a:spcPts val="120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  subset(x, type == “ERROR”)</a:t>
              </a:r>
            </a:p>
            <a:p>
              <a:pPr>
                <a:spcAft>
                  <a:spcPts val="1200"/>
                </a:spcAft>
              </a:pPr>
              <a:r>
                <a:rPr lang="en-US" dirty="0" smtClean="0">
                  <a:solidFill>
                    <a:schemeClr val="bg1"/>
                  </a:solidFill>
                  <a:latin typeface="Source Code Pro"/>
                  <a:ea typeface="Source Sans Pro" charset="0"/>
                  <a:cs typeface="Source Code Pro"/>
                </a:rPr>
                <a:t>}, schema(logs))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52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schema names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583" y="1312340"/>
            <a:ext cx="751416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‘.’ is a special character in Spark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Sometimes SparkR automatically converts ‘.’ to ‘_’ in column names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167" y="2592930"/>
            <a:ext cx="7958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In 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FUN(X[[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i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]], ...) :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  Use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Sepal_Length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 instead of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Sepal.Length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  as column name</a:t>
            </a:r>
            <a:endParaRPr lang="en-US" dirty="0" smtClean="0">
              <a:solidFill>
                <a:schemeClr val="bg1"/>
              </a:solidFill>
              <a:latin typeface="Source Code Pro"/>
              <a:ea typeface="Source Sans Pro" charset="0"/>
              <a:cs typeface="Source Code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583" y="3820598"/>
            <a:ext cx="7514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Sometimes, names are not transformed and you may end up with ‘.’ in column names</a:t>
            </a:r>
          </a:p>
        </p:txBody>
      </p:sp>
    </p:spTree>
    <p:extLst>
      <p:ext uri="{BB962C8B-B14F-4D97-AF65-F5344CB8AC3E}">
        <p14:creationId xmlns:p14="http://schemas.microsoft.com/office/powerpoint/2010/main" val="65976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Packing too much into the closure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840" y="1437215"/>
            <a:ext cx="8465907" cy="1908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Source Code Pro"/>
                <a:cs typeface="Source Code Pro"/>
              </a:rPr>
              <a:t>Error in invokeJava(isStatic = FALSE, objId$id</a:t>
            </a:r>
            <a:r>
              <a:rPr lang="en-US" dirty="0" smtClean="0">
                <a:latin typeface="Source Code Pro"/>
                <a:cs typeface="Source Code Pro"/>
              </a:rPr>
              <a:t>, methodName</a:t>
            </a:r>
            <a:r>
              <a:rPr lang="en-US" dirty="0">
                <a:latin typeface="Source Code Pro"/>
                <a:cs typeface="Source Code Pro"/>
              </a:rPr>
              <a:t>, ...</a:t>
            </a:r>
            <a:r>
              <a:rPr lang="en-US" dirty="0" smtClean="0">
                <a:latin typeface="Source Code Pro"/>
                <a:cs typeface="Source Code Pro"/>
              </a:rPr>
              <a:t>):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org.apache.spark.SparkException</a:t>
            </a:r>
            <a:r>
              <a:rPr lang="en-US" dirty="0">
                <a:latin typeface="Source Code Pro"/>
                <a:cs typeface="Source Code Pro"/>
              </a:rPr>
              <a:t>: Job aborted due </a:t>
            </a:r>
            <a:r>
              <a:rPr lang="en-US" dirty="0" smtClean="0">
                <a:latin typeface="Source Code Pro"/>
                <a:cs typeface="Source Code Pro"/>
              </a:rPr>
              <a:t>to </a:t>
            </a:r>
            <a:r>
              <a:rPr lang="en-US" dirty="0">
                <a:latin typeface="Source Code Pro"/>
                <a:cs typeface="Source Code Pro"/>
              </a:rPr>
              <a:t>stage failure: Serialized task 29877:0 was </a:t>
            </a:r>
            <a:r>
              <a:rPr lang="en-US" b="1" dirty="0">
                <a:latin typeface="Source Code Pro"/>
                <a:cs typeface="Source Code Pro"/>
              </a:rPr>
              <a:t>520644552</a:t>
            </a:r>
            <a:r>
              <a:rPr lang="en-US" dirty="0">
                <a:latin typeface="Source Code Pro"/>
                <a:cs typeface="Source Code Pro"/>
              </a:rPr>
              <a:t> bytes, which exceeds max allowed: </a:t>
            </a:r>
            <a:r>
              <a:rPr lang="en-US" b="1" dirty="0">
                <a:latin typeface="Source Code Pro"/>
                <a:cs typeface="Source Code Pro"/>
              </a:rPr>
              <a:t>spark.rpc.message.maxSize</a:t>
            </a:r>
            <a:r>
              <a:rPr lang="en-US" dirty="0">
                <a:latin typeface="Source Code Pro"/>
                <a:cs typeface="Source Code Pro"/>
              </a:rPr>
              <a:t> (</a:t>
            </a:r>
            <a:r>
              <a:rPr lang="en-US" b="1" dirty="0">
                <a:latin typeface="Source Code Pro"/>
                <a:cs typeface="Source Code Pro"/>
              </a:rPr>
              <a:t>268435456</a:t>
            </a:r>
            <a:r>
              <a:rPr lang="en-US" dirty="0">
                <a:latin typeface="Source Code Pro"/>
                <a:cs typeface="Source Code Pro"/>
              </a:rPr>
              <a:t> bytes)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  <a:endParaRPr lang="en-US" dirty="0" smtClean="0">
              <a:solidFill>
                <a:schemeClr val="bg1"/>
              </a:solidFill>
              <a:latin typeface="Source Code Pro"/>
              <a:ea typeface="Source Sans Pro" charset="0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45042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Workers returning empty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840" y="1437215"/>
            <a:ext cx="8465907" cy="27699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Source Code Pro"/>
                <a:cs typeface="Source Code Pro"/>
              </a:rPr>
              <a:t>Job aborted due to stage </a:t>
            </a:r>
            <a:r>
              <a:rPr lang="en-US" dirty="0" smtClean="0">
                <a:latin typeface="Source Code Pro"/>
                <a:cs typeface="Source Code Pro"/>
              </a:rPr>
              <a:t>failure: </a:t>
            </a:r>
            <a:r>
              <a:rPr lang="en-US" dirty="0" err="1" smtClean="0">
                <a:latin typeface="Source Code Pro"/>
                <a:cs typeface="Source Code Pro"/>
              </a:rPr>
              <a:t>java.lang.ArrayIndexOutOfBoundsException</a:t>
            </a:r>
            <a:r>
              <a:rPr lang="en-US" dirty="0" smtClean="0">
                <a:latin typeface="Source Code Pro"/>
                <a:cs typeface="Source Code Pro"/>
              </a:rPr>
              <a:t>  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Source Code Pro"/>
                <a:cs typeface="Source Code Pro"/>
              </a:rPr>
              <a:t>Driver </a:t>
            </a:r>
            <a:r>
              <a:rPr lang="en-US" dirty="0" err="1">
                <a:latin typeface="Source Code Pro"/>
                <a:cs typeface="Source Code Pro"/>
              </a:rPr>
              <a:t>stacktrace</a:t>
            </a:r>
            <a:r>
              <a:rPr lang="en-US" dirty="0">
                <a:latin typeface="Source Code Pro"/>
                <a:cs typeface="Source Code Pro"/>
              </a:rPr>
              <a:t>: 	at org.apache.spark.scheduler.DAGScheduler.org$apache$spark$scheduler$DAGScheduler$$</a:t>
            </a:r>
            <a:r>
              <a:rPr lang="en-US" dirty="0" err="1">
                <a:latin typeface="Source Code Pro"/>
                <a:cs typeface="Source Code Pro"/>
              </a:rPr>
              <a:t>failJobAndIndependentStages</a:t>
            </a:r>
            <a:r>
              <a:rPr lang="en-US" dirty="0">
                <a:latin typeface="Source Code Pro"/>
                <a:cs typeface="Source Code Pro"/>
              </a:rPr>
              <a:t>(DAGScheduler.scala:1435</a:t>
            </a:r>
            <a:r>
              <a:rPr lang="en-US" dirty="0" smtClean="0">
                <a:latin typeface="Source Code Pro"/>
                <a:cs typeface="Source Code Pro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Code Pro"/>
                <a:ea typeface="Source Sans Pro" charset="0"/>
                <a:cs typeface="Source Code Pro"/>
              </a:rPr>
              <a:t>...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Source Code Pro"/>
                <a:cs typeface="Source Code Pro"/>
              </a:rPr>
              <a:t>Caused by: </a:t>
            </a:r>
            <a:r>
              <a:rPr lang="en-US" dirty="0" err="1">
                <a:latin typeface="Source Code Pro"/>
                <a:cs typeface="Source Code Pro"/>
              </a:rPr>
              <a:t>java.lang.ArrayIndexOutOfBoundsException</a:t>
            </a:r>
            <a:endParaRPr lang="en-US" dirty="0" smtClean="0">
              <a:solidFill>
                <a:schemeClr val="bg1"/>
              </a:solidFill>
              <a:latin typeface="Source Code Pro"/>
              <a:ea typeface="Source Sans Pro" charset="0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4877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60" y="206375"/>
            <a:ext cx="8560453" cy="682455"/>
          </a:xfrm>
        </p:spPr>
        <p:txBody>
          <a:bodyPr>
            <a:normAutofit fontScale="90000"/>
          </a:bodyPr>
          <a:lstStyle/>
          <a:p>
            <a:r>
              <a:rPr lang="en-US" dirty="0"/>
              <a:t>Try Apache Spark in </a:t>
            </a:r>
            <a:r>
              <a:rPr lang="en-US" dirty="0" err="1"/>
              <a:t>Databricks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4760" y="2800640"/>
            <a:ext cx="70005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  <a:latin typeface="Source Sans Pro" charset="0"/>
                <a:ea typeface="Source Sans Pro" charset="0"/>
                <a:cs typeface="Source Sans Pro" charset="0"/>
              </a:rPr>
              <a:t>DATABRICKS RUNTIME 3.0</a:t>
            </a:r>
            <a:endParaRPr lang="en-US" sz="2800" dirty="0" smtClean="0">
              <a:solidFill>
                <a:schemeClr val="accent5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fontAlgn="base"/>
            <a:r>
              <a:rPr lang="en-US" sz="18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Apache Spark - optimized for the cloud</a:t>
            </a:r>
          </a:p>
          <a:p>
            <a:pPr fontAlgn="base"/>
            <a:r>
              <a:rPr lang="en-US" sz="18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Caching and optimization layer - DBIO</a:t>
            </a:r>
          </a:p>
          <a:p>
            <a:pPr fontAlgn="base"/>
            <a:r>
              <a:rPr lang="en-US" sz="18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Enterprise security </a:t>
            </a:r>
            <a:r>
              <a:rPr lang="en-US" sz="18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– DBES</a:t>
            </a:r>
          </a:p>
          <a:p>
            <a:r>
              <a:rPr lang="en-US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Support for </a:t>
            </a: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sparklyr</a:t>
            </a:r>
            <a:endParaRPr lang="en-US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760" y="1192508"/>
            <a:ext cx="7137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UNIFIED ANALYTICS PLATFORM</a:t>
            </a:r>
            <a:endParaRPr lang="en-US" sz="28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Collaborative cloud environment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Free version (community edition)</a:t>
            </a:r>
          </a:p>
          <a:p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5551714" y="206967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</a:pPr>
            <a:r>
              <a:rPr lang="en-US" sz="3200" dirty="0">
                <a:solidFill>
                  <a:srgbClr val="FFFFFF"/>
                </a:solidFill>
                <a:latin typeface="Source Sans Pro" charset="0"/>
              </a:rPr>
              <a:t>Try for free today.</a:t>
            </a:r>
            <a:br>
              <a:rPr lang="en-US" sz="3200" dirty="0">
                <a:solidFill>
                  <a:srgbClr val="FFFFFF"/>
                </a:solidFill>
                <a:latin typeface="Source Sans Pro" charset="0"/>
              </a:rPr>
            </a:br>
            <a:r>
              <a:rPr lang="en-US" sz="3200" b="1" dirty="0" err="1">
                <a:solidFill>
                  <a:srgbClr val="EC541B"/>
                </a:solidFill>
                <a:latin typeface="Source Sans Pro" charset="0"/>
              </a:rPr>
              <a:t>databricks.com</a:t>
            </a:r>
            <a:endParaRPr lang="en-US" sz="32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652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30111" y="2717205"/>
            <a:ext cx="6349823" cy="666441"/>
          </a:xfrm>
        </p:spPr>
        <p:txBody>
          <a:bodyPr/>
          <a:lstStyle/>
          <a:p>
            <a:r>
              <a:rPr lang="en-US" dirty="0" smtClean="0"/>
              <a:t>Hossein Falaki @mhfalaki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4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60" y="206375"/>
            <a:ext cx="8560453" cy="682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4072" y="1250274"/>
            <a:ext cx="844114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sz="2800" b="1" dirty="0" smtClean="0">
                <a:solidFill>
                  <a:srgbClr val="1EA3B5"/>
                </a:solidFill>
                <a:latin typeface="Source Sans Pro" charset="0"/>
              </a:rPr>
              <a:t>TEAM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>
                <a:solidFill>
                  <a:srgbClr val="FFFFFF"/>
                </a:solidFill>
                <a:latin typeface="Source Sans Pro" charset="0"/>
              </a:rPr>
              <a:t>Started </a:t>
            </a:r>
            <a:r>
              <a:rPr lang="en-US" sz="2400" dirty="0">
                <a:solidFill>
                  <a:srgbClr val="FFFFFF"/>
                </a:solidFill>
                <a:latin typeface="Source Sans Pro" charset="0"/>
              </a:rPr>
              <a:t>Spark project (now Apache Spark) at UC Berkeley in </a:t>
            </a:r>
            <a:r>
              <a:rPr lang="en-US" sz="2400" dirty="0" smtClean="0">
                <a:solidFill>
                  <a:srgbClr val="FFFFFF"/>
                </a:solidFill>
                <a:latin typeface="Source Sans Pro" charset="0"/>
              </a:rPr>
              <a:t>2009</a:t>
            </a:r>
            <a:endParaRPr lang="en-US" dirty="0" smtClean="0"/>
          </a:p>
          <a:p>
            <a:pPr>
              <a:spcAft>
                <a:spcPts val="2000"/>
              </a:spcAft>
            </a:pPr>
            <a:r>
              <a:rPr lang="en-US" sz="2800" b="1" dirty="0" smtClean="0">
                <a:solidFill>
                  <a:srgbClr val="D6DE23"/>
                </a:solidFill>
                <a:latin typeface="Source Sans Pro" charset="0"/>
              </a:rPr>
              <a:t>MISSION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FFFFFF"/>
                </a:solidFill>
                <a:latin typeface="Source Sans Pro" charset="0"/>
              </a:rPr>
              <a:t>Making Big Data Simple</a:t>
            </a:r>
            <a:endParaRPr lang="en-US" sz="2400" dirty="0"/>
          </a:p>
          <a:p>
            <a:pPr>
              <a:spcAft>
                <a:spcPts val="2000"/>
              </a:spcAft>
            </a:pPr>
            <a:r>
              <a:rPr lang="en-US" sz="2800" b="1" dirty="0" smtClean="0">
                <a:solidFill>
                  <a:srgbClr val="EC541B"/>
                </a:solidFill>
                <a:latin typeface="Source Sans Pro" charset="0"/>
              </a:rPr>
              <a:t>PRODUCT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FFFF"/>
                </a:solidFill>
                <a:latin typeface="Source Sans Pro" charset="0"/>
              </a:rPr>
              <a:t>Unified </a:t>
            </a:r>
            <a:r>
              <a:rPr lang="en-US" sz="2000" dirty="0">
                <a:solidFill>
                  <a:srgbClr val="FFFFFF"/>
                </a:solidFill>
                <a:latin typeface="Source Sans Pro" charset="0"/>
              </a:rPr>
              <a:t>Analytics Platform</a:t>
            </a:r>
            <a:endParaRPr lang="en-US" sz="2000" dirty="0"/>
          </a:p>
          <a:p>
            <a:pPr>
              <a:spcAft>
                <a:spcPts val="2000"/>
              </a:spcAft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What this talk 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this talk </a:t>
            </a:r>
            <a:r>
              <a:rPr lang="en-US" dirty="0" smtClean="0">
                <a:solidFill>
                  <a:schemeClr val="accent2"/>
                </a:solidFill>
              </a:rPr>
              <a:t>is NOT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talk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 smtClean="0"/>
              <a:t>Introduction to SparkR API</a:t>
            </a:r>
          </a:p>
          <a:p>
            <a:r>
              <a:rPr lang="en-US" dirty="0" smtClean="0"/>
              <a:t>Introducing new features</a:t>
            </a:r>
          </a:p>
          <a:p>
            <a:r>
              <a:rPr lang="en-US" dirty="0" smtClean="0"/>
              <a:t>How to use SparkR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dirty="0" smtClean="0"/>
              <a:t>SparkR architecture </a:t>
            </a:r>
          </a:p>
          <a:p>
            <a:r>
              <a:rPr lang="en-US" dirty="0" smtClean="0"/>
              <a:t>SparkR implementation</a:t>
            </a:r>
          </a:p>
          <a:p>
            <a:r>
              <a:rPr lang="en-US" dirty="0" smtClean="0"/>
              <a:t>Common performance bottlenecks</a:t>
            </a:r>
          </a:p>
          <a:p>
            <a:r>
              <a:rPr lang="en-US" dirty="0" smtClean="0"/>
              <a:t>Common sources of error</a:t>
            </a:r>
          </a:p>
          <a:p>
            <a:r>
              <a:rPr lang="en-US" dirty="0" smtClean="0"/>
              <a:t>How to debug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0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Common errors and problems</a:t>
            </a:r>
          </a:p>
          <a:p>
            <a:r>
              <a:rPr lang="en-US" dirty="0" smtClean="0"/>
              <a:t>How to debug your code</a:t>
            </a:r>
          </a:p>
        </p:txBody>
      </p:sp>
    </p:spTree>
    <p:extLst>
      <p:ext uri="{BB962C8B-B14F-4D97-AF65-F5344CB8AC3E}">
        <p14:creationId xmlns:p14="http://schemas.microsoft.com/office/powerpoint/2010/main" val="326712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60" y="1312863"/>
            <a:ext cx="8560454" cy="174783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 package distributed with Apache Spark</a:t>
            </a:r>
          </a:p>
          <a:p>
            <a:pPr lvl="1"/>
            <a:r>
              <a:rPr lang="en-US" dirty="0" smtClean="0"/>
              <a:t>Provides R front-end to Apache Spark</a:t>
            </a:r>
          </a:p>
          <a:p>
            <a:pPr lvl="1"/>
            <a:r>
              <a:rPr lang="en-US" dirty="0" smtClean="0"/>
              <a:t>Exposes Spark DataFrames (inspired by R &amp; Pandas)</a:t>
            </a:r>
          </a:p>
          <a:p>
            <a:pPr lvl="1"/>
            <a:r>
              <a:rPr lang="en-US" dirty="0" smtClean="0"/>
              <a:t>Convenient interoperability between R and Spark DataFrames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8580" y="2813625"/>
            <a:ext cx="8606634" cy="1996424"/>
            <a:chOff x="208580" y="2813625"/>
            <a:chExt cx="8606634" cy="1996424"/>
          </a:xfrm>
        </p:grpSpPr>
        <p:grpSp>
          <p:nvGrpSpPr>
            <p:cNvPr id="4" name="Group 3"/>
            <p:cNvGrpSpPr/>
            <p:nvPr/>
          </p:nvGrpSpPr>
          <p:grpSpPr>
            <a:xfrm>
              <a:off x="208580" y="2813625"/>
              <a:ext cx="4000500" cy="1993910"/>
              <a:chOff x="208580" y="2813625"/>
              <a:chExt cx="4000500" cy="199391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5238" y="2813625"/>
                <a:ext cx="1317944" cy="700157"/>
              </a:xfrm>
              <a:prstGeom prst="rect">
                <a:avLst/>
              </a:prstGeom>
            </p:spPr>
          </p:pic>
          <p:sp>
            <p:nvSpPr>
              <p:cNvPr id="8" name="Rounded Rectangle 7"/>
              <p:cNvSpPr/>
              <p:nvPr/>
            </p:nvSpPr>
            <p:spPr>
              <a:xfrm>
                <a:off x="208580" y="3477559"/>
                <a:ext cx="4000500" cy="132997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robust distributed  </a:t>
                </a:r>
                <a:r>
                  <a:rPr lang="en-US" sz="2400" dirty="0" smtClean="0"/>
                  <a:t>processing, data source, off-memory data </a:t>
                </a:r>
                <a:endParaRPr lang="en-US" sz="24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14714" y="2920111"/>
              <a:ext cx="4000500" cy="1889938"/>
              <a:chOff x="4814714" y="2920111"/>
              <a:chExt cx="4000500" cy="188993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6171" y="2920111"/>
                <a:ext cx="692738" cy="536872"/>
              </a:xfrm>
              <a:prstGeom prst="rect">
                <a:avLst/>
              </a:prstGeom>
            </p:spPr>
          </p:pic>
          <p:sp>
            <p:nvSpPr>
              <p:cNvPr id="9" name="Rounded Rectangle 8"/>
              <p:cNvSpPr/>
              <p:nvPr/>
            </p:nvSpPr>
            <p:spPr>
              <a:xfrm>
                <a:off x="4814714" y="3480073"/>
                <a:ext cx="4000500" cy="132997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dynamic environment, interactivity</a:t>
                </a:r>
                <a:r>
                  <a:rPr lang="en-US" sz="2400" smtClean="0"/>
                  <a:t>, </a:t>
                </a:r>
                <a:r>
                  <a:rPr lang="en-US" sz="2400"/>
                  <a:t>+</a:t>
                </a:r>
                <a:r>
                  <a:rPr lang="en-US" sz="2400" smtClean="0"/>
                  <a:t>10K packages</a:t>
                </a:r>
                <a:r>
                  <a:rPr lang="en-US" sz="2400" dirty="0" smtClean="0"/>
                  <a:t>, visualizations</a:t>
                </a:r>
                <a:endParaRPr lang="en-US" sz="24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275284" y="3740750"/>
              <a:ext cx="38907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4500" dirty="0" smtClean="0">
                  <a:solidFill>
                    <a:srgbClr val="FF0000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3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SparkR architecture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6368" y="12073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ource Sans Pro"/>
                <a:cs typeface="Source Sans Pro"/>
              </a:rPr>
              <a:t>Spark Driver</a:t>
            </a:r>
            <a:endParaRPr lang="en-US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11420" y="1582959"/>
            <a:ext cx="3219796" cy="2799244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85738" y="1135794"/>
            <a:ext cx="1180592" cy="1404095"/>
            <a:chOff x="4543493" y="554482"/>
            <a:chExt cx="1180592" cy="1404095"/>
          </a:xfrm>
        </p:grpSpPr>
        <p:sp>
          <p:nvSpPr>
            <p:cNvPr id="27" name="Rounded Rectangle 26"/>
            <p:cNvSpPr/>
            <p:nvPr/>
          </p:nvSpPr>
          <p:spPr>
            <a:xfrm>
              <a:off x="4543493" y="921158"/>
              <a:ext cx="1180592" cy="1037419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86593" y="1028479"/>
              <a:ext cx="876500" cy="8138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"/>
                  <a:cs typeface="Source Sans Pro"/>
                </a:rPr>
                <a:t>JVM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1874" y="554482"/>
              <a:ext cx="89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Worker</a:t>
              </a:r>
              <a:endParaRPr lang="en-US" dirty="0">
                <a:solidFill>
                  <a:schemeClr val="bg1"/>
                </a:solidFill>
                <a:latin typeface="Source Sans Pro"/>
                <a:cs typeface="Source Sans Pro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77147" y="2951643"/>
            <a:ext cx="1180592" cy="1404095"/>
            <a:chOff x="4543493" y="554482"/>
            <a:chExt cx="1180592" cy="1404095"/>
          </a:xfrm>
        </p:grpSpPr>
        <p:sp>
          <p:nvSpPr>
            <p:cNvPr id="31" name="Rounded Rectangle 30"/>
            <p:cNvSpPr/>
            <p:nvPr/>
          </p:nvSpPr>
          <p:spPr>
            <a:xfrm>
              <a:off x="4543493" y="921158"/>
              <a:ext cx="1180592" cy="1037419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6593" y="1028479"/>
              <a:ext cx="876500" cy="8138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"/>
                  <a:cs typeface="Source Sans Pro"/>
                </a:rPr>
                <a:t>JVM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1874" y="554482"/>
              <a:ext cx="89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Worker</a:t>
              </a:r>
              <a:endParaRPr lang="en-US" dirty="0">
                <a:solidFill>
                  <a:schemeClr val="bg1"/>
                </a:solidFill>
                <a:latin typeface="Source Sans Pro"/>
                <a:cs typeface="Source Sans Pro"/>
              </a:endParaRPr>
            </a:p>
          </p:txBody>
        </p:sp>
      </p:grpSp>
      <p:sp>
        <p:nvSpPr>
          <p:cNvPr id="34" name="Left-Right Arrow 33"/>
          <p:cNvSpPr/>
          <p:nvPr/>
        </p:nvSpPr>
        <p:spPr>
          <a:xfrm rot="19133868">
            <a:off x="3283050" y="2359593"/>
            <a:ext cx="1166684" cy="148079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 rot="2481475">
            <a:off x="3274460" y="3397378"/>
            <a:ext cx="1166684" cy="148079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5214637" y="1269949"/>
            <a:ext cx="1457483" cy="3148032"/>
            <a:chOff x="5214637" y="1269949"/>
            <a:chExt cx="1457483" cy="3148032"/>
          </a:xfrm>
        </p:grpSpPr>
        <p:sp>
          <p:nvSpPr>
            <p:cNvPr id="42" name="Rectangle 41"/>
            <p:cNvSpPr/>
            <p:nvPr/>
          </p:nvSpPr>
          <p:spPr>
            <a:xfrm rot="5400000">
              <a:off x="4892409" y="2638269"/>
              <a:ext cx="3148032" cy="41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"/>
                  <a:cs typeface="Source Sans Pro"/>
                </a:rPr>
                <a:t>Data</a:t>
              </a:r>
              <a:r>
                <a:rPr lang="en-US" dirty="0" smtClean="0"/>
                <a:t> Sources</a:t>
              </a:r>
              <a:endParaRPr lang="en-US" dirty="0"/>
            </a:p>
          </p:txBody>
        </p:sp>
        <p:sp>
          <p:nvSpPr>
            <p:cNvPr id="43" name="Left-Right Arrow 42"/>
            <p:cNvSpPr/>
            <p:nvPr/>
          </p:nvSpPr>
          <p:spPr>
            <a:xfrm>
              <a:off x="5232170" y="1976464"/>
              <a:ext cx="1019603" cy="111238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-Right Arrow 43"/>
            <p:cNvSpPr/>
            <p:nvPr/>
          </p:nvSpPr>
          <p:spPr>
            <a:xfrm>
              <a:off x="5214637" y="3783370"/>
              <a:ext cx="1019603" cy="111238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6568" y="1931747"/>
            <a:ext cx="2692108" cy="2137442"/>
            <a:chOff x="706568" y="1931747"/>
            <a:chExt cx="2692108" cy="2137442"/>
          </a:xfrm>
        </p:grpSpPr>
        <p:sp>
          <p:nvSpPr>
            <p:cNvPr id="46" name="Rectangle 45"/>
            <p:cNvSpPr/>
            <p:nvPr/>
          </p:nvSpPr>
          <p:spPr>
            <a:xfrm>
              <a:off x="2057094" y="1931747"/>
              <a:ext cx="1341582" cy="2137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"/>
                  <a:cs typeface="Source Sans Pro"/>
                </a:rPr>
                <a:t>       JVM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06568" y="1931747"/>
              <a:ext cx="1815590" cy="2137442"/>
              <a:chOff x="706568" y="1931747"/>
              <a:chExt cx="1815590" cy="213744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06568" y="1931747"/>
                <a:ext cx="536632" cy="213744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Source Sans Pro"/>
                    <a:cs typeface="Source Sans Pro"/>
                  </a:rPr>
                  <a:t>R</a:t>
                </a:r>
                <a:endParaRPr lang="en-US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1252214" y="2772420"/>
                <a:ext cx="2092726" cy="4471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Source Sans Pro"/>
                    <a:cs typeface="Source Sans Pro"/>
                  </a:rPr>
                  <a:t>R Backend</a:t>
                </a:r>
                <a:endParaRPr lang="en-US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50" name="Left-Right Arrow 49"/>
              <p:cNvSpPr/>
              <p:nvPr/>
            </p:nvSpPr>
            <p:spPr>
              <a:xfrm>
                <a:off x="1296863" y="2915507"/>
                <a:ext cx="706566" cy="134149"/>
              </a:xfrm>
              <a:prstGeom prst="leftRight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706568" y="1908154"/>
            <a:ext cx="2707453" cy="21579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Source Sans Pro"/>
                <a:cs typeface="Source Sans Pro"/>
              </a:rPr>
              <a:t>JVM</a:t>
            </a:r>
            <a:endParaRPr lang="en-US" dirty="0">
              <a:latin typeface="Source Sans Pro"/>
              <a:cs typeface="Source Sans Pro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4680" y="686493"/>
            <a:ext cx="1694411" cy="3882967"/>
            <a:chOff x="6964680" y="686493"/>
            <a:chExt cx="1694411" cy="388296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2129" y="1963493"/>
              <a:ext cx="1204983" cy="120498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3950" y="4175760"/>
              <a:ext cx="1592695" cy="3937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4680" y="3249894"/>
              <a:ext cx="1694411" cy="82210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63906" y="686493"/>
              <a:ext cx="1233206" cy="1233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0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SparkR architecture (2.x)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6368" y="12073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ource Sans Pro"/>
                <a:cs typeface="Source Sans Pro"/>
              </a:rPr>
              <a:t>Spark Driver</a:t>
            </a:r>
            <a:endParaRPr lang="en-US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11420" y="1582959"/>
            <a:ext cx="3219796" cy="2799244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85738" y="1135794"/>
            <a:ext cx="1180592" cy="1404095"/>
            <a:chOff x="4543493" y="554482"/>
            <a:chExt cx="1180592" cy="1404095"/>
          </a:xfrm>
        </p:grpSpPr>
        <p:sp>
          <p:nvSpPr>
            <p:cNvPr id="27" name="Rounded Rectangle 26"/>
            <p:cNvSpPr/>
            <p:nvPr/>
          </p:nvSpPr>
          <p:spPr>
            <a:xfrm>
              <a:off x="4543493" y="921158"/>
              <a:ext cx="1180592" cy="1037419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86593" y="1028479"/>
              <a:ext cx="876500" cy="5852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"/>
                  <a:cs typeface="Source Sans Pro"/>
                </a:rPr>
                <a:t>JVM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1874" y="554482"/>
              <a:ext cx="89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Worker</a:t>
              </a:r>
              <a:endParaRPr lang="en-US" dirty="0">
                <a:solidFill>
                  <a:schemeClr val="bg1"/>
                </a:solidFill>
                <a:latin typeface="Source Sans Pro"/>
                <a:cs typeface="Source Sans Pro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77147" y="2951643"/>
            <a:ext cx="1180592" cy="1404095"/>
            <a:chOff x="4543493" y="554482"/>
            <a:chExt cx="1180592" cy="1404095"/>
          </a:xfrm>
        </p:grpSpPr>
        <p:sp>
          <p:nvSpPr>
            <p:cNvPr id="31" name="Rounded Rectangle 30"/>
            <p:cNvSpPr/>
            <p:nvPr/>
          </p:nvSpPr>
          <p:spPr>
            <a:xfrm>
              <a:off x="4543493" y="921158"/>
              <a:ext cx="1180592" cy="1037419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6593" y="1028479"/>
              <a:ext cx="876500" cy="5852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"/>
                  <a:cs typeface="Source Sans Pro"/>
                </a:rPr>
                <a:t>JVM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1874" y="554482"/>
              <a:ext cx="89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/>
                  <a:cs typeface="Source Sans Pro"/>
                </a:rPr>
                <a:t>Worker</a:t>
              </a:r>
              <a:endParaRPr lang="en-US" dirty="0">
                <a:solidFill>
                  <a:schemeClr val="bg1"/>
                </a:solidFill>
                <a:latin typeface="Source Sans Pro"/>
                <a:cs typeface="Source Sans Pro"/>
              </a:endParaRPr>
            </a:p>
          </p:txBody>
        </p:sp>
      </p:grpSp>
      <p:sp>
        <p:nvSpPr>
          <p:cNvPr id="34" name="Left-Right Arrow 33"/>
          <p:cNvSpPr/>
          <p:nvPr/>
        </p:nvSpPr>
        <p:spPr>
          <a:xfrm rot="19133868">
            <a:off x="3283050" y="2359593"/>
            <a:ext cx="1166684" cy="148079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 rot="2481475">
            <a:off x="3274460" y="3397378"/>
            <a:ext cx="1166684" cy="148079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5214637" y="1269949"/>
            <a:ext cx="1457483" cy="3148032"/>
            <a:chOff x="5214637" y="1269949"/>
            <a:chExt cx="1457483" cy="3148032"/>
          </a:xfrm>
        </p:grpSpPr>
        <p:sp>
          <p:nvSpPr>
            <p:cNvPr id="42" name="Rectangle 41"/>
            <p:cNvSpPr/>
            <p:nvPr/>
          </p:nvSpPr>
          <p:spPr>
            <a:xfrm rot="5400000">
              <a:off x="4892409" y="2638269"/>
              <a:ext cx="3148032" cy="41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"/>
                  <a:cs typeface="Source Sans Pro"/>
                </a:rPr>
                <a:t>Data Sources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43" name="Left-Right Arrow 42"/>
            <p:cNvSpPr/>
            <p:nvPr/>
          </p:nvSpPr>
          <p:spPr>
            <a:xfrm>
              <a:off x="5232170" y="1976464"/>
              <a:ext cx="1019603" cy="111238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-Right Arrow 43"/>
            <p:cNvSpPr/>
            <p:nvPr/>
          </p:nvSpPr>
          <p:spPr>
            <a:xfrm>
              <a:off x="5214637" y="3783370"/>
              <a:ext cx="1019603" cy="111238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6568" y="1931747"/>
            <a:ext cx="2692108" cy="2137442"/>
            <a:chOff x="706568" y="1931747"/>
            <a:chExt cx="2692108" cy="2137442"/>
          </a:xfrm>
        </p:grpSpPr>
        <p:sp>
          <p:nvSpPr>
            <p:cNvPr id="46" name="Rectangle 45"/>
            <p:cNvSpPr/>
            <p:nvPr/>
          </p:nvSpPr>
          <p:spPr>
            <a:xfrm>
              <a:off x="2057094" y="1931747"/>
              <a:ext cx="1341582" cy="2137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</a:t>
              </a:r>
              <a:r>
                <a:rPr lang="en-US" dirty="0" smtClean="0">
                  <a:latin typeface="Source Sans Pro"/>
                  <a:cs typeface="Source Sans Pro"/>
                </a:rPr>
                <a:t>JVM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06568" y="1931747"/>
              <a:ext cx="1815590" cy="2137442"/>
              <a:chOff x="706568" y="1931747"/>
              <a:chExt cx="1815590" cy="213744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06568" y="1931747"/>
                <a:ext cx="536632" cy="213744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Source Sans Pro"/>
                    <a:cs typeface="Source Sans Pro"/>
                  </a:rPr>
                  <a:t>R</a:t>
                </a:r>
                <a:endParaRPr lang="en-US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1252214" y="2772420"/>
                <a:ext cx="2092726" cy="4471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Source Sans Pro"/>
                    <a:cs typeface="Source Sans Pro"/>
                  </a:rPr>
                  <a:t>R Backend</a:t>
                </a:r>
                <a:endParaRPr lang="en-US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50" name="Left-Right Arrow 49"/>
              <p:cNvSpPr/>
              <p:nvPr/>
            </p:nvSpPr>
            <p:spPr>
              <a:xfrm>
                <a:off x="1296863" y="2915507"/>
                <a:ext cx="706566" cy="134149"/>
              </a:xfrm>
              <a:prstGeom prst="leftRight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4351250" y="2235199"/>
            <a:ext cx="359295" cy="254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6964680" y="686493"/>
            <a:ext cx="1694411" cy="3882967"/>
            <a:chOff x="6964680" y="686493"/>
            <a:chExt cx="1694411" cy="388296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2129" y="1963493"/>
              <a:ext cx="1204983" cy="120498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3950" y="4175760"/>
              <a:ext cx="1592695" cy="3937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4680" y="3249894"/>
              <a:ext cx="1694411" cy="82210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3906" y="686493"/>
              <a:ext cx="1233206" cy="1233206"/>
            </a:xfrm>
            <a:prstGeom prst="rect">
              <a:avLst/>
            </a:prstGeom>
          </p:spPr>
        </p:pic>
      </p:grpSp>
      <p:sp>
        <p:nvSpPr>
          <p:cNvPr id="69" name="Rectangle 68"/>
          <p:cNvSpPr/>
          <p:nvPr/>
        </p:nvSpPr>
        <p:spPr>
          <a:xfrm>
            <a:off x="4826910" y="2225969"/>
            <a:ext cx="359295" cy="254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353565" y="4050079"/>
            <a:ext cx="359295" cy="254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29225" y="4040849"/>
            <a:ext cx="359295" cy="254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3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 implementation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38038" y="3117249"/>
            <a:ext cx="39674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1.  RBackend opens a server port and waits for connections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4. RBackendHandler handles and process requests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529" y="3111503"/>
            <a:ext cx="3967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2. SparkR establishes socket connections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3. Each SparkR call sends serialized data over the socket and waits for response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7876" y="1141985"/>
            <a:ext cx="7958454" cy="1421106"/>
            <a:chOff x="657876" y="1141985"/>
            <a:chExt cx="7958454" cy="1784798"/>
          </a:xfrm>
        </p:grpSpPr>
        <p:grpSp>
          <p:nvGrpSpPr>
            <p:cNvPr id="3" name="Group 2"/>
            <p:cNvGrpSpPr/>
            <p:nvPr/>
          </p:nvGrpSpPr>
          <p:grpSpPr>
            <a:xfrm>
              <a:off x="657876" y="1141985"/>
              <a:ext cx="7958454" cy="1784798"/>
              <a:chOff x="539410" y="1445143"/>
              <a:chExt cx="7711112" cy="2799244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39410" y="1445143"/>
                <a:ext cx="7711112" cy="2799244"/>
              </a:xfrm>
              <a:prstGeom prst="roundRect">
                <a:avLst/>
              </a:prstGeom>
              <a:solidFill>
                <a:schemeClr val="lt1">
                  <a:alpha val="0"/>
                </a:schemeClr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34558" y="1793931"/>
                <a:ext cx="536632" cy="213744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ource Sans Pro"/>
                    <a:cs typeface="Source Sans Pro"/>
                  </a:rPr>
                  <a:t>R</a:t>
                </a:r>
                <a:endParaRPr lang="en-US" sz="1600" dirty="0">
                  <a:latin typeface="Source Sans Pro"/>
                  <a:cs typeface="Source Sans Pro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848878" y="1789361"/>
                <a:ext cx="1068877" cy="2137442"/>
                <a:chOff x="2329799" y="1986241"/>
                <a:chExt cx="1068877" cy="2137442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2329799" y="1986241"/>
                  <a:ext cx="1068877" cy="213744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Source Sans Pro"/>
                      <a:cs typeface="Source Sans Pro"/>
                    </a:rPr>
                    <a:t>       </a:t>
                  </a:r>
                  <a:r>
                    <a:rPr lang="en-US" sz="1600" dirty="0" smtClean="0">
                      <a:latin typeface="Source Sans Pro"/>
                      <a:cs typeface="Source Sans Pro"/>
                    </a:rPr>
                    <a:t>JVM</a:t>
                  </a:r>
                  <a:endParaRPr lang="en-US" sz="1600" dirty="0">
                    <a:latin typeface="Source Sans Pro"/>
                    <a:cs typeface="Source Sans Pro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 rot="5400000">
                  <a:off x="1520675" y="2843768"/>
                  <a:ext cx="2092726" cy="44716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Source Sans Pro"/>
                      <a:cs typeface="Source Sans Pro"/>
                    </a:rPr>
                    <a:t>Backend</a:t>
                  </a:r>
                  <a:endParaRPr lang="en-US" sz="1600" dirty="0">
                    <a:latin typeface="Source Sans Pro"/>
                    <a:cs typeface="Source Sans Pro"/>
                  </a:endParaRPr>
                </a:p>
              </p:txBody>
            </p:sp>
          </p:grpSp>
        </p:grpSp>
        <p:cxnSp>
          <p:nvCxnSpPr>
            <p:cNvPr id="12" name="Straight Arrow Connector 11"/>
            <p:cNvCxnSpPr>
              <a:endCxn id="8" idx="2"/>
            </p:cNvCxnSpPr>
            <p:nvPr/>
          </p:nvCxnSpPr>
          <p:spPr>
            <a:xfrm>
              <a:off x="1516336" y="2050774"/>
              <a:ext cx="5667487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40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tabricks-Slide-Template-170307">
  <a:themeElements>
    <a:clrScheme name="Databricks Palette 1">
      <a:dk1>
        <a:srgbClr val="000000"/>
      </a:dk1>
      <a:lt1>
        <a:srgbClr val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D6DE23"/>
      </a:accent5>
      <a:accent6>
        <a:srgbClr val="9D3671"/>
      </a:accent6>
      <a:hlink>
        <a:srgbClr val="1EA2B4"/>
      </a:hlink>
      <a:folHlink>
        <a:srgbClr val="7552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200" dirty="0" err="1" smtClean="0">
            <a:solidFill>
              <a:schemeClr val="bg1"/>
            </a:solidFill>
            <a:latin typeface="Source Sans Pro" charset="0"/>
            <a:ea typeface="Source Sans Pro" charset="0"/>
            <a:cs typeface="Source Sans Pro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bricks-Slide-Template-170307" id="{74815B07-1627-DE49-B57A-52A39C654FC6}" vid="{6B54B4EB-CEEF-C84B-A6C8-32ED6A0CE8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Databricks-Slide-Template-170307.potx</Template>
  <TotalTime>6636</TotalTime>
  <Words>1090</Words>
  <Application>Microsoft Macintosh PowerPoint</Application>
  <PresentationFormat>On-screen Show (16:9)</PresentationFormat>
  <Paragraphs>224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Databricks-Slide-Template-170307</vt:lpstr>
      <vt:lpstr>SparkR Under the Hood</vt:lpstr>
      <vt:lpstr>About me</vt:lpstr>
      <vt:lpstr>About Databricks</vt:lpstr>
      <vt:lpstr>About this talk</vt:lpstr>
      <vt:lpstr>Outline</vt:lpstr>
      <vt:lpstr>What is SparkR</vt:lpstr>
      <vt:lpstr>SparkR architecture</vt:lpstr>
      <vt:lpstr>SparkR architecture (2.x)</vt:lpstr>
      <vt:lpstr>Driver implementation</vt:lpstr>
      <vt:lpstr>SparkR Serialization</vt:lpstr>
      <vt:lpstr>A simple SparkR query</vt:lpstr>
      <vt:lpstr>What can go wrong?</vt:lpstr>
      <vt:lpstr>Serialization &amp; deserialization</vt:lpstr>
      <vt:lpstr>Serialization &amp; deserialization</vt:lpstr>
      <vt:lpstr>Method signature matching and invocation</vt:lpstr>
      <vt:lpstr>A complex SparkR query</vt:lpstr>
      <vt:lpstr>A complex SparkR query</vt:lpstr>
      <vt:lpstr>Common problems when using UDFs</vt:lpstr>
      <vt:lpstr>PowerPoint Presentation</vt:lpstr>
      <vt:lpstr>Get used to reading Java stack traces</vt:lpstr>
      <vt:lpstr>data.frame vs. DataFrame</vt:lpstr>
      <vt:lpstr>R function vs. SparkSQL expression </vt:lpstr>
      <vt:lpstr>Special characters in schema names</vt:lpstr>
      <vt:lpstr>Packing too much into the closure</vt:lpstr>
      <vt:lpstr>Workers returning empty results</vt:lpstr>
      <vt:lpstr>Try Apache Spark in Databricks! 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 It can be one or two lines.</dc:title>
  <dc:creator>Val d'Orito</dc:creator>
  <cp:lastModifiedBy>Hossein Falaki</cp:lastModifiedBy>
  <cp:revision>193</cp:revision>
  <dcterms:created xsi:type="dcterms:W3CDTF">2017-03-07T19:17:42Z</dcterms:created>
  <dcterms:modified xsi:type="dcterms:W3CDTF">2017-06-08T06:26:57Z</dcterms:modified>
</cp:coreProperties>
</file>