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302" r:id="rId33"/>
    <p:sldId id="310" r:id="rId34"/>
    <p:sldId id="311" r:id="rId35"/>
    <p:sldId id="31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B1C7-CE6C-46AC-B0CF-30697CE9D47C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103A-A69A-4699-A79E-63540ADCBC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B1C7-CE6C-46AC-B0CF-30697CE9D47C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103A-A69A-4699-A79E-63540ADCBC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B1C7-CE6C-46AC-B0CF-30697CE9D47C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103A-A69A-4699-A79E-63540ADCBC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B1C7-CE6C-46AC-B0CF-30697CE9D47C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103A-A69A-4699-A79E-63540ADCBC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B1C7-CE6C-46AC-B0CF-30697CE9D47C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103A-A69A-4699-A79E-63540ADCBC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B1C7-CE6C-46AC-B0CF-30697CE9D47C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103A-A69A-4699-A79E-63540ADCBC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B1C7-CE6C-46AC-B0CF-30697CE9D47C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103A-A69A-4699-A79E-63540ADCBC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B1C7-CE6C-46AC-B0CF-30697CE9D47C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103A-A69A-4699-A79E-63540ADCBC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B1C7-CE6C-46AC-B0CF-30697CE9D47C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103A-A69A-4699-A79E-63540ADCBC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B1C7-CE6C-46AC-B0CF-30697CE9D47C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103A-A69A-4699-A79E-63540ADCBC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B1C7-CE6C-46AC-B0CF-30697CE9D47C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103A-A69A-4699-A79E-63540ADCBC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B1C7-CE6C-46AC-B0CF-30697CE9D47C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F103A-A69A-4699-A79E-63540ADCBC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690FB2-8AAA-469C-8ABF-EFD3774C1EF7}" type="slidenum">
              <a:rPr lang="en-US"/>
              <a:pPr/>
              <a:t>1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382000" cy="5381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800" smtClean="0"/>
              <a:t>Project Charters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50292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After deciding what project to work on, it is important to let the rest of the organization know.</a:t>
            </a:r>
          </a:p>
          <a:p>
            <a:pPr eaLnBrk="1" hangingPunct="1"/>
            <a:r>
              <a:rPr lang="en-US" smtClean="0"/>
              <a:t>A </a:t>
            </a:r>
            <a:r>
              <a:rPr lang="en-US" b="1" smtClean="0"/>
              <a:t>project charter</a:t>
            </a:r>
            <a:r>
              <a:rPr lang="en-US" smtClean="0"/>
              <a:t> is a document that formally recognizes the existence of a project and provides direction on the project’s objectives and management.</a:t>
            </a:r>
          </a:p>
          <a:p>
            <a:pPr eaLnBrk="1" hangingPunct="1"/>
            <a:r>
              <a:rPr lang="en-US" smtClean="0"/>
              <a:t>Key project stakeholders should sign a project charter to acknowledge agreement on the need and intent of the project; a signed charter is a key output of project integration management.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6EB9BE-16E2-467A-8E90-A45044889738}" type="slidenum">
              <a:rPr lang="en-US"/>
              <a:pPr/>
              <a:t>10</a:t>
            </a:fld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>
                <a:cs typeface="Angsana New" pitchFamily="18" charset="-34"/>
              </a:rPr>
              <a:t>Scope Statement (Draft Version)</a:t>
            </a:r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19188"/>
            <a:ext cx="8305800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ECBD881-DE83-4833-94B6-AFEE71E2CD60}" type="slidenum">
              <a:rPr lang="en-US"/>
              <a:pPr/>
              <a:t>11</a:t>
            </a:fld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z="4000" smtClean="0">
                <a:cs typeface="Angsana New" pitchFamily="18" charset="-34"/>
              </a:rPr>
              <a:t>Scope Statement (Draft Version) </a:t>
            </a:r>
            <a:r>
              <a:rPr lang="th-TH" sz="2400" smtClean="0">
                <a:cs typeface="Angsana New" pitchFamily="18" charset="-34"/>
              </a:rPr>
              <a:t>(continued)</a:t>
            </a:r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28725"/>
            <a:ext cx="784860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059BE45-845A-432F-B5EC-6ED173154EA4}" type="slidenum">
              <a:rPr lang="en-US"/>
              <a:pPr/>
              <a:t>12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Management Plans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186738" cy="4791075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smtClean="0"/>
              <a:t>A </a:t>
            </a:r>
            <a:r>
              <a:rPr lang="en-US" b="1" smtClean="0"/>
              <a:t>project management plan</a:t>
            </a:r>
            <a:r>
              <a:rPr lang="en-US" smtClean="0"/>
              <a:t> is a document used to coordinate all project planning documents and help guide a project’s execution and control.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Plans created in the other knowledge areas are subsidiary parts of the overall project management plan.</a:t>
            </a:r>
            <a:endParaRPr lang="en-US" i="1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47177A0-C8DD-47FB-87B3-8C0FB38C76D7}" type="slidenum">
              <a:rPr lang="en-US"/>
              <a:pPr/>
              <a:t>13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Attributes of Project Plans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Just as projects are unique, so are project plans.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Plans should be: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Dynamic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Flexible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Updated as changes occur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Plans should first and foremost guide project execution by helping the project manager lead the project team and assess project status.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C57D9F3-6575-400E-AF43-425EF2549B2B}" type="slidenum">
              <a:rPr lang="en-US"/>
              <a:pPr/>
              <a:t>14</a:t>
            </a:fld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924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Common Elements of a Project Management Plan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62125"/>
            <a:ext cx="8186738" cy="4791075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smtClean="0"/>
              <a:t>Introduction or overview of the project.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Description of how the project is organized.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Management and technical processes used on the project.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Work to be done, schedule, and budget information.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20CD51-F91E-4BFA-83A1-2E139B83EF82}" type="slidenum">
              <a:rPr lang="en-US"/>
              <a:pPr/>
              <a:t>15</a:t>
            </a:fld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of the Project</a:t>
            </a:r>
            <a:endParaRPr lang="th-TH" smtClean="0"/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The proj</a:t>
            </a:r>
            <a:r>
              <a:rPr lang="en-US" smtClean="0">
                <a:cs typeface="Angsana New" pitchFamily="18" charset="-34"/>
              </a:rPr>
              <a:t>ect name</a:t>
            </a:r>
          </a:p>
          <a:p>
            <a:pPr eaLnBrk="1" hangingPunct="1"/>
            <a:r>
              <a:rPr lang="en-US" smtClean="0">
                <a:cs typeface="Angsana New" pitchFamily="18" charset="-34"/>
              </a:rPr>
              <a:t>A brief description of the project and the need it addresses</a:t>
            </a:r>
          </a:p>
          <a:p>
            <a:pPr eaLnBrk="1" hangingPunct="1"/>
            <a:r>
              <a:rPr lang="en-US" smtClean="0">
                <a:cs typeface="Angsana New" pitchFamily="18" charset="-34"/>
              </a:rPr>
              <a:t>The sponsor’s name</a:t>
            </a:r>
          </a:p>
          <a:p>
            <a:pPr eaLnBrk="1" hangingPunct="1"/>
            <a:r>
              <a:rPr lang="en-US" smtClean="0">
                <a:cs typeface="Angsana New" pitchFamily="18" charset="-34"/>
              </a:rPr>
              <a:t>The names of the project manager and key team members</a:t>
            </a:r>
          </a:p>
          <a:p>
            <a:pPr eaLnBrk="1" hangingPunct="1"/>
            <a:r>
              <a:rPr lang="en-US" smtClean="0">
                <a:cs typeface="Angsana New" pitchFamily="18" charset="-34"/>
              </a:rPr>
              <a:t>Deliverables of the project</a:t>
            </a:r>
          </a:p>
          <a:p>
            <a:pPr eaLnBrk="1" hangingPunct="1"/>
            <a:r>
              <a:rPr lang="en-US" smtClean="0">
                <a:cs typeface="Angsana New" pitchFamily="18" charset="-34"/>
              </a:rPr>
              <a:t>A list of important reference materials</a:t>
            </a:r>
          </a:p>
          <a:p>
            <a:pPr eaLnBrk="1" hangingPunct="1"/>
            <a:r>
              <a:rPr lang="en-US" smtClean="0">
                <a:cs typeface="Angsana New" pitchFamily="18" charset="-34"/>
              </a:rPr>
              <a:t>A list of definition and acronyms</a:t>
            </a:r>
            <a:endParaRPr lang="th-TH" smtClean="0"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D5D0D6-D7BB-43E1-A407-7DCE42943E99}" type="slidenum">
              <a:rPr lang="en-US"/>
              <a:pPr/>
              <a:t>16</a:t>
            </a:fld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Description of How the Project is Organized</a:t>
            </a:r>
            <a:endParaRPr lang="th-TH" sz="4000" smtClean="0"/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Organizational charts</a:t>
            </a:r>
          </a:p>
          <a:p>
            <a:pPr eaLnBrk="1" hangingPunct="1"/>
            <a:r>
              <a:rPr lang="en-US" smtClean="0"/>
              <a:t>Project responsibilities</a:t>
            </a:r>
          </a:p>
          <a:p>
            <a:pPr eaLnBrk="1" hangingPunct="1"/>
            <a:r>
              <a:rPr lang="en-US" smtClean="0"/>
              <a:t>Other organizational or process-related information</a:t>
            </a:r>
            <a:endParaRPr lang="th-TH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B8706CD-3A44-4792-A340-92CFFE9A503D}" type="slidenum">
              <a:rPr lang="en-US"/>
              <a:pPr/>
              <a:t>17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Management and Technical Processes Used on the Project</a:t>
            </a:r>
            <a:endParaRPr lang="th-TH" sz="4000" smtClean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Management objectives</a:t>
            </a:r>
          </a:p>
          <a:p>
            <a:pPr eaLnBrk="1" hangingPunct="1"/>
            <a:r>
              <a:rPr lang="en-US" smtClean="0"/>
              <a:t>Project controls</a:t>
            </a:r>
          </a:p>
          <a:p>
            <a:pPr eaLnBrk="1" hangingPunct="1"/>
            <a:r>
              <a:rPr lang="en-US" smtClean="0"/>
              <a:t>Risk management</a:t>
            </a:r>
          </a:p>
          <a:p>
            <a:pPr eaLnBrk="1" hangingPunct="1"/>
            <a:r>
              <a:rPr lang="en-US" smtClean="0"/>
              <a:t>Project staffing</a:t>
            </a:r>
          </a:p>
          <a:p>
            <a:pPr eaLnBrk="1" hangingPunct="1"/>
            <a:r>
              <a:rPr lang="en-US" smtClean="0"/>
              <a:t>Technical process</a:t>
            </a:r>
            <a:endParaRPr lang="th-TH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FC00783-9990-46AB-ABA2-18E0FAACC17D}" type="slidenum">
              <a:rPr lang="en-US"/>
              <a:pPr/>
              <a:t>18</a:t>
            </a:fld>
            <a:endParaRPr lang="en-US"/>
          </a:p>
        </p:txBody>
      </p:sp>
      <p:pic>
        <p:nvPicPr>
          <p:cNvPr id="50180" name="Picture 4" descr="Tbl04-01"/>
          <p:cNvPicPr>
            <a:picLocks noChangeAspect="1" noChangeArrowheads="1"/>
          </p:cNvPicPr>
          <p:nvPr/>
        </p:nvPicPr>
        <p:blipFill>
          <a:blip r:embed="rId2" cstate="print"/>
          <a:srcRect t="4439"/>
          <a:stretch>
            <a:fillRect/>
          </a:stretch>
        </p:blipFill>
        <p:spPr bwMode="auto">
          <a:xfrm>
            <a:off x="685800" y="1295400"/>
            <a:ext cx="777240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Table 4-1. Sample Contents for a Software Project Management Plan (SPMP)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4BC9479-17A0-4FDE-986A-1BEAC877CDB5}" type="slidenum">
              <a:rPr lang="en-US"/>
              <a:pPr/>
              <a:t>19</a:t>
            </a:fld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6699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What the Winners Do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457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   “The winners clearly spell out what needs to be done in a project, by whom, when, and how. For this they use an integrated toolbox, including PM tools, methods, and techniques…If a scheduling template is developed and used over and over, it becomes a repeatable action that leads to higher productivity and lower uncertainty. Sure, using scheduling templates is neither a breakthrough nor a feat. But </a:t>
            </a:r>
            <a:r>
              <a:rPr lang="en-US" sz="2400" dirty="0" err="1" smtClean="0">
                <a:cs typeface="Times New Roman" pitchFamily="18" charset="0"/>
              </a:rPr>
              <a:t>laggardS</a:t>
            </a:r>
            <a:r>
              <a:rPr lang="en-US" sz="2400" dirty="0" smtClean="0">
                <a:cs typeface="Times New Roman" pitchFamily="18" charset="0"/>
              </a:rPr>
              <a:t> exhibited almost no use of the templates. Rather, in constructing schedules their project managers started with a clean sheet, a clear waste of time.”*</a:t>
            </a:r>
          </a:p>
        </p:txBody>
      </p:sp>
      <p:sp>
        <p:nvSpPr>
          <p:cNvPr id="51206" name="Text Box 4"/>
          <p:cNvSpPr txBox="1">
            <a:spLocks noChangeArrowheads="1"/>
          </p:cNvSpPr>
          <p:nvPr/>
        </p:nvSpPr>
        <p:spPr bwMode="auto">
          <a:xfrm>
            <a:off x="274638" y="5383213"/>
            <a:ext cx="88693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Times New Roman" pitchFamily="18" charset="0"/>
              </a:rPr>
              <a:t>*Milosevic, Dragan and And Ozbay, “Delivering Projects: What the Winners Do,” Proceedings of the Project Management Institute Annual Seminars &amp; Symposium (November 2001).</a:t>
            </a:r>
            <a:r>
              <a:rPr lang="en-US" sz="200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25E7F4F-7421-41FE-966B-6744A042EA46}" type="slidenum">
              <a:rPr lang="en-US"/>
              <a:pPr/>
              <a:t>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Input for Developing a Project Charter</a:t>
            </a:r>
            <a:endParaRPr lang="th-TH" sz="4000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/>
              <a:t>A contract: includes much of the information needed for creating a good project charter</a:t>
            </a:r>
          </a:p>
          <a:p>
            <a:pPr eaLnBrk="1" hangingPunct="1"/>
            <a:r>
              <a:rPr lang="en-US" smtClean="0"/>
              <a:t>Statement of work: describe business need for the project, summary of the requirements and characteristics of the products or services, and organizational information</a:t>
            </a:r>
          </a:p>
          <a:p>
            <a:pPr eaLnBrk="1" hangingPunct="1"/>
            <a:r>
              <a:rPr lang="en-US" smtClean="0"/>
              <a:t>Enterprise environmental factors: organization’s structure, culture, infrastructure, human resources, personnel policies, marketplace conditions, stakeholder risk tolerances, industry risk information</a:t>
            </a:r>
          </a:p>
          <a:p>
            <a:pPr eaLnBrk="1" hangingPunct="1"/>
            <a:endParaRPr lang="th-TH" smtClean="0"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330F75-3F20-4662-963F-EC4D00F85D4A}" type="slidenum">
              <a:rPr lang="en-US"/>
              <a:pPr/>
              <a:t>20</a:t>
            </a:fld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Stakeholder Analysis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A </a:t>
            </a:r>
            <a:r>
              <a:rPr lang="en-US" b="1" smtClean="0"/>
              <a:t>stakeholder analysis</a:t>
            </a:r>
            <a:r>
              <a:rPr lang="en-US" smtClean="0"/>
              <a:t> documents important (often sensitive) information about stakeholders such as: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Stakeholders’ names and organizations.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Their roles on the project.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Unique facts about each stakeholder.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Their level of influence on and interest in the project.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Suggestions for managing relationships with each stakeholder.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E494194-C1A6-49A5-B2DC-46C68FA898AA}" type="slidenum">
              <a:rPr lang="en-US"/>
              <a:pPr/>
              <a:t>21</a:t>
            </a:fld>
            <a:endParaRPr lang="en-US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543800" cy="4270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Table 4-2. Sample Stakeholder Analysis</a:t>
            </a:r>
            <a:endParaRPr lang="en-US" smtClean="0"/>
          </a:p>
        </p:txBody>
      </p:sp>
      <p:pic>
        <p:nvPicPr>
          <p:cNvPr id="53253" name="Picture 4" descr="Tbl04-02"/>
          <p:cNvPicPr>
            <a:picLocks noChangeAspect="1" noChangeArrowheads="1"/>
          </p:cNvPicPr>
          <p:nvPr/>
        </p:nvPicPr>
        <p:blipFill>
          <a:blip r:embed="rId2" cstate="print"/>
          <a:srcRect t="3654"/>
          <a:stretch>
            <a:fillRect/>
          </a:stretch>
        </p:blipFill>
        <p:spPr bwMode="auto">
          <a:xfrm>
            <a:off x="1600200" y="800100"/>
            <a:ext cx="5843588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E972E8-EE8D-4308-82CB-44DB429D69D0}" type="slidenum">
              <a:rPr lang="en-US"/>
              <a:pPr/>
              <a:t>22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Execution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28725"/>
            <a:ext cx="8186738" cy="47910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100000"/>
              </a:spcBef>
            </a:pPr>
            <a:r>
              <a:rPr lang="en-US" smtClean="0"/>
              <a:t>Project execution involves managing and performing the work described in the project management plan.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The majority of time and money is usually spent on execution.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The application area of the project directly affects project execution because the products of the project are produced during project execution.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82E68E8-7D1E-4EEC-BC7E-C747A8AEFC43}" type="slidenum">
              <a:rPr lang="en-US"/>
              <a:pPr/>
              <a:t>23</a:t>
            </a:fld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Execution</a:t>
            </a:r>
            <a:endParaRPr lang="th-TH" smtClean="0"/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project manager need to focus on leading the project team and managing stakeholder relationships to execute the project management plan successfully.</a:t>
            </a:r>
          </a:p>
          <a:p>
            <a:pPr eaLnBrk="1" hangingPunct="1"/>
            <a:r>
              <a:rPr lang="en-US" smtClean="0"/>
              <a:t>Project human resource management and project communications management are crucial.</a:t>
            </a:r>
          </a:p>
          <a:p>
            <a:pPr eaLnBrk="1" hangingPunct="1"/>
            <a:endParaRPr lang="th-TH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9AD1CB6-1F25-4096-B9A8-058B7DF1D3B2}" type="slidenum">
              <a:rPr lang="en-US"/>
              <a:pPr/>
              <a:t>24</a:t>
            </a:fld>
            <a:endParaRPr 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Coordinating Planning and Execution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411480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smtClean="0"/>
              <a:t>Project planning and execution are intertwined and inseparable activities.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Those who will do the work should help to plan the work.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Project managers must solicit input from the team to develop realistic plans.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F44EAC0-2836-4137-951C-3C222EAEFAE7}" type="slidenum">
              <a:rPr lang="en-US"/>
              <a:pPr/>
              <a:t>25</a:t>
            </a:fld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Leadership and a Supportive Culture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876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Project managers must lead by example to demonstrate the importance of creating and then following good project plans.</a:t>
            </a:r>
          </a:p>
          <a:p>
            <a:pPr eaLnBrk="1" hangingPunct="1"/>
            <a:r>
              <a:rPr lang="en-US" smtClean="0"/>
              <a:t>Organizational culture can help project execution by:</a:t>
            </a:r>
          </a:p>
          <a:p>
            <a:pPr lvl="1" eaLnBrk="1" hangingPunct="1"/>
            <a:r>
              <a:rPr lang="en-US" smtClean="0"/>
              <a:t>Providing guidelines and templates.</a:t>
            </a:r>
          </a:p>
          <a:p>
            <a:pPr lvl="1" eaLnBrk="1" hangingPunct="1"/>
            <a:r>
              <a:rPr lang="en-US" smtClean="0"/>
              <a:t>Tracking performance based on plans.</a:t>
            </a:r>
          </a:p>
          <a:p>
            <a:pPr eaLnBrk="1" hangingPunct="1"/>
            <a:r>
              <a:rPr lang="en-US" smtClean="0"/>
              <a:t>Project managers may still need to break the rules to meet project goals, and senior managers must support those actions.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A893D8E-3166-41E2-AF8D-78CAD39F115F}" type="slidenum">
              <a:rPr lang="en-US"/>
              <a:pPr/>
              <a:t>26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Important Skills for Project Execution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186738" cy="441960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smtClean="0"/>
              <a:t>General management skills such as leadership, communication, and political skills.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Product, business, and application area skills and knowledge. 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Use of specialized tools and techniques.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5C3DBB8-6462-42DF-8BE8-334F6CDA84E8}" type="slidenum">
              <a:rPr lang="en-US"/>
              <a:pPr/>
              <a:t>27</a:t>
            </a:fld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820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Monitoring and Controlling </a:t>
            </a:r>
            <a:br>
              <a:rPr lang="en-US" sz="4000" smtClean="0"/>
            </a:br>
            <a:r>
              <a:rPr lang="en-US" sz="4000" smtClean="0"/>
              <a:t>Project Work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86738" cy="4800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70000"/>
              </a:spcBef>
            </a:pPr>
            <a:r>
              <a:rPr lang="en-US" smtClean="0"/>
              <a:t>Changes are inevitable on most projects, so it’s important to develop and follow a process to monitor and control changes.</a:t>
            </a:r>
          </a:p>
          <a:p>
            <a:pPr eaLnBrk="1" hangingPunct="1">
              <a:spcBef>
                <a:spcPct val="70000"/>
              </a:spcBef>
            </a:pPr>
            <a:r>
              <a:rPr lang="en-US" smtClean="0"/>
              <a:t>Monitoring project work includes collecting, measuring, and disseminating performance information.</a:t>
            </a:r>
          </a:p>
          <a:p>
            <a:pPr eaLnBrk="1" hangingPunct="1">
              <a:spcBef>
                <a:spcPct val="70000"/>
              </a:spcBef>
            </a:pPr>
            <a:r>
              <a:rPr lang="en-US" smtClean="0"/>
              <a:t>Two important outputs of monitoring and controlling project work include recommended corrective and preventive actions.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144E19D-4775-46B3-A568-4C93157A01BD}" type="slidenum">
              <a:rPr lang="en-US"/>
              <a:pPr/>
              <a:t>28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Integrated Change Control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 eaLnBrk="1" hangingPunct="1">
              <a:spcBef>
                <a:spcPct val="100000"/>
              </a:spcBef>
            </a:pPr>
            <a:r>
              <a:rPr lang="en-US" smtClean="0"/>
              <a:t>Three main objectives are:</a:t>
            </a:r>
          </a:p>
          <a:p>
            <a:pPr marL="990600" lvl="1" indent="-533400" eaLnBrk="1" hangingPunct="1">
              <a:spcBef>
                <a:spcPct val="100000"/>
              </a:spcBef>
            </a:pPr>
            <a:r>
              <a:rPr lang="en-US" smtClean="0"/>
              <a:t>Influence the factors that create changes to ensure that changes are beneficial.</a:t>
            </a:r>
          </a:p>
          <a:p>
            <a:pPr marL="990600" lvl="1" indent="-533400" eaLnBrk="1" hangingPunct="1">
              <a:spcBef>
                <a:spcPct val="100000"/>
              </a:spcBef>
            </a:pPr>
            <a:r>
              <a:rPr lang="en-US" smtClean="0"/>
              <a:t>Determine that a change has occurred.</a:t>
            </a:r>
          </a:p>
          <a:p>
            <a:pPr marL="990600" lvl="1" indent="-533400" eaLnBrk="1" hangingPunct="1">
              <a:spcBef>
                <a:spcPct val="100000"/>
              </a:spcBef>
            </a:pPr>
            <a:r>
              <a:rPr lang="en-US" smtClean="0"/>
              <a:t>Manage actual changes as they occur.</a:t>
            </a:r>
          </a:p>
          <a:p>
            <a:pPr marL="609600" indent="-609600" eaLnBrk="1" hangingPunct="1">
              <a:spcBef>
                <a:spcPct val="100000"/>
              </a:spcBef>
            </a:pPr>
            <a:r>
              <a:rPr lang="en-US" smtClean="0"/>
              <a:t>A </a:t>
            </a:r>
            <a:r>
              <a:rPr lang="en-US" b="1" smtClean="0"/>
              <a:t>baseline</a:t>
            </a:r>
            <a:r>
              <a:rPr lang="en-US" smtClean="0"/>
              <a:t> is the approved project management plan plus approved changes.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ACE105E-D7C0-4541-9ABE-A31D17D0EF91}" type="slidenum">
              <a:rPr lang="en-US"/>
              <a:pPr/>
              <a:t>29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Change Control System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smtClean="0"/>
              <a:t>A formal, documented process that describes when and how official project documents and work may be changed.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Describes who is authorized to make changes and how to make them.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922BE68-D78B-4768-9562-CF6E6BF97479}" type="slidenum">
              <a:rPr lang="en-US"/>
              <a:pPr/>
              <a:t>3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Input for Developing a Project Charter</a:t>
            </a:r>
            <a:endParaRPr lang="th-TH" sz="4000" smtClean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Organizational process assets</a:t>
            </a:r>
            <a:r>
              <a:rPr lang="en-US" smtClean="0">
                <a:cs typeface="Angsana New" pitchFamily="18" charset="-34"/>
              </a:rPr>
              <a:t> information: formal and informal plan, policies, procedures, guidelines, information systems, financial systems, management systems, lessons learned, and historical information</a:t>
            </a:r>
            <a:endParaRPr lang="th-TH" smtClean="0"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C3E8AAC-BA59-4B2A-853F-0CC4B7C582B9}" type="slidenum">
              <a:rPr lang="en-US"/>
              <a:pPr/>
              <a:t>30</a:t>
            </a:fld>
            <a:endParaRPr 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Change Control Boards (CCBs)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spcBef>
                <a:spcPct val="100000"/>
              </a:spcBef>
            </a:pPr>
            <a:r>
              <a:rPr lang="en-US" smtClean="0"/>
              <a:t>A formal group of people responsible for approving or rejecting changes on a project.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CCBs provide guidelines for preparing change requests, evaluate change requests, and manage the implementation of approved changes.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CCBs include stakeholders from the entire organization.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D87A012-E88F-4437-B898-660DF8DD1381}" type="slidenum">
              <a:rPr lang="en-US"/>
              <a:pPr/>
              <a:t>31</a:t>
            </a:fld>
            <a:endParaRPr lang="en-US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Making Timely Changes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Some CCBs only meet occasionally, so it may take too long for changes to occur.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Some organizations have policies in place for time-sensitive changes.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 “48-hour policy” allows project team members to make a decision and have 48 hours to seek approval from top management. If the team decision cannot be implemented, management has 48 hours to reverse a decision; otherwise, the team’s decision is approved.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Another policy is to delegate changes to the lowest level possible, but keep everyone informed of changes.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01BC9ED-AA49-4562-BE14-502D6DF75BF8}" type="slidenum">
              <a:rPr lang="en-US"/>
              <a:pPr/>
              <a:t>32</a:t>
            </a:fld>
            <a:endParaRPr lang="en-US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Change Control</a:t>
            </a:r>
            <a:endParaRPr lang="th-TH" sz="4800" smtClean="0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739900" y="1828800"/>
            <a:ext cx="5740400" cy="3952875"/>
            <a:chOff x="1096" y="1152"/>
            <a:chExt cx="3616" cy="2490"/>
          </a:xfrm>
        </p:grpSpPr>
        <p:sp>
          <p:nvSpPr>
            <p:cNvPr id="75782" name="Rectangle 5"/>
            <p:cNvSpPr>
              <a:spLocks noChangeArrowheads="1"/>
            </p:cNvSpPr>
            <p:nvPr/>
          </p:nvSpPr>
          <p:spPr bwMode="auto">
            <a:xfrm>
              <a:off x="4184" y="2148"/>
              <a:ext cx="528" cy="811"/>
            </a:xfrm>
            <a:prstGeom prst="rect">
              <a:avLst/>
            </a:prstGeom>
            <a:solidFill>
              <a:srgbClr val="790015"/>
            </a:solidFill>
            <a:ln w="508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3" name="Freeform 6"/>
            <p:cNvSpPr>
              <a:spLocks/>
            </p:cNvSpPr>
            <p:nvPr/>
          </p:nvSpPr>
          <p:spPr bwMode="auto">
            <a:xfrm>
              <a:off x="1440" y="1152"/>
              <a:ext cx="2945" cy="2490"/>
            </a:xfrm>
            <a:custGeom>
              <a:avLst/>
              <a:gdLst>
                <a:gd name="T0" fmla="*/ 1128 w 2945"/>
                <a:gd name="T1" fmla="*/ 78 h 2490"/>
                <a:gd name="T2" fmla="*/ 1320 w 2945"/>
                <a:gd name="T3" fmla="*/ 36 h 2490"/>
                <a:gd name="T4" fmla="*/ 1424 w 2945"/>
                <a:gd name="T5" fmla="*/ 71 h 2490"/>
                <a:gd name="T6" fmla="*/ 1672 w 2945"/>
                <a:gd name="T7" fmla="*/ 0 h 2490"/>
                <a:gd name="T8" fmla="*/ 2944 w 2945"/>
                <a:gd name="T9" fmla="*/ 2240 h 2490"/>
                <a:gd name="T10" fmla="*/ 1696 w 2945"/>
                <a:gd name="T11" fmla="*/ 2475 h 2490"/>
                <a:gd name="T12" fmla="*/ 1304 w 2945"/>
                <a:gd name="T13" fmla="*/ 2389 h 2490"/>
                <a:gd name="T14" fmla="*/ 0 w 2945"/>
                <a:gd name="T15" fmla="*/ 2489 h 2490"/>
                <a:gd name="T16" fmla="*/ 1128 w 2945"/>
                <a:gd name="T17" fmla="*/ 78 h 24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45"/>
                <a:gd name="T28" fmla="*/ 0 h 2490"/>
                <a:gd name="T29" fmla="*/ 2945 w 2945"/>
                <a:gd name="T30" fmla="*/ 2490 h 24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45" h="2490">
                  <a:moveTo>
                    <a:pt x="1128" y="78"/>
                  </a:moveTo>
                  <a:lnTo>
                    <a:pt x="1320" y="36"/>
                  </a:lnTo>
                  <a:lnTo>
                    <a:pt x="1424" y="71"/>
                  </a:lnTo>
                  <a:lnTo>
                    <a:pt x="1672" y="0"/>
                  </a:lnTo>
                  <a:lnTo>
                    <a:pt x="2944" y="2240"/>
                  </a:lnTo>
                  <a:lnTo>
                    <a:pt x="1696" y="2475"/>
                  </a:lnTo>
                  <a:lnTo>
                    <a:pt x="1304" y="2389"/>
                  </a:lnTo>
                  <a:lnTo>
                    <a:pt x="0" y="2489"/>
                  </a:lnTo>
                  <a:lnTo>
                    <a:pt x="1128" y="78"/>
                  </a:lnTo>
                </a:path>
              </a:pathLst>
            </a:custGeom>
            <a:solidFill>
              <a:srgbClr val="676767"/>
            </a:solidFill>
            <a:ln w="508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84" name="Freeform 7" descr="Wide upward diagonal"/>
            <p:cNvSpPr>
              <a:spLocks/>
            </p:cNvSpPr>
            <p:nvPr/>
          </p:nvSpPr>
          <p:spPr bwMode="auto">
            <a:xfrm>
              <a:off x="1896" y="1899"/>
              <a:ext cx="2521" cy="541"/>
            </a:xfrm>
            <a:custGeom>
              <a:avLst/>
              <a:gdLst>
                <a:gd name="T0" fmla="*/ 2520 w 2521"/>
                <a:gd name="T1" fmla="*/ 348 h 541"/>
                <a:gd name="T2" fmla="*/ 2488 w 2521"/>
                <a:gd name="T3" fmla="*/ 540 h 541"/>
                <a:gd name="T4" fmla="*/ 0 w 2521"/>
                <a:gd name="T5" fmla="*/ 64 h 541"/>
                <a:gd name="T6" fmla="*/ 16 w 2521"/>
                <a:gd name="T7" fmla="*/ 0 h 541"/>
                <a:gd name="T8" fmla="*/ 2520 w 2521"/>
                <a:gd name="T9" fmla="*/ 334 h 541"/>
                <a:gd name="T10" fmla="*/ 2520 w 2521"/>
                <a:gd name="T11" fmla="*/ 348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1"/>
                <a:gd name="T19" fmla="*/ 0 h 541"/>
                <a:gd name="T20" fmla="*/ 2521 w 2521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1" h="541">
                  <a:moveTo>
                    <a:pt x="2520" y="348"/>
                  </a:moveTo>
                  <a:lnTo>
                    <a:pt x="2488" y="540"/>
                  </a:lnTo>
                  <a:lnTo>
                    <a:pt x="0" y="64"/>
                  </a:lnTo>
                  <a:lnTo>
                    <a:pt x="16" y="0"/>
                  </a:lnTo>
                  <a:lnTo>
                    <a:pt x="2520" y="334"/>
                  </a:lnTo>
                  <a:lnTo>
                    <a:pt x="2520" y="348"/>
                  </a:lnTo>
                </a:path>
              </a:pathLst>
            </a:custGeom>
            <a:pattFill prst="wdUpDiag">
              <a:fgClr>
                <a:srgbClr val="000000"/>
              </a:fgClr>
              <a:bgClr>
                <a:srgbClr val="FFFFFF"/>
              </a:bgClr>
            </a:patt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85" name="Freeform 8"/>
            <p:cNvSpPr>
              <a:spLocks/>
            </p:cNvSpPr>
            <p:nvPr/>
          </p:nvSpPr>
          <p:spPr bwMode="auto">
            <a:xfrm>
              <a:off x="1888" y="1892"/>
              <a:ext cx="2521" cy="541"/>
            </a:xfrm>
            <a:custGeom>
              <a:avLst/>
              <a:gdLst>
                <a:gd name="T0" fmla="*/ 2520 w 2521"/>
                <a:gd name="T1" fmla="*/ 348 h 541"/>
                <a:gd name="T2" fmla="*/ 2488 w 2521"/>
                <a:gd name="T3" fmla="*/ 540 h 541"/>
                <a:gd name="T4" fmla="*/ 0 w 2521"/>
                <a:gd name="T5" fmla="*/ 64 h 541"/>
                <a:gd name="T6" fmla="*/ 16 w 2521"/>
                <a:gd name="T7" fmla="*/ 0 h 541"/>
                <a:gd name="T8" fmla="*/ 2520 w 2521"/>
                <a:gd name="T9" fmla="*/ 334 h 5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1"/>
                <a:gd name="T16" fmla="*/ 0 h 541"/>
                <a:gd name="T17" fmla="*/ 2521 w 2521"/>
                <a:gd name="T18" fmla="*/ 541 h 5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1" h="541">
                  <a:moveTo>
                    <a:pt x="2520" y="348"/>
                  </a:moveTo>
                  <a:lnTo>
                    <a:pt x="2488" y="540"/>
                  </a:lnTo>
                  <a:lnTo>
                    <a:pt x="0" y="64"/>
                  </a:lnTo>
                  <a:lnTo>
                    <a:pt x="16" y="0"/>
                  </a:lnTo>
                  <a:lnTo>
                    <a:pt x="2520" y="33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86" name="Oval 9"/>
            <p:cNvSpPr>
              <a:spLocks noChangeArrowheads="1"/>
            </p:cNvSpPr>
            <p:nvPr/>
          </p:nvSpPr>
          <p:spPr bwMode="auto">
            <a:xfrm>
              <a:off x="1624" y="1673"/>
              <a:ext cx="104" cy="253"/>
            </a:xfrm>
            <a:prstGeom prst="ellipse">
              <a:avLst/>
            </a:prstGeom>
            <a:solidFill>
              <a:srgbClr val="FFFFFF"/>
            </a:solidFill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7" name="Oval 10"/>
            <p:cNvSpPr>
              <a:spLocks noChangeArrowheads="1"/>
            </p:cNvSpPr>
            <p:nvPr/>
          </p:nvSpPr>
          <p:spPr bwMode="auto">
            <a:xfrm>
              <a:off x="1608" y="1658"/>
              <a:ext cx="136" cy="283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8" name="Freeform 11"/>
            <p:cNvSpPr>
              <a:spLocks/>
            </p:cNvSpPr>
            <p:nvPr/>
          </p:nvSpPr>
          <p:spPr bwMode="auto">
            <a:xfrm>
              <a:off x="1592" y="1963"/>
              <a:ext cx="201" cy="477"/>
            </a:xfrm>
            <a:custGeom>
              <a:avLst/>
              <a:gdLst>
                <a:gd name="T0" fmla="*/ 0 w 201"/>
                <a:gd name="T1" fmla="*/ 0 h 477"/>
                <a:gd name="T2" fmla="*/ 200 w 201"/>
                <a:gd name="T3" fmla="*/ 14 h 477"/>
                <a:gd name="T4" fmla="*/ 160 w 201"/>
                <a:gd name="T5" fmla="*/ 476 h 477"/>
                <a:gd name="T6" fmla="*/ 56 w 201"/>
                <a:gd name="T7" fmla="*/ 476 h 477"/>
                <a:gd name="T8" fmla="*/ 0 w 201"/>
                <a:gd name="T9" fmla="*/ 0 h 4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1"/>
                <a:gd name="T16" fmla="*/ 0 h 477"/>
                <a:gd name="T17" fmla="*/ 201 w 201"/>
                <a:gd name="T18" fmla="*/ 477 h 4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1" h="477">
                  <a:moveTo>
                    <a:pt x="0" y="0"/>
                  </a:moveTo>
                  <a:lnTo>
                    <a:pt x="200" y="14"/>
                  </a:lnTo>
                  <a:lnTo>
                    <a:pt x="160" y="476"/>
                  </a:lnTo>
                  <a:lnTo>
                    <a:pt x="56" y="476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89" name="Freeform 12"/>
            <p:cNvSpPr>
              <a:spLocks/>
            </p:cNvSpPr>
            <p:nvPr/>
          </p:nvSpPr>
          <p:spPr bwMode="auto">
            <a:xfrm>
              <a:off x="1584" y="1956"/>
              <a:ext cx="201" cy="477"/>
            </a:xfrm>
            <a:custGeom>
              <a:avLst/>
              <a:gdLst>
                <a:gd name="T0" fmla="*/ 0 w 201"/>
                <a:gd name="T1" fmla="*/ 0 h 477"/>
                <a:gd name="T2" fmla="*/ 200 w 201"/>
                <a:gd name="T3" fmla="*/ 14 h 477"/>
                <a:gd name="T4" fmla="*/ 160 w 201"/>
                <a:gd name="T5" fmla="*/ 476 h 477"/>
                <a:gd name="T6" fmla="*/ 56 w 201"/>
                <a:gd name="T7" fmla="*/ 476 h 477"/>
                <a:gd name="T8" fmla="*/ 0 w 201"/>
                <a:gd name="T9" fmla="*/ 0 h 4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1"/>
                <a:gd name="T16" fmla="*/ 0 h 477"/>
                <a:gd name="T17" fmla="*/ 201 w 201"/>
                <a:gd name="T18" fmla="*/ 477 h 4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1" h="477">
                  <a:moveTo>
                    <a:pt x="0" y="0"/>
                  </a:moveTo>
                  <a:lnTo>
                    <a:pt x="200" y="14"/>
                  </a:lnTo>
                  <a:lnTo>
                    <a:pt x="160" y="476"/>
                  </a:lnTo>
                  <a:lnTo>
                    <a:pt x="56" y="476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0" name="Freeform 13"/>
            <p:cNvSpPr>
              <a:spLocks/>
            </p:cNvSpPr>
            <p:nvPr/>
          </p:nvSpPr>
          <p:spPr bwMode="auto">
            <a:xfrm>
              <a:off x="1432" y="1863"/>
              <a:ext cx="161" cy="293"/>
            </a:xfrm>
            <a:custGeom>
              <a:avLst/>
              <a:gdLst>
                <a:gd name="T0" fmla="*/ 160 w 161"/>
                <a:gd name="T1" fmla="*/ 100 h 293"/>
                <a:gd name="T2" fmla="*/ 88 w 161"/>
                <a:gd name="T3" fmla="*/ 292 h 293"/>
                <a:gd name="T4" fmla="*/ 0 w 161"/>
                <a:gd name="T5" fmla="*/ 64 h 293"/>
                <a:gd name="T6" fmla="*/ 0 w 161"/>
                <a:gd name="T7" fmla="*/ 0 h 2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1"/>
                <a:gd name="T13" fmla="*/ 0 h 293"/>
                <a:gd name="T14" fmla="*/ 161 w 161"/>
                <a:gd name="T15" fmla="*/ 293 h 2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1" h="293">
                  <a:moveTo>
                    <a:pt x="160" y="100"/>
                  </a:moveTo>
                  <a:lnTo>
                    <a:pt x="88" y="292"/>
                  </a:ln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1" name="Freeform 14"/>
            <p:cNvSpPr>
              <a:spLocks/>
            </p:cNvSpPr>
            <p:nvPr/>
          </p:nvSpPr>
          <p:spPr bwMode="auto">
            <a:xfrm>
              <a:off x="1424" y="1856"/>
              <a:ext cx="161" cy="293"/>
            </a:xfrm>
            <a:custGeom>
              <a:avLst/>
              <a:gdLst>
                <a:gd name="T0" fmla="*/ 160 w 161"/>
                <a:gd name="T1" fmla="*/ 100 h 293"/>
                <a:gd name="T2" fmla="*/ 88 w 161"/>
                <a:gd name="T3" fmla="*/ 292 h 293"/>
                <a:gd name="T4" fmla="*/ 0 w 161"/>
                <a:gd name="T5" fmla="*/ 64 h 293"/>
                <a:gd name="T6" fmla="*/ 0 w 161"/>
                <a:gd name="T7" fmla="*/ 0 h 2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1"/>
                <a:gd name="T13" fmla="*/ 0 h 293"/>
                <a:gd name="T14" fmla="*/ 161 w 161"/>
                <a:gd name="T15" fmla="*/ 293 h 2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1" h="293">
                  <a:moveTo>
                    <a:pt x="160" y="100"/>
                  </a:moveTo>
                  <a:lnTo>
                    <a:pt x="88" y="292"/>
                  </a:ln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2" name="Freeform 15"/>
            <p:cNvSpPr>
              <a:spLocks/>
            </p:cNvSpPr>
            <p:nvPr/>
          </p:nvSpPr>
          <p:spPr bwMode="auto">
            <a:xfrm>
              <a:off x="1768" y="1977"/>
              <a:ext cx="97" cy="399"/>
            </a:xfrm>
            <a:custGeom>
              <a:avLst/>
              <a:gdLst>
                <a:gd name="T0" fmla="*/ 24 w 97"/>
                <a:gd name="T1" fmla="*/ 0 h 399"/>
                <a:gd name="T2" fmla="*/ 96 w 97"/>
                <a:gd name="T3" fmla="*/ 256 h 399"/>
                <a:gd name="T4" fmla="*/ 0 w 97"/>
                <a:gd name="T5" fmla="*/ 398 h 399"/>
                <a:gd name="T6" fmla="*/ 0 60000 65536"/>
                <a:gd name="T7" fmla="*/ 0 60000 65536"/>
                <a:gd name="T8" fmla="*/ 0 60000 65536"/>
                <a:gd name="T9" fmla="*/ 0 w 97"/>
                <a:gd name="T10" fmla="*/ 0 h 399"/>
                <a:gd name="T11" fmla="*/ 97 w 97"/>
                <a:gd name="T12" fmla="*/ 399 h 3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399">
                  <a:moveTo>
                    <a:pt x="24" y="0"/>
                  </a:moveTo>
                  <a:lnTo>
                    <a:pt x="96" y="256"/>
                  </a:lnTo>
                  <a:lnTo>
                    <a:pt x="0" y="39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3" name="Freeform 16"/>
            <p:cNvSpPr>
              <a:spLocks/>
            </p:cNvSpPr>
            <p:nvPr/>
          </p:nvSpPr>
          <p:spPr bwMode="auto">
            <a:xfrm>
              <a:off x="1760" y="1970"/>
              <a:ext cx="97" cy="399"/>
            </a:xfrm>
            <a:custGeom>
              <a:avLst/>
              <a:gdLst>
                <a:gd name="T0" fmla="*/ 24 w 97"/>
                <a:gd name="T1" fmla="*/ 0 h 399"/>
                <a:gd name="T2" fmla="*/ 96 w 97"/>
                <a:gd name="T3" fmla="*/ 256 h 399"/>
                <a:gd name="T4" fmla="*/ 0 w 97"/>
                <a:gd name="T5" fmla="*/ 398 h 399"/>
                <a:gd name="T6" fmla="*/ 0 60000 65536"/>
                <a:gd name="T7" fmla="*/ 0 60000 65536"/>
                <a:gd name="T8" fmla="*/ 0 60000 65536"/>
                <a:gd name="T9" fmla="*/ 0 w 97"/>
                <a:gd name="T10" fmla="*/ 0 h 399"/>
                <a:gd name="T11" fmla="*/ 97 w 97"/>
                <a:gd name="T12" fmla="*/ 399 h 3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399">
                  <a:moveTo>
                    <a:pt x="24" y="0"/>
                  </a:moveTo>
                  <a:lnTo>
                    <a:pt x="96" y="256"/>
                  </a:lnTo>
                  <a:lnTo>
                    <a:pt x="0" y="39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4" name="Freeform 17"/>
            <p:cNvSpPr>
              <a:spLocks/>
            </p:cNvSpPr>
            <p:nvPr/>
          </p:nvSpPr>
          <p:spPr bwMode="auto">
            <a:xfrm>
              <a:off x="1752" y="2461"/>
              <a:ext cx="41" cy="477"/>
            </a:xfrm>
            <a:custGeom>
              <a:avLst/>
              <a:gdLst>
                <a:gd name="T0" fmla="*/ 0 w 41"/>
                <a:gd name="T1" fmla="*/ 0 h 477"/>
                <a:gd name="T2" fmla="*/ 40 w 41"/>
                <a:gd name="T3" fmla="*/ 256 h 477"/>
                <a:gd name="T4" fmla="*/ 40 w 41"/>
                <a:gd name="T5" fmla="*/ 476 h 477"/>
                <a:gd name="T6" fmla="*/ 0 60000 65536"/>
                <a:gd name="T7" fmla="*/ 0 60000 65536"/>
                <a:gd name="T8" fmla="*/ 0 60000 65536"/>
                <a:gd name="T9" fmla="*/ 0 w 41"/>
                <a:gd name="T10" fmla="*/ 0 h 477"/>
                <a:gd name="T11" fmla="*/ 41 w 41"/>
                <a:gd name="T12" fmla="*/ 477 h 4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477">
                  <a:moveTo>
                    <a:pt x="0" y="0"/>
                  </a:moveTo>
                  <a:lnTo>
                    <a:pt x="40" y="256"/>
                  </a:lnTo>
                  <a:lnTo>
                    <a:pt x="40" y="47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5" name="Freeform 18"/>
            <p:cNvSpPr>
              <a:spLocks/>
            </p:cNvSpPr>
            <p:nvPr/>
          </p:nvSpPr>
          <p:spPr bwMode="auto">
            <a:xfrm>
              <a:off x="1744" y="2454"/>
              <a:ext cx="41" cy="477"/>
            </a:xfrm>
            <a:custGeom>
              <a:avLst/>
              <a:gdLst>
                <a:gd name="T0" fmla="*/ 0 w 41"/>
                <a:gd name="T1" fmla="*/ 0 h 477"/>
                <a:gd name="T2" fmla="*/ 40 w 41"/>
                <a:gd name="T3" fmla="*/ 256 h 477"/>
                <a:gd name="T4" fmla="*/ 40 w 41"/>
                <a:gd name="T5" fmla="*/ 476 h 477"/>
                <a:gd name="T6" fmla="*/ 0 60000 65536"/>
                <a:gd name="T7" fmla="*/ 0 60000 65536"/>
                <a:gd name="T8" fmla="*/ 0 60000 65536"/>
                <a:gd name="T9" fmla="*/ 0 w 41"/>
                <a:gd name="T10" fmla="*/ 0 h 477"/>
                <a:gd name="T11" fmla="*/ 41 w 41"/>
                <a:gd name="T12" fmla="*/ 477 h 4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477">
                  <a:moveTo>
                    <a:pt x="0" y="0"/>
                  </a:moveTo>
                  <a:lnTo>
                    <a:pt x="40" y="256"/>
                  </a:lnTo>
                  <a:lnTo>
                    <a:pt x="40" y="47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6" name="Freeform 19"/>
            <p:cNvSpPr>
              <a:spLocks/>
            </p:cNvSpPr>
            <p:nvPr/>
          </p:nvSpPr>
          <p:spPr bwMode="auto">
            <a:xfrm>
              <a:off x="1624" y="2439"/>
              <a:ext cx="25" cy="471"/>
            </a:xfrm>
            <a:custGeom>
              <a:avLst/>
              <a:gdLst>
                <a:gd name="T0" fmla="*/ 24 w 25"/>
                <a:gd name="T1" fmla="*/ 0 h 471"/>
                <a:gd name="T2" fmla="*/ 0 w 25"/>
                <a:gd name="T3" fmla="*/ 228 h 471"/>
                <a:gd name="T4" fmla="*/ 0 w 25"/>
                <a:gd name="T5" fmla="*/ 470 h 471"/>
                <a:gd name="T6" fmla="*/ 0 60000 65536"/>
                <a:gd name="T7" fmla="*/ 0 60000 65536"/>
                <a:gd name="T8" fmla="*/ 0 60000 65536"/>
                <a:gd name="T9" fmla="*/ 0 w 25"/>
                <a:gd name="T10" fmla="*/ 0 h 471"/>
                <a:gd name="T11" fmla="*/ 25 w 25"/>
                <a:gd name="T12" fmla="*/ 471 h 4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471">
                  <a:moveTo>
                    <a:pt x="24" y="0"/>
                  </a:moveTo>
                  <a:lnTo>
                    <a:pt x="0" y="228"/>
                  </a:lnTo>
                  <a:lnTo>
                    <a:pt x="0" y="47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7" name="Freeform 20"/>
            <p:cNvSpPr>
              <a:spLocks/>
            </p:cNvSpPr>
            <p:nvPr/>
          </p:nvSpPr>
          <p:spPr bwMode="auto">
            <a:xfrm>
              <a:off x="1616" y="2432"/>
              <a:ext cx="25" cy="471"/>
            </a:xfrm>
            <a:custGeom>
              <a:avLst/>
              <a:gdLst>
                <a:gd name="T0" fmla="*/ 24 w 25"/>
                <a:gd name="T1" fmla="*/ 0 h 471"/>
                <a:gd name="T2" fmla="*/ 0 w 25"/>
                <a:gd name="T3" fmla="*/ 228 h 471"/>
                <a:gd name="T4" fmla="*/ 0 w 25"/>
                <a:gd name="T5" fmla="*/ 470 h 471"/>
                <a:gd name="T6" fmla="*/ 0 60000 65536"/>
                <a:gd name="T7" fmla="*/ 0 60000 65536"/>
                <a:gd name="T8" fmla="*/ 0 60000 65536"/>
                <a:gd name="T9" fmla="*/ 0 w 25"/>
                <a:gd name="T10" fmla="*/ 0 h 471"/>
                <a:gd name="T11" fmla="*/ 25 w 25"/>
                <a:gd name="T12" fmla="*/ 471 h 4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" h="471">
                  <a:moveTo>
                    <a:pt x="24" y="0"/>
                  </a:moveTo>
                  <a:lnTo>
                    <a:pt x="0" y="228"/>
                  </a:lnTo>
                  <a:lnTo>
                    <a:pt x="0" y="47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8" name="Oval 21"/>
            <p:cNvSpPr>
              <a:spLocks noChangeArrowheads="1"/>
            </p:cNvSpPr>
            <p:nvPr/>
          </p:nvSpPr>
          <p:spPr bwMode="auto">
            <a:xfrm>
              <a:off x="1176" y="1545"/>
              <a:ext cx="104" cy="253"/>
            </a:xfrm>
            <a:prstGeom prst="ellipse">
              <a:avLst/>
            </a:prstGeom>
            <a:solidFill>
              <a:srgbClr val="FFFFFF"/>
            </a:solidFill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9" name="Oval 22"/>
            <p:cNvSpPr>
              <a:spLocks noChangeArrowheads="1"/>
            </p:cNvSpPr>
            <p:nvPr/>
          </p:nvSpPr>
          <p:spPr bwMode="auto">
            <a:xfrm>
              <a:off x="1160" y="1530"/>
              <a:ext cx="136" cy="283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0" name="Freeform 23"/>
            <p:cNvSpPr>
              <a:spLocks/>
            </p:cNvSpPr>
            <p:nvPr/>
          </p:nvSpPr>
          <p:spPr bwMode="auto">
            <a:xfrm>
              <a:off x="1144" y="1835"/>
              <a:ext cx="193" cy="477"/>
            </a:xfrm>
            <a:custGeom>
              <a:avLst/>
              <a:gdLst>
                <a:gd name="T0" fmla="*/ 0 w 193"/>
                <a:gd name="T1" fmla="*/ 0 h 477"/>
                <a:gd name="T2" fmla="*/ 192 w 193"/>
                <a:gd name="T3" fmla="*/ 14 h 477"/>
                <a:gd name="T4" fmla="*/ 160 w 193"/>
                <a:gd name="T5" fmla="*/ 476 h 477"/>
                <a:gd name="T6" fmla="*/ 48 w 193"/>
                <a:gd name="T7" fmla="*/ 476 h 477"/>
                <a:gd name="T8" fmla="*/ 0 w 193"/>
                <a:gd name="T9" fmla="*/ 0 h 4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477"/>
                <a:gd name="T17" fmla="*/ 193 w 193"/>
                <a:gd name="T18" fmla="*/ 477 h 4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477">
                  <a:moveTo>
                    <a:pt x="0" y="0"/>
                  </a:moveTo>
                  <a:lnTo>
                    <a:pt x="192" y="14"/>
                  </a:lnTo>
                  <a:lnTo>
                    <a:pt x="160" y="476"/>
                  </a:lnTo>
                  <a:lnTo>
                    <a:pt x="48" y="476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1" name="Freeform 24"/>
            <p:cNvSpPr>
              <a:spLocks/>
            </p:cNvSpPr>
            <p:nvPr/>
          </p:nvSpPr>
          <p:spPr bwMode="auto">
            <a:xfrm>
              <a:off x="1136" y="1828"/>
              <a:ext cx="193" cy="477"/>
            </a:xfrm>
            <a:custGeom>
              <a:avLst/>
              <a:gdLst>
                <a:gd name="T0" fmla="*/ 0 w 193"/>
                <a:gd name="T1" fmla="*/ 0 h 477"/>
                <a:gd name="T2" fmla="*/ 192 w 193"/>
                <a:gd name="T3" fmla="*/ 14 h 477"/>
                <a:gd name="T4" fmla="*/ 160 w 193"/>
                <a:gd name="T5" fmla="*/ 476 h 477"/>
                <a:gd name="T6" fmla="*/ 48 w 193"/>
                <a:gd name="T7" fmla="*/ 476 h 477"/>
                <a:gd name="T8" fmla="*/ 0 w 193"/>
                <a:gd name="T9" fmla="*/ 0 h 4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477"/>
                <a:gd name="T17" fmla="*/ 193 w 193"/>
                <a:gd name="T18" fmla="*/ 477 h 4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477">
                  <a:moveTo>
                    <a:pt x="0" y="0"/>
                  </a:moveTo>
                  <a:lnTo>
                    <a:pt x="192" y="14"/>
                  </a:lnTo>
                  <a:lnTo>
                    <a:pt x="160" y="476"/>
                  </a:lnTo>
                  <a:lnTo>
                    <a:pt x="48" y="476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2" name="Freeform 25"/>
            <p:cNvSpPr>
              <a:spLocks/>
            </p:cNvSpPr>
            <p:nvPr/>
          </p:nvSpPr>
          <p:spPr bwMode="auto">
            <a:xfrm>
              <a:off x="1320" y="1849"/>
              <a:ext cx="89" cy="399"/>
            </a:xfrm>
            <a:custGeom>
              <a:avLst/>
              <a:gdLst>
                <a:gd name="T0" fmla="*/ 16 w 89"/>
                <a:gd name="T1" fmla="*/ 0 h 399"/>
                <a:gd name="T2" fmla="*/ 88 w 89"/>
                <a:gd name="T3" fmla="*/ 256 h 399"/>
                <a:gd name="T4" fmla="*/ 0 w 89"/>
                <a:gd name="T5" fmla="*/ 398 h 399"/>
                <a:gd name="T6" fmla="*/ 0 60000 65536"/>
                <a:gd name="T7" fmla="*/ 0 60000 65536"/>
                <a:gd name="T8" fmla="*/ 0 60000 65536"/>
                <a:gd name="T9" fmla="*/ 0 w 89"/>
                <a:gd name="T10" fmla="*/ 0 h 399"/>
                <a:gd name="T11" fmla="*/ 89 w 89"/>
                <a:gd name="T12" fmla="*/ 399 h 3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" h="399">
                  <a:moveTo>
                    <a:pt x="16" y="0"/>
                  </a:moveTo>
                  <a:lnTo>
                    <a:pt x="88" y="256"/>
                  </a:lnTo>
                  <a:lnTo>
                    <a:pt x="0" y="39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3" name="Freeform 26"/>
            <p:cNvSpPr>
              <a:spLocks/>
            </p:cNvSpPr>
            <p:nvPr/>
          </p:nvSpPr>
          <p:spPr bwMode="auto">
            <a:xfrm>
              <a:off x="1312" y="1842"/>
              <a:ext cx="89" cy="399"/>
            </a:xfrm>
            <a:custGeom>
              <a:avLst/>
              <a:gdLst>
                <a:gd name="T0" fmla="*/ 16 w 89"/>
                <a:gd name="T1" fmla="*/ 0 h 399"/>
                <a:gd name="T2" fmla="*/ 88 w 89"/>
                <a:gd name="T3" fmla="*/ 256 h 399"/>
                <a:gd name="T4" fmla="*/ 0 w 89"/>
                <a:gd name="T5" fmla="*/ 398 h 399"/>
                <a:gd name="T6" fmla="*/ 0 60000 65536"/>
                <a:gd name="T7" fmla="*/ 0 60000 65536"/>
                <a:gd name="T8" fmla="*/ 0 60000 65536"/>
                <a:gd name="T9" fmla="*/ 0 w 89"/>
                <a:gd name="T10" fmla="*/ 0 h 399"/>
                <a:gd name="T11" fmla="*/ 89 w 89"/>
                <a:gd name="T12" fmla="*/ 399 h 3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" h="399">
                  <a:moveTo>
                    <a:pt x="16" y="0"/>
                  </a:moveTo>
                  <a:lnTo>
                    <a:pt x="88" y="256"/>
                  </a:lnTo>
                  <a:lnTo>
                    <a:pt x="0" y="39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4" name="Freeform 27"/>
            <p:cNvSpPr>
              <a:spLocks/>
            </p:cNvSpPr>
            <p:nvPr/>
          </p:nvSpPr>
          <p:spPr bwMode="auto">
            <a:xfrm>
              <a:off x="1304" y="2333"/>
              <a:ext cx="33" cy="477"/>
            </a:xfrm>
            <a:custGeom>
              <a:avLst/>
              <a:gdLst>
                <a:gd name="T0" fmla="*/ 0 w 33"/>
                <a:gd name="T1" fmla="*/ 0 h 477"/>
                <a:gd name="T2" fmla="*/ 32 w 33"/>
                <a:gd name="T3" fmla="*/ 256 h 477"/>
                <a:gd name="T4" fmla="*/ 32 w 33"/>
                <a:gd name="T5" fmla="*/ 476 h 477"/>
                <a:gd name="T6" fmla="*/ 0 60000 65536"/>
                <a:gd name="T7" fmla="*/ 0 60000 65536"/>
                <a:gd name="T8" fmla="*/ 0 60000 65536"/>
                <a:gd name="T9" fmla="*/ 0 w 33"/>
                <a:gd name="T10" fmla="*/ 0 h 477"/>
                <a:gd name="T11" fmla="*/ 33 w 33"/>
                <a:gd name="T12" fmla="*/ 477 h 4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" h="477">
                  <a:moveTo>
                    <a:pt x="0" y="0"/>
                  </a:moveTo>
                  <a:lnTo>
                    <a:pt x="32" y="256"/>
                  </a:lnTo>
                  <a:lnTo>
                    <a:pt x="32" y="47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5" name="Freeform 28"/>
            <p:cNvSpPr>
              <a:spLocks/>
            </p:cNvSpPr>
            <p:nvPr/>
          </p:nvSpPr>
          <p:spPr bwMode="auto">
            <a:xfrm>
              <a:off x="1296" y="2326"/>
              <a:ext cx="33" cy="477"/>
            </a:xfrm>
            <a:custGeom>
              <a:avLst/>
              <a:gdLst>
                <a:gd name="T0" fmla="*/ 0 w 33"/>
                <a:gd name="T1" fmla="*/ 0 h 477"/>
                <a:gd name="T2" fmla="*/ 32 w 33"/>
                <a:gd name="T3" fmla="*/ 256 h 477"/>
                <a:gd name="T4" fmla="*/ 32 w 33"/>
                <a:gd name="T5" fmla="*/ 476 h 477"/>
                <a:gd name="T6" fmla="*/ 0 60000 65536"/>
                <a:gd name="T7" fmla="*/ 0 60000 65536"/>
                <a:gd name="T8" fmla="*/ 0 60000 65536"/>
                <a:gd name="T9" fmla="*/ 0 w 33"/>
                <a:gd name="T10" fmla="*/ 0 h 477"/>
                <a:gd name="T11" fmla="*/ 33 w 33"/>
                <a:gd name="T12" fmla="*/ 477 h 4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" h="477">
                  <a:moveTo>
                    <a:pt x="0" y="0"/>
                  </a:moveTo>
                  <a:lnTo>
                    <a:pt x="32" y="256"/>
                  </a:lnTo>
                  <a:lnTo>
                    <a:pt x="32" y="47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6" name="Freeform 29"/>
            <p:cNvSpPr>
              <a:spLocks/>
            </p:cNvSpPr>
            <p:nvPr/>
          </p:nvSpPr>
          <p:spPr bwMode="auto">
            <a:xfrm>
              <a:off x="1176" y="2311"/>
              <a:ext cx="17" cy="471"/>
            </a:xfrm>
            <a:custGeom>
              <a:avLst/>
              <a:gdLst>
                <a:gd name="T0" fmla="*/ 16 w 17"/>
                <a:gd name="T1" fmla="*/ 0 h 471"/>
                <a:gd name="T2" fmla="*/ 0 w 17"/>
                <a:gd name="T3" fmla="*/ 228 h 471"/>
                <a:gd name="T4" fmla="*/ 0 w 17"/>
                <a:gd name="T5" fmla="*/ 470 h 471"/>
                <a:gd name="T6" fmla="*/ 0 60000 65536"/>
                <a:gd name="T7" fmla="*/ 0 60000 65536"/>
                <a:gd name="T8" fmla="*/ 0 60000 65536"/>
                <a:gd name="T9" fmla="*/ 0 w 17"/>
                <a:gd name="T10" fmla="*/ 0 h 471"/>
                <a:gd name="T11" fmla="*/ 17 w 17"/>
                <a:gd name="T12" fmla="*/ 471 h 4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471">
                  <a:moveTo>
                    <a:pt x="16" y="0"/>
                  </a:moveTo>
                  <a:lnTo>
                    <a:pt x="0" y="228"/>
                  </a:lnTo>
                  <a:lnTo>
                    <a:pt x="0" y="47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7" name="Freeform 30"/>
            <p:cNvSpPr>
              <a:spLocks/>
            </p:cNvSpPr>
            <p:nvPr/>
          </p:nvSpPr>
          <p:spPr bwMode="auto">
            <a:xfrm>
              <a:off x="1168" y="2304"/>
              <a:ext cx="17" cy="471"/>
            </a:xfrm>
            <a:custGeom>
              <a:avLst/>
              <a:gdLst>
                <a:gd name="T0" fmla="*/ 16 w 17"/>
                <a:gd name="T1" fmla="*/ 0 h 471"/>
                <a:gd name="T2" fmla="*/ 0 w 17"/>
                <a:gd name="T3" fmla="*/ 228 h 471"/>
                <a:gd name="T4" fmla="*/ 0 w 17"/>
                <a:gd name="T5" fmla="*/ 470 h 471"/>
                <a:gd name="T6" fmla="*/ 0 60000 65536"/>
                <a:gd name="T7" fmla="*/ 0 60000 65536"/>
                <a:gd name="T8" fmla="*/ 0 60000 65536"/>
                <a:gd name="T9" fmla="*/ 0 w 17"/>
                <a:gd name="T10" fmla="*/ 0 h 471"/>
                <a:gd name="T11" fmla="*/ 17 w 17"/>
                <a:gd name="T12" fmla="*/ 471 h 4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471">
                  <a:moveTo>
                    <a:pt x="16" y="0"/>
                  </a:moveTo>
                  <a:lnTo>
                    <a:pt x="0" y="228"/>
                  </a:lnTo>
                  <a:lnTo>
                    <a:pt x="0" y="47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8" name="Freeform 31"/>
            <p:cNvSpPr>
              <a:spLocks/>
            </p:cNvSpPr>
            <p:nvPr/>
          </p:nvSpPr>
          <p:spPr bwMode="auto">
            <a:xfrm>
              <a:off x="1104" y="1835"/>
              <a:ext cx="41" cy="449"/>
            </a:xfrm>
            <a:custGeom>
              <a:avLst/>
              <a:gdLst>
                <a:gd name="T0" fmla="*/ 40 w 41"/>
                <a:gd name="T1" fmla="*/ 0 h 449"/>
                <a:gd name="T2" fmla="*/ 0 w 41"/>
                <a:gd name="T3" fmla="*/ 256 h 449"/>
                <a:gd name="T4" fmla="*/ 0 w 41"/>
                <a:gd name="T5" fmla="*/ 448 h 449"/>
                <a:gd name="T6" fmla="*/ 0 60000 65536"/>
                <a:gd name="T7" fmla="*/ 0 60000 65536"/>
                <a:gd name="T8" fmla="*/ 0 60000 65536"/>
                <a:gd name="T9" fmla="*/ 0 w 41"/>
                <a:gd name="T10" fmla="*/ 0 h 449"/>
                <a:gd name="T11" fmla="*/ 41 w 41"/>
                <a:gd name="T12" fmla="*/ 449 h 4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449">
                  <a:moveTo>
                    <a:pt x="40" y="0"/>
                  </a:moveTo>
                  <a:lnTo>
                    <a:pt x="0" y="256"/>
                  </a:lnTo>
                  <a:lnTo>
                    <a:pt x="0" y="44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9" name="Freeform 32"/>
            <p:cNvSpPr>
              <a:spLocks/>
            </p:cNvSpPr>
            <p:nvPr/>
          </p:nvSpPr>
          <p:spPr bwMode="auto">
            <a:xfrm>
              <a:off x="1096" y="1828"/>
              <a:ext cx="41" cy="449"/>
            </a:xfrm>
            <a:custGeom>
              <a:avLst/>
              <a:gdLst>
                <a:gd name="T0" fmla="*/ 40 w 41"/>
                <a:gd name="T1" fmla="*/ 0 h 449"/>
                <a:gd name="T2" fmla="*/ 0 w 41"/>
                <a:gd name="T3" fmla="*/ 256 h 449"/>
                <a:gd name="T4" fmla="*/ 0 w 41"/>
                <a:gd name="T5" fmla="*/ 448 h 449"/>
                <a:gd name="T6" fmla="*/ 0 60000 65536"/>
                <a:gd name="T7" fmla="*/ 0 60000 65536"/>
                <a:gd name="T8" fmla="*/ 0 60000 65536"/>
                <a:gd name="T9" fmla="*/ 0 w 41"/>
                <a:gd name="T10" fmla="*/ 0 h 449"/>
                <a:gd name="T11" fmla="*/ 41 w 41"/>
                <a:gd name="T12" fmla="*/ 449 h 4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449">
                  <a:moveTo>
                    <a:pt x="40" y="0"/>
                  </a:moveTo>
                  <a:lnTo>
                    <a:pt x="0" y="256"/>
                  </a:lnTo>
                  <a:lnTo>
                    <a:pt x="0" y="44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10" name="Freeform 33"/>
            <p:cNvSpPr>
              <a:spLocks/>
            </p:cNvSpPr>
            <p:nvPr/>
          </p:nvSpPr>
          <p:spPr bwMode="auto">
            <a:xfrm>
              <a:off x="2744" y="1885"/>
              <a:ext cx="449" cy="427"/>
            </a:xfrm>
            <a:custGeom>
              <a:avLst/>
              <a:gdLst>
                <a:gd name="T0" fmla="*/ 128 w 449"/>
                <a:gd name="T1" fmla="*/ 0 h 427"/>
                <a:gd name="T2" fmla="*/ 320 w 449"/>
                <a:gd name="T3" fmla="*/ 0 h 427"/>
                <a:gd name="T4" fmla="*/ 448 w 449"/>
                <a:gd name="T5" fmla="*/ 107 h 427"/>
                <a:gd name="T6" fmla="*/ 448 w 449"/>
                <a:gd name="T7" fmla="*/ 320 h 427"/>
                <a:gd name="T8" fmla="*/ 320 w 449"/>
                <a:gd name="T9" fmla="*/ 426 h 427"/>
                <a:gd name="T10" fmla="*/ 128 w 449"/>
                <a:gd name="T11" fmla="*/ 426 h 427"/>
                <a:gd name="T12" fmla="*/ 0 w 449"/>
                <a:gd name="T13" fmla="*/ 320 h 427"/>
                <a:gd name="T14" fmla="*/ 0 w 449"/>
                <a:gd name="T15" fmla="*/ 107 h 427"/>
                <a:gd name="T16" fmla="*/ 128 w 449"/>
                <a:gd name="T17" fmla="*/ 0 h 4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49"/>
                <a:gd name="T28" fmla="*/ 0 h 427"/>
                <a:gd name="T29" fmla="*/ 449 w 449"/>
                <a:gd name="T30" fmla="*/ 427 h 4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49" h="427">
                  <a:moveTo>
                    <a:pt x="128" y="0"/>
                  </a:moveTo>
                  <a:lnTo>
                    <a:pt x="320" y="0"/>
                  </a:lnTo>
                  <a:lnTo>
                    <a:pt x="448" y="107"/>
                  </a:lnTo>
                  <a:lnTo>
                    <a:pt x="448" y="320"/>
                  </a:lnTo>
                  <a:lnTo>
                    <a:pt x="320" y="426"/>
                  </a:lnTo>
                  <a:lnTo>
                    <a:pt x="128" y="426"/>
                  </a:lnTo>
                  <a:lnTo>
                    <a:pt x="0" y="320"/>
                  </a:lnTo>
                  <a:lnTo>
                    <a:pt x="0" y="107"/>
                  </a:lnTo>
                  <a:lnTo>
                    <a:pt x="128" y="0"/>
                  </a:lnTo>
                </a:path>
              </a:pathLst>
            </a:custGeom>
            <a:solidFill>
              <a:schemeClr val="accent2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11" name="Line 34"/>
            <p:cNvSpPr>
              <a:spLocks noChangeShapeType="1"/>
            </p:cNvSpPr>
            <p:nvPr/>
          </p:nvSpPr>
          <p:spPr bwMode="auto">
            <a:xfrm>
              <a:off x="2728" y="1991"/>
              <a:ext cx="4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12" name="Line 35"/>
            <p:cNvSpPr>
              <a:spLocks noChangeShapeType="1"/>
            </p:cNvSpPr>
            <p:nvPr/>
          </p:nvSpPr>
          <p:spPr bwMode="auto">
            <a:xfrm>
              <a:off x="2744" y="2198"/>
              <a:ext cx="4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80" name="Rectangle 36"/>
            <p:cNvSpPr>
              <a:spLocks noChangeArrowheads="1"/>
            </p:cNvSpPr>
            <p:nvPr/>
          </p:nvSpPr>
          <p:spPr bwMode="auto">
            <a:xfrm>
              <a:off x="2719" y="1990"/>
              <a:ext cx="506" cy="229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eaLnBrk="0" hangingPunct="0"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cs typeface="Arial" pitchFamily="34" charset="0"/>
                </a:rPr>
                <a:t>STOP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CB208BA-B79A-42C9-83AC-EFCB34A59D2A}" type="slidenum">
              <a:rPr lang="en-US"/>
              <a:pPr/>
              <a:t>33</a:t>
            </a:fld>
            <a:endParaRPr lang="en-US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Closing Projects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To close a project, you must finalize all activities and transfer the completed or cancelled work to the appropriate people.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Main outputs include: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Administrative closure procedures.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Contract closure procedures.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Final products, services, or results.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Organizational process asset updates.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0035056-0C1E-46A1-9E1D-670E82EFCC29}" type="slidenum">
              <a:rPr lang="en-US"/>
              <a:pPr/>
              <a:t>34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820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Using Software to Assist in Project Integration Management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4724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40000"/>
              </a:spcBef>
            </a:pPr>
            <a:r>
              <a:rPr lang="en-US" smtClean="0"/>
              <a:t>Several types of software can be used to assist in project integration management: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Word processing software creates documents.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Presentation software creates presentations.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Spreadsheets or databases perform tracking.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Communication software such as e-mail and Web authoring tools facilitate communications.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Project management software can pull everything together and show detailed and summarized information.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086365A-4254-47E5-8FD4-B91CBF9764FD}" type="slidenum">
              <a:rPr lang="en-US"/>
              <a:pPr/>
              <a:t>35</a:t>
            </a:fld>
            <a:endParaRPr lang="en-US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Summary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40000"/>
              </a:spcBef>
            </a:pPr>
            <a:r>
              <a:rPr lang="en-US" smtClean="0"/>
              <a:t>Project integration management includes: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Developing a project charter.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Developing a preliminary project scope statement.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Developing a project management plan.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Directing and managing project execution.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Monitoring and controlling project work.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Performing integrated change control.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Closing the project.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CE89200-213C-4F30-9B28-87552C0E9B03}" type="slidenum">
              <a:rPr lang="en-US"/>
              <a:pPr/>
              <a:t>4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Project Charters</a:t>
            </a:r>
            <a:endParaRPr lang="th-TH" sz="4800" smtClean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project’s title and date of authorization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project manager’s name and contact information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 summary schedule, including the planned start and finish dates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 summary of the project’s budget or reference to budgetary documents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 brief description of the project objectives, including the business need or other justification for authorizing the project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 roles and responsibilities matrix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 sign-off section for signatures of key project stakeholders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 comments section in which stakeholders can provide important comments related to the project</a:t>
            </a:r>
            <a:endParaRPr lang="th-TH" sz="24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BB11E5E-7032-432A-A964-ACA2DE7C91ED}" type="slidenum">
              <a:rPr lang="en-US"/>
              <a:pPr/>
              <a:t>5</a:t>
            </a:fld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Project Charters</a:t>
            </a:r>
            <a:endParaRPr lang="th-TH" sz="4800" smtClean="0"/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54138"/>
            <a:ext cx="8229600" cy="481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CB6F552-8798-4A62-8267-3E90554B5E92}" type="slidenum">
              <a:rPr lang="en-US"/>
              <a:pPr/>
              <a:t>6</a:t>
            </a:fld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Project Charters</a:t>
            </a:r>
            <a:endParaRPr lang="th-TH" sz="4800" smtClean="0"/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077200" cy="348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4544D1B-F625-479E-9BDC-BD43A632D8F6}" type="slidenum">
              <a:rPr lang="en-US"/>
              <a:pPr/>
              <a:t>7</a:t>
            </a:fld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Project Charters</a:t>
            </a:r>
            <a:endParaRPr lang="th-TH" sz="4800" smtClean="0"/>
          </a:p>
        </p:txBody>
      </p:sp>
      <p:pic>
        <p:nvPicPr>
          <p:cNvPr id="3584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85875"/>
            <a:ext cx="762000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4C0DD25-65C8-4022-8764-AD8CC80D7E4D}" type="slidenum">
              <a:rPr lang="en-US"/>
              <a:pPr/>
              <a:t>8</a:t>
            </a:fld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Figure 4-6. Project Integration Management Overview</a:t>
            </a:r>
          </a:p>
        </p:txBody>
      </p:sp>
      <p:pic>
        <p:nvPicPr>
          <p:cNvPr id="36869" name="Picture 5" descr="Fig04-06"/>
          <p:cNvPicPr>
            <a:picLocks noChangeAspect="1" noChangeArrowheads="1"/>
          </p:cNvPicPr>
          <p:nvPr/>
        </p:nvPicPr>
        <p:blipFill>
          <a:blip r:embed="rId2" cstate="print"/>
          <a:srcRect b="5038"/>
          <a:stretch>
            <a:fillRect/>
          </a:stretch>
        </p:blipFill>
        <p:spPr bwMode="auto">
          <a:xfrm>
            <a:off x="1066800" y="1447800"/>
            <a:ext cx="7162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390E532-F340-4EE9-987D-4963E2DB5F99}" type="slidenum">
              <a:rPr lang="en-US"/>
              <a:pPr/>
              <a:t>9</a:t>
            </a:fld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848600" cy="13112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800" smtClean="0"/>
              <a:t>Preliminary</a:t>
            </a:r>
            <a:br>
              <a:rPr lang="en-US" sz="4800" smtClean="0"/>
            </a:br>
            <a:r>
              <a:rPr lang="en-US" sz="4800" smtClean="0"/>
              <a:t>Scope Statements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43434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spcBef>
                <a:spcPct val="100000"/>
              </a:spcBef>
            </a:pPr>
            <a:r>
              <a:rPr lang="en-US" smtClean="0"/>
              <a:t>A </a:t>
            </a:r>
            <a:r>
              <a:rPr lang="en-US" b="1" smtClean="0"/>
              <a:t>scope statement</a:t>
            </a:r>
            <a:r>
              <a:rPr lang="en-US" smtClean="0"/>
              <a:t> is a document used to develop and confirm a common understanding of the project scope.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It is an important tool for preventing </a:t>
            </a:r>
            <a:r>
              <a:rPr lang="en-US" b="1" smtClean="0"/>
              <a:t>scope creep</a:t>
            </a:r>
            <a:r>
              <a:rPr lang="en-US" smtClean="0"/>
              <a:t>:</a:t>
            </a:r>
            <a:endParaRPr lang="en-US" b="1" smtClean="0"/>
          </a:p>
          <a:p>
            <a:pPr lvl="1" eaLnBrk="1" hangingPunct="1">
              <a:spcBef>
                <a:spcPct val="100000"/>
              </a:spcBef>
            </a:pPr>
            <a:r>
              <a:rPr lang="en-US" smtClean="0"/>
              <a:t>The tendency for project scope to keep getting bigger.</a:t>
            </a:r>
          </a:p>
          <a:p>
            <a:pPr eaLnBrk="1" hangingPunct="1">
              <a:spcBef>
                <a:spcPct val="100000"/>
              </a:spcBef>
            </a:pPr>
            <a:r>
              <a:rPr lang="en-US" smtClean="0"/>
              <a:t>A good practice is to develop a preliminary or initial scope statement during project initiation and a more detailed scope statement as the project progresses.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1507</Words>
  <Application>Microsoft Office PowerPoint</Application>
  <PresentationFormat>On-screen Show (4:3)</PresentationFormat>
  <Paragraphs>178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Project Charters</vt:lpstr>
      <vt:lpstr>Input for Developing a Project Charter</vt:lpstr>
      <vt:lpstr>Input for Developing a Project Charter</vt:lpstr>
      <vt:lpstr>Project Charters</vt:lpstr>
      <vt:lpstr>Project Charters</vt:lpstr>
      <vt:lpstr>Project Charters</vt:lpstr>
      <vt:lpstr>Project Charters</vt:lpstr>
      <vt:lpstr>Figure 4-6. Project Integration Management Overview</vt:lpstr>
      <vt:lpstr>Preliminary Scope Statements</vt:lpstr>
      <vt:lpstr>Scope Statement (Draft Version)</vt:lpstr>
      <vt:lpstr>Scope Statement (Draft Version) (continued)</vt:lpstr>
      <vt:lpstr>Project Management Plans</vt:lpstr>
      <vt:lpstr>Attributes of Project Plans</vt:lpstr>
      <vt:lpstr>Common Elements of a Project Management Plan</vt:lpstr>
      <vt:lpstr>Introduction of the Project</vt:lpstr>
      <vt:lpstr>Description of How the Project is Organized</vt:lpstr>
      <vt:lpstr>Management and Technical Processes Used on the Project</vt:lpstr>
      <vt:lpstr>Table 4-1. Sample Contents for a Software Project Management Plan (SPMP)</vt:lpstr>
      <vt:lpstr>What the Winners Do</vt:lpstr>
      <vt:lpstr>Stakeholder Analysis</vt:lpstr>
      <vt:lpstr>Table 4-2. Sample Stakeholder Analysis</vt:lpstr>
      <vt:lpstr>Project Execution</vt:lpstr>
      <vt:lpstr>Project Execution</vt:lpstr>
      <vt:lpstr>Coordinating Planning and Execution</vt:lpstr>
      <vt:lpstr>Leadership and a Supportive Culture</vt:lpstr>
      <vt:lpstr>Important Skills for Project Execution</vt:lpstr>
      <vt:lpstr>Monitoring and Controlling  Project Work</vt:lpstr>
      <vt:lpstr>Integrated Change Control</vt:lpstr>
      <vt:lpstr>Change Control System</vt:lpstr>
      <vt:lpstr>Change Control Boards (CCBs)</vt:lpstr>
      <vt:lpstr>Making Timely Changes</vt:lpstr>
      <vt:lpstr>Change Control</vt:lpstr>
      <vt:lpstr>Closing Projects</vt:lpstr>
      <vt:lpstr>Using Software to Assist in Project Integration Management</vt:lpstr>
      <vt:lpstr>Chapter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Charters</dc:title>
  <dc:creator>MNS</dc:creator>
  <cp:lastModifiedBy>SYED ALI NAQI KAZMI</cp:lastModifiedBy>
  <cp:revision>6</cp:revision>
  <dcterms:created xsi:type="dcterms:W3CDTF">2020-02-02T16:44:04Z</dcterms:created>
  <dcterms:modified xsi:type="dcterms:W3CDTF">2021-04-02T11:08:58Z</dcterms:modified>
</cp:coreProperties>
</file>