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95" r:id="rId2"/>
  </p:sldMasterIdLst>
  <p:notesMasterIdLst>
    <p:notesMasterId r:id="rId28"/>
  </p:notesMasterIdLst>
  <p:handoutMasterIdLst>
    <p:handoutMasterId r:id="rId29"/>
  </p:handoutMasterIdLst>
  <p:sldIdLst>
    <p:sldId id="344" r:id="rId3"/>
    <p:sldId id="346" r:id="rId4"/>
    <p:sldId id="372" r:id="rId5"/>
    <p:sldId id="373" r:id="rId6"/>
    <p:sldId id="415" r:id="rId7"/>
    <p:sldId id="348" r:id="rId8"/>
    <p:sldId id="374" r:id="rId9"/>
    <p:sldId id="416" r:id="rId10"/>
    <p:sldId id="417" r:id="rId11"/>
    <p:sldId id="410" r:id="rId12"/>
    <p:sldId id="375" r:id="rId13"/>
    <p:sldId id="378" r:id="rId14"/>
    <p:sldId id="379" r:id="rId15"/>
    <p:sldId id="381" r:id="rId16"/>
    <p:sldId id="382" r:id="rId17"/>
    <p:sldId id="384" r:id="rId18"/>
    <p:sldId id="385" r:id="rId19"/>
    <p:sldId id="386" r:id="rId20"/>
    <p:sldId id="387" r:id="rId21"/>
    <p:sldId id="388" r:id="rId22"/>
    <p:sldId id="389" r:id="rId23"/>
    <p:sldId id="390" r:id="rId24"/>
    <p:sldId id="393" r:id="rId25"/>
    <p:sldId id="394" r:id="rId26"/>
    <p:sldId id="396" r:id="rId2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95" autoAdjust="0"/>
  </p:normalViewPr>
  <p:slideViewPr>
    <p:cSldViewPr>
      <p:cViewPr varScale="1">
        <p:scale>
          <a:sx n="69" d="100"/>
          <a:sy n="69" d="100"/>
        </p:scale>
        <p:origin x="-141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E43C2856-DBF9-4FC7-95CB-E7104991196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87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DB37889F-53BC-473F-A25B-A33374CFE0F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Information Technology Project Management, Fourth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C0B3C70C-A687-4D16-98D3-787B7AE1190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Information Technology Project Management, Fourth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E80DA994-D1A6-48B2-BD14-4FF2B68D341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1455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28600"/>
            <a:ext cx="61912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Information Technology Project Management, Fourth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DAD1C01F-AB48-46B9-A0E2-FB03B0A5848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pPr>
              <a:defRPr/>
            </a:pPr>
            <a:endParaRPr lang="en-US"/>
          </a:p>
        </p:txBody>
      </p:sp>
      <p:sp>
        <p:nvSpPr>
          <p:cNvPr id="17" name="Footer Placeholder 16"/>
          <p:cNvSpPr>
            <a:spLocks noGrp="1"/>
          </p:cNvSpPr>
          <p:nvPr>
            <p:ph type="ftr" sz="quarter" idx="11"/>
          </p:nvPr>
        </p:nvSpPr>
        <p:spPr>
          <a:xfrm>
            <a:off x="5410200" y="4205288"/>
            <a:ext cx="1295400" cy="457200"/>
          </a:xfrm>
        </p:spPr>
        <p:txBody>
          <a:bodyPr/>
          <a:lstStyle/>
          <a:p>
            <a:pPr>
              <a:defRPr/>
            </a:pPr>
            <a:r>
              <a:rPr lang="en-US" smtClean="0"/>
              <a:t>Information Technology Project Management, Fourth Edition</a:t>
            </a:r>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pPr>
              <a:defRPr/>
            </a:pPr>
            <a:fld id="{5522C197-AA88-4974-B165-D85849709EC1}" type="slidenum">
              <a:rPr lang="en-US" smtClean="0"/>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Information Technology Project Management, Fourth Edition</a:t>
            </a:r>
            <a:endParaRPr lang="en-US"/>
          </a:p>
        </p:txBody>
      </p:sp>
      <p:sp>
        <p:nvSpPr>
          <p:cNvPr id="6" name="Slide Number Placeholder 5"/>
          <p:cNvSpPr>
            <a:spLocks noGrp="1"/>
          </p:cNvSpPr>
          <p:nvPr>
            <p:ph type="sldNum" sz="quarter" idx="12"/>
          </p:nvPr>
        </p:nvSpPr>
        <p:spPr/>
        <p:txBody>
          <a:bodyPr/>
          <a:lstStyle/>
          <a:p>
            <a:pPr>
              <a:defRPr/>
            </a:pPr>
            <a:fld id="{65A2D8FF-6932-485F-8FF1-334A73C7A76F}"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Information Technology Project Management, Fourth Edition</a:t>
            </a:r>
            <a:endParaRPr lang="en-US"/>
          </a:p>
        </p:txBody>
      </p:sp>
      <p:sp>
        <p:nvSpPr>
          <p:cNvPr id="6" name="Slide Number Placeholder 5"/>
          <p:cNvSpPr>
            <a:spLocks noGrp="1"/>
          </p:cNvSpPr>
          <p:nvPr>
            <p:ph type="sldNum" sz="quarter" idx="12"/>
          </p:nvPr>
        </p:nvSpPr>
        <p:spPr/>
        <p:txBody>
          <a:bodyPr/>
          <a:lstStyle/>
          <a:p>
            <a:pPr>
              <a:defRPr/>
            </a:pPr>
            <a:fld id="{793D9469-0953-48BC-B593-F6BE475CB934}" type="slidenum">
              <a:rPr lang="en-US" smtClean="0"/>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Information Technology Project Management, Fourth Edition</a:t>
            </a:r>
            <a:endParaRPr lang="en-US"/>
          </a:p>
        </p:txBody>
      </p:sp>
      <p:sp>
        <p:nvSpPr>
          <p:cNvPr id="7" name="Slide Number Placeholder 6"/>
          <p:cNvSpPr>
            <a:spLocks noGrp="1"/>
          </p:cNvSpPr>
          <p:nvPr>
            <p:ph type="sldNum" sz="quarter" idx="12"/>
          </p:nvPr>
        </p:nvSpPr>
        <p:spPr/>
        <p:txBody>
          <a:bodyPr/>
          <a:lstStyle/>
          <a:p>
            <a:pPr>
              <a:defRPr/>
            </a:pPr>
            <a:fld id="{60C2A7DA-08E5-4D08-BAAF-A80CA851BF86}" type="slidenum">
              <a:rPr lang="en-US" smtClean="0"/>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pPr>
              <a:defRPr/>
            </a:pPr>
            <a:endParaRPr lang="en-US"/>
          </a:p>
        </p:txBody>
      </p:sp>
      <p:sp>
        <p:nvSpPr>
          <p:cNvPr id="27" name="Slide Number Placeholder 26"/>
          <p:cNvSpPr>
            <a:spLocks noGrp="1"/>
          </p:cNvSpPr>
          <p:nvPr>
            <p:ph type="sldNum" sz="quarter" idx="11"/>
          </p:nvPr>
        </p:nvSpPr>
        <p:spPr/>
        <p:txBody>
          <a:bodyPr rtlCol="0"/>
          <a:lstStyle/>
          <a:p>
            <a:pPr>
              <a:defRPr/>
            </a:pPr>
            <a:fld id="{2BF63E98-9122-4699-9351-A6E66234A269}" type="slidenum">
              <a:rPr lang="en-US" smtClean="0"/>
              <a:pPr>
                <a:defRPr/>
              </a:pPr>
              <a:t>‹#›</a:t>
            </a:fld>
            <a:endParaRPr lang="en-US"/>
          </a:p>
        </p:txBody>
      </p:sp>
      <p:sp>
        <p:nvSpPr>
          <p:cNvPr id="28" name="Footer Placeholder 27"/>
          <p:cNvSpPr>
            <a:spLocks noGrp="1"/>
          </p:cNvSpPr>
          <p:nvPr>
            <p:ph type="ftr" sz="quarter" idx="12"/>
          </p:nvPr>
        </p:nvSpPr>
        <p:spPr/>
        <p:txBody>
          <a:bodyPr rtlCol="0"/>
          <a:lstStyle/>
          <a:p>
            <a:pPr>
              <a:defRPr/>
            </a:pPr>
            <a:r>
              <a:rPr lang="en-US" smtClean="0"/>
              <a:t>Information Technology Project Management, Fourth Edition</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pPr>
              <a:defRPr/>
            </a:pPr>
            <a:endParaRPr lang="en-US"/>
          </a:p>
        </p:txBody>
      </p:sp>
      <p:sp>
        <p:nvSpPr>
          <p:cNvPr id="4" name="Footer Placeholder 3"/>
          <p:cNvSpPr>
            <a:spLocks noGrp="1"/>
          </p:cNvSpPr>
          <p:nvPr>
            <p:ph type="ftr" sz="quarter" idx="11"/>
          </p:nvPr>
        </p:nvSpPr>
        <p:spPr>
          <a:xfrm>
            <a:off x="5257800" y="612648"/>
            <a:ext cx="1325880" cy="457200"/>
          </a:xfrm>
        </p:spPr>
        <p:txBody>
          <a:bodyPr/>
          <a:lstStyle/>
          <a:p>
            <a:pPr>
              <a:defRPr/>
            </a:pPr>
            <a:r>
              <a:rPr lang="en-US" smtClean="0"/>
              <a:t>Information Technology Project Management, Fourth Edition</a:t>
            </a:r>
            <a:endParaRPr lang="en-US"/>
          </a:p>
        </p:txBody>
      </p:sp>
      <p:sp>
        <p:nvSpPr>
          <p:cNvPr id="5" name="Slide Number Placeholder 4"/>
          <p:cNvSpPr>
            <a:spLocks noGrp="1"/>
          </p:cNvSpPr>
          <p:nvPr>
            <p:ph type="sldNum" sz="quarter" idx="12"/>
          </p:nvPr>
        </p:nvSpPr>
        <p:spPr>
          <a:xfrm>
            <a:off x="8174736" y="2272"/>
            <a:ext cx="762000" cy="365760"/>
          </a:xfrm>
        </p:spPr>
        <p:txBody>
          <a:bodyPr/>
          <a:lstStyle/>
          <a:p>
            <a:pPr>
              <a:defRPr/>
            </a:pPr>
            <a:fld id="{FBB185F9-9ECD-4CD9-9CCE-56A137240B22}" type="slidenum">
              <a:rPr lang="en-US" smtClean="0"/>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smtClean="0"/>
              <a:t>Information Technology Project Management, Fourth Edition</a:t>
            </a:r>
            <a:endParaRPr lang="en-US"/>
          </a:p>
        </p:txBody>
      </p:sp>
      <p:sp>
        <p:nvSpPr>
          <p:cNvPr id="4" name="Slide Number Placeholder 3"/>
          <p:cNvSpPr>
            <a:spLocks noGrp="1"/>
          </p:cNvSpPr>
          <p:nvPr>
            <p:ph type="sldNum" sz="quarter" idx="12"/>
          </p:nvPr>
        </p:nvSpPr>
        <p:spPr/>
        <p:txBody>
          <a:bodyPr/>
          <a:lstStyle/>
          <a:p>
            <a:pPr>
              <a:defRPr/>
            </a:pPr>
            <a:fld id="{03E376BB-E23E-47C5-8256-A544485E8152}" type="slidenum">
              <a:rPr lang="en-US" smtClean="0"/>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Information Technology Project Management, Fourth Edition</a:t>
            </a:r>
            <a:endParaRPr lang="en-US"/>
          </a:p>
        </p:txBody>
      </p:sp>
      <p:sp>
        <p:nvSpPr>
          <p:cNvPr id="7" name="Slide Number Placeholder 6"/>
          <p:cNvSpPr>
            <a:spLocks noGrp="1"/>
          </p:cNvSpPr>
          <p:nvPr>
            <p:ph type="sldNum" sz="quarter" idx="12"/>
          </p:nvPr>
        </p:nvSpPr>
        <p:spPr/>
        <p:txBody>
          <a:bodyPr/>
          <a:lstStyle/>
          <a:p>
            <a:pPr>
              <a:defRPr/>
            </a:pPr>
            <a:fld id="{2D228CDC-52E6-4942-B918-D28B09F0A63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Information Technology Project Management, Fourth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457297BF-5005-47BE-8DD0-A347609EC0D1}"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Information Technology Project Management, Fourth Edition</a:t>
            </a:r>
            <a:endParaRPr lang="en-US"/>
          </a:p>
        </p:txBody>
      </p:sp>
      <p:sp>
        <p:nvSpPr>
          <p:cNvPr id="7" name="Slide Number Placeholder 6"/>
          <p:cNvSpPr>
            <a:spLocks noGrp="1"/>
          </p:cNvSpPr>
          <p:nvPr>
            <p:ph type="sldNum" sz="quarter" idx="12"/>
          </p:nvPr>
        </p:nvSpPr>
        <p:spPr/>
        <p:txBody>
          <a:bodyPr/>
          <a:lstStyle/>
          <a:p>
            <a:pPr>
              <a:defRPr/>
            </a:pPr>
            <a:fld id="{A2C8C03E-8F94-45FE-B23B-AE5025D2662F}" type="slidenum">
              <a:rPr lang="en-US" smtClean="0"/>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Information Technology Project Management, Fourth Edition</a:t>
            </a:r>
            <a:endParaRPr lang="en-US"/>
          </a:p>
        </p:txBody>
      </p:sp>
      <p:sp>
        <p:nvSpPr>
          <p:cNvPr id="6" name="Slide Number Placeholder 5"/>
          <p:cNvSpPr>
            <a:spLocks noGrp="1"/>
          </p:cNvSpPr>
          <p:nvPr>
            <p:ph type="sldNum" sz="quarter" idx="12"/>
          </p:nvPr>
        </p:nvSpPr>
        <p:spPr/>
        <p:txBody>
          <a:bodyPr/>
          <a:lstStyle/>
          <a:p>
            <a:pPr>
              <a:defRPr/>
            </a:pPr>
            <a:fld id="{5C64ED46-BCDF-41D1-9AF6-AB531F4AFAC9}" type="slidenum">
              <a:rPr lang="en-US" smtClean="0"/>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Information Technology Project Management, Fourth Edition</a:t>
            </a:r>
            <a:endParaRPr lang="en-US"/>
          </a:p>
        </p:txBody>
      </p:sp>
      <p:sp>
        <p:nvSpPr>
          <p:cNvPr id="6" name="Slide Number Placeholder 5"/>
          <p:cNvSpPr>
            <a:spLocks noGrp="1"/>
          </p:cNvSpPr>
          <p:nvPr>
            <p:ph type="sldNum" sz="quarter" idx="12"/>
          </p:nvPr>
        </p:nvSpPr>
        <p:spPr/>
        <p:txBody>
          <a:bodyPr/>
          <a:lstStyle/>
          <a:p>
            <a:pPr>
              <a:defRPr/>
            </a:pPr>
            <a:fld id="{D6F94409-A5B7-48A2-BF83-7FE23B7BADA3}"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Information Technology Project Management, Fourth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1F16A300-6638-4D01-9942-6D22B70CCDD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524000"/>
            <a:ext cx="41529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524000"/>
            <a:ext cx="41529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Information Technology Project Management, Fourth Edition</a:t>
            </a:r>
          </a:p>
        </p:txBody>
      </p:sp>
      <p:sp>
        <p:nvSpPr>
          <p:cNvPr id="6" name="Rectangle 6"/>
          <p:cNvSpPr>
            <a:spLocks noGrp="1" noChangeArrowheads="1"/>
          </p:cNvSpPr>
          <p:nvPr>
            <p:ph type="sldNum" sz="quarter" idx="11"/>
          </p:nvPr>
        </p:nvSpPr>
        <p:spPr>
          <a:ln/>
        </p:spPr>
        <p:txBody>
          <a:bodyPr/>
          <a:lstStyle>
            <a:lvl1pPr>
              <a:defRPr/>
            </a:lvl1pPr>
          </a:lstStyle>
          <a:p>
            <a:pPr>
              <a:defRPr/>
            </a:pPr>
            <a:fld id="{24BAA5B5-3F4F-4D6A-9F78-3E1F211F027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Information Technology Project Management, Fourth Edition</a:t>
            </a:r>
          </a:p>
        </p:txBody>
      </p:sp>
      <p:sp>
        <p:nvSpPr>
          <p:cNvPr id="8" name="Rectangle 6"/>
          <p:cNvSpPr>
            <a:spLocks noGrp="1" noChangeArrowheads="1"/>
          </p:cNvSpPr>
          <p:nvPr>
            <p:ph type="sldNum" sz="quarter" idx="11"/>
          </p:nvPr>
        </p:nvSpPr>
        <p:spPr>
          <a:ln/>
        </p:spPr>
        <p:txBody>
          <a:bodyPr/>
          <a:lstStyle>
            <a:lvl1pPr>
              <a:defRPr/>
            </a:lvl1pPr>
          </a:lstStyle>
          <a:p>
            <a:pPr>
              <a:defRPr/>
            </a:pPr>
            <a:fld id="{1AE82165-C142-40FB-AA66-76EB1AF42EA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Information Technology Project Management, Fourth Edition</a:t>
            </a:r>
          </a:p>
        </p:txBody>
      </p:sp>
      <p:sp>
        <p:nvSpPr>
          <p:cNvPr id="4" name="Rectangle 6"/>
          <p:cNvSpPr>
            <a:spLocks noGrp="1" noChangeArrowheads="1"/>
          </p:cNvSpPr>
          <p:nvPr>
            <p:ph type="sldNum" sz="quarter" idx="11"/>
          </p:nvPr>
        </p:nvSpPr>
        <p:spPr>
          <a:ln/>
        </p:spPr>
        <p:txBody>
          <a:bodyPr/>
          <a:lstStyle>
            <a:lvl1pPr>
              <a:defRPr/>
            </a:lvl1pPr>
          </a:lstStyle>
          <a:p>
            <a:pPr>
              <a:defRPr/>
            </a:pPr>
            <a:fld id="{1E8D937B-345A-4D5C-A2FA-F023FA84503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Information Technology Project Management, Fourth Edition</a:t>
            </a:r>
          </a:p>
        </p:txBody>
      </p:sp>
      <p:sp>
        <p:nvSpPr>
          <p:cNvPr id="3" name="Rectangle 6"/>
          <p:cNvSpPr>
            <a:spLocks noGrp="1" noChangeArrowheads="1"/>
          </p:cNvSpPr>
          <p:nvPr>
            <p:ph type="sldNum" sz="quarter" idx="11"/>
          </p:nvPr>
        </p:nvSpPr>
        <p:spPr>
          <a:ln/>
        </p:spPr>
        <p:txBody>
          <a:bodyPr/>
          <a:lstStyle>
            <a:lvl1pPr>
              <a:defRPr/>
            </a:lvl1pPr>
          </a:lstStyle>
          <a:p>
            <a:pPr>
              <a:defRPr/>
            </a:pPr>
            <a:fld id="{9757197A-0981-4D28-B64F-60E6A781563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Information Technology Project Management, Fourth Edition</a:t>
            </a:r>
          </a:p>
        </p:txBody>
      </p:sp>
      <p:sp>
        <p:nvSpPr>
          <p:cNvPr id="6" name="Rectangle 6"/>
          <p:cNvSpPr>
            <a:spLocks noGrp="1" noChangeArrowheads="1"/>
          </p:cNvSpPr>
          <p:nvPr>
            <p:ph type="sldNum" sz="quarter" idx="11"/>
          </p:nvPr>
        </p:nvSpPr>
        <p:spPr>
          <a:ln/>
        </p:spPr>
        <p:txBody>
          <a:bodyPr/>
          <a:lstStyle>
            <a:lvl1pPr>
              <a:defRPr/>
            </a:lvl1pPr>
          </a:lstStyle>
          <a:p>
            <a:pPr>
              <a:defRPr/>
            </a:pPr>
            <a:fld id="{1CCCEAB3-124C-4F67-BBD8-AE5B91D4B2A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Information Technology Project Management, Fourth Edition</a:t>
            </a:r>
          </a:p>
        </p:txBody>
      </p:sp>
      <p:sp>
        <p:nvSpPr>
          <p:cNvPr id="6" name="Rectangle 6"/>
          <p:cNvSpPr>
            <a:spLocks noGrp="1" noChangeArrowheads="1"/>
          </p:cNvSpPr>
          <p:nvPr>
            <p:ph type="sldNum" sz="quarter" idx="11"/>
          </p:nvPr>
        </p:nvSpPr>
        <p:spPr>
          <a:ln/>
        </p:spPr>
        <p:txBody>
          <a:bodyPr/>
          <a:lstStyle>
            <a:lvl1pPr>
              <a:defRPr/>
            </a:lvl1pPr>
          </a:lstStyle>
          <a:p>
            <a:pPr>
              <a:defRPr/>
            </a:pPr>
            <a:fld id="{14A4167E-6915-4DAB-91B5-C492F23366E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28600"/>
            <a:ext cx="83820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81000" y="1524000"/>
            <a:ext cx="8458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0" y="6553200"/>
            <a:ext cx="5562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r>
              <a:rPr lang="en-US"/>
              <a:t>Information Technology Project Management, Fourth Edition</a:t>
            </a:r>
          </a:p>
        </p:txBody>
      </p:sp>
      <p:sp>
        <p:nvSpPr>
          <p:cNvPr id="1030" name="Rectangle 6"/>
          <p:cNvSpPr>
            <a:spLocks noGrp="1" noChangeArrowheads="1"/>
          </p:cNvSpPr>
          <p:nvPr>
            <p:ph type="sldNum" sz="quarter" idx="4"/>
          </p:nvPr>
        </p:nvSpPr>
        <p:spPr bwMode="auto">
          <a:xfrm>
            <a:off x="8382000" y="6553200"/>
            <a:ext cx="762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2BCB4B69-DBF9-4444-8F9A-BDBA896E525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rtl="0" eaLnBrk="0" fontAlgn="base" hangingPunct="0">
        <a:spcBef>
          <a:spcPct val="0"/>
        </a:spcBef>
        <a:spcAft>
          <a:spcPct val="0"/>
        </a:spcAft>
        <a:defRPr sz="4400" b="1">
          <a:solidFill>
            <a:srgbClr val="5E51AF"/>
          </a:solidFill>
          <a:latin typeface="+mj-lt"/>
          <a:ea typeface="+mj-ea"/>
          <a:cs typeface="+mj-cs"/>
        </a:defRPr>
      </a:lvl1pPr>
      <a:lvl2pPr algn="ctr" rtl="0" eaLnBrk="0" fontAlgn="base" hangingPunct="0">
        <a:spcBef>
          <a:spcPct val="0"/>
        </a:spcBef>
        <a:spcAft>
          <a:spcPct val="0"/>
        </a:spcAft>
        <a:defRPr sz="4400" b="1">
          <a:solidFill>
            <a:srgbClr val="5E51AF"/>
          </a:solidFill>
          <a:latin typeface="Garamond" pitchFamily="18" charset="0"/>
        </a:defRPr>
      </a:lvl2pPr>
      <a:lvl3pPr algn="ctr" rtl="0" eaLnBrk="0" fontAlgn="base" hangingPunct="0">
        <a:spcBef>
          <a:spcPct val="0"/>
        </a:spcBef>
        <a:spcAft>
          <a:spcPct val="0"/>
        </a:spcAft>
        <a:defRPr sz="4400" b="1">
          <a:solidFill>
            <a:srgbClr val="5E51AF"/>
          </a:solidFill>
          <a:latin typeface="Garamond" pitchFamily="18" charset="0"/>
        </a:defRPr>
      </a:lvl3pPr>
      <a:lvl4pPr algn="ctr" rtl="0" eaLnBrk="0" fontAlgn="base" hangingPunct="0">
        <a:spcBef>
          <a:spcPct val="0"/>
        </a:spcBef>
        <a:spcAft>
          <a:spcPct val="0"/>
        </a:spcAft>
        <a:defRPr sz="4400" b="1">
          <a:solidFill>
            <a:srgbClr val="5E51AF"/>
          </a:solidFill>
          <a:latin typeface="Garamond" pitchFamily="18" charset="0"/>
        </a:defRPr>
      </a:lvl4pPr>
      <a:lvl5pPr algn="ctr" rtl="0" eaLnBrk="0" fontAlgn="base" hangingPunct="0">
        <a:spcBef>
          <a:spcPct val="0"/>
        </a:spcBef>
        <a:spcAft>
          <a:spcPct val="0"/>
        </a:spcAft>
        <a:defRPr sz="4400" b="1">
          <a:solidFill>
            <a:srgbClr val="5E51AF"/>
          </a:solidFill>
          <a:latin typeface="Garamond" pitchFamily="18" charset="0"/>
        </a:defRPr>
      </a:lvl5pPr>
      <a:lvl6pPr marL="457200" algn="ctr" rtl="0" fontAlgn="base">
        <a:spcBef>
          <a:spcPct val="0"/>
        </a:spcBef>
        <a:spcAft>
          <a:spcPct val="0"/>
        </a:spcAft>
        <a:defRPr sz="4400" b="1">
          <a:solidFill>
            <a:srgbClr val="5E51AF"/>
          </a:solidFill>
          <a:latin typeface="Garamond" pitchFamily="18" charset="0"/>
        </a:defRPr>
      </a:lvl6pPr>
      <a:lvl7pPr marL="914400" algn="ctr" rtl="0" fontAlgn="base">
        <a:spcBef>
          <a:spcPct val="0"/>
        </a:spcBef>
        <a:spcAft>
          <a:spcPct val="0"/>
        </a:spcAft>
        <a:defRPr sz="4400" b="1">
          <a:solidFill>
            <a:srgbClr val="5E51AF"/>
          </a:solidFill>
          <a:latin typeface="Garamond" pitchFamily="18" charset="0"/>
        </a:defRPr>
      </a:lvl7pPr>
      <a:lvl8pPr marL="1371600" algn="ctr" rtl="0" fontAlgn="base">
        <a:spcBef>
          <a:spcPct val="0"/>
        </a:spcBef>
        <a:spcAft>
          <a:spcPct val="0"/>
        </a:spcAft>
        <a:defRPr sz="4400" b="1">
          <a:solidFill>
            <a:srgbClr val="5E51AF"/>
          </a:solidFill>
          <a:latin typeface="Garamond" pitchFamily="18" charset="0"/>
        </a:defRPr>
      </a:lvl8pPr>
      <a:lvl9pPr marL="1828800" algn="ctr" rtl="0" fontAlgn="base">
        <a:spcBef>
          <a:spcPct val="0"/>
        </a:spcBef>
        <a:spcAft>
          <a:spcPct val="0"/>
        </a:spcAft>
        <a:defRPr sz="4400" b="1">
          <a:solidFill>
            <a:srgbClr val="5E51AF"/>
          </a:solidFill>
          <a:latin typeface="Garamond" pitchFamily="18" charset="0"/>
        </a:defRPr>
      </a:lvl9pPr>
    </p:titleStyle>
    <p:bodyStyle>
      <a:lvl1pPr marL="342900" indent="-342900" algn="l" rtl="0" eaLnBrk="0" fontAlgn="base" hangingPunct="0">
        <a:spcBef>
          <a:spcPct val="20000"/>
        </a:spcBef>
        <a:spcAft>
          <a:spcPct val="0"/>
        </a:spcAft>
        <a:buClr>
          <a:srgbClr val="666699"/>
        </a:buClr>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666699"/>
        </a:buClr>
        <a:buFont typeface="Wingdings"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rgbClr val="666699"/>
        </a:buClr>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666699"/>
        </a:buClr>
        <a:buFont typeface="Wingdings" pitchFamily="2" charset="2"/>
        <a:buChar char="§"/>
        <a:defRPr sz="2200">
          <a:solidFill>
            <a:schemeClr val="tx1"/>
          </a:solidFill>
          <a:latin typeface="+mn-lt"/>
        </a:defRPr>
      </a:lvl4pPr>
      <a:lvl5pPr marL="2057400" indent="-228600" algn="l" rtl="0" eaLnBrk="0" fontAlgn="base" hangingPunct="0">
        <a:spcBef>
          <a:spcPct val="20000"/>
        </a:spcBef>
        <a:spcAft>
          <a:spcPct val="0"/>
        </a:spcAft>
        <a:buClr>
          <a:srgbClr val="666699"/>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rgbClr val="666699"/>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rgbClr val="666699"/>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rgbClr val="666699"/>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rgbClr val="666699"/>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lgn="l" eaLnBrk="1" latinLnBrk="0" hangingPunct="1"/>
            <a:endParaRPr lang="en-US" sz="800" dirty="0">
              <a:solidFill>
                <a:schemeClr val="accent2"/>
              </a:solidFill>
            </a:endParaRPr>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defRPr/>
            </a:pPr>
            <a:r>
              <a:rPr lang="en-US" smtClean="0"/>
              <a:t>Information Technology Project Management, Fourth Edition</a:t>
            </a:r>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defRPr/>
            </a:pPr>
            <a:fld id="{2BCB4B69-DBF9-4444-8F9A-BDBA896E525D}"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PPT%20Originals/Fig4-3.xls"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1135063"/>
            <a:ext cx="7772400" cy="1066800"/>
          </a:xfrm>
        </p:spPr>
        <p:txBody>
          <a:bodyPr/>
          <a:lstStyle/>
          <a:p>
            <a:pPr eaLnBrk="1" hangingPunct="1"/>
            <a:r>
              <a:rPr lang="en-US" sz="3200" dirty="0" smtClean="0"/>
              <a:t>Lecture : </a:t>
            </a:r>
            <a:br>
              <a:rPr lang="en-US" sz="3200" dirty="0" smtClean="0"/>
            </a:br>
            <a:r>
              <a:rPr lang="en-US" sz="3200" dirty="0" smtClean="0"/>
              <a:t>Project Integration Management</a:t>
            </a:r>
          </a:p>
        </p:txBody>
      </p:sp>
      <p:sp>
        <p:nvSpPr>
          <p:cNvPr id="4099" name="Rectangle 3"/>
          <p:cNvSpPr>
            <a:spLocks noChangeArrowheads="1"/>
          </p:cNvSpPr>
          <p:nvPr/>
        </p:nvSpPr>
        <p:spPr bwMode="auto">
          <a:xfrm>
            <a:off x="1828800" y="4191000"/>
            <a:ext cx="6858000" cy="1349375"/>
          </a:xfrm>
          <a:prstGeom prst="rect">
            <a:avLst/>
          </a:prstGeom>
          <a:noFill/>
          <a:ln w="9525">
            <a:noFill/>
            <a:miter lim="800000"/>
            <a:headEnd/>
            <a:tailEnd/>
          </a:ln>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4"/>
          <p:cNvSpPr>
            <a:spLocks noGrp="1"/>
          </p:cNvSpPr>
          <p:nvPr>
            <p:ph type="sldNum" sz="quarter" idx="11"/>
          </p:nvPr>
        </p:nvSpPr>
        <p:spPr>
          <a:noFill/>
        </p:spPr>
        <p:txBody>
          <a:bodyPr/>
          <a:lstStyle/>
          <a:p>
            <a:fld id="{E18E7500-B78B-4227-BBD5-9460E881AEC8}" type="slidenum">
              <a:rPr lang="en-US"/>
              <a:pPr/>
              <a:t>10</a:t>
            </a:fld>
            <a:endParaRPr lang="en-US"/>
          </a:p>
        </p:txBody>
      </p:sp>
      <p:sp>
        <p:nvSpPr>
          <p:cNvPr id="13316" name="Rectangle 2"/>
          <p:cNvSpPr>
            <a:spLocks noGrp="1" noChangeArrowheads="1"/>
          </p:cNvSpPr>
          <p:nvPr>
            <p:ph type="title"/>
          </p:nvPr>
        </p:nvSpPr>
        <p:spPr/>
        <p:txBody>
          <a:bodyPr/>
          <a:lstStyle/>
          <a:p>
            <a:pPr eaLnBrk="1" hangingPunct="1"/>
            <a:r>
              <a:rPr lang="en-US" sz="4000" smtClean="0"/>
              <a:t>Strategic Planning and Project Selection</a:t>
            </a:r>
            <a:endParaRPr lang="th-TH" sz="4000" smtClean="0"/>
          </a:p>
        </p:txBody>
      </p:sp>
      <p:sp>
        <p:nvSpPr>
          <p:cNvPr id="13317" name="Rectangle 3"/>
          <p:cNvSpPr>
            <a:spLocks noGrp="1" noChangeArrowheads="1"/>
          </p:cNvSpPr>
          <p:nvPr>
            <p:ph type="body" idx="1"/>
          </p:nvPr>
        </p:nvSpPr>
        <p:spPr/>
        <p:txBody>
          <a:bodyPr/>
          <a:lstStyle/>
          <a:p>
            <a:pPr eaLnBrk="1" hangingPunct="1"/>
            <a:r>
              <a:rPr lang="en-US" smtClean="0"/>
              <a:t>Identifying Potential Projects</a:t>
            </a:r>
          </a:p>
          <a:p>
            <a:pPr lvl="1" eaLnBrk="1" hangingPunct="1"/>
            <a:r>
              <a:rPr lang="en-US" smtClean="0"/>
              <a:t>Deciding what projects to do in the first place</a:t>
            </a:r>
            <a:endParaRPr lang="th-TH" smtClean="0"/>
          </a:p>
        </p:txBody>
      </p:sp>
      <p:pic>
        <p:nvPicPr>
          <p:cNvPr id="13318" name="Picture 4"/>
          <p:cNvPicPr>
            <a:picLocks noChangeAspect="1" noChangeArrowheads="1"/>
          </p:cNvPicPr>
          <p:nvPr/>
        </p:nvPicPr>
        <p:blipFill>
          <a:blip r:embed="rId2" cstate="print"/>
          <a:srcRect/>
          <a:stretch>
            <a:fillRect/>
          </a:stretch>
        </p:blipFill>
        <p:spPr bwMode="auto">
          <a:xfrm>
            <a:off x="1524000" y="2743200"/>
            <a:ext cx="5638800" cy="364013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4"/>
          <p:cNvSpPr>
            <a:spLocks noGrp="1"/>
          </p:cNvSpPr>
          <p:nvPr>
            <p:ph type="sldNum" sz="quarter" idx="11"/>
          </p:nvPr>
        </p:nvSpPr>
        <p:spPr>
          <a:noFill/>
        </p:spPr>
        <p:txBody>
          <a:bodyPr/>
          <a:lstStyle/>
          <a:p>
            <a:fld id="{0800F222-1379-45FD-9E80-BBAF93AC2E32}" type="slidenum">
              <a:rPr lang="en-US"/>
              <a:pPr/>
              <a:t>11</a:t>
            </a:fld>
            <a:endParaRPr lang="en-US"/>
          </a:p>
        </p:txBody>
      </p:sp>
      <p:sp>
        <p:nvSpPr>
          <p:cNvPr id="14340" name="Rectangle 2"/>
          <p:cNvSpPr>
            <a:spLocks noGrp="1" noChangeArrowheads="1"/>
          </p:cNvSpPr>
          <p:nvPr>
            <p:ph type="title"/>
          </p:nvPr>
        </p:nvSpPr>
        <p:spPr/>
        <p:txBody>
          <a:bodyPr/>
          <a:lstStyle/>
          <a:p>
            <a:pPr eaLnBrk="1" hangingPunct="1"/>
            <a:r>
              <a:rPr lang="en-US" sz="4000" smtClean="0"/>
              <a:t>Strategic Planning and Project Selection</a:t>
            </a:r>
          </a:p>
        </p:txBody>
      </p:sp>
      <p:sp>
        <p:nvSpPr>
          <p:cNvPr id="14341" name="Rectangle 3"/>
          <p:cNvSpPr>
            <a:spLocks noGrp="1" noChangeArrowheads="1"/>
          </p:cNvSpPr>
          <p:nvPr>
            <p:ph type="body" idx="1"/>
          </p:nvPr>
        </p:nvSpPr>
        <p:spPr/>
        <p:txBody>
          <a:bodyPr/>
          <a:lstStyle/>
          <a:p>
            <a:pPr eaLnBrk="1" hangingPunct="1">
              <a:spcBef>
                <a:spcPct val="40000"/>
              </a:spcBef>
            </a:pPr>
            <a:r>
              <a:rPr lang="en-US" sz="3000" b="1" smtClean="0"/>
              <a:t>Strategic planning</a:t>
            </a:r>
            <a:r>
              <a:rPr lang="en-US" sz="3000" smtClean="0"/>
              <a:t> involves determining long-term objectives, predicting future trends, and projecting the need for new products and services.</a:t>
            </a:r>
          </a:p>
          <a:p>
            <a:pPr eaLnBrk="1" hangingPunct="1">
              <a:spcBef>
                <a:spcPct val="40000"/>
              </a:spcBef>
            </a:pPr>
            <a:r>
              <a:rPr lang="en-US" sz="3000" smtClean="0"/>
              <a:t>Organizations often perform a </a:t>
            </a:r>
            <a:r>
              <a:rPr lang="en-US" sz="3000" b="1" smtClean="0"/>
              <a:t>SWOT analysis</a:t>
            </a:r>
            <a:r>
              <a:rPr lang="en-US" sz="3000" smtClean="0"/>
              <a:t>:</a:t>
            </a:r>
            <a:endParaRPr lang="en-US" sz="3000" b="1" smtClean="0"/>
          </a:p>
          <a:p>
            <a:pPr lvl="1" eaLnBrk="1" hangingPunct="1">
              <a:spcBef>
                <a:spcPct val="40000"/>
              </a:spcBef>
            </a:pPr>
            <a:r>
              <a:rPr lang="en-US" sz="2800" b="1" smtClean="0"/>
              <a:t>S</a:t>
            </a:r>
            <a:r>
              <a:rPr lang="en-US" sz="2800" smtClean="0"/>
              <a:t>trengths, </a:t>
            </a:r>
            <a:r>
              <a:rPr lang="en-US" sz="2800" b="1" smtClean="0"/>
              <a:t>W</a:t>
            </a:r>
            <a:r>
              <a:rPr lang="en-US" sz="2800" smtClean="0"/>
              <a:t>eaknesses, </a:t>
            </a:r>
            <a:r>
              <a:rPr lang="en-US" sz="2800" b="1" smtClean="0"/>
              <a:t>O</a:t>
            </a:r>
            <a:r>
              <a:rPr lang="en-US" sz="2800" smtClean="0"/>
              <a:t>pportunities, and </a:t>
            </a:r>
            <a:r>
              <a:rPr lang="en-US" sz="2800" b="1" smtClean="0"/>
              <a:t>T</a:t>
            </a:r>
            <a:r>
              <a:rPr lang="en-US" sz="2800" smtClean="0"/>
              <a:t>hreats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4"/>
          <p:cNvSpPr>
            <a:spLocks noGrp="1"/>
          </p:cNvSpPr>
          <p:nvPr>
            <p:ph type="sldNum" sz="quarter" idx="11"/>
          </p:nvPr>
        </p:nvSpPr>
        <p:spPr>
          <a:noFill/>
        </p:spPr>
        <p:txBody>
          <a:bodyPr/>
          <a:lstStyle/>
          <a:p>
            <a:fld id="{1E35254A-DBBB-4319-8AA0-2998380ADAF7}" type="slidenum">
              <a:rPr lang="en-US"/>
              <a:pPr/>
              <a:t>12</a:t>
            </a:fld>
            <a:endParaRPr lang="en-US"/>
          </a:p>
        </p:txBody>
      </p:sp>
      <p:sp>
        <p:nvSpPr>
          <p:cNvPr id="15364" name="Rectangle 2"/>
          <p:cNvSpPr>
            <a:spLocks noGrp="1" noChangeArrowheads="1"/>
          </p:cNvSpPr>
          <p:nvPr>
            <p:ph type="title"/>
          </p:nvPr>
        </p:nvSpPr>
        <p:spPr/>
        <p:txBody>
          <a:bodyPr/>
          <a:lstStyle/>
          <a:p>
            <a:pPr eaLnBrk="1" hangingPunct="1"/>
            <a:r>
              <a:rPr lang="en-US" smtClean="0"/>
              <a:t>Methods for Selecting Projects</a:t>
            </a:r>
          </a:p>
        </p:txBody>
      </p:sp>
      <p:sp>
        <p:nvSpPr>
          <p:cNvPr id="15365" name="Rectangle 3"/>
          <p:cNvSpPr>
            <a:spLocks noGrp="1" noChangeArrowheads="1"/>
          </p:cNvSpPr>
          <p:nvPr>
            <p:ph type="body" idx="1"/>
          </p:nvPr>
        </p:nvSpPr>
        <p:spPr/>
        <p:txBody>
          <a:bodyPr/>
          <a:lstStyle/>
          <a:p>
            <a:pPr marL="609600" indent="-609600" eaLnBrk="1" hangingPunct="1">
              <a:lnSpc>
                <a:spcPct val="90000"/>
              </a:lnSpc>
            </a:pPr>
            <a:r>
              <a:rPr lang="en-US" smtClean="0"/>
              <a:t>There is usually not enough time or resources to implement all projects.</a:t>
            </a:r>
          </a:p>
          <a:p>
            <a:pPr marL="609600" indent="-609600" eaLnBrk="1" hangingPunct="1">
              <a:lnSpc>
                <a:spcPct val="90000"/>
              </a:lnSpc>
            </a:pPr>
            <a:r>
              <a:rPr lang="en-US" smtClean="0"/>
              <a:t>Methods for selecting projects include:</a:t>
            </a:r>
          </a:p>
          <a:p>
            <a:pPr marL="990600" lvl="1" indent="-533400" eaLnBrk="1" hangingPunct="1">
              <a:lnSpc>
                <a:spcPct val="90000"/>
              </a:lnSpc>
            </a:pPr>
            <a:r>
              <a:rPr lang="en-US" smtClean="0"/>
              <a:t>Focusing on broad organizational needs.</a:t>
            </a:r>
          </a:p>
          <a:p>
            <a:pPr marL="990600" lvl="1" indent="-533400" eaLnBrk="1" hangingPunct="1">
              <a:lnSpc>
                <a:spcPct val="90000"/>
              </a:lnSpc>
            </a:pPr>
            <a:r>
              <a:rPr lang="en-US" smtClean="0"/>
              <a:t>Categorizing information technology projects.</a:t>
            </a:r>
          </a:p>
          <a:p>
            <a:pPr marL="990600" lvl="1" indent="-533400" eaLnBrk="1" hangingPunct="1">
              <a:lnSpc>
                <a:spcPct val="90000"/>
              </a:lnSpc>
            </a:pPr>
            <a:r>
              <a:rPr lang="en-US" smtClean="0"/>
              <a:t>Performing net present value or other financial analyses.</a:t>
            </a:r>
          </a:p>
          <a:p>
            <a:pPr marL="990600" lvl="1" indent="-533400" eaLnBrk="1" hangingPunct="1">
              <a:lnSpc>
                <a:spcPct val="90000"/>
              </a:lnSpc>
            </a:pPr>
            <a:r>
              <a:rPr lang="en-US" smtClean="0"/>
              <a:t>Using a weighted scoring model.</a:t>
            </a:r>
          </a:p>
          <a:p>
            <a:pPr marL="990600" lvl="1" indent="-533400" eaLnBrk="1" hangingPunct="1">
              <a:lnSpc>
                <a:spcPct val="90000"/>
              </a:lnSpc>
            </a:pPr>
            <a:r>
              <a:rPr lang="en-US" smtClean="0"/>
              <a:t>Implementing a balanced scorecard.</a:t>
            </a:r>
            <a:endParaRPr lang="en-US" sz="2200" smtClean="0"/>
          </a:p>
          <a:p>
            <a:pPr marL="609600" indent="-609600" eaLnBrk="1" hangingPunct="1">
              <a:lnSpc>
                <a:spcPct val="90000"/>
              </a:lnSpc>
            </a:pPr>
            <a:endParaRPr lang="en-US" sz="240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4"/>
          <p:cNvSpPr>
            <a:spLocks noGrp="1"/>
          </p:cNvSpPr>
          <p:nvPr>
            <p:ph type="sldNum" sz="quarter" idx="11"/>
          </p:nvPr>
        </p:nvSpPr>
        <p:spPr>
          <a:noFill/>
        </p:spPr>
        <p:txBody>
          <a:bodyPr/>
          <a:lstStyle/>
          <a:p>
            <a:fld id="{6D6E4B38-E63D-4E19-99BB-155DC1C13A86}" type="slidenum">
              <a:rPr lang="en-US"/>
              <a:pPr/>
              <a:t>13</a:t>
            </a:fld>
            <a:endParaRPr lang="en-US"/>
          </a:p>
        </p:txBody>
      </p:sp>
      <p:sp>
        <p:nvSpPr>
          <p:cNvPr id="16388" name="Rectangle 2"/>
          <p:cNvSpPr>
            <a:spLocks noGrp="1" noChangeArrowheads="1"/>
          </p:cNvSpPr>
          <p:nvPr>
            <p:ph type="title"/>
          </p:nvPr>
        </p:nvSpPr>
        <p:spPr>
          <a:xfrm>
            <a:off x="381000" y="381000"/>
            <a:ext cx="8382000" cy="914400"/>
          </a:xfrm>
        </p:spPr>
        <p:txBody>
          <a:bodyPr/>
          <a:lstStyle/>
          <a:p>
            <a:pPr eaLnBrk="1" hangingPunct="1"/>
            <a:r>
              <a:rPr lang="en-US" smtClean="0"/>
              <a:t>Focusing on Broad</a:t>
            </a:r>
            <a:br>
              <a:rPr lang="en-US" smtClean="0"/>
            </a:br>
            <a:r>
              <a:rPr lang="en-US" smtClean="0"/>
              <a:t>Organizational Needs</a:t>
            </a:r>
          </a:p>
        </p:txBody>
      </p:sp>
      <p:sp>
        <p:nvSpPr>
          <p:cNvPr id="16389" name="Rectangle 3"/>
          <p:cNvSpPr>
            <a:spLocks noGrp="1" noChangeArrowheads="1"/>
          </p:cNvSpPr>
          <p:nvPr>
            <p:ph type="body" idx="1"/>
          </p:nvPr>
        </p:nvSpPr>
        <p:spPr>
          <a:xfrm>
            <a:off x="381000" y="1981200"/>
            <a:ext cx="8458200" cy="4267200"/>
          </a:xfrm>
        </p:spPr>
        <p:txBody>
          <a:bodyPr/>
          <a:lstStyle/>
          <a:p>
            <a:pPr eaLnBrk="1" hangingPunct="1">
              <a:lnSpc>
                <a:spcPct val="90000"/>
              </a:lnSpc>
            </a:pPr>
            <a:r>
              <a:rPr lang="en-US" smtClean="0"/>
              <a:t>It is often difficult to provide strong justification for many IT projects, but everyone agrees they have a high value.</a:t>
            </a:r>
          </a:p>
          <a:p>
            <a:pPr eaLnBrk="1" hangingPunct="1">
              <a:lnSpc>
                <a:spcPct val="90000"/>
              </a:lnSpc>
            </a:pPr>
            <a:r>
              <a:rPr lang="en-US" smtClean="0"/>
              <a:t>“It is better to measure gold roughly than to count pennies precisely.”</a:t>
            </a:r>
          </a:p>
          <a:p>
            <a:pPr eaLnBrk="1" hangingPunct="1">
              <a:lnSpc>
                <a:spcPct val="90000"/>
              </a:lnSpc>
            </a:pPr>
            <a:r>
              <a:rPr lang="en-US" smtClean="0"/>
              <a:t>Three important criteria for projects:</a:t>
            </a:r>
          </a:p>
          <a:p>
            <a:pPr lvl="1" eaLnBrk="1" hangingPunct="1">
              <a:lnSpc>
                <a:spcPct val="90000"/>
              </a:lnSpc>
            </a:pPr>
            <a:r>
              <a:rPr lang="en-US" smtClean="0"/>
              <a:t>There is a</a:t>
            </a:r>
            <a:r>
              <a:rPr lang="en-US" b="1" smtClean="0"/>
              <a:t> need</a:t>
            </a:r>
            <a:r>
              <a:rPr lang="en-US" smtClean="0"/>
              <a:t> for the project.</a:t>
            </a:r>
          </a:p>
          <a:p>
            <a:pPr lvl="1" eaLnBrk="1" hangingPunct="1">
              <a:lnSpc>
                <a:spcPct val="90000"/>
              </a:lnSpc>
            </a:pPr>
            <a:r>
              <a:rPr lang="en-US" smtClean="0"/>
              <a:t>There are</a:t>
            </a:r>
            <a:r>
              <a:rPr lang="en-US" b="1" smtClean="0"/>
              <a:t> funds</a:t>
            </a:r>
            <a:r>
              <a:rPr lang="en-US" smtClean="0"/>
              <a:t> available for the project.</a:t>
            </a:r>
          </a:p>
          <a:p>
            <a:pPr lvl="1" eaLnBrk="1" hangingPunct="1">
              <a:lnSpc>
                <a:spcPct val="90000"/>
              </a:lnSpc>
            </a:pPr>
            <a:r>
              <a:rPr lang="en-US" smtClean="0"/>
              <a:t>There is a strong </a:t>
            </a:r>
            <a:r>
              <a:rPr lang="en-US" b="1" smtClean="0"/>
              <a:t>will </a:t>
            </a:r>
            <a:r>
              <a:rPr lang="en-US" smtClean="0"/>
              <a:t>to make the project succeed.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4"/>
          <p:cNvSpPr>
            <a:spLocks noGrp="1"/>
          </p:cNvSpPr>
          <p:nvPr>
            <p:ph type="sldNum" sz="quarter" idx="11"/>
          </p:nvPr>
        </p:nvSpPr>
        <p:spPr>
          <a:noFill/>
        </p:spPr>
        <p:txBody>
          <a:bodyPr/>
          <a:lstStyle/>
          <a:p>
            <a:fld id="{D5DA4DBA-2161-4342-965E-7F41062B65CC}" type="slidenum">
              <a:rPr lang="en-US"/>
              <a:pPr/>
              <a:t>14</a:t>
            </a:fld>
            <a:endParaRPr lang="en-US"/>
          </a:p>
        </p:txBody>
      </p:sp>
      <p:sp>
        <p:nvSpPr>
          <p:cNvPr id="17412" name="Rectangle 2"/>
          <p:cNvSpPr>
            <a:spLocks noGrp="1" noChangeArrowheads="1"/>
          </p:cNvSpPr>
          <p:nvPr>
            <p:ph type="title"/>
          </p:nvPr>
        </p:nvSpPr>
        <p:spPr>
          <a:xfrm>
            <a:off x="381000" y="415925"/>
            <a:ext cx="8382000" cy="539750"/>
          </a:xfrm>
        </p:spPr>
        <p:txBody>
          <a:bodyPr/>
          <a:lstStyle/>
          <a:p>
            <a:pPr eaLnBrk="1" hangingPunct="1"/>
            <a:r>
              <a:rPr lang="en-US" sz="4800" smtClean="0"/>
              <a:t>Categorizing IT Projects</a:t>
            </a:r>
          </a:p>
        </p:txBody>
      </p:sp>
      <p:sp>
        <p:nvSpPr>
          <p:cNvPr id="17413" name="Rectangle 3"/>
          <p:cNvSpPr>
            <a:spLocks noGrp="1" noChangeArrowheads="1"/>
          </p:cNvSpPr>
          <p:nvPr>
            <p:ph type="body" idx="1"/>
          </p:nvPr>
        </p:nvSpPr>
        <p:spPr/>
        <p:txBody>
          <a:bodyPr/>
          <a:lstStyle/>
          <a:p>
            <a:pPr eaLnBrk="1" hangingPunct="1">
              <a:lnSpc>
                <a:spcPct val="90000"/>
              </a:lnSpc>
            </a:pPr>
            <a:r>
              <a:rPr lang="en-US" smtClean="0"/>
              <a:t>One categorization assesses whether the project provides a response to:</a:t>
            </a:r>
          </a:p>
          <a:p>
            <a:pPr lvl="1" eaLnBrk="1" hangingPunct="1">
              <a:lnSpc>
                <a:spcPct val="90000"/>
              </a:lnSpc>
            </a:pPr>
            <a:r>
              <a:rPr lang="en-US" smtClean="0"/>
              <a:t>A problem</a:t>
            </a:r>
          </a:p>
          <a:p>
            <a:pPr lvl="1" eaLnBrk="1" hangingPunct="1">
              <a:lnSpc>
                <a:spcPct val="90000"/>
              </a:lnSpc>
            </a:pPr>
            <a:r>
              <a:rPr lang="en-US" smtClean="0"/>
              <a:t>An opportunity</a:t>
            </a:r>
          </a:p>
          <a:p>
            <a:pPr lvl="1" eaLnBrk="1" hangingPunct="1">
              <a:lnSpc>
                <a:spcPct val="90000"/>
              </a:lnSpc>
            </a:pPr>
            <a:r>
              <a:rPr lang="en-US" smtClean="0"/>
              <a:t>A directive</a:t>
            </a:r>
          </a:p>
          <a:p>
            <a:pPr eaLnBrk="1" hangingPunct="1">
              <a:lnSpc>
                <a:spcPct val="90000"/>
              </a:lnSpc>
            </a:pPr>
            <a:r>
              <a:rPr lang="en-US" smtClean="0"/>
              <a:t>Another categorization is based on the time it will take to complete a project or the date by which it must be done.</a:t>
            </a:r>
          </a:p>
          <a:p>
            <a:pPr eaLnBrk="1" hangingPunct="1">
              <a:lnSpc>
                <a:spcPct val="90000"/>
              </a:lnSpc>
            </a:pPr>
            <a:r>
              <a:rPr lang="en-US" smtClean="0"/>
              <a:t>Another categorization is the overall priority of the project.</a:t>
            </a:r>
          </a:p>
          <a:p>
            <a:pPr eaLnBrk="1" hangingPunct="1">
              <a:lnSpc>
                <a:spcPct val="90000"/>
              </a:lnSpc>
            </a:pPr>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4"/>
          <p:cNvSpPr>
            <a:spLocks noGrp="1"/>
          </p:cNvSpPr>
          <p:nvPr>
            <p:ph type="sldNum" sz="quarter" idx="11"/>
          </p:nvPr>
        </p:nvSpPr>
        <p:spPr>
          <a:noFill/>
        </p:spPr>
        <p:txBody>
          <a:bodyPr/>
          <a:lstStyle/>
          <a:p>
            <a:fld id="{05883D43-DD70-4DBC-99C7-AE78D280F5D0}" type="slidenum">
              <a:rPr lang="en-US"/>
              <a:pPr/>
              <a:t>15</a:t>
            </a:fld>
            <a:endParaRPr lang="en-US"/>
          </a:p>
        </p:txBody>
      </p:sp>
      <p:sp>
        <p:nvSpPr>
          <p:cNvPr id="18436" name="Rectangle 2"/>
          <p:cNvSpPr>
            <a:spLocks noGrp="1" noChangeArrowheads="1"/>
          </p:cNvSpPr>
          <p:nvPr>
            <p:ph type="title"/>
          </p:nvPr>
        </p:nvSpPr>
        <p:spPr>
          <a:xfrm>
            <a:off x="381000" y="520700"/>
            <a:ext cx="8382000" cy="492125"/>
          </a:xfrm>
        </p:spPr>
        <p:txBody>
          <a:bodyPr/>
          <a:lstStyle/>
          <a:p>
            <a:pPr eaLnBrk="1" hangingPunct="1"/>
            <a:r>
              <a:rPr lang="en-US" smtClean="0"/>
              <a:t>Financial Analysis of Projects</a:t>
            </a:r>
          </a:p>
        </p:txBody>
      </p:sp>
      <p:sp>
        <p:nvSpPr>
          <p:cNvPr id="18437" name="Rectangle 3"/>
          <p:cNvSpPr>
            <a:spLocks noGrp="1" noChangeArrowheads="1"/>
          </p:cNvSpPr>
          <p:nvPr>
            <p:ph type="body" idx="1"/>
          </p:nvPr>
        </p:nvSpPr>
        <p:spPr>
          <a:xfrm>
            <a:off x="381000" y="1609725"/>
            <a:ext cx="7924800" cy="4791075"/>
          </a:xfrm>
        </p:spPr>
        <p:txBody>
          <a:bodyPr/>
          <a:lstStyle/>
          <a:p>
            <a:pPr eaLnBrk="1" hangingPunct="1">
              <a:spcBef>
                <a:spcPct val="80000"/>
              </a:spcBef>
            </a:pPr>
            <a:r>
              <a:rPr lang="en-US" smtClean="0"/>
              <a:t>Financial considerations are often an important aspect of the project selection process. </a:t>
            </a:r>
          </a:p>
          <a:p>
            <a:pPr eaLnBrk="1" hangingPunct="1">
              <a:spcBef>
                <a:spcPct val="80000"/>
              </a:spcBef>
            </a:pPr>
            <a:r>
              <a:rPr lang="en-US" smtClean="0"/>
              <a:t>Three primary methods for determining the projected financial value of projects:</a:t>
            </a:r>
          </a:p>
          <a:p>
            <a:pPr lvl="1" eaLnBrk="1" hangingPunct="1">
              <a:spcBef>
                <a:spcPct val="80000"/>
              </a:spcBef>
            </a:pPr>
            <a:r>
              <a:rPr lang="en-US" smtClean="0"/>
              <a:t>Net present value (NPV) analysis</a:t>
            </a:r>
          </a:p>
          <a:p>
            <a:pPr lvl="1" eaLnBrk="1" hangingPunct="1">
              <a:spcBef>
                <a:spcPct val="80000"/>
              </a:spcBef>
            </a:pPr>
            <a:r>
              <a:rPr lang="en-US" smtClean="0"/>
              <a:t>Return on investment (ROI)</a:t>
            </a:r>
          </a:p>
          <a:p>
            <a:pPr lvl="1" eaLnBrk="1" hangingPunct="1">
              <a:spcBef>
                <a:spcPct val="80000"/>
              </a:spcBef>
            </a:pPr>
            <a:r>
              <a:rPr lang="en-US" smtClean="0"/>
              <a:t>Payback analysis</a:t>
            </a:r>
          </a:p>
          <a:p>
            <a:pPr eaLnBrk="1" hangingPunct="1"/>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4"/>
          <p:cNvSpPr>
            <a:spLocks noGrp="1"/>
          </p:cNvSpPr>
          <p:nvPr>
            <p:ph type="sldNum" sz="quarter" idx="11"/>
          </p:nvPr>
        </p:nvSpPr>
        <p:spPr>
          <a:noFill/>
        </p:spPr>
        <p:txBody>
          <a:bodyPr/>
          <a:lstStyle/>
          <a:p>
            <a:fld id="{5512B267-B4B6-46E2-B687-7F10E315FDEC}" type="slidenum">
              <a:rPr lang="en-US"/>
              <a:pPr/>
              <a:t>16</a:t>
            </a:fld>
            <a:endParaRPr lang="en-US"/>
          </a:p>
        </p:txBody>
      </p:sp>
      <p:sp>
        <p:nvSpPr>
          <p:cNvPr id="19460" name="Rectangle 2"/>
          <p:cNvSpPr>
            <a:spLocks noGrp="1" noChangeArrowheads="1"/>
          </p:cNvSpPr>
          <p:nvPr>
            <p:ph type="title"/>
          </p:nvPr>
        </p:nvSpPr>
        <p:spPr>
          <a:xfrm>
            <a:off x="381000" y="520700"/>
            <a:ext cx="8382000" cy="492125"/>
          </a:xfrm>
        </p:spPr>
        <p:txBody>
          <a:bodyPr/>
          <a:lstStyle/>
          <a:p>
            <a:pPr eaLnBrk="1" hangingPunct="1"/>
            <a:r>
              <a:rPr lang="en-US" smtClean="0"/>
              <a:t>Net Present Value Analysis</a:t>
            </a:r>
          </a:p>
        </p:txBody>
      </p:sp>
      <p:sp>
        <p:nvSpPr>
          <p:cNvPr id="19461" name="Rectangle 3"/>
          <p:cNvSpPr>
            <a:spLocks noGrp="1" noChangeArrowheads="1"/>
          </p:cNvSpPr>
          <p:nvPr>
            <p:ph type="body" idx="1"/>
          </p:nvPr>
        </p:nvSpPr>
        <p:spPr>
          <a:xfrm>
            <a:off x="228600" y="1600200"/>
            <a:ext cx="8567738" cy="4572000"/>
          </a:xfrm>
        </p:spPr>
        <p:txBody>
          <a:bodyPr/>
          <a:lstStyle/>
          <a:p>
            <a:pPr eaLnBrk="1" hangingPunct="1">
              <a:spcBef>
                <a:spcPct val="100000"/>
              </a:spcBef>
            </a:pPr>
            <a:r>
              <a:rPr lang="en-US" b="1" smtClean="0"/>
              <a:t>Net present value</a:t>
            </a:r>
            <a:r>
              <a:rPr lang="en-US" smtClean="0"/>
              <a:t> (NPV) analysis is a method of calculating the expected net monetary gain or loss from a project by discounting all expected future cash inflows and outflows to the present point in time.</a:t>
            </a:r>
          </a:p>
          <a:p>
            <a:pPr eaLnBrk="1" hangingPunct="1">
              <a:spcBef>
                <a:spcPct val="100000"/>
              </a:spcBef>
            </a:pPr>
            <a:r>
              <a:rPr lang="en-US" smtClean="0"/>
              <a:t>Projects with a positive NPV should be considered if financial value is a key criterion.</a:t>
            </a:r>
          </a:p>
          <a:p>
            <a:pPr eaLnBrk="1" hangingPunct="1">
              <a:spcBef>
                <a:spcPct val="100000"/>
              </a:spcBef>
            </a:pPr>
            <a:r>
              <a:rPr lang="en-US" smtClean="0"/>
              <a:t>The higher the NPV, the better.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3"/>
          <p:cNvSpPr>
            <a:spLocks noGrp="1"/>
          </p:cNvSpPr>
          <p:nvPr>
            <p:ph type="sldNum" sz="quarter" idx="11"/>
          </p:nvPr>
        </p:nvSpPr>
        <p:spPr>
          <a:noFill/>
        </p:spPr>
        <p:txBody>
          <a:bodyPr/>
          <a:lstStyle/>
          <a:p>
            <a:fld id="{6E6BF354-387A-4194-9EC2-3141036A75E6}" type="slidenum">
              <a:rPr lang="en-US"/>
              <a:pPr/>
              <a:t>17</a:t>
            </a:fld>
            <a:endParaRPr lang="en-US"/>
          </a:p>
        </p:txBody>
      </p:sp>
      <p:sp>
        <p:nvSpPr>
          <p:cNvPr id="20484" name="Rectangle 2"/>
          <p:cNvSpPr>
            <a:spLocks noGrp="1" noChangeArrowheads="1"/>
          </p:cNvSpPr>
          <p:nvPr>
            <p:ph type="title"/>
          </p:nvPr>
        </p:nvSpPr>
        <p:spPr>
          <a:xfrm>
            <a:off x="152400" y="152400"/>
            <a:ext cx="8763000" cy="1066800"/>
          </a:xfrm>
        </p:spPr>
        <p:txBody>
          <a:bodyPr/>
          <a:lstStyle/>
          <a:p>
            <a:pPr eaLnBrk="1" hangingPunct="1"/>
            <a:r>
              <a:rPr lang="en-US" smtClean="0"/>
              <a:t>Figure 4-2. Net Present Value Example</a:t>
            </a:r>
            <a:endParaRPr lang="en-US" sz="6000" smtClean="0"/>
          </a:p>
        </p:txBody>
      </p:sp>
      <p:pic>
        <p:nvPicPr>
          <p:cNvPr id="20485" name="Picture 4"/>
          <p:cNvPicPr>
            <a:picLocks noChangeAspect="1" noChangeArrowheads="1"/>
          </p:cNvPicPr>
          <p:nvPr/>
        </p:nvPicPr>
        <p:blipFill>
          <a:blip r:embed="rId2" cstate="print"/>
          <a:srcRect b="12816"/>
          <a:stretch>
            <a:fillRect/>
          </a:stretch>
        </p:blipFill>
        <p:spPr bwMode="auto">
          <a:xfrm>
            <a:off x="0" y="1447800"/>
            <a:ext cx="7315200" cy="4784725"/>
          </a:xfrm>
          <a:prstGeom prst="rect">
            <a:avLst/>
          </a:prstGeom>
          <a:noFill/>
          <a:ln w="9525">
            <a:noFill/>
            <a:miter lim="800000"/>
            <a:headEnd/>
            <a:tailEnd/>
          </a:ln>
        </p:spPr>
      </p:pic>
      <p:sp>
        <p:nvSpPr>
          <p:cNvPr id="20486" name="Text Box 7"/>
          <p:cNvSpPr txBox="1">
            <a:spLocks noChangeArrowheads="1"/>
          </p:cNvSpPr>
          <p:nvPr/>
        </p:nvSpPr>
        <p:spPr bwMode="auto">
          <a:xfrm>
            <a:off x="7620000" y="2667000"/>
            <a:ext cx="1524000" cy="3378200"/>
          </a:xfrm>
          <a:prstGeom prst="rect">
            <a:avLst/>
          </a:prstGeom>
          <a:noFill/>
          <a:ln w="9525">
            <a:noFill/>
            <a:miter lim="800000"/>
            <a:headEnd/>
            <a:tailEnd/>
          </a:ln>
        </p:spPr>
        <p:txBody>
          <a:bodyPr>
            <a:spAutoFit/>
          </a:bodyPr>
          <a:lstStyle/>
          <a:p>
            <a:r>
              <a:rPr lang="en-US"/>
              <a:t>Note that </a:t>
            </a:r>
          </a:p>
          <a:p>
            <a:r>
              <a:rPr lang="en-US"/>
              <a:t>totals are </a:t>
            </a:r>
          </a:p>
          <a:p>
            <a:r>
              <a:rPr lang="en-US"/>
              <a:t>equal, but</a:t>
            </a:r>
          </a:p>
          <a:p>
            <a:r>
              <a:rPr lang="en-US"/>
              <a:t>NPVs are</a:t>
            </a:r>
          </a:p>
          <a:p>
            <a:r>
              <a:rPr lang="en-US"/>
              <a:t>not because of the time value of money.</a:t>
            </a:r>
          </a:p>
        </p:txBody>
      </p:sp>
      <p:sp>
        <p:nvSpPr>
          <p:cNvPr id="20487" name="Line 8"/>
          <p:cNvSpPr>
            <a:spLocks noChangeShapeType="1"/>
          </p:cNvSpPr>
          <p:nvPr/>
        </p:nvSpPr>
        <p:spPr bwMode="auto">
          <a:xfrm flipH="1" flipV="1">
            <a:off x="7086600" y="3276600"/>
            <a:ext cx="609600" cy="838200"/>
          </a:xfrm>
          <a:prstGeom prst="line">
            <a:avLst/>
          </a:prstGeom>
          <a:noFill/>
          <a:ln w="9525">
            <a:solidFill>
              <a:schemeClr val="tx1"/>
            </a:solidFill>
            <a:round/>
            <a:headEnd/>
            <a:tailEnd type="triangle" w="med" len="med"/>
          </a:ln>
        </p:spPr>
        <p:txBody>
          <a:bodyPr/>
          <a:lstStyle/>
          <a:p>
            <a:endParaRPr lang="en-US"/>
          </a:p>
        </p:txBody>
      </p:sp>
      <p:sp>
        <p:nvSpPr>
          <p:cNvPr id="20488" name="Line 9"/>
          <p:cNvSpPr>
            <a:spLocks noChangeShapeType="1"/>
          </p:cNvSpPr>
          <p:nvPr/>
        </p:nvSpPr>
        <p:spPr bwMode="auto">
          <a:xfrm flipH="1">
            <a:off x="7086600" y="4114800"/>
            <a:ext cx="609600" cy="11430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3"/>
          <p:cNvSpPr>
            <a:spLocks noGrp="1"/>
          </p:cNvSpPr>
          <p:nvPr>
            <p:ph type="sldNum" sz="quarter" idx="11"/>
          </p:nvPr>
        </p:nvSpPr>
        <p:spPr>
          <a:noFill/>
        </p:spPr>
        <p:txBody>
          <a:bodyPr/>
          <a:lstStyle/>
          <a:p>
            <a:fld id="{48C056A2-B9BB-4055-9980-FD69EAF7317C}" type="slidenum">
              <a:rPr lang="en-US"/>
              <a:pPr/>
              <a:t>18</a:t>
            </a:fld>
            <a:endParaRPr lang="en-US"/>
          </a:p>
        </p:txBody>
      </p:sp>
      <p:sp>
        <p:nvSpPr>
          <p:cNvPr id="21508" name="Rectangle 2"/>
          <p:cNvSpPr>
            <a:spLocks noGrp="1" noChangeArrowheads="1"/>
          </p:cNvSpPr>
          <p:nvPr>
            <p:ph type="title"/>
          </p:nvPr>
        </p:nvSpPr>
        <p:spPr/>
        <p:txBody>
          <a:bodyPr/>
          <a:lstStyle/>
          <a:p>
            <a:pPr eaLnBrk="1" hangingPunct="1"/>
            <a:r>
              <a:rPr lang="en-US" sz="4000" smtClean="0"/>
              <a:t>Figure 4-3. JWD Consulting NPV Example</a:t>
            </a:r>
          </a:p>
        </p:txBody>
      </p:sp>
      <p:sp>
        <p:nvSpPr>
          <p:cNvPr id="21509" name="Text Box 4"/>
          <p:cNvSpPr txBox="1">
            <a:spLocks noChangeArrowheads="1"/>
          </p:cNvSpPr>
          <p:nvPr/>
        </p:nvSpPr>
        <p:spPr bwMode="auto">
          <a:xfrm>
            <a:off x="0" y="1600200"/>
            <a:ext cx="1968500" cy="3743325"/>
          </a:xfrm>
          <a:prstGeom prst="rect">
            <a:avLst/>
          </a:prstGeom>
          <a:noFill/>
          <a:ln w="9525">
            <a:noFill/>
            <a:miter lim="800000"/>
            <a:headEnd/>
            <a:tailEnd/>
          </a:ln>
        </p:spPr>
        <p:txBody>
          <a:bodyPr>
            <a:spAutoFit/>
          </a:bodyPr>
          <a:lstStyle/>
          <a:p>
            <a:r>
              <a:rPr lang="en-US"/>
              <a:t>Multiply</a:t>
            </a:r>
          </a:p>
          <a:p>
            <a:r>
              <a:rPr lang="en-US"/>
              <a:t>by the</a:t>
            </a:r>
          </a:p>
          <a:p>
            <a:r>
              <a:rPr lang="en-US"/>
              <a:t>discount</a:t>
            </a:r>
          </a:p>
          <a:p>
            <a:r>
              <a:rPr lang="en-US"/>
              <a:t>factor each</a:t>
            </a:r>
          </a:p>
          <a:p>
            <a:r>
              <a:rPr lang="en-US"/>
              <a:t>year, then subtract costs from cumulative</a:t>
            </a:r>
          </a:p>
          <a:p>
            <a:r>
              <a:rPr lang="en-US"/>
              <a:t>benefits to</a:t>
            </a:r>
          </a:p>
          <a:p>
            <a:r>
              <a:rPr lang="en-US"/>
              <a:t>get NPV.</a:t>
            </a:r>
          </a:p>
        </p:txBody>
      </p:sp>
      <p:sp>
        <p:nvSpPr>
          <p:cNvPr id="21510" name="Line 5"/>
          <p:cNvSpPr>
            <a:spLocks noChangeShapeType="1"/>
          </p:cNvSpPr>
          <p:nvPr/>
        </p:nvSpPr>
        <p:spPr bwMode="auto">
          <a:xfrm>
            <a:off x="1143000" y="2590800"/>
            <a:ext cx="609600" cy="0"/>
          </a:xfrm>
          <a:prstGeom prst="line">
            <a:avLst/>
          </a:prstGeom>
          <a:noFill/>
          <a:ln w="9525">
            <a:solidFill>
              <a:schemeClr val="tx1"/>
            </a:solidFill>
            <a:round/>
            <a:headEnd/>
            <a:tailEnd type="triangle" w="med" len="med"/>
          </a:ln>
        </p:spPr>
        <p:txBody>
          <a:bodyPr/>
          <a:lstStyle/>
          <a:p>
            <a:endParaRPr lang="en-US"/>
          </a:p>
        </p:txBody>
      </p:sp>
      <p:sp>
        <p:nvSpPr>
          <p:cNvPr id="21511" name="Line 7"/>
          <p:cNvSpPr>
            <a:spLocks noChangeShapeType="1"/>
          </p:cNvSpPr>
          <p:nvPr/>
        </p:nvSpPr>
        <p:spPr bwMode="auto">
          <a:xfrm>
            <a:off x="1371600" y="4787900"/>
            <a:ext cx="381000" cy="12700"/>
          </a:xfrm>
          <a:prstGeom prst="line">
            <a:avLst/>
          </a:prstGeom>
          <a:noFill/>
          <a:ln w="9525">
            <a:solidFill>
              <a:schemeClr val="tx1"/>
            </a:solidFill>
            <a:round/>
            <a:headEnd/>
            <a:tailEnd type="triangle" w="med" len="med"/>
          </a:ln>
        </p:spPr>
        <p:txBody>
          <a:bodyPr/>
          <a:lstStyle/>
          <a:p>
            <a:endParaRPr lang="en-US"/>
          </a:p>
        </p:txBody>
      </p:sp>
      <p:pic>
        <p:nvPicPr>
          <p:cNvPr id="21512" name="Picture 8" descr="Fig04-03"/>
          <p:cNvPicPr>
            <a:picLocks noChangeAspect="1" noChangeArrowheads="1"/>
          </p:cNvPicPr>
          <p:nvPr/>
        </p:nvPicPr>
        <p:blipFill>
          <a:blip r:embed="rId2" cstate="print"/>
          <a:srcRect b="7169"/>
          <a:stretch>
            <a:fillRect/>
          </a:stretch>
        </p:blipFill>
        <p:spPr bwMode="auto">
          <a:xfrm>
            <a:off x="1752600" y="1371600"/>
            <a:ext cx="7162800" cy="4419600"/>
          </a:xfrm>
          <a:prstGeom prst="rect">
            <a:avLst/>
          </a:prstGeom>
          <a:noFill/>
          <a:ln w="9525">
            <a:noFill/>
            <a:miter lim="800000"/>
            <a:headEnd/>
            <a:tailEnd/>
          </a:ln>
        </p:spPr>
      </p:pic>
      <p:sp>
        <p:nvSpPr>
          <p:cNvPr id="21513" name="Text Box 9"/>
          <p:cNvSpPr txBox="1">
            <a:spLocks noChangeArrowheads="1"/>
          </p:cNvSpPr>
          <p:nvPr/>
        </p:nvSpPr>
        <p:spPr bwMode="auto">
          <a:xfrm>
            <a:off x="242888" y="5867400"/>
            <a:ext cx="7377112" cy="457200"/>
          </a:xfrm>
          <a:prstGeom prst="rect">
            <a:avLst/>
          </a:prstGeom>
          <a:noFill/>
          <a:ln w="9525">
            <a:noFill/>
            <a:miter lim="800000"/>
            <a:headEnd/>
            <a:tailEnd/>
          </a:ln>
        </p:spPr>
        <p:txBody>
          <a:bodyPr wrap="none">
            <a:spAutoFit/>
          </a:bodyPr>
          <a:lstStyle/>
          <a:p>
            <a:r>
              <a:rPr lang="en-US"/>
              <a:t>Note: See the template called business_case_financials.xls.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4"/>
          <p:cNvSpPr>
            <a:spLocks noGrp="1"/>
          </p:cNvSpPr>
          <p:nvPr>
            <p:ph type="sldNum" sz="quarter" idx="11"/>
          </p:nvPr>
        </p:nvSpPr>
        <p:spPr>
          <a:noFill/>
        </p:spPr>
        <p:txBody>
          <a:bodyPr/>
          <a:lstStyle/>
          <a:p>
            <a:fld id="{4F08FF39-ACB6-4FDA-B062-C943C803E8C5}" type="slidenum">
              <a:rPr lang="en-US"/>
              <a:pPr/>
              <a:t>19</a:t>
            </a:fld>
            <a:endParaRPr lang="en-US"/>
          </a:p>
        </p:txBody>
      </p:sp>
      <p:sp>
        <p:nvSpPr>
          <p:cNvPr id="22532" name="Rectangle 2"/>
          <p:cNvSpPr>
            <a:spLocks noGrp="1" noChangeArrowheads="1"/>
          </p:cNvSpPr>
          <p:nvPr>
            <p:ph type="title"/>
          </p:nvPr>
        </p:nvSpPr>
        <p:spPr/>
        <p:txBody>
          <a:bodyPr/>
          <a:lstStyle/>
          <a:p>
            <a:pPr eaLnBrk="1" hangingPunct="1"/>
            <a:r>
              <a:rPr lang="en-US" smtClean="0"/>
              <a:t>NPV Calculations</a:t>
            </a:r>
          </a:p>
        </p:txBody>
      </p:sp>
      <p:sp>
        <p:nvSpPr>
          <p:cNvPr id="22533" name="Rectangle 3"/>
          <p:cNvSpPr>
            <a:spLocks noGrp="1" noChangeArrowheads="1"/>
          </p:cNvSpPr>
          <p:nvPr>
            <p:ph type="body" idx="1"/>
          </p:nvPr>
        </p:nvSpPr>
        <p:spPr>
          <a:xfrm>
            <a:off x="381000" y="1295400"/>
            <a:ext cx="8458200" cy="4953000"/>
          </a:xfrm>
        </p:spPr>
        <p:txBody>
          <a:bodyPr/>
          <a:lstStyle/>
          <a:p>
            <a:pPr eaLnBrk="1" hangingPunct="1">
              <a:spcBef>
                <a:spcPct val="80000"/>
              </a:spcBef>
            </a:pPr>
            <a:r>
              <a:rPr lang="en-US" smtClean="0"/>
              <a:t>Determine estimated costs and benefits for the life of the project and the products it produces.</a:t>
            </a:r>
          </a:p>
          <a:p>
            <a:pPr eaLnBrk="1" hangingPunct="1">
              <a:spcBef>
                <a:spcPct val="80000"/>
              </a:spcBef>
            </a:pPr>
            <a:r>
              <a:rPr lang="en-US" smtClean="0"/>
              <a:t>Determine the discount rate (check with your organization on what to use).</a:t>
            </a:r>
          </a:p>
          <a:p>
            <a:pPr eaLnBrk="1" hangingPunct="1">
              <a:spcBef>
                <a:spcPct val="80000"/>
              </a:spcBef>
            </a:pPr>
            <a:r>
              <a:rPr lang="en-US" smtClean="0"/>
              <a:t>Calculate the NPV (see text for details).</a:t>
            </a:r>
          </a:p>
          <a:p>
            <a:pPr eaLnBrk="1" hangingPunct="1">
              <a:spcBef>
                <a:spcPct val="80000"/>
              </a:spcBef>
            </a:pPr>
            <a:r>
              <a:rPr lang="en-US" smtClean="0"/>
              <a:t>Some organizations consider the investment year as year 0, while others consider it year 1. Some people enter costs as negative numbers, while others do not. Make sure to identify your organization’s preferences.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4"/>
          <p:cNvSpPr>
            <a:spLocks noGrp="1"/>
          </p:cNvSpPr>
          <p:nvPr>
            <p:ph type="sldNum" sz="quarter" idx="11"/>
          </p:nvPr>
        </p:nvSpPr>
        <p:spPr>
          <a:noFill/>
        </p:spPr>
        <p:txBody>
          <a:bodyPr/>
          <a:lstStyle/>
          <a:p>
            <a:fld id="{0DEA5D6B-A584-42C6-A88B-7EACBBA1DD67}" type="slidenum">
              <a:rPr lang="en-US"/>
              <a:pPr/>
              <a:t>2</a:t>
            </a:fld>
            <a:endParaRPr lang="en-US"/>
          </a:p>
        </p:txBody>
      </p:sp>
      <p:sp>
        <p:nvSpPr>
          <p:cNvPr id="5124" name="Rectangle 2"/>
          <p:cNvSpPr>
            <a:spLocks noGrp="1" noChangeArrowheads="1"/>
          </p:cNvSpPr>
          <p:nvPr>
            <p:ph type="title"/>
          </p:nvPr>
        </p:nvSpPr>
        <p:spPr/>
        <p:txBody>
          <a:bodyPr/>
          <a:lstStyle/>
          <a:p>
            <a:pPr eaLnBrk="1" hangingPunct="1"/>
            <a:r>
              <a:rPr lang="en-US" smtClean="0"/>
              <a:t>Learning Objectives</a:t>
            </a:r>
          </a:p>
        </p:txBody>
      </p:sp>
      <p:sp>
        <p:nvSpPr>
          <p:cNvPr id="5125" name="Rectangle 3"/>
          <p:cNvSpPr>
            <a:spLocks noGrp="1" noChangeArrowheads="1"/>
          </p:cNvSpPr>
          <p:nvPr>
            <p:ph type="body" idx="1"/>
          </p:nvPr>
        </p:nvSpPr>
        <p:spPr>
          <a:xfrm>
            <a:off x="381000" y="1371600"/>
            <a:ext cx="8458200" cy="4572000"/>
          </a:xfrm>
        </p:spPr>
        <p:txBody>
          <a:bodyPr/>
          <a:lstStyle/>
          <a:p>
            <a:pPr marL="609600" indent="-609600" eaLnBrk="1" hangingPunct="1"/>
            <a:r>
              <a:rPr lang="en-US" smtClean="0"/>
              <a:t>Describe an overall framework for project integration management as it relates to the other project management knowledge areas and the project life cycle.</a:t>
            </a:r>
          </a:p>
          <a:p>
            <a:pPr marL="609600" indent="-609600" eaLnBrk="1" hangingPunct="1"/>
            <a:r>
              <a:rPr lang="en-US" smtClean="0"/>
              <a:t>Explain the strategic planning process and apply different project selection methods.</a:t>
            </a:r>
          </a:p>
          <a:p>
            <a:pPr marL="609600" indent="-609600" eaLnBrk="1" hangingPunct="1"/>
            <a:r>
              <a:rPr lang="en-US" smtClean="0"/>
              <a:t>Explain the importance of creating a project charter to formally initiate projects.</a:t>
            </a:r>
          </a:p>
          <a:p>
            <a:pPr marL="609600" indent="-609600" eaLnBrk="1" hangingPunct="1"/>
            <a:r>
              <a:rPr lang="en-US" smtClean="0"/>
              <a:t>Discuss the process of creating a preliminary project scope statement.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4"/>
          <p:cNvSpPr>
            <a:spLocks noGrp="1"/>
          </p:cNvSpPr>
          <p:nvPr>
            <p:ph type="sldNum" sz="quarter" idx="11"/>
          </p:nvPr>
        </p:nvSpPr>
        <p:spPr>
          <a:noFill/>
        </p:spPr>
        <p:txBody>
          <a:bodyPr/>
          <a:lstStyle/>
          <a:p>
            <a:fld id="{07C2D1BA-D41B-4968-8B05-88F5C79D2CCD}" type="slidenum">
              <a:rPr lang="en-US"/>
              <a:pPr/>
              <a:t>20</a:t>
            </a:fld>
            <a:endParaRPr lang="en-US"/>
          </a:p>
        </p:txBody>
      </p:sp>
      <p:sp>
        <p:nvSpPr>
          <p:cNvPr id="23556" name="Rectangle 2"/>
          <p:cNvSpPr>
            <a:spLocks noGrp="1" noChangeArrowheads="1"/>
          </p:cNvSpPr>
          <p:nvPr>
            <p:ph type="title"/>
          </p:nvPr>
        </p:nvSpPr>
        <p:spPr>
          <a:xfrm>
            <a:off x="381000" y="461963"/>
            <a:ext cx="8382000" cy="539750"/>
          </a:xfrm>
        </p:spPr>
        <p:txBody>
          <a:bodyPr/>
          <a:lstStyle/>
          <a:p>
            <a:pPr eaLnBrk="1" hangingPunct="1"/>
            <a:r>
              <a:rPr lang="en-US" sz="4800" smtClean="0"/>
              <a:t>Return on Investment</a:t>
            </a:r>
          </a:p>
        </p:txBody>
      </p:sp>
      <p:sp>
        <p:nvSpPr>
          <p:cNvPr id="23557" name="Rectangle 3"/>
          <p:cNvSpPr>
            <a:spLocks noGrp="1" noChangeArrowheads="1"/>
          </p:cNvSpPr>
          <p:nvPr>
            <p:ph type="body" idx="1"/>
          </p:nvPr>
        </p:nvSpPr>
        <p:spPr>
          <a:xfrm>
            <a:off x="228600" y="1295400"/>
            <a:ext cx="8458200" cy="4419600"/>
          </a:xfrm>
        </p:spPr>
        <p:txBody>
          <a:bodyPr/>
          <a:lstStyle/>
          <a:p>
            <a:pPr eaLnBrk="1" hangingPunct="1"/>
            <a:r>
              <a:rPr lang="en-US" b="1" smtClean="0"/>
              <a:t>Return on investment</a:t>
            </a:r>
            <a:r>
              <a:rPr lang="en-US" smtClean="0"/>
              <a:t> (ROI) is calculated by subtracting the project costs from the benefits and then dividing by the costs.</a:t>
            </a:r>
          </a:p>
          <a:p>
            <a:pPr lvl="1" eaLnBrk="1" hangingPunct="1">
              <a:buFont typeface="Wingdings" pitchFamily="2" charset="2"/>
              <a:buNone/>
            </a:pPr>
            <a:r>
              <a:rPr lang="en-US" smtClean="0"/>
              <a:t>   ROI = (total discounted benefits - total discounted costs) / discounted costs</a:t>
            </a:r>
          </a:p>
          <a:p>
            <a:pPr eaLnBrk="1" hangingPunct="1"/>
            <a:r>
              <a:rPr lang="en-US" smtClean="0"/>
              <a:t>The higher the ROI, the better.	</a:t>
            </a:r>
          </a:p>
          <a:p>
            <a:pPr eaLnBrk="1" hangingPunct="1"/>
            <a:r>
              <a:rPr lang="en-US" smtClean="0"/>
              <a:t>Many organizations have a required rate of return or minimum acceptable rate of return on investment for projects.	</a:t>
            </a:r>
          </a:p>
          <a:p>
            <a:pPr eaLnBrk="1" hangingPunct="1"/>
            <a:r>
              <a:rPr lang="en-US" smtClean="0"/>
              <a:t>Internal rate of return (IRR) can by calculated by setting the NPV to zero.</a:t>
            </a:r>
            <a:r>
              <a:rPr lang="en-US" sz="2400" smtClean="0"/>
              <a:t>	</a:t>
            </a:r>
          </a:p>
          <a:p>
            <a:pPr lvl="1" eaLnBrk="1" hangingPunct="1">
              <a:lnSpc>
                <a:spcPct val="90000"/>
              </a:lnSpc>
              <a:buFont typeface="Wingdings" pitchFamily="2" charset="2"/>
              <a:buNone/>
            </a:pPr>
            <a:endParaRPr lang="en-US" sz="220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4"/>
          <p:cNvSpPr>
            <a:spLocks noGrp="1"/>
          </p:cNvSpPr>
          <p:nvPr>
            <p:ph type="sldNum" sz="quarter" idx="11"/>
          </p:nvPr>
        </p:nvSpPr>
        <p:spPr>
          <a:noFill/>
        </p:spPr>
        <p:txBody>
          <a:bodyPr/>
          <a:lstStyle/>
          <a:p>
            <a:fld id="{C7AA1C28-7693-4140-BB76-084E2879BE9F}" type="slidenum">
              <a:rPr lang="en-US"/>
              <a:pPr/>
              <a:t>21</a:t>
            </a:fld>
            <a:endParaRPr lang="en-US"/>
          </a:p>
        </p:txBody>
      </p:sp>
      <p:sp>
        <p:nvSpPr>
          <p:cNvPr id="24580" name="Rectangle 2"/>
          <p:cNvSpPr>
            <a:spLocks noGrp="1" noChangeArrowheads="1"/>
          </p:cNvSpPr>
          <p:nvPr>
            <p:ph type="title"/>
          </p:nvPr>
        </p:nvSpPr>
        <p:spPr>
          <a:xfrm>
            <a:off x="381000" y="461963"/>
            <a:ext cx="8382000" cy="539750"/>
          </a:xfrm>
        </p:spPr>
        <p:txBody>
          <a:bodyPr/>
          <a:lstStyle/>
          <a:p>
            <a:pPr eaLnBrk="1" hangingPunct="1"/>
            <a:r>
              <a:rPr lang="en-US" sz="4800" smtClean="0"/>
              <a:t>Payback Analysis</a:t>
            </a:r>
          </a:p>
        </p:txBody>
      </p:sp>
      <p:sp>
        <p:nvSpPr>
          <p:cNvPr id="24581" name="Rectangle 3"/>
          <p:cNvSpPr>
            <a:spLocks noGrp="1" noChangeArrowheads="1"/>
          </p:cNvSpPr>
          <p:nvPr>
            <p:ph type="body" idx="1"/>
          </p:nvPr>
        </p:nvSpPr>
        <p:spPr>
          <a:xfrm>
            <a:off x="381000" y="1295400"/>
            <a:ext cx="8077200" cy="4876800"/>
          </a:xfrm>
        </p:spPr>
        <p:txBody>
          <a:bodyPr/>
          <a:lstStyle/>
          <a:p>
            <a:pPr eaLnBrk="1" hangingPunct="1">
              <a:spcBef>
                <a:spcPct val="50000"/>
              </a:spcBef>
            </a:pPr>
            <a:r>
              <a:rPr lang="en-US" smtClean="0"/>
              <a:t>Another important financial consideration is payback analysis.</a:t>
            </a:r>
          </a:p>
          <a:p>
            <a:pPr eaLnBrk="1" hangingPunct="1">
              <a:spcBef>
                <a:spcPct val="50000"/>
              </a:spcBef>
            </a:pPr>
            <a:r>
              <a:rPr lang="en-US" smtClean="0"/>
              <a:t>The </a:t>
            </a:r>
            <a:r>
              <a:rPr lang="en-US" b="1" smtClean="0"/>
              <a:t>payback period</a:t>
            </a:r>
            <a:r>
              <a:rPr lang="en-US" smtClean="0"/>
              <a:t> is the amount of time it will take to recoup, in the form of net cash inflows, the total dollars invested in a project.</a:t>
            </a:r>
          </a:p>
          <a:p>
            <a:pPr eaLnBrk="1" hangingPunct="1">
              <a:spcBef>
                <a:spcPct val="50000"/>
              </a:spcBef>
            </a:pPr>
            <a:r>
              <a:rPr lang="en-US" smtClean="0"/>
              <a:t>Payback occurs when the cumulative discounted benefits and costs are greater than zero.</a:t>
            </a:r>
          </a:p>
          <a:p>
            <a:pPr eaLnBrk="1" hangingPunct="1">
              <a:spcBef>
                <a:spcPct val="50000"/>
              </a:spcBef>
            </a:pPr>
            <a:r>
              <a:rPr lang="en-US" smtClean="0"/>
              <a:t>Many organizations want IT projects to have a fairly short payback period.</a:t>
            </a:r>
          </a:p>
          <a:p>
            <a:pPr eaLnBrk="1" hangingPunct="1">
              <a:lnSpc>
                <a:spcPct val="90000"/>
              </a:lnSpc>
              <a:buFont typeface="Wingdings" pitchFamily="2" charset="2"/>
              <a:buNone/>
            </a:pPr>
            <a:endParaRPr 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3"/>
          <p:cNvSpPr>
            <a:spLocks noGrp="1"/>
          </p:cNvSpPr>
          <p:nvPr>
            <p:ph type="sldNum" sz="quarter" idx="11"/>
          </p:nvPr>
        </p:nvSpPr>
        <p:spPr>
          <a:noFill/>
        </p:spPr>
        <p:txBody>
          <a:bodyPr/>
          <a:lstStyle/>
          <a:p>
            <a:fld id="{90E28F75-4091-45F7-80C0-938F6F3E7A90}" type="slidenum">
              <a:rPr lang="en-US"/>
              <a:pPr/>
              <a:t>22</a:t>
            </a:fld>
            <a:endParaRPr lang="en-US"/>
          </a:p>
        </p:txBody>
      </p:sp>
      <p:sp>
        <p:nvSpPr>
          <p:cNvPr id="25604" name="Rectangle 2"/>
          <p:cNvSpPr>
            <a:spLocks noGrp="1" noChangeArrowheads="1"/>
          </p:cNvSpPr>
          <p:nvPr>
            <p:ph type="title"/>
          </p:nvPr>
        </p:nvSpPr>
        <p:spPr>
          <a:xfrm>
            <a:off x="228600" y="228600"/>
            <a:ext cx="8686800" cy="819150"/>
          </a:xfrm>
        </p:spPr>
        <p:txBody>
          <a:bodyPr/>
          <a:lstStyle/>
          <a:p>
            <a:pPr eaLnBrk="1" hangingPunct="1"/>
            <a:r>
              <a:rPr lang="en-US" sz="4000" smtClean="0"/>
              <a:t>Figure 4-4. Charting the Payback Period</a:t>
            </a:r>
            <a:endParaRPr lang="en-US" sz="4800" smtClean="0"/>
          </a:p>
        </p:txBody>
      </p:sp>
      <p:sp>
        <p:nvSpPr>
          <p:cNvPr id="25605" name="Text Box 3"/>
          <p:cNvSpPr txBox="1">
            <a:spLocks noChangeArrowheads="1"/>
          </p:cNvSpPr>
          <p:nvPr/>
        </p:nvSpPr>
        <p:spPr bwMode="auto">
          <a:xfrm>
            <a:off x="1127125" y="5299075"/>
            <a:ext cx="1357313" cy="457200"/>
          </a:xfrm>
          <a:prstGeom prst="rect">
            <a:avLst/>
          </a:prstGeom>
          <a:noFill/>
          <a:ln w="12700" cap="sq">
            <a:noFill/>
            <a:miter lim="800000"/>
            <a:headEnd type="none" w="sm" len="sm"/>
            <a:tailEnd type="none" w="sm" len="sm"/>
          </a:ln>
        </p:spPr>
        <p:txBody>
          <a:bodyPr wrap="none">
            <a:spAutoFit/>
          </a:bodyPr>
          <a:lstStyle/>
          <a:p>
            <a:pPr eaLnBrk="0" hangingPunct="0"/>
            <a:r>
              <a:rPr lang="en-US">
                <a:hlinkClick r:id="rId2"/>
              </a:rPr>
              <a:t>Excel file</a:t>
            </a:r>
            <a:endParaRPr lang="en-US"/>
          </a:p>
        </p:txBody>
      </p:sp>
      <p:pic>
        <p:nvPicPr>
          <p:cNvPr id="25606" name="Picture 4"/>
          <p:cNvPicPr>
            <a:picLocks noChangeAspect="1" noChangeArrowheads="1"/>
          </p:cNvPicPr>
          <p:nvPr/>
        </p:nvPicPr>
        <p:blipFill>
          <a:blip r:embed="rId3" cstate="print"/>
          <a:srcRect b="4199"/>
          <a:stretch>
            <a:fillRect/>
          </a:stretch>
        </p:blipFill>
        <p:spPr bwMode="auto">
          <a:xfrm>
            <a:off x="914400" y="1262063"/>
            <a:ext cx="7258050" cy="5214937"/>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Slide Number Placeholder 4"/>
          <p:cNvSpPr>
            <a:spLocks noGrp="1"/>
          </p:cNvSpPr>
          <p:nvPr>
            <p:ph type="sldNum" sz="quarter" idx="11"/>
          </p:nvPr>
        </p:nvSpPr>
        <p:spPr>
          <a:noFill/>
        </p:spPr>
        <p:txBody>
          <a:bodyPr/>
          <a:lstStyle/>
          <a:p>
            <a:fld id="{A8BED92E-7026-4D98-B8F0-119076EBD673}" type="slidenum">
              <a:rPr lang="en-US"/>
              <a:pPr/>
              <a:t>23</a:t>
            </a:fld>
            <a:endParaRPr lang="en-US"/>
          </a:p>
        </p:txBody>
      </p:sp>
      <p:sp>
        <p:nvSpPr>
          <p:cNvPr id="26628" name="Rectangle 2"/>
          <p:cNvSpPr>
            <a:spLocks noGrp="1" noChangeArrowheads="1"/>
          </p:cNvSpPr>
          <p:nvPr>
            <p:ph type="title"/>
          </p:nvPr>
        </p:nvSpPr>
        <p:spPr>
          <a:xfrm>
            <a:off x="381000" y="381000"/>
            <a:ext cx="8382000" cy="538163"/>
          </a:xfrm>
        </p:spPr>
        <p:txBody>
          <a:bodyPr/>
          <a:lstStyle/>
          <a:p>
            <a:pPr eaLnBrk="1" hangingPunct="1"/>
            <a:r>
              <a:rPr lang="en-US" sz="4800" smtClean="0"/>
              <a:t>Weighted Scoring Model</a:t>
            </a:r>
          </a:p>
        </p:txBody>
      </p:sp>
      <p:sp>
        <p:nvSpPr>
          <p:cNvPr id="26629" name="Rectangle 3"/>
          <p:cNvSpPr>
            <a:spLocks noGrp="1" noChangeArrowheads="1"/>
          </p:cNvSpPr>
          <p:nvPr>
            <p:ph type="body" idx="1"/>
          </p:nvPr>
        </p:nvSpPr>
        <p:spPr>
          <a:xfrm>
            <a:off x="304800" y="1228725"/>
            <a:ext cx="8610600" cy="4791075"/>
          </a:xfrm>
        </p:spPr>
        <p:txBody>
          <a:bodyPr/>
          <a:lstStyle/>
          <a:p>
            <a:pPr marL="609600" indent="-609600" eaLnBrk="1" hangingPunct="1"/>
            <a:r>
              <a:rPr lang="en-US" sz="2600" smtClean="0"/>
              <a:t>A weighted scoring model is a tool that provides a systematic process for selecting projects based on many criteria. </a:t>
            </a:r>
          </a:p>
          <a:p>
            <a:pPr marL="609600" indent="-609600" eaLnBrk="1" hangingPunct="1"/>
            <a:r>
              <a:rPr lang="en-US" sz="2600" smtClean="0"/>
              <a:t>Steps in identifying a weighted scoring model:</a:t>
            </a:r>
          </a:p>
          <a:p>
            <a:pPr marL="1371600" lvl="2" indent="-457200" eaLnBrk="1" hangingPunct="1">
              <a:buFontTx/>
              <a:buAutoNum type="arabicPeriod"/>
            </a:pPr>
            <a:r>
              <a:rPr lang="en-US" smtClean="0"/>
              <a:t>Identify criteria important to the project selection process.</a:t>
            </a:r>
          </a:p>
          <a:p>
            <a:pPr marL="1371600" lvl="2" indent="-457200" eaLnBrk="1" hangingPunct="1">
              <a:buFontTx/>
              <a:buAutoNum type="arabicPeriod"/>
            </a:pPr>
            <a:r>
              <a:rPr lang="en-US" smtClean="0"/>
              <a:t>Assign weights (percentages) to each criterion so they add up to 100 percent.</a:t>
            </a:r>
          </a:p>
          <a:p>
            <a:pPr marL="1371600" lvl="2" indent="-457200" eaLnBrk="1" hangingPunct="1">
              <a:buFontTx/>
              <a:buAutoNum type="arabicPeriod"/>
            </a:pPr>
            <a:r>
              <a:rPr lang="en-US" smtClean="0"/>
              <a:t>Assign scores to each criterion for each project.</a:t>
            </a:r>
          </a:p>
          <a:p>
            <a:pPr marL="1371600" lvl="2" indent="-457200" eaLnBrk="1" hangingPunct="1">
              <a:buFontTx/>
              <a:buAutoNum type="arabicPeriod"/>
            </a:pPr>
            <a:r>
              <a:rPr lang="en-US" smtClean="0"/>
              <a:t>Multiply the scores by the weights to get the total weighted scores.</a:t>
            </a:r>
          </a:p>
          <a:p>
            <a:pPr marL="609600" indent="-609600" eaLnBrk="1" hangingPunct="1"/>
            <a:r>
              <a:rPr lang="en-US" sz="2600" smtClean="0"/>
              <a:t>The higher the weighted score, the better.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3"/>
          <p:cNvSpPr>
            <a:spLocks noGrp="1"/>
          </p:cNvSpPr>
          <p:nvPr>
            <p:ph type="sldNum" sz="quarter" idx="11"/>
          </p:nvPr>
        </p:nvSpPr>
        <p:spPr>
          <a:noFill/>
        </p:spPr>
        <p:txBody>
          <a:bodyPr/>
          <a:lstStyle/>
          <a:p>
            <a:fld id="{1B41AB90-A4F0-4A19-87A4-0B24D98D2E17}" type="slidenum">
              <a:rPr lang="en-US"/>
              <a:pPr/>
              <a:t>24</a:t>
            </a:fld>
            <a:endParaRPr lang="en-US"/>
          </a:p>
        </p:txBody>
      </p:sp>
      <p:sp>
        <p:nvSpPr>
          <p:cNvPr id="27652" name="Rectangle 2"/>
          <p:cNvSpPr>
            <a:spLocks noGrp="1" noChangeArrowheads="1"/>
          </p:cNvSpPr>
          <p:nvPr>
            <p:ph type="title"/>
          </p:nvPr>
        </p:nvSpPr>
        <p:spPr>
          <a:xfrm>
            <a:off x="376238" y="323850"/>
            <a:ext cx="8145462" cy="757238"/>
          </a:xfrm>
        </p:spPr>
        <p:txBody>
          <a:bodyPr/>
          <a:lstStyle/>
          <a:p>
            <a:pPr eaLnBrk="1" hangingPunct="1"/>
            <a:r>
              <a:rPr lang="en-US" sz="3600" smtClean="0"/>
              <a:t>Figure 4-5. Sample Weighted Scoring Model for Project Selection</a:t>
            </a:r>
            <a:endParaRPr lang="en-US" sz="6000" smtClean="0"/>
          </a:p>
        </p:txBody>
      </p:sp>
      <p:pic>
        <p:nvPicPr>
          <p:cNvPr id="27653" name="Picture 3"/>
          <p:cNvPicPr>
            <a:picLocks noChangeAspect="1" noChangeArrowheads="1"/>
          </p:cNvPicPr>
          <p:nvPr/>
        </p:nvPicPr>
        <p:blipFill>
          <a:blip r:embed="rId2" cstate="print"/>
          <a:srcRect/>
          <a:stretch>
            <a:fillRect/>
          </a:stretch>
        </p:blipFill>
        <p:spPr bwMode="auto">
          <a:xfrm>
            <a:off x="914400" y="1447800"/>
            <a:ext cx="7391400" cy="4953000"/>
          </a:xfrm>
          <a:prstGeom prst="rect">
            <a:avLst/>
          </a:prstGeom>
          <a:noFill/>
          <a:ln w="12700" cap="sq">
            <a:noFill/>
            <a:miter lim="800000"/>
            <a:headEnd type="none" w="sm" len="sm"/>
            <a:tailEnd type="none" w="sm" len="s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lide Number Placeholder 4"/>
          <p:cNvSpPr>
            <a:spLocks noGrp="1"/>
          </p:cNvSpPr>
          <p:nvPr>
            <p:ph type="sldNum" sz="quarter" idx="11"/>
          </p:nvPr>
        </p:nvSpPr>
        <p:spPr>
          <a:noFill/>
        </p:spPr>
        <p:txBody>
          <a:bodyPr/>
          <a:lstStyle/>
          <a:p>
            <a:fld id="{A4E06BE9-096A-4FEB-8E1F-041CB6F17D16}" type="slidenum">
              <a:rPr lang="en-US"/>
              <a:pPr/>
              <a:t>25</a:t>
            </a:fld>
            <a:endParaRPr lang="en-US"/>
          </a:p>
        </p:txBody>
      </p:sp>
      <p:sp>
        <p:nvSpPr>
          <p:cNvPr id="28676" name="Rectangle 2"/>
          <p:cNvSpPr>
            <a:spLocks noGrp="1" noChangeArrowheads="1"/>
          </p:cNvSpPr>
          <p:nvPr>
            <p:ph type="title"/>
          </p:nvPr>
        </p:nvSpPr>
        <p:spPr/>
        <p:txBody>
          <a:bodyPr/>
          <a:lstStyle/>
          <a:p>
            <a:pPr eaLnBrk="1" hangingPunct="1"/>
            <a:r>
              <a:rPr lang="en-US" smtClean="0"/>
              <a:t>Implementing a Balanced Scorecard</a:t>
            </a:r>
          </a:p>
        </p:txBody>
      </p:sp>
      <p:sp>
        <p:nvSpPr>
          <p:cNvPr id="28677" name="Rectangle 3"/>
          <p:cNvSpPr>
            <a:spLocks noGrp="1" noChangeArrowheads="1"/>
          </p:cNvSpPr>
          <p:nvPr>
            <p:ph type="body" idx="1"/>
          </p:nvPr>
        </p:nvSpPr>
        <p:spPr>
          <a:xfrm>
            <a:off x="304800" y="1447800"/>
            <a:ext cx="8458200" cy="4572000"/>
          </a:xfrm>
        </p:spPr>
        <p:txBody>
          <a:bodyPr/>
          <a:lstStyle/>
          <a:p>
            <a:pPr eaLnBrk="1" hangingPunct="1">
              <a:spcBef>
                <a:spcPct val="100000"/>
              </a:spcBef>
            </a:pPr>
            <a:r>
              <a:rPr lang="en-US" smtClean="0"/>
              <a:t>Drs. Robert Kaplan and David Norton developed this approach to help select and manage projects that align with business strategy.</a:t>
            </a:r>
          </a:p>
          <a:p>
            <a:pPr eaLnBrk="1" hangingPunct="1">
              <a:spcBef>
                <a:spcPct val="100000"/>
              </a:spcBef>
            </a:pPr>
            <a:r>
              <a:rPr lang="en-US" smtClean="0"/>
              <a:t>A </a:t>
            </a:r>
            <a:r>
              <a:rPr lang="en-US" b="1" smtClean="0"/>
              <a:t>balanced scorecard</a:t>
            </a:r>
            <a:r>
              <a:rPr lang="en-US" smtClean="0"/>
              <a:t> is a methodology that converts an organization’s value drivers, such as customer service, innovation, operational efficiency, and financial performance, to a series of defined metrics.</a:t>
            </a:r>
          </a:p>
          <a:p>
            <a:pPr eaLnBrk="1" hangingPunct="1">
              <a:spcBef>
                <a:spcPct val="100000"/>
              </a:spcBef>
            </a:pPr>
            <a:r>
              <a:rPr lang="en-US" smtClean="0"/>
              <a:t>See www.balancedscorecard.org for more information.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p:cNvSpPr>
            <a:spLocks noGrp="1"/>
          </p:cNvSpPr>
          <p:nvPr>
            <p:ph type="sldNum" sz="quarter" idx="11"/>
          </p:nvPr>
        </p:nvSpPr>
        <p:spPr>
          <a:noFill/>
        </p:spPr>
        <p:txBody>
          <a:bodyPr/>
          <a:lstStyle/>
          <a:p>
            <a:fld id="{93FCB67A-1836-46C7-9F9F-D0636599788D}" type="slidenum">
              <a:rPr lang="en-US"/>
              <a:pPr/>
              <a:t>3</a:t>
            </a:fld>
            <a:endParaRPr lang="en-US"/>
          </a:p>
        </p:txBody>
      </p:sp>
      <p:sp>
        <p:nvSpPr>
          <p:cNvPr id="6148" name="Rectangle 2"/>
          <p:cNvSpPr>
            <a:spLocks noGrp="1" noChangeArrowheads="1"/>
          </p:cNvSpPr>
          <p:nvPr>
            <p:ph type="title"/>
          </p:nvPr>
        </p:nvSpPr>
        <p:spPr/>
        <p:txBody>
          <a:bodyPr/>
          <a:lstStyle/>
          <a:p>
            <a:pPr eaLnBrk="1" hangingPunct="1"/>
            <a:r>
              <a:rPr lang="en-US" smtClean="0"/>
              <a:t>Learning Objectives</a:t>
            </a:r>
          </a:p>
        </p:txBody>
      </p:sp>
      <p:sp>
        <p:nvSpPr>
          <p:cNvPr id="6149" name="Rectangle 3"/>
          <p:cNvSpPr>
            <a:spLocks noGrp="1" noChangeArrowheads="1"/>
          </p:cNvSpPr>
          <p:nvPr>
            <p:ph type="body" idx="1"/>
          </p:nvPr>
        </p:nvSpPr>
        <p:spPr/>
        <p:txBody>
          <a:bodyPr/>
          <a:lstStyle/>
          <a:p>
            <a:pPr marL="609600" indent="-609600" eaLnBrk="1" hangingPunct="1">
              <a:spcBef>
                <a:spcPct val="60000"/>
              </a:spcBef>
            </a:pPr>
            <a:r>
              <a:rPr lang="en-US" smtClean="0"/>
              <a:t>Describe project management plan development, including content, using guidelines and templates for developing plans, and performing a stakeholder analysis to help manage relationships.</a:t>
            </a:r>
          </a:p>
          <a:p>
            <a:pPr marL="609600" indent="-609600" eaLnBrk="1" hangingPunct="1">
              <a:spcBef>
                <a:spcPct val="60000"/>
              </a:spcBef>
            </a:pPr>
            <a:r>
              <a:rPr lang="en-US" smtClean="0"/>
              <a:t>Explain project execution, its relationship to project planning, the factors related to successful results, and tools and techniques to assist in project execution.</a:t>
            </a:r>
          </a:p>
          <a:p>
            <a:pPr marL="609600" indent="-609600" eaLnBrk="1" hangingPunct="1">
              <a:spcBef>
                <a:spcPct val="60000"/>
              </a:spcBef>
            </a:pPr>
            <a:r>
              <a:rPr lang="en-US" smtClean="0"/>
              <a:t>Describe the process of monitoring and controlling project work.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4"/>
          <p:cNvSpPr>
            <a:spLocks noGrp="1"/>
          </p:cNvSpPr>
          <p:nvPr>
            <p:ph type="sldNum" sz="quarter" idx="11"/>
          </p:nvPr>
        </p:nvSpPr>
        <p:spPr>
          <a:noFill/>
        </p:spPr>
        <p:txBody>
          <a:bodyPr/>
          <a:lstStyle/>
          <a:p>
            <a:fld id="{B4546BF3-25DB-4113-BE35-0A6D20CD5EE5}" type="slidenum">
              <a:rPr lang="en-US"/>
              <a:pPr/>
              <a:t>4</a:t>
            </a:fld>
            <a:endParaRPr lang="en-US"/>
          </a:p>
        </p:txBody>
      </p:sp>
      <p:sp>
        <p:nvSpPr>
          <p:cNvPr id="7172" name="Rectangle 2"/>
          <p:cNvSpPr>
            <a:spLocks noGrp="1" noChangeArrowheads="1"/>
          </p:cNvSpPr>
          <p:nvPr>
            <p:ph type="title"/>
          </p:nvPr>
        </p:nvSpPr>
        <p:spPr/>
        <p:txBody>
          <a:bodyPr/>
          <a:lstStyle/>
          <a:p>
            <a:pPr eaLnBrk="1" hangingPunct="1"/>
            <a:r>
              <a:rPr lang="en-US" smtClean="0"/>
              <a:t>Learning Objectives</a:t>
            </a:r>
          </a:p>
        </p:txBody>
      </p:sp>
      <p:sp>
        <p:nvSpPr>
          <p:cNvPr id="7173" name="Rectangle 3"/>
          <p:cNvSpPr>
            <a:spLocks noGrp="1" noChangeArrowheads="1"/>
          </p:cNvSpPr>
          <p:nvPr>
            <p:ph type="body" idx="1"/>
          </p:nvPr>
        </p:nvSpPr>
        <p:spPr/>
        <p:txBody>
          <a:bodyPr/>
          <a:lstStyle/>
          <a:p>
            <a:pPr marL="609600" indent="-609600" eaLnBrk="1" hangingPunct="1">
              <a:spcBef>
                <a:spcPct val="100000"/>
              </a:spcBef>
            </a:pPr>
            <a:r>
              <a:rPr lang="en-US" smtClean="0"/>
              <a:t>Understand the integrated change control process, planning for and managing changes on information technology projects, and developing and using a change control system.</a:t>
            </a:r>
          </a:p>
          <a:p>
            <a:pPr marL="609600" indent="-609600" eaLnBrk="1" hangingPunct="1">
              <a:spcBef>
                <a:spcPct val="100000"/>
              </a:spcBef>
            </a:pPr>
            <a:r>
              <a:rPr lang="en-US" smtClean="0"/>
              <a:t>Explain the importance of developing and following good procedures for closing projects.</a:t>
            </a:r>
          </a:p>
          <a:p>
            <a:pPr marL="609600" indent="-609600" eaLnBrk="1" hangingPunct="1">
              <a:spcBef>
                <a:spcPct val="100000"/>
              </a:spcBef>
            </a:pPr>
            <a:r>
              <a:rPr lang="en-US" smtClean="0"/>
              <a:t>Describe how software can assist in project integration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4"/>
          <p:cNvSpPr>
            <a:spLocks noGrp="1"/>
          </p:cNvSpPr>
          <p:nvPr>
            <p:ph type="sldNum" sz="quarter" idx="11"/>
          </p:nvPr>
        </p:nvSpPr>
        <p:spPr>
          <a:noFill/>
        </p:spPr>
        <p:txBody>
          <a:bodyPr/>
          <a:lstStyle/>
          <a:p>
            <a:fld id="{60C50488-25D2-47D5-A318-6AC669FC65BC}" type="slidenum">
              <a:rPr lang="en-US"/>
              <a:pPr/>
              <a:t>5</a:t>
            </a:fld>
            <a:endParaRPr lang="en-US"/>
          </a:p>
        </p:txBody>
      </p:sp>
      <p:sp>
        <p:nvSpPr>
          <p:cNvPr id="8196" name="Rectangle 2"/>
          <p:cNvSpPr>
            <a:spLocks noGrp="1" noChangeArrowheads="1"/>
          </p:cNvSpPr>
          <p:nvPr>
            <p:ph type="title"/>
          </p:nvPr>
        </p:nvSpPr>
        <p:spPr/>
        <p:txBody>
          <a:bodyPr/>
          <a:lstStyle/>
          <a:p>
            <a:pPr eaLnBrk="1" hangingPunct="1"/>
            <a:r>
              <a:rPr lang="en-US" sz="4000" smtClean="0"/>
              <a:t>What is Project Integration Management?</a:t>
            </a:r>
            <a:endParaRPr lang="th-TH" sz="4000" smtClean="0"/>
          </a:p>
        </p:txBody>
      </p:sp>
      <p:sp>
        <p:nvSpPr>
          <p:cNvPr id="8197" name="Rectangle 3"/>
          <p:cNvSpPr>
            <a:spLocks noGrp="1" noChangeArrowheads="1"/>
          </p:cNvSpPr>
          <p:nvPr>
            <p:ph type="body" idx="1"/>
          </p:nvPr>
        </p:nvSpPr>
        <p:spPr/>
        <p:txBody>
          <a:bodyPr/>
          <a:lstStyle/>
          <a:p>
            <a:pPr eaLnBrk="1" hangingPunct="1"/>
            <a:r>
              <a:rPr lang="en-US" smtClean="0"/>
              <a:t>Project integration management involves coor</a:t>
            </a:r>
            <a:r>
              <a:rPr lang="en-US" smtClean="0">
                <a:cs typeface="Angsana New" pitchFamily="18" charset="-34"/>
              </a:rPr>
              <a:t>dinating all</a:t>
            </a:r>
            <a:r>
              <a:rPr lang="th-TH" smtClean="0">
                <a:cs typeface="Angsana New" pitchFamily="18" charset="-34"/>
              </a:rPr>
              <a:t> </a:t>
            </a:r>
            <a:r>
              <a:rPr lang="en-US" smtClean="0">
                <a:cs typeface="Angsana New" pitchFamily="18" charset="-34"/>
              </a:rPr>
              <a:t>the other project management knowledge areas throughout a project’s life cycle.</a:t>
            </a:r>
          </a:p>
          <a:p>
            <a:pPr eaLnBrk="1" hangingPunct="1"/>
            <a:r>
              <a:rPr lang="en-US" smtClean="0">
                <a:cs typeface="Angsana New" pitchFamily="18" charset="-34"/>
              </a:rPr>
              <a:t>Integration ensures that all the elements of a project come together at the right times to complete a project successfully.</a:t>
            </a:r>
            <a:endParaRPr lang="th-TH" smtClean="0">
              <a:cs typeface="Angsana New" pitchFamily="18" charset="-3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4"/>
          <p:cNvSpPr>
            <a:spLocks noGrp="1"/>
          </p:cNvSpPr>
          <p:nvPr>
            <p:ph type="sldNum" sz="quarter" idx="11"/>
          </p:nvPr>
        </p:nvSpPr>
        <p:spPr>
          <a:noFill/>
        </p:spPr>
        <p:txBody>
          <a:bodyPr/>
          <a:lstStyle/>
          <a:p>
            <a:fld id="{65A6B848-EBB6-4EA0-8D97-30980B00C973}" type="slidenum">
              <a:rPr lang="en-US"/>
              <a:pPr/>
              <a:t>6</a:t>
            </a:fld>
            <a:endParaRPr lang="en-US"/>
          </a:p>
        </p:txBody>
      </p:sp>
      <p:sp>
        <p:nvSpPr>
          <p:cNvPr id="9220" name="Rectangle 2"/>
          <p:cNvSpPr>
            <a:spLocks noGrp="1" noChangeArrowheads="1"/>
          </p:cNvSpPr>
          <p:nvPr>
            <p:ph type="title"/>
          </p:nvPr>
        </p:nvSpPr>
        <p:spPr>
          <a:xfrm>
            <a:off x="381000" y="457200"/>
            <a:ext cx="8382000" cy="914400"/>
          </a:xfrm>
        </p:spPr>
        <p:txBody>
          <a:bodyPr/>
          <a:lstStyle/>
          <a:p>
            <a:pPr eaLnBrk="1" hangingPunct="1"/>
            <a:r>
              <a:rPr lang="en-US" smtClean="0"/>
              <a:t>Project Integration Management Processes</a:t>
            </a:r>
          </a:p>
        </p:txBody>
      </p:sp>
      <p:sp>
        <p:nvSpPr>
          <p:cNvPr id="9221" name="Rectangle 3"/>
          <p:cNvSpPr>
            <a:spLocks noGrp="1" noChangeArrowheads="1"/>
          </p:cNvSpPr>
          <p:nvPr>
            <p:ph type="body" idx="1"/>
          </p:nvPr>
        </p:nvSpPr>
        <p:spPr>
          <a:xfrm>
            <a:off x="228600" y="1609725"/>
            <a:ext cx="8491538" cy="4791075"/>
          </a:xfrm>
        </p:spPr>
        <p:txBody>
          <a:bodyPr/>
          <a:lstStyle/>
          <a:p>
            <a:pPr marL="609600" indent="-609600" eaLnBrk="1" hangingPunct="1"/>
            <a:r>
              <a:rPr lang="en-US" sz="2600" b="1" smtClean="0"/>
              <a:t>Develop the project charter</a:t>
            </a:r>
            <a:r>
              <a:rPr lang="en-US" sz="2600" smtClean="0"/>
              <a:t>: Work with stakeholders to create the document that formally authorizes a project—the charter.</a:t>
            </a:r>
          </a:p>
          <a:p>
            <a:pPr marL="609600" indent="-609600" eaLnBrk="1" hangingPunct="1"/>
            <a:r>
              <a:rPr lang="en-US" sz="2600" b="1" smtClean="0"/>
              <a:t>Develop the preliminary project scope statement</a:t>
            </a:r>
            <a:r>
              <a:rPr lang="en-US" sz="2600" smtClean="0"/>
              <a:t>: Work with stakeholders, especially users of the project’s products, services, or results, to develop the high-level scope requirements and create a preliminary project scope statement.</a:t>
            </a:r>
            <a:endParaRPr lang="en-US" sz="2600" b="1" smtClean="0"/>
          </a:p>
          <a:p>
            <a:pPr marL="609600" indent="-609600" eaLnBrk="1" hangingPunct="1"/>
            <a:r>
              <a:rPr lang="en-US" sz="2600" b="1" smtClean="0"/>
              <a:t>Develop the project management plan</a:t>
            </a:r>
            <a:r>
              <a:rPr lang="en-US" sz="2600" smtClean="0"/>
              <a:t>: Coordinate all planning efforts to create a consistent, coherent document—the project management plan.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4"/>
          <p:cNvSpPr>
            <a:spLocks noGrp="1"/>
          </p:cNvSpPr>
          <p:nvPr>
            <p:ph type="sldNum" sz="quarter" idx="11"/>
          </p:nvPr>
        </p:nvSpPr>
        <p:spPr>
          <a:noFill/>
        </p:spPr>
        <p:txBody>
          <a:bodyPr/>
          <a:lstStyle/>
          <a:p>
            <a:fld id="{091B4326-A375-4174-938C-5DEF6283F5E7}" type="slidenum">
              <a:rPr lang="en-US"/>
              <a:pPr/>
              <a:t>7</a:t>
            </a:fld>
            <a:endParaRPr lang="en-US"/>
          </a:p>
        </p:txBody>
      </p:sp>
      <p:sp>
        <p:nvSpPr>
          <p:cNvPr id="10244" name="Rectangle 2"/>
          <p:cNvSpPr>
            <a:spLocks noGrp="1" noChangeArrowheads="1"/>
          </p:cNvSpPr>
          <p:nvPr>
            <p:ph type="title"/>
          </p:nvPr>
        </p:nvSpPr>
        <p:spPr>
          <a:xfrm>
            <a:off x="381000" y="381000"/>
            <a:ext cx="8382000" cy="914400"/>
          </a:xfrm>
        </p:spPr>
        <p:txBody>
          <a:bodyPr/>
          <a:lstStyle/>
          <a:p>
            <a:pPr eaLnBrk="1" hangingPunct="1"/>
            <a:r>
              <a:rPr lang="en-US" sz="4000" smtClean="0"/>
              <a:t>Project Integration Management Processes (cont’d)</a:t>
            </a:r>
          </a:p>
        </p:txBody>
      </p:sp>
      <p:sp>
        <p:nvSpPr>
          <p:cNvPr id="10245" name="Rectangle 3"/>
          <p:cNvSpPr>
            <a:spLocks noGrp="1" noChangeArrowheads="1"/>
          </p:cNvSpPr>
          <p:nvPr>
            <p:ph type="body" idx="1"/>
          </p:nvPr>
        </p:nvSpPr>
        <p:spPr>
          <a:xfrm>
            <a:off x="381000" y="1676400"/>
            <a:ext cx="8458200" cy="4419600"/>
          </a:xfrm>
        </p:spPr>
        <p:txBody>
          <a:bodyPr/>
          <a:lstStyle/>
          <a:p>
            <a:pPr marL="609600" indent="-609600" eaLnBrk="1" hangingPunct="1"/>
            <a:r>
              <a:rPr lang="en-US" sz="2600" b="1" smtClean="0"/>
              <a:t>Direct and manage project execution</a:t>
            </a:r>
            <a:r>
              <a:rPr lang="en-US" sz="2600" smtClean="0"/>
              <a:t>:</a:t>
            </a:r>
            <a:r>
              <a:rPr lang="en-US" sz="2600" b="1" smtClean="0"/>
              <a:t> </a:t>
            </a:r>
            <a:r>
              <a:rPr lang="en-US" sz="2600" smtClean="0"/>
              <a:t>Carry out the project management plan by performing the activities included in it.</a:t>
            </a:r>
          </a:p>
          <a:p>
            <a:pPr marL="609600" indent="-609600" eaLnBrk="1" hangingPunct="1"/>
            <a:r>
              <a:rPr lang="en-US" sz="2600" b="1" smtClean="0"/>
              <a:t>Monitor and control the project work</a:t>
            </a:r>
            <a:r>
              <a:rPr lang="en-US" sz="2600" smtClean="0"/>
              <a:t>: Oversee project work to meet the performance objectives of the project.</a:t>
            </a:r>
          </a:p>
          <a:p>
            <a:pPr marL="609600" indent="-609600" eaLnBrk="1" hangingPunct="1"/>
            <a:r>
              <a:rPr lang="en-US" sz="2600" b="1" smtClean="0"/>
              <a:t>Perform integrated change control</a:t>
            </a:r>
            <a:r>
              <a:rPr lang="en-US" sz="2600" smtClean="0"/>
              <a:t>: Coordinate changes that affect the project’s deliverables and organizational process assets.</a:t>
            </a:r>
          </a:p>
          <a:p>
            <a:pPr marL="609600" indent="-609600" eaLnBrk="1" hangingPunct="1"/>
            <a:r>
              <a:rPr lang="en-US" sz="2600" b="1" smtClean="0"/>
              <a:t>Close the project</a:t>
            </a:r>
            <a:r>
              <a:rPr lang="en-US" sz="2600" smtClean="0"/>
              <a:t>: Finalize all project activities to formally close the project.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4"/>
          <p:cNvSpPr>
            <a:spLocks noGrp="1"/>
          </p:cNvSpPr>
          <p:nvPr>
            <p:ph type="sldNum" sz="quarter" idx="11"/>
          </p:nvPr>
        </p:nvSpPr>
        <p:spPr>
          <a:noFill/>
        </p:spPr>
        <p:txBody>
          <a:bodyPr/>
          <a:lstStyle/>
          <a:p>
            <a:fld id="{70EB1F0E-D048-4BCC-A86D-80DA5CCFAD9F}" type="slidenum">
              <a:rPr lang="en-US"/>
              <a:pPr/>
              <a:t>8</a:t>
            </a:fld>
            <a:endParaRPr lang="en-US"/>
          </a:p>
        </p:txBody>
      </p:sp>
      <p:sp>
        <p:nvSpPr>
          <p:cNvPr id="11268" name="Rectangle 2"/>
          <p:cNvSpPr>
            <a:spLocks noGrp="1" noChangeArrowheads="1"/>
          </p:cNvSpPr>
          <p:nvPr>
            <p:ph type="title"/>
          </p:nvPr>
        </p:nvSpPr>
        <p:spPr/>
        <p:txBody>
          <a:bodyPr/>
          <a:lstStyle/>
          <a:p>
            <a:pPr eaLnBrk="1" hangingPunct="1"/>
            <a:r>
              <a:rPr lang="en-US" sz="3600" smtClean="0"/>
              <a:t>The Key to Overall Project Success: Good Project Integration Management</a:t>
            </a:r>
            <a:endParaRPr lang="th-TH" sz="3600" smtClean="0"/>
          </a:p>
        </p:txBody>
      </p:sp>
      <p:sp>
        <p:nvSpPr>
          <p:cNvPr id="11269" name="Rectangle 3"/>
          <p:cNvSpPr>
            <a:spLocks noGrp="1" noChangeArrowheads="1"/>
          </p:cNvSpPr>
          <p:nvPr>
            <p:ph type="body" idx="1"/>
          </p:nvPr>
        </p:nvSpPr>
        <p:spPr/>
        <p:txBody>
          <a:bodyPr/>
          <a:lstStyle/>
          <a:p>
            <a:pPr eaLnBrk="1" hangingPunct="1"/>
            <a:r>
              <a:rPr lang="en-US" smtClean="0"/>
              <a:t>Coordinating all of the people, plans, and work required to complete a project</a:t>
            </a:r>
          </a:p>
          <a:p>
            <a:pPr eaLnBrk="1" hangingPunct="1"/>
            <a:r>
              <a:rPr lang="en-US" smtClean="0"/>
              <a:t>Focus on the big picture of the project and steer the project team toward successful completion</a:t>
            </a:r>
          </a:p>
          <a:p>
            <a:pPr eaLnBrk="1" hangingPunct="1"/>
            <a:r>
              <a:rPr lang="en-US" smtClean="0"/>
              <a:t>Make final decision when there are conflicts among project goals or people involved</a:t>
            </a:r>
          </a:p>
          <a:p>
            <a:pPr eaLnBrk="1" hangingPunct="1"/>
            <a:r>
              <a:rPr lang="en-US" smtClean="0"/>
              <a:t>Communicate key project information to top management</a:t>
            </a:r>
            <a:endParaRPr lang="th-TH" smtClean="0">
              <a:cs typeface="Angsana New" pitchFamily="18" charset="-3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4"/>
          <p:cNvSpPr>
            <a:spLocks noGrp="1"/>
          </p:cNvSpPr>
          <p:nvPr>
            <p:ph type="sldNum" sz="quarter" idx="11"/>
          </p:nvPr>
        </p:nvSpPr>
        <p:spPr>
          <a:noFill/>
        </p:spPr>
        <p:txBody>
          <a:bodyPr/>
          <a:lstStyle/>
          <a:p>
            <a:fld id="{416BA241-914E-4896-8CED-A182C79239D1}" type="slidenum">
              <a:rPr lang="en-US"/>
              <a:pPr/>
              <a:t>9</a:t>
            </a:fld>
            <a:endParaRPr lang="en-US"/>
          </a:p>
        </p:txBody>
      </p:sp>
      <p:sp>
        <p:nvSpPr>
          <p:cNvPr id="12292" name="Rectangle 2"/>
          <p:cNvSpPr>
            <a:spLocks noGrp="1" noChangeArrowheads="1"/>
          </p:cNvSpPr>
          <p:nvPr>
            <p:ph type="title"/>
          </p:nvPr>
        </p:nvSpPr>
        <p:spPr/>
        <p:txBody>
          <a:bodyPr/>
          <a:lstStyle/>
          <a:p>
            <a:pPr eaLnBrk="1" hangingPunct="1"/>
            <a:r>
              <a:rPr lang="en-US" smtClean="0"/>
              <a:t>Interface Management</a:t>
            </a:r>
            <a:endParaRPr lang="th-TH" smtClean="0"/>
          </a:p>
        </p:txBody>
      </p:sp>
      <p:sp>
        <p:nvSpPr>
          <p:cNvPr id="12293" name="Rectangle 3"/>
          <p:cNvSpPr>
            <a:spLocks noGrp="1" noChangeArrowheads="1"/>
          </p:cNvSpPr>
          <p:nvPr>
            <p:ph type="body" idx="1"/>
          </p:nvPr>
        </p:nvSpPr>
        <p:spPr/>
        <p:txBody>
          <a:bodyPr/>
          <a:lstStyle/>
          <a:p>
            <a:pPr eaLnBrk="1" hangingPunct="1"/>
            <a:r>
              <a:rPr lang="en-US" smtClean="0"/>
              <a:t>Interface management involves identifying and managing the points of interaction b/w various elements of the project</a:t>
            </a:r>
            <a:r>
              <a:rPr lang="en-US" smtClean="0">
                <a:cs typeface="Angsana New" pitchFamily="18" charset="-34"/>
              </a:rPr>
              <a:t>.</a:t>
            </a:r>
          </a:p>
          <a:p>
            <a:pPr eaLnBrk="1" hangingPunct="1"/>
            <a:r>
              <a:rPr lang="en-US" smtClean="0">
                <a:cs typeface="Angsana New" pitchFamily="18" charset="-34"/>
              </a:rPr>
              <a:t>The number of interfaces can increase exponentially as the number of people involved in the project increase.</a:t>
            </a:r>
          </a:p>
          <a:p>
            <a:pPr eaLnBrk="1" hangingPunct="1"/>
            <a:r>
              <a:rPr lang="en-US" smtClean="0">
                <a:cs typeface="Angsana New" pitchFamily="18" charset="-34"/>
              </a:rPr>
              <a:t>The most important jobs of a project manager is to establish and maintain good communication and relationships across organizational interfaces</a:t>
            </a:r>
            <a:endParaRPr lang="th-TH" smtClean="0">
              <a:cs typeface="Angsana New" pitchFamily="18" charset="-34"/>
            </a:endParaRP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aramond"/>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DDDDDD"/>
        </a:lt2>
        <a:accent1>
          <a:srgbClr val="A3B2C1"/>
        </a:accent1>
        <a:accent2>
          <a:srgbClr val="000000"/>
        </a:accent2>
        <a:accent3>
          <a:srgbClr val="FFFFFF"/>
        </a:accent3>
        <a:accent4>
          <a:srgbClr val="000000"/>
        </a:accent4>
        <a:accent5>
          <a:srgbClr val="CED5DD"/>
        </a:accent5>
        <a:accent6>
          <a:srgbClr val="00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1780</TotalTime>
  <Words>1301</Words>
  <Application>Microsoft Office PowerPoint</Application>
  <PresentationFormat>On-screen Show (4:3)</PresentationFormat>
  <Paragraphs>144</Paragraphs>
  <Slides>25</Slides>
  <Notes>0</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Default Design</vt:lpstr>
      <vt:lpstr>Urban</vt:lpstr>
      <vt:lpstr>Lecture :  Project Integration Management</vt:lpstr>
      <vt:lpstr>Learning Objectives</vt:lpstr>
      <vt:lpstr>Learning Objectives</vt:lpstr>
      <vt:lpstr>Learning Objectives</vt:lpstr>
      <vt:lpstr>What is Project Integration Management?</vt:lpstr>
      <vt:lpstr>Project Integration Management Processes</vt:lpstr>
      <vt:lpstr>Project Integration Management Processes (cont’d)</vt:lpstr>
      <vt:lpstr>The Key to Overall Project Success: Good Project Integration Management</vt:lpstr>
      <vt:lpstr>Interface Management</vt:lpstr>
      <vt:lpstr>Strategic Planning and Project Selection</vt:lpstr>
      <vt:lpstr>Strategic Planning and Project Selection</vt:lpstr>
      <vt:lpstr>Methods for Selecting Projects</vt:lpstr>
      <vt:lpstr>Focusing on Broad Organizational Needs</vt:lpstr>
      <vt:lpstr>Categorizing IT Projects</vt:lpstr>
      <vt:lpstr>Financial Analysis of Projects</vt:lpstr>
      <vt:lpstr>Net Present Value Analysis</vt:lpstr>
      <vt:lpstr>Figure 4-2. Net Present Value Example</vt:lpstr>
      <vt:lpstr>Figure 4-3. JWD Consulting NPV Example</vt:lpstr>
      <vt:lpstr>NPV Calculations</vt:lpstr>
      <vt:lpstr>Return on Investment</vt:lpstr>
      <vt:lpstr>Payback Analysis</vt:lpstr>
      <vt:lpstr>Figure 4-4. Charting the Payback Period</vt:lpstr>
      <vt:lpstr>Weighted Scoring Model</vt:lpstr>
      <vt:lpstr>Figure 4-5. Sample Weighted Scoring Model for Project Selection</vt:lpstr>
      <vt:lpstr>Implementing a Balanced Scorecard</vt:lpstr>
    </vt:vector>
  </TitlesOfParts>
  <Company>Augsburg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SYED ALI NAQI KAZMI</cp:lastModifiedBy>
  <cp:revision>175</cp:revision>
  <dcterms:created xsi:type="dcterms:W3CDTF">2001-07-05T23:10:12Z</dcterms:created>
  <dcterms:modified xsi:type="dcterms:W3CDTF">2021-03-12T10:02:57Z</dcterms:modified>
</cp:coreProperties>
</file>