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7" r:id="rId2"/>
    <p:sldId id="268" r:id="rId3"/>
    <p:sldId id="258" r:id="rId4"/>
    <p:sldId id="284" r:id="rId5"/>
    <p:sldId id="270" r:id="rId6"/>
    <p:sldId id="269" r:id="rId7"/>
    <p:sldId id="285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73" r:id="rId22"/>
    <p:sldId id="272" r:id="rId23"/>
    <p:sldId id="274" r:id="rId24"/>
    <p:sldId id="275" r:id="rId25"/>
    <p:sldId id="277" r:id="rId26"/>
    <p:sldId id="278" r:id="rId27"/>
    <p:sldId id="286" r:id="rId28"/>
    <p:sldId id="279" r:id="rId29"/>
    <p:sldId id="288" r:id="rId30"/>
    <p:sldId id="289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1a94dd818d2a48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12:57:35.258" idx="2">
    <p:pos x="3679" y="2022"/>
    <p:text>unwritten rules of behavior that are considered acceptable in a group or society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84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4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9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32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5FF034-438D-478A-A32C-A08D514DD502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ECFDA2-9FCB-4C17-91E7-2E17B38336F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 methods workshops: Building Wisconsin's capacity | REL Midw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9117"/>
            <a:ext cx="12192001" cy="44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95787"/>
            <a:ext cx="11955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</a:rPr>
              <a:t>ADVANCED  RESEARCH METHODS</a:t>
            </a: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79725" y="5839136"/>
            <a:ext cx="3812275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Lecture Two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593448"/>
            <a:ext cx="381726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Instructor</a:t>
            </a:r>
          </a:p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Muhammad Ishtiaq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6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SOURCES OF RESEARCH </a:t>
            </a:r>
            <a:r>
              <a:rPr lang="en-GB" sz="40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Practical experience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200" dirty="0" smtClean="0"/>
              <a:t>Clinical / Professional </a:t>
            </a:r>
            <a:r>
              <a:rPr lang="en-GB" sz="3200" dirty="0"/>
              <a:t>experience provides </a:t>
            </a:r>
            <a:r>
              <a:rPr lang="en-GB" sz="3200" dirty="0" smtClean="0"/>
              <a:t>ample </a:t>
            </a:r>
            <a:r>
              <a:rPr lang="en-GB" sz="3200" dirty="0"/>
              <a:t>opportunities </a:t>
            </a:r>
            <a:r>
              <a:rPr lang="en-GB" sz="3200" dirty="0" smtClean="0"/>
              <a:t>of </a:t>
            </a:r>
            <a:r>
              <a:rPr lang="en-GB" sz="3200" dirty="0"/>
              <a:t>problem identification</a:t>
            </a:r>
            <a:r>
              <a:rPr lang="en-GB" sz="3200" dirty="0" smtClean="0"/>
              <a:t>.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This </a:t>
            </a:r>
            <a:r>
              <a:rPr lang="en-GB" sz="3200" dirty="0"/>
              <a:t>serves as a source for identifying research problems.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4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/>
              <a:t>(Critical appraisal of literature)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When </a:t>
            </a:r>
            <a:r>
              <a:rPr lang="en-GB" sz="4000" dirty="0" smtClean="0"/>
              <a:t>someone </a:t>
            </a:r>
            <a:r>
              <a:rPr lang="en-GB" sz="4000" dirty="0"/>
              <a:t>looks at books, articles, summaries of </a:t>
            </a:r>
            <a:r>
              <a:rPr lang="en-GB" sz="4000" dirty="0" smtClean="0"/>
              <a:t>important </a:t>
            </a:r>
            <a:r>
              <a:rPr lang="en-GB" sz="4000" dirty="0"/>
              <a:t>issues relating to the subject of our interest, pertinent questions may arise</a:t>
            </a:r>
            <a:r>
              <a:rPr lang="en-GB" sz="4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These </a:t>
            </a:r>
            <a:r>
              <a:rPr lang="en-GB" sz="4000" dirty="0"/>
              <a:t>may strike the reader’s mind by stimulating imagination and directly the additional research needed.</a:t>
            </a:r>
          </a:p>
        </p:txBody>
      </p:sp>
    </p:spTree>
    <p:extLst>
      <p:ext uri="{BB962C8B-B14F-4D97-AF65-F5344CB8AC3E}">
        <p14:creationId xmlns:p14="http://schemas.microsoft.com/office/powerpoint/2010/main" val="4234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Previous research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A body of knowledge is developed on a sound research finding.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Usually </a:t>
            </a:r>
            <a:r>
              <a:rPr lang="en-GB" sz="4000" dirty="0"/>
              <a:t>at the end of the research problems are suggested based on the shortcoming of the previous research, these could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15695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Existing </a:t>
            </a:r>
            <a:r>
              <a:rPr lang="en-GB" sz="2800" dirty="0" smtClean="0"/>
              <a:t>theories)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Research </a:t>
            </a:r>
            <a:r>
              <a:rPr lang="en-GB" sz="4000" dirty="0"/>
              <a:t>is a process of theory development and theory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Generally </a:t>
            </a:r>
            <a:r>
              <a:rPr lang="en-GB" sz="4000" dirty="0"/>
              <a:t>a part or parts of a theory are subjected to testing in a </a:t>
            </a:r>
            <a:r>
              <a:rPr lang="en-GB" sz="4000" dirty="0" smtClean="0"/>
              <a:t>specific context.</a:t>
            </a:r>
            <a:endParaRPr lang="en-GB" sz="4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 </a:t>
            </a:r>
            <a:r>
              <a:rPr lang="en-GB" sz="4000" dirty="0"/>
              <a:t>testing of a theory is needed therefore they serve as a good source of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8109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Social issues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Sometimes issues of global contemporary or political issues of relevance are suggested.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smtClean="0"/>
              <a:t>An </a:t>
            </a:r>
            <a:r>
              <a:rPr lang="en-GB" sz="4000" dirty="0"/>
              <a:t>idea for a research may stem from a familiarity with social concerns or controversial social issues.</a:t>
            </a:r>
          </a:p>
        </p:txBody>
      </p:sp>
    </p:spTree>
    <p:extLst>
      <p:ext uri="{BB962C8B-B14F-4D97-AF65-F5344CB8AC3E}">
        <p14:creationId xmlns:p14="http://schemas.microsoft.com/office/powerpoint/2010/main" val="25352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Social issues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Brainstorming </a:t>
            </a:r>
            <a:r>
              <a:rPr lang="en-GB" sz="4000" dirty="0"/>
              <a:t>sessions are good techniques to find new research questions.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Brainstorming </a:t>
            </a:r>
            <a:r>
              <a:rPr lang="en-GB" sz="4000" dirty="0"/>
              <a:t>refers to intensified discussions among interested people of the profession in order to find more ideas to formulate a good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4177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Intuition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Intuitions </a:t>
            </a:r>
            <a:r>
              <a:rPr lang="en-GB" sz="4000" dirty="0"/>
              <a:t>are considered good sources of knowledge as well as sources to find new research problems.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It </a:t>
            </a:r>
            <a:r>
              <a:rPr lang="en-GB" sz="4000" dirty="0"/>
              <a:t>is believed that reflective mind is a good source of ideas, which may be used to find out new and good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28024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(Folklores)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Common beliefs could be right or wrong.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 E.g</a:t>
            </a:r>
            <a:r>
              <a:rPr lang="en-GB" sz="4000" dirty="0"/>
              <a:t>., Studying just before examination decrease the score. </a:t>
            </a:r>
            <a:endParaRPr lang="en-GB" sz="4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A </a:t>
            </a:r>
            <a:r>
              <a:rPr lang="en-GB" sz="4000" dirty="0"/>
              <a:t>researcher can conduct a study to test this.</a:t>
            </a:r>
          </a:p>
        </p:txBody>
      </p:sp>
    </p:spTree>
    <p:extLst>
      <p:ext uri="{BB962C8B-B14F-4D97-AF65-F5344CB8AC3E}">
        <p14:creationId xmlns:p14="http://schemas.microsoft.com/office/powerpoint/2010/main" val="12878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Exposure to field situation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During field exposure researchers get a variety of experiences which may provide plenty of ideas to formulate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30048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Exposure to field situation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During field exposure researchers get a variety of experiences which may provide plenty of ideas to formulate research problems.</a:t>
            </a:r>
          </a:p>
        </p:txBody>
      </p:sp>
    </p:spTree>
    <p:extLst>
      <p:ext uri="{BB962C8B-B14F-4D97-AF65-F5344CB8AC3E}">
        <p14:creationId xmlns:p14="http://schemas.microsoft.com/office/powerpoint/2010/main" val="3325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Course 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2448"/>
            <a:ext cx="10494582" cy="44669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Improve </a:t>
            </a:r>
            <a:r>
              <a:rPr lang="en-GB" dirty="0"/>
              <a:t>your analytical skills based on objective and pragmatic investigation of a situation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own understanding of the research concerns relating to the general public or relating to the management of their place of work as well as to their clients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ability to convert their research concerns into research problem in a clear, objective, and pragmatic manner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Prepare </a:t>
            </a:r>
            <a:r>
              <a:rPr lang="en-GB" dirty="0"/>
              <a:t>a road map or a blueprint of the research, making an appropriate use of various research methodologies and tools learn in this course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Conduct </a:t>
            </a:r>
            <a:r>
              <a:rPr lang="en-GB" dirty="0"/>
              <a:t>the research by following the complete research process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Develop </a:t>
            </a:r>
            <a:r>
              <a:rPr lang="en-GB" dirty="0"/>
              <a:t>your ability to use statistical software for data interpretation like SPSS etc.</a:t>
            </a:r>
          </a:p>
        </p:txBody>
      </p:sp>
    </p:spTree>
    <p:extLst>
      <p:ext uri="{BB962C8B-B14F-4D97-AF65-F5344CB8AC3E}">
        <p14:creationId xmlns:p14="http://schemas.microsoft.com/office/powerpoint/2010/main" val="13852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SOURCES OF RESEARCH </a:t>
            </a:r>
            <a:r>
              <a:rPr lang="en-GB" sz="32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CONSULTATIONS WITH EXPERTS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600" dirty="0"/>
              <a:t>Experts are believed to have sound experience of their respective field, which may suggest a significant problem to be studied</a:t>
            </a:r>
            <a:r>
              <a:rPr lang="en-GB" sz="36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/>
              <a:t> In addition experts may help in finding a current problem of discipline to be solved which may serve as a basis for formulation of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4804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>
              <a:buClr>
                <a:srgbClr val="1CADE4"/>
              </a:buClr>
            </a:pPr>
            <a:endParaRPr lang="en-GB" sz="4400" dirty="0" smtClean="0">
              <a:solidFill>
                <a:prstClr val="black"/>
              </a:solidFill>
            </a:endParaRPr>
          </a:p>
          <a:p>
            <a:pPr lvl="0" algn="just">
              <a:buClr>
                <a:srgbClr val="1CADE4"/>
              </a:buClr>
            </a:pPr>
            <a:r>
              <a:rPr lang="en-GB" sz="4400" dirty="0" smtClean="0">
                <a:solidFill>
                  <a:prstClr val="black"/>
                </a:solidFill>
              </a:rPr>
              <a:t>But </a:t>
            </a:r>
            <a:r>
              <a:rPr lang="en-GB" sz="4400" dirty="0">
                <a:solidFill>
                  <a:prstClr val="black"/>
                </a:solidFill>
              </a:rPr>
              <a:t>the core question is: whether all problems require research.</a:t>
            </a:r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265" y="2084833"/>
            <a:ext cx="4817659" cy="39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Rises in the price of warm clothes during winter;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Preferring admission in public universities over private universities;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Crisis of accommodations in sea resorts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Traffic jam in the city street after office hours;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High sales in department stores after an offer of a discount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Is research needed </a:t>
            </a:r>
            <a:r>
              <a:rPr lang="en-GB" sz="3600" dirty="0">
                <a:solidFill>
                  <a:srgbClr val="FF0000"/>
                </a:solidFill>
              </a:rPr>
              <a:t>to identify the factors that make </a:t>
            </a:r>
            <a:r>
              <a:rPr lang="en-GB" sz="3600" dirty="0" smtClean="0">
                <a:solidFill>
                  <a:srgbClr val="FF0000"/>
                </a:solidFill>
              </a:rPr>
              <a:t>the above differences?</a:t>
            </a:r>
          </a:p>
        </p:txBody>
      </p:sp>
    </p:spTree>
    <p:extLst>
      <p:ext uri="{BB962C8B-B14F-4D97-AF65-F5344CB8AC3E}">
        <p14:creationId xmlns:p14="http://schemas.microsoft.com/office/powerpoint/2010/main" val="844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Rises in the price of warm clothes during winter;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Preferring admission in public universities over private universities;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Crisis of accommodations in sea resorts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Traffic jam in the city street after office hours;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High sales in department stores after an offer of a discount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Hence </a:t>
            </a:r>
            <a:r>
              <a:rPr lang="en-GB" sz="3600" dirty="0">
                <a:solidFill>
                  <a:srgbClr val="FF0000"/>
                </a:solidFill>
              </a:rPr>
              <a:t>no research is needed to identify the factors that make this difference.</a:t>
            </a:r>
          </a:p>
        </p:txBody>
      </p:sp>
    </p:spTree>
    <p:extLst>
      <p:ext uri="{BB962C8B-B14F-4D97-AF65-F5344CB8AC3E}">
        <p14:creationId xmlns:p14="http://schemas.microsoft.com/office/powerpoint/2010/main" val="23242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Keeping </a:t>
            </a:r>
            <a:r>
              <a:rPr lang="en-GB" sz="3200" dirty="0"/>
              <a:t>this point in view, we must draw a line between a research problem and a non-research problem</a:t>
            </a:r>
            <a:r>
              <a:rPr lang="en-GB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Researchers </a:t>
            </a:r>
            <a:r>
              <a:rPr lang="en-GB" sz="3200" dirty="0"/>
              <a:t>need to identify both;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Non-research </a:t>
            </a:r>
            <a:r>
              <a:rPr lang="en-GB" sz="2800" dirty="0"/>
              <a:t>Problem, and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Research </a:t>
            </a:r>
            <a:r>
              <a:rPr lang="en-GB" sz="2800" dirty="0"/>
              <a:t>Problem.</a:t>
            </a:r>
            <a:endParaRPr lang="en-GB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Intuitively</a:t>
            </a:r>
            <a:r>
              <a:rPr lang="en-GB" sz="3200" dirty="0"/>
              <a:t>, researchable problems are those who have a possibility of thorough verification investigation, which can be effected through the analysis and collection of data,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</a:t>
            </a:r>
            <a:r>
              <a:rPr lang="en-GB" sz="3200" dirty="0" smtClean="0"/>
              <a:t>While </a:t>
            </a:r>
            <a:r>
              <a:rPr lang="en-GB" sz="3200" dirty="0"/>
              <a:t>the non-research problems do not need to go through these processes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2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6" y="585216"/>
            <a:ext cx="10577014" cy="1499616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Types of research problem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 smtClean="0"/>
              <a:t>Research </a:t>
            </a:r>
            <a:r>
              <a:rPr lang="en-GB" sz="3200" dirty="0"/>
              <a:t>problems are of three types: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Descriptive </a:t>
            </a:r>
            <a:r>
              <a:rPr lang="en-GB" sz="3200" dirty="0" smtClean="0"/>
              <a:t>Research Problems </a:t>
            </a:r>
            <a:r>
              <a:rPr lang="en-GB" sz="3200" dirty="0"/>
              <a:t>(pertains to issues which need studying</a:t>
            </a:r>
            <a:r>
              <a:rPr lang="en-GB" sz="3200" dirty="0" smtClean="0"/>
              <a:t>);</a:t>
            </a:r>
            <a:endParaRPr lang="en-GB" sz="3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Relational </a:t>
            </a:r>
            <a:r>
              <a:rPr lang="en-GB" sz="3200" dirty="0"/>
              <a:t>R</a:t>
            </a:r>
            <a:r>
              <a:rPr lang="en-GB" sz="3200" dirty="0" smtClean="0"/>
              <a:t>esearch </a:t>
            </a:r>
            <a:r>
              <a:rPr lang="en-GB" sz="3200" dirty="0"/>
              <a:t>P</a:t>
            </a:r>
            <a:r>
              <a:rPr lang="en-GB" sz="3200" dirty="0" smtClean="0"/>
              <a:t>roblems </a:t>
            </a:r>
            <a:r>
              <a:rPr lang="en-GB" sz="3200" dirty="0"/>
              <a:t>(research questions which focus on the relationship between two or more factors), and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 C</a:t>
            </a:r>
            <a:r>
              <a:rPr lang="en-GB" sz="3200" dirty="0" smtClean="0"/>
              <a:t>ausal </a:t>
            </a:r>
            <a:r>
              <a:rPr lang="en-GB" sz="3200" dirty="0"/>
              <a:t>R</a:t>
            </a:r>
            <a:r>
              <a:rPr lang="en-GB" sz="3200" dirty="0" smtClean="0"/>
              <a:t>esearch Problems  (look </a:t>
            </a:r>
            <a:r>
              <a:rPr lang="en-GB" sz="3200" dirty="0"/>
              <a:t>at cause and effect).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Types of research </a:t>
            </a:r>
            <a:r>
              <a:rPr lang="en-GB" sz="4000" b="1" dirty="0" smtClean="0"/>
              <a:t>problem </a:t>
            </a:r>
            <a:r>
              <a:rPr lang="en-GB" sz="2400" dirty="0" smtClean="0"/>
              <a:t>(Descriptive </a:t>
            </a:r>
            <a:r>
              <a:rPr lang="en-GB" sz="2400" dirty="0"/>
              <a:t>Research </a:t>
            </a:r>
            <a:r>
              <a:rPr lang="en-GB" sz="2400" dirty="0" smtClean="0"/>
              <a:t>Problems)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Descriptive research problems focus on questions like ‘what is…..?’, with its main aim to describe the situation, state or the existence of certain specific phenomena.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They </a:t>
            </a:r>
            <a:r>
              <a:rPr lang="en-GB" sz="3200" dirty="0"/>
              <a:t>seek to depict what already exists in a group or population.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For </a:t>
            </a:r>
            <a:r>
              <a:rPr lang="en-GB" sz="3200" dirty="0"/>
              <a:t>such studies, surveys and opinion polls are best suitable because they require systematic observation of social issues.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3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Types of research problem </a:t>
            </a:r>
            <a:r>
              <a:rPr lang="en-GB" sz="2400" dirty="0"/>
              <a:t>(Descriptive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For example, ‘what are the main factors affecting consumers’ purchase decisions?’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These </a:t>
            </a:r>
            <a:r>
              <a:rPr lang="en-GB" sz="3200" dirty="0"/>
              <a:t>problems use two different ways to collect data- </a:t>
            </a:r>
            <a:r>
              <a:rPr lang="en-GB" sz="3200" dirty="0">
                <a:solidFill>
                  <a:srgbClr val="FFC000"/>
                </a:solidFill>
              </a:rPr>
              <a:t>cross-sectional</a:t>
            </a:r>
            <a:r>
              <a:rPr lang="en-GB" sz="3200" dirty="0"/>
              <a:t> studies and </a:t>
            </a:r>
            <a:r>
              <a:rPr lang="en-GB" sz="3200" dirty="0">
                <a:solidFill>
                  <a:srgbClr val="FFC000"/>
                </a:solidFill>
              </a:rPr>
              <a:t>longitudinal</a:t>
            </a:r>
            <a:r>
              <a:rPr lang="en-GB" sz="3200" dirty="0"/>
              <a:t> studies. </a:t>
            </a:r>
            <a:r>
              <a:rPr lang="en-GB" sz="3200" dirty="0">
                <a:solidFill>
                  <a:srgbClr val="FF0000"/>
                </a:solidFill>
              </a:rPr>
              <a:t>Cross-sectional studies provide a snapshot of data at a certain moment in time. On the other hand, longitudinal studies involve a fixed and stable sample that is measured repeatedly over time. </a:t>
            </a:r>
            <a:endParaRPr lang="en-GB" sz="32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However</a:t>
            </a:r>
            <a:r>
              <a:rPr lang="en-GB" sz="3200" dirty="0"/>
              <a:t>, in both cases, methods that can be used to </a:t>
            </a:r>
            <a:r>
              <a:rPr lang="en-GB" sz="3200" dirty="0">
                <a:solidFill>
                  <a:srgbClr val="FF0000"/>
                </a:solidFill>
              </a:rPr>
              <a:t>collect data include mail, online or offline surveys, and interviews.</a:t>
            </a:r>
            <a:r>
              <a:rPr lang="en-GB" sz="3200" dirty="0"/>
              <a:t>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When </a:t>
            </a:r>
            <a:r>
              <a:rPr lang="en-GB" sz="3200" dirty="0"/>
              <a:t>a researcher is dealing with a descriptive research problem, there can </a:t>
            </a:r>
            <a:r>
              <a:rPr lang="en-GB" sz="3200" dirty="0">
                <a:solidFill>
                  <a:srgbClr val="FF0000"/>
                </a:solidFill>
              </a:rPr>
              <a:t>be no manipulation </a:t>
            </a:r>
            <a:r>
              <a:rPr lang="en-GB" sz="3200" dirty="0"/>
              <a:t>in the variables and hypotheses as they are usually </a:t>
            </a:r>
            <a:r>
              <a:rPr lang="en-GB" sz="3200" dirty="0" err="1">
                <a:solidFill>
                  <a:srgbClr val="FF0000"/>
                </a:solidFill>
              </a:rPr>
              <a:t>nondirectional</a:t>
            </a:r>
            <a:r>
              <a:rPr lang="en-GB" sz="3200" dirty="0"/>
              <a:t> </a:t>
            </a:r>
            <a:r>
              <a:rPr lang="en-GB" sz="2600" dirty="0"/>
              <a:t>(</a:t>
            </a:r>
            <a:r>
              <a:rPr lang="en-GB" sz="2600" dirty="0" err="1"/>
              <a:t>Hashimi</a:t>
            </a:r>
            <a:r>
              <a:rPr lang="en-GB" sz="2600" dirty="0"/>
              <a:t>, 2015)</a:t>
            </a:r>
            <a:r>
              <a:rPr lang="en-GB" sz="32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071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</a:t>
            </a:r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problem </a:t>
            </a:r>
            <a:r>
              <a:rPr lang="en-GB" sz="2400" dirty="0" smtClean="0"/>
              <a:t>(Relational </a:t>
            </a:r>
            <a:r>
              <a:rPr lang="en-GB" sz="2400" dirty="0"/>
              <a:t>Research </a:t>
            </a:r>
            <a:r>
              <a:rPr lang="en-GB" sz="2400" dirty="0" smtClean="0"/>
              <a:t>Problems)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This research problem states that </a:t>
            </a:r>
            <a:r>
              <a:rPr lang="en-GB" sz="3200" dirty="0">
                <a:solidFill>
                  <a:srgbClr val="FF0000"/>
                </a:solidFill>
              </a:rPr>
              <a:t>some sort of relationship between two variables</a:t>
            </a:r>
            <a:r>
              <a:rPr lang="en-GB" sz="3200" dirty="0"/>
              <a:t> needs to be investigated.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rgbClr val="FF0000"/>
                </a:solidFill>
              </a:rPr>
              <a:t>The </a:t>
            </a:r>
            <a:r>
              <a:rPr lang="en-GB" sz="3200" dirty="0">
                <a:solidFill>
                  <a:srgbClr val="FF0000"/>
                </a:solidFill>
              </a:rPr>
              <a:t>aim is to investigate the qualities or characteristics that are connected in some way</a:t>
            </a:r>
            <a:r>
              <a:rPr lang="en-GB" sz="32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For </a:t>
            </a:r>
            <a:r>
              <a:rPr lang="en-GB" sz="3200" dirty="0"/>
              <a:t>example, 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‘how is the experience of a teacher related to his/ her teaching style?’ </a:t>
            </a:r>
            <a:endParaRPr lang="en-GB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Thus </a:t>
            </a:r>
            <a:r>
              <a:rPr lang="en-GB" sz="3200" dirty="0"/>
              <a:t>this sort of research problem </a:t>
            </a:r>
            <a:r>
              <a:rPr lang="en-GB" sz="3200" dirty="0">
                <a:solidFill>
                  <a:srgbClr val="FF0000"/>
                </a:solidFill>
              </a:rPr>
              <a:t>requires more than one variable </a:t>
            </a:r>
            <a:r>
              <a:rPr lang="en-GB" sz="3200" dirty="0"/>
              <a:t>that describes the relationship between them </a:t>
            </a:r>
            <a:r>
              <a:rPr lang="en-GB" sz="3200" dirty="0" smtClean="0"/>
              <a:t>   </a:t>
            </a:r>
          </a:p>
          <a:p>
            <a:pPr marL="0" indent="0" algn="just">
              <a:buNone/>
            </a:pPr>
            <a:r>
              <a:rPr lang="en-GB" sz="3200" dirty="0"/>
              <a:t> </a:t>
            </a:r>
            <a:r>
              <a:rPr lang="en-GB" sz="3200" dirty="0" smtClean="0"/>
              <a:t>                                                                </a:t>
            </a:r>
            <a:r>
              <a:rPr lang="en-GB" sz="2400" dirty="0" smtClean="0"/>
              <a:t>(</a:t>
            </a:r>
            <a:r>
              <a:rPr lang="en-GB" sz="2400" dirty="0" err="1"/>
              <a:t>Hartanska</a:t>
            </a:r>
            <a:r>
              <a:rPr lang="en-GB" sz="2400" dirty="0"/>
              <a:t>, 2014</a:t>
            </a:r>
            <a:r>
              <a:rPr lang="en-GB" sz="24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28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Causal research problems focus on </a:t>
            </a:r>
            <a:r>
              <a:rPr lang="en-GB" sz="3200" dirty="0" smtClean="0">
                <a:solidFill>
                  <a:srgbClr val="FF0000"/>
                </a:solidFill>
              </a:rPr>
              <a:t>identifying the extent and </a:t>
            </a:r>
            <a:r>
              <a:rPr lang="en-GB" sz="3200" dirty="0">
                <a:solidFill>
                  <a:srgbClr val="FF0000"/>
                </a:solidFill>
              </a:rPr>
              <a:t>nature of cause and effect </a:t>
            </a:r>
            <a:r>
              <a:rPr lang="en-GB" sz="3200" dirty="0" smtClean="0">
                <a:solidFill>
                  <a:srgbClr val="FF0000"/>
                </a:solidFill>
              </a:rPr>
              <a:t>relationships.</a:t>
            </a:r>
            <a:r>
              <a:rPr lang="en-GB" sz="3200" dirty="0" smtClean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rgbClr val="FF0000"/>
                </a:solidFill>
              </a:rPr>
              <a:t>Such </a:t>
            </a:r>
            <a:r>
              <a:rPr lang="en-GB" sz="3200" dirty="0">
                <a:solidFill>
                  <a:srgbClr val="FF0000"/>
                </a:solidFill>
              </a:rPr>
              <a:t>research problems help in assessing the impact of some changes on existing norms and processes. </a:t>
            </a:r>
            <a:endParaRPr lang="en-GB" sz="32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They </a:t>
            </a:r>
            <a:r>
              <a:rPr lang="en-GB" sz="3200" dirty="0"/>
              <a:t>thus </a:t>
            </a:r>
            <a:r>
              <a:rPr lang="en-GB" sz="3200" dirty="0">
                <a:solidFill>
                  <a:srgbClr val="FF0000"/>
                </a:solidFill>
              </a:rPr>
              <a:t>identify patterns of relationships </a:t>
            </a:r>
            <a:r>
              <a:rPr lang="en-GB" sz="3200" dirty="0"/>
              <a:t>between different elements</a:t>
            </a:r>
            <a:r>
              <a:rPr lang="en-GB" sz="32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33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8358" y="1912258"/>
            <a:ext cx="71636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</a:rPr>
              <a:t>Steps in Research Process</a:t>
            </a: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/>
              <a:t>For example, </a:t>
            </a:r>
            <a:r>
              <a:rPr lang="en-GB" sz="3200" dirty="0">
                <a:solidFill>
                  <a:schemeClr val="accent5"/>
                </a:solidFill>
              </a:rPr>
              <a:t>‘how does online education affect student’s learning abilities?’ </a:t>
            </a:r>
            <a:endParaRPr lang="en-GB" sz="3200" dirty="0" smtClean="0">
              <a:solidFill>
                <a:schemeClr val="accent5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In </a:t>
            </a:r>
            <a:r>
              <a:rPr lang="en-GB" sz="3200" dirty="0"/>
              <a:t>such cases,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experiments are the most popular way of collecting primary data. </a:t>
            </a:r>
            <a:endParaRPr lang="en-GB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Here</a:t>
            </a:r>
            <a:r>
              <a:rPr lang="en-GB" sz="3200" dirty="0"/>
              <a:t>, the </a:t>
            </a:r>
            <a:r>
              <a:rPr lang="en-GB" sz="3200" dirty="0">
                <a:solidFill>
                  <a:srgbClr val="FF0000"/>
                </a:solidFill>
              </a:rPr>
              <a:t>hypothesis is usually directional</a:t>
            </a:r>
            <a:r>
              <a:rPr lang="en-GB" sz="3200" dirty="0"/>
              <a:t>, i.e. explaining how one factor affects the behaviour of another one.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Such </a:t>
            </a:r>
            <a:r>
              <a:rPr lang="en-GB" sz="3200" dirty="0"/>
              <a:t>studies give the </a:t>
            </a:r>
            <a:r>
              <a:rPr lang="en-GB" sz="3200" dirty="0">
                <a:solidFill>
                  <a:srgbClr val="FF0000"/>
                </a:solidFill>
              </a:rPr>
              <a:t>researcher the freedom to manipulate the variables as desired</a:t>
            </a:r>
            <a:r>
              <a:rPr lang="en-GB" sz="3200" dirty="0"/>
              <a:t>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rgbClr val="FF0000"/>
                </a:solidFill>
              </a:rPr>
              <a:t>Data </a:t>
            </a:r>
            <a:r>
              <a:rPr lang="en-GB" sz="3200" dirty="0">
                <a:solidFill>
                  <a:srgbClr val="FF0000"/>
                </a:solidFill>
              </a:rPr>
              <a:t>for causal research </a:t>
            </a:r>
            <a:r>
              <a:rPr lang="en-GB" sz="3200" dirty="0"/>
              <a:t>can be collected in two ways: </a:t>
            </a:r>
            <a:r>
              <a:rPr lang="en-GB" sz="3200" dirty="0">
                <a:solidFill>
                  <a:srgbClr val="FF0000"/>
                </a:solidFill>
              </a:rPr>
              <a:t>laboratory experiments and field experiments</a:t>
            </a:r>
            <a:r>
              <a:rPr lang="en-GB" sz="32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9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Types of research problem </a:t>
            </a:r>
            <a:r>
              <a:rPr lang="en-GB" sz="2400" dirty="0"/>
              <a:t>(Causal research problems)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rgbClr val="FF0000"/>
                </a:solidFill>
              </a:rPr>
              <a:t>Laboratory experiments are generally conducted in the artificial environment </a:t>
            </a:r>
            <a:r>
              <a:rPr lang="en-GB" sz="3200" dirty="0"/>
              <a:t>which allows the researcher to carefully manipulate the variables.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On </a:t>
            </a:r>
            <a:r>
              <a:rPr lang="en-GB" sz="3200" dirty="0"/>
              <a:t>the other hand, </a:t>
            </a:r>
            <a:r>
              <a:rPr lang="en-GB" sz="3200" dirty="0">
                <a:solidFill>
                  <a:srgbClr val="FF0000"/>
                </a:solidFill>
              </a:rPr>
              <a:t>field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experiments are much more realistic in nature. </a:t>
            </a:r>
            <a:endParaRPr lang="en-GB" sz="32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It </a:t>
            </a:r>
            <a:r>
              <a:rPr lang="en-GB" sz="3200" dirty="0"/>
              <a:t>is sometimes not possible to control the variables. </a:t>
            </a:r>
            <a:endParaRPr lang="en-GB" sz="3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This </a:t>
            </a:r>
            <a:r>
              <a:rPr lang="en-GB" sz="3200" dirty="0"/>
              <a:t>makes it difficult for the researcher to predict with confidence what produced a given outcome </a:t>
            </a:r>
            <a:endParaRPr lang="en-GB" sz="3200" dirty="0" smtClean="0"/>
          </a:p>
          <a:p>
            <a:pPr marL="0" indent="0" algn="just">
              <a:buNone/>
            </a:pPr>
            <a:r>
              <a:rPr lang="en-GB" sz="2400" dirty="0" smtClean="0"/>
              <a:t>                                                                       (</a:t>
            </a:r>
            <a:r>
              <a:rPr lang="en-GB" sz="2400" dirty="0"/>
              <a:t>Muhammad and </a:t>
            </a:r>
            <a:r>
              <a:rPr lang="en-GB" sz="2400" dirty="0" err="1"/>
              <a:t>Kabir</a:t>
            </a:r>
            <a:r>
              <a:rPr lang="en-GB" sz="2400" dirty="0"/>
              <a:t>, 2018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33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 smtClean="0"/>
              <a:t>Series </a:t>
            </a:r>
            <a:r>
              <a:rPr lang="en-GB" sz="3000" dirty="0"/>
              <a:t>of various actions, which are necessary to effective research work</a:t>
            </a:r>
            <a:r>
              <a:rPr lang="en-GB" sz="3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Understanding the research process is an important step towards executing a thorough research or study</a:t>
            </a:r>
            <a:r>
              <a:rPr lang="en-GB" sz="30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/>
              <a:t>A deeper understanding of the process of research will help </a:t>
            </a:r>
            <a:r>
              <a:rPr lang="en-GB" sz="3000" dirty="0" smtClean="0"/>
              <a:t>to </a:t>
            </a:r>
            <a:r>
              <a:rPr lang="en-GB" sz="3000" dirty="0"/>
              <a:t>identify </a:t>
            </a:r>
            <a:r>
              <a:rPr lang="en-GB" sz="3000" dirty="0" smtClean="0"/>
              <a:t>the similar features that </a:t>
            </a:r>
            <a:r>
              <a:rPr lang="en-GB" sz="3000" dirty="0"/>
              <a:t>occur in the different </a:t>
            </a:r>
            <a:r>
              <a:rPr lang="en-GB" sz="3000" dirty="0" smtClean="0"/>
              <a:t>fields.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000" dirty="0" smtClean="0"/>
              <a:t>Understanding </a:t>
            </a:r>
            <a:r>
              <a:rPr lang="en-GB" sz="3000" dirty="0"/>
              <a:t>the research process will help you understand the implication of deviating from a systematic approach to research, as well as the associating consequences of ineffective and ineffectual research.</a:t>
            </a:r>
            <a:endParaRPr lang="en-GB" sz="3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3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 smtClean="0"/>
              <a:t>Stages </a:t>
            </a:r>
            <a:r>
              <a:rPr lang="en-GB" sz="3200" dirty="0"/>
              <a:t>in the research process </a:t>
            </a:r>
            <a:r>
              <a:rPr lang="en-GB" sz="3200" dirty="0" smtClean="0"/>
              <a:t>are;</a:t>
            </a: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Identifying </a:t>
            </a:r>
            <a:r>
              <a:rPr lang="en-GB" sz="2400" dirty="0"/>
              <a:t>the </a:t>
            </a:r>
            <a:r>
              <a:rPr lang="en-GB" sz="2400" dirty="0" smtClean="0"/>
              <a:t>problem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Reviewing literature.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Setting </a:t>
            </a:r>
            <a:r>
              <a:rPr lang="en-GB" sz="2400" dirty="0"/>
              <a:t>research questions, objectives, and </a:t>
            </a:r>
            <a:r>
              <a:rPr lang="en-GB" sz="2400" dirty="0" smtClean="0"/>
              <a:t>hypotheses.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Choosing </a:t>
            </a:r>
            <a:r>
              <a:rPr lang="en-GB" sz="2400" dirty="0"/>
              <a:t>the study </a:t>
            </a:r>
            <a:r>
              <a:rPr lang="en-GB" sz="2400" dirty="0" smtClean="0"/>
              <a:t>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Deciding </a:t>
            </a:r>
            <a:r>
              <a:rPr lang="en-GB" sz="2400" dirty="0"/>
              <a:t>on the sample </a:t>
            </a:r>
            <a:r>
              <a:rPr lang="en-GB" sz="2400" dirty="0" smtClean="0"/>
              <a:t>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Collecting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Processing </a:t>
            </a:r>
            <a:r>
              <a:rPr lang="en-GB" sz="2400" dirty="0"/>
              <a:t>and </a:t>
            </a:r>
            <a:r>
              <a:rPr lang="en-GB" sz="2400" dirty="0" err="1"/>
              <a:t>analyzing</a:t>
            </a:r>
            <a:r>
              <a:rPr lang="en-GB" sz="2400" dirty="0"/>
              <a:t> </a:t>
            </a:r>
            <a:r>
              <a:rPr lang="en-GB" sz="2400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Writing </a:t>
            </a:r>
            <a:r>
              <a:rPr lang="en-GB" sz="2400" dirty="0"/>
              <a:t>the report.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7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sz="3200" dirty="0"/>
              <a:t>The first and foremost task in the entire process of scientific research is to identify a research </a:t>
            </a:r>
            <a:r>
              <a:rPr lang="en-GB" sz="3200" dirty="0" smtClean="0"/>
              <a:t>problem.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A </a:t>
            </a:r>
            <a:r>
              <a:rPr lang="en-GB" sz="3200" dirty="0"/>
              <a:t>well-identified problem will lead the researcher to accomplish all-important phases of the research process, starting from setting objectives to the selection of the research methodology</a:t>
            </a:r>
            <a:r>
              <a:rPr lang="en-GB" sz="3200" dirty="0" smtClean="0"/>
              <a:t>. </a:t>
            </a:r>
          </a:p>
          <a:p>
            <a:pPr marL="0" indent="0" algn="just">
              <a:buNone/>
            </a:pPr>
            <a:r>
              <a:rPr lang="en-GB" sz="3200" dirty="0"/>
              <a:t>	</a:t>
            </a:r>
            <a:r>
              <a:rPr lang="en-GB" sz="3200" dirty="0" smtClean="0"/>
              <a:t>	</a:t>
            </a:r>
            <a:r>
              <a:rPr lang="en-GB" sz="2800" dirty="0" smtClean="0"/>
              <a:t>“</a:t>
            </a:r>
            <a:r>
              <a:rPr lang="en-GB" sz="2800" dirty="0"/>
              <a:t>A problem well-defined is half solved</a:t>
            </a:r>
            <a:r>
              <a:rPr lang="en-GB" sz="2800" dirty="0" smtClean="0"/>
              <a:t>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/>
              <a:t> Essentially two steps are involved in define research problem, such as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understanding the problem thoroughly; and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2800" dirty="0" smtClean="0"/>
              <a:t> rephrasing the same into meaningful terms from </a:t>
            </a:r>
            <a:r>
              <a:rPr lang="en-GB" sz="2800" dirty="0" smtClean="0"/>
              <a:t>a </a:t>
            </a:r>
            <a:r>
              <a:rPr lang="en-GB" sz="2800" dirty="0" smtClean="0"/>
              <a:t>point of 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78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The identification of the research problem helps in narrowing down the issue to something that is reasonable for conducting a study.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 smtClean="0"/>
              <a:t>Defining a research problem serves three main purposes: </a:t>
            </a:r>
          </a:p>
          <a:p>
            <a:pPr marL="0" indent="0" algn="just">
              <a:buNone/>
            </a:pPr>
            <a:r>
              <a:rPr lang="en-GB" sz="4000" dirty="0" smtClean="0"/>
              <a:t>    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presents the importance of the research topic.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helps the researcher place the problem in a specific context to properly define the parameters of the investigation.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It provides a framework that can help in presenting the results in the future.</a:t>
            </a:r>
            <a:r>
              <a:rPr lang="en-GB" sz="3600" dirty="0"/>
              <a:t> </a:t>
            </a:r>
            <a:endParaRPr lang="en-GB" sz="3600" dirty="0" smtClean="0"/>
          </a:p>
          <a:p>
            <a:pPr marL="128016" lvl="1" indent="0" algn="just">
              <a:buNone/>
            </a:pPr>
            <a:r>
              <a:rPr lang="en-GB" sz="3600" dirty="0" smtClean="0"/>
              <a:t>						</a:t>
            </a:r>
            <a:r>
              <a:rPr lang="en-GB" sz="3300" dirty="0" smtClean="0"/>
              <a:t>           (</a:t>
            </a:r>
            <a:r>
              <a:rPr lang="en-GB" sz="3300" dirty="0" err="1"/>
              <a:t>Pardede</a:t>
            </a:r>
            <a:r>
              <a:rPr lang="en-GB" sz="3300" dirty="0"/>
              <a:t>, 2018</a:t>
            </a:r>
            <a:r>
              <a:rPr lang="en-GB" sz="3300" dirty="0" smtClean="0"/>
              <a:t>)</a:t>
            </a:r>
            <a:endParaRPr lang="en-GB" sz="33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254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4000" dirty="0" smtClean="0"/>
              <a:t>The </a:t>
            </a:r>
            <a:r>
              <a:rPr lang="en-GB" sz="4000" dirty="0"/>
              <a:t>common sources of research problem are as follows. </a:t>
            </a:r>
            <a:endParaRPr lang="en-GB" sz="40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1. Personal </a:t>
            </a:r>
            <a:r>
              <a:rPr lang="en-GB" sz="3200" dirty="0"/>
              <a:t>experience.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2</a:t>
            </a:r>
            <a:r>
              <a:rPr lang="en-GB" sz="3200" dirty="0"/>
              <a:t>. Practical experience. </a:t>
            </a:r>
          </a:p>
          <a:p>
            <a:pPr marL="502920" lvl="3" indent="0" algn="just">
              <a:buNone/>
            </a:pPr>
            <a:r>
              <a:rPr lang="en-GB" sz="3200" dirty="0" smtClean="0"/>
              <a:t>3</a:t>
            </a:r>
            <a:r>
              <a:rPr lang="en-GB" sz="3200" dirty="0"/>
              <a:t>. </a:t>
            </a:r>
            <a:r>
              <a:rPr lang="en-GB" sz="3200" dirty="0" smtClean="0"/>
              <a:t>Critical </a:t>
            </a:r>
            <a:r>
              <a:rPr lang="en-GB" sz="3200" dirty="0"/>
              <a:t>appraisal of literature.</a:t>
            </a:r>
          </a:p>
          <a:p>
            <a:pPr marL="502920" lvl="3" indent="0" algn="just">
              <a:buNone/>
            </a:pPr>
            <a:r>
              <a:rPr lang="en-GB" sz="3200" dirty="0" smtClean="0"/>
              <a:t>4. Previous </a:t>
            </a:r>
            <a:r>
              <a:rPr lang="en-GB" sz="3200" dirty="0"/>
              <a:t>research.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5</a:t>
            </a:r>
            <a:r>
              <a:rPr lang="en-GB" sz="3200" dirty="0"/>
              <a:t>. </a:t>
            </a:r>
            <a:r>
              <a:rPr lang="en-GB" sz="3200" dirty="0" smtClean="0"/>
              <a:t>Existing </a:t>
            </a:r>
            <a:r>
              <a:rPr lang="en-GB" sz="3200" dirty="0"/>
              <a:t>theories.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6</a:t>
            </a:r>
            <a:r>
              <a:rPr lang="en-GB" sz="3200" dirty="0"/>
              <a:t>. Social issues.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7</a:t>
            </a:r>
            <a:r>
              <a:rPr lang="en-GB" sz="3200" dirty="0"/>
              <a:t>. Brainstorming. </a:t>
            </a:r>
            <a:endParaRPr lang="en-GB" sz="3200" dirty="0" smtClean="0"/>
          </a:p>
          <a:p>
            <a:pPr marL="502920" lvl="3" indent="0" algn="just">
              <a:buNone/>
            </a:pPr>
            <a:r>
              <a:rPr lang="en-GB" sz="3200" dirty="0" smtClean="0"/>
              <a:t>8</a:t>
            </a:r>
            <a:r>
              <a:rPr lang="en-GB" sz="3200" dirty="0"/>
              <a:t>. </a:t>
            </a:r>
            <a:r>
              <a:rPr lang="en-GB" sz="3200" dirty="0" smtClean="0"/>
              <a:t>Intuition(_el-</a:t>
            </a:r>
            <a:r>
              <a:rPr lang="en-GB" sz="3200" dirty="0" err="1" smtClean="0"/>
              <a:t>haam</a:t>
            </a:r>
            <a:r>
              <a:rPr lang="en-GB" sz="3200" dirty="0" smtClean="0"/>
              <a:t>, </a:t>
            </a:r>
            <a:r>
              <a:rPr lang="en-GB" sz="3200" dirty="0" err="1" smtClean="0"/>
              <a:t>Andesha</a:t>
            </a:r>
            <a:r>
              <a:rPr lang="en-GB" sz="3200" dirty="0" smtClean="0"/>
              <a:t>). </a:t>
            </a:r>
          </a:p>
          <a:p>
            <a:pPr marL="502920" lvl="3" indent="0" algn="just">
              <a:buNone/>
            </a:pPr>
            <a:r>
              <a:rPr lang="en-GB" sz="3200" dirty="0" smtClean="0"/>
              <a:t>9</a:t>
            </a:r>
            <a:r>
              <a:rPr lang="en-GB" sz="3200" dirty="0"/>
              <a:t>. </a:t>
            </a:r>
            <a:r>
              <a:rPr lang="en-GB" sz="3200" dirty="0" smtClean="0"/>
              <a:t>Folklores.</a:t>
            </a:r>
          </a:p>
          <a:p>
            <a:pPr marL="502920" lvl="3" indent="0" algn="just">
              <a:buNone/>
            </a:pPr>
            <a:r>
              <a:rPr lang="en-GB" sz="3200" dirty="0" smtClean="0"/>
              <a:t>10. Exposure to field situation.</a:t>
            </a:r>
          </a:p>
          <a:p>
            <a:pPr marL="502920" lvl="3" indent="0" algn="just">
              <a:buNone/>
            </a:pPr>
            <a:r>
              <a:rPr lang="en-GB" sz="3200" dirty="0" smtClean="0"/>
              <a:t>11. Consultation with experts.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28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SOURCES OF RESEARCH </a:t>
            </a:r>
            <a:r>
              <a:rPr lang="en-GB" sz="4000" b="1" dirty="0" smtClean="0"/>
              <a:t>PROBLEM </a:t>
            </a:r>
            <a:r>
              <a:rPr lang="en-GB" sz="2800" dirty="0" smtClean="0"/>
              <a:t>(</a:t>
            </a:r>
            <a:r>
              <a:rPr lang="en-GB" sz="2800" dirty="0"/>
              <a:t>Personal </a:t>
            </a:r>
            <a:r>
              <a:rPr lang="en-GB" sz="2800" dirty="0" smtClean="0"/>
              <a:t>experience)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15152"/>
            <a:ext cx="9979926" cy="44942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dirty="0"/>
              <a:t> </a:t>
            </a:r>
            <a:r>
              <a:rPr lang="en-GB" sz="3200" dirty="0"/>
              <a:t>Day to day </a:t>
            </a:r>
            <a:r>
              <a:rPr lang="en-GB" sz="3200" dirty="0" smtClean="0"/>
              <a:t>personal experience </a:t>
            </a:r>
            <a:r>
              <a:rPr lang="en-GB" sz="3200" dirty="0"/>
              <a:t>of the researcher serves as a good source of ideas to formulate research </a:t>
            </a:r>
            <a:r>
              <a:rPr lang="en-GB" sz="3200" dirty="0" smtClean="0"/>
              <a:t>problem.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6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4914</TotalTime>
  <Words>1724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Helvetica Neue</vt:lpstr>
      <vt:lpstr>Tw Cen MT</vt:lpstr>
      <vt:lpstr>Tw Cen MT Condensed</vt:lpstr>
      <vt:lpstr>Wingdings</vt:lpstr>
      <vt:lpstr>Wingdings 3</vt:lpstr>
      <vt:lpstr>Integral</vt:lpstr>
      <vt:lpstr>PowerPoint Presentation</vt:lpstr>
      <vt:lpstr>Course Learning Outcomes</vt:lpstr>
      <vt:lpstr>PowerPoint Presentation</vt:lpstr>
      <vt:lpstr>research process</vt:lpstr>
      <vt:lpstr>research process</vt:lpstr>
      <vt:lpstr>Identifying the problem</vt:lpstr>
      <vt:lpstr>Identifying the problem</vt:lpstr>
      <vt:lpstr>SOURCES OF RESEARCH PROBLEM</vt:lpstr>
      <vt:lpstr>SOURCES OF RESEARCH PROBLEM (Personal experience)</vt:lpstr>
      <vt:lpstr>SOURCES OF RESEARCH PROBLEM (Practical experience)</vt:lpstr>
      <vt:lpstr>SOURCES OF RESEARCH PROBLEM (Critical appraisal of literature)</vt:lpstr>
      <vt:lpstr>SOURCES OF RESEARCH PROBLEM (Previous research)</vt:lpstr>
      <vt:lpstr>SOURCES OF RESEARCH PROBLEM (Existing theories)</vt:lpstr>
      <vt:lpstr>SOURCES OF RESEARCH PROBLEM (Social issues)</vt:lpstr>
      <vt:lpstr>SOURCES OF RESEARCH PROBLEM (Social issues)</vt:lpstr>
      <vt:lpstr>SOURCES OF RESEARCH PROBLEM (Intuition)</vt:lpstr>
      <vt:lpstr>SOURCES OF RESEARCH PROBLEM (Folklores)</vt:lpstr>
      <vt:lpstr>SOURCES OF RESEARCH PROBLEM (Exposure to field situation)</vt:lpstr>
      <vt:lpstr>SOURCES OF RESEARCH PROBLEM (Exposure to field situation)</vt:lpstr>
      <vt:lpstr>SOURCES OF RESEARCH PROBLEM (CONSULTATIONS WITH EXPERTS)</vt:lpstr>
      <vt:lpstr>Identifying the problem</vt:lpstr>
      <vt:lpstr>Identifying the problem</vt:lpstr>
      <vt:lpstr>Identifying the problem</vt:lpstr>
      <vt:lpstr>Identifying the problem</vt:lpstr>
      <vt:lpstr>Types of research problem</vt:lpstr>
      <vt:lpstr>Types of research problem (Descriptive Research Problems)</vt:lpstr>
      <vt:lpstr>Types of research problem (Descriptive Research Problems)</vt:lpstr>
      <vt:lpstr>Types of research problem (Relational Research Problems)</vt:lpstr>
      <vt:lpstr>Types of research problem (Causal research problems)</vt:lpstr>
      <vt:lpstr>Types of research problem (Causal research problems)</vt:lpstr>
      <vt:lpstr>Types of research problem (Causal research problems)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Ishtiaq</dc:creator>
  <cp:lastModifiedBy>Microsoft account</cp:lastModifiedBy>
  <cp:revision>110</cp:revision>
  <dcterms:created xsi:type="dcterms:W3CDTF">2021-01-11T16:32:19Z</dcterms:created>
  <dcterms:modified xsi:type="dcterms:W3CDTF">2021-05-02T08:08:06Z</dcterms:modified>
</cp:coreProperties>
</file>