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64" r:id="rId2"/>
  </p:sldMasterIdLst>
  <p:notesMasterIdLst>
    <p:notesMasterId r:id="rId31"/>
  </p:notesMasterIdLst>
  <p:handoutMasterIdLst>
    <p:handoutMasterId r:id="rId32"/>
  </p:handoutMasterIdLst>
  <p:sldIdLst>
    <p:sldId id="260" r:id="rId3"/>
    <p:sldId id="262" r:id="rId4"/>
    <p:sldId id="263" r:id="rId5"/>
    <p:sldId id="280" r:id="rId6"/>
    <p:sldId id="302" r:id="rId7"/>
    <p:sldId id="314" r:id="rId8"/>
    <p:sldId id="283" r:id="rId9"/>
    <p:sldId id="315" r:id="rId10"/>
    <p:sldId id="324" r:id="rId11"/>
    <p:sldId id="284" r:id="rId12"/>
    <p:sldId id="286" r:id="rId13"/>
    <p:sldId id="287" r:id="rId14"/>
    <p:sldId id="288" r:id="rId15"/>
    <p:sldId id="289" r:id="rId16"/>
    <p:sldId id="290" r:id="rId17"/>
    <p:sldId id="291" r:id="rId18"/>
    <p:sldId id="305" r:id="rId19"/>
    <p:sldId id="317" r:id="rId20"/>
    <p:sldId id="318" r:id="rId21"/>
    <p:sldId id="292" r:id="rId22"/>
    <p:sldId id="319" r:id="rId23"/>
    <p:sldId id="293" r:id="rId24"/>
    <p:sldId id="320" r:id="rId25"/>
    <p:sldId id="307" r:id="rId26"/>
    <p:sldId id="295" r:id="rId27"/>
    <p:sldId id="321" r:id="rId28"/>
    <p:sldId id="322" r:id="rId29"/>
    <p:sldId id="323" r:id="rId3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mn-cs"/>
      </a:defRPr>
    </a:lvl1pPr>
    <a:lvl2pPr marL="457200" algn="l" rtl="0" fontAlgn="base">
      <a:spcBef>
        <a:spcPct val="0"/>
      </a:spcBef>
      <a:spcAft>
        <a:spcPct val="0"/>
      </a:spcAft>
      <a:defRPr sz="2000" kern="1200">
        <a:solidFill>
          <a:schemeClr val="tx1"/>
        </a:solidFill>
        <a:latin typeface="Times New Roman" pitchFamily="18" charset="0"/>
        <a:ea typeface="+mn-ea"/>
        <a:cs typeface="+mn-cs"/>
      </a:defRPr>
    </a:lvl2pPr>
    <a:lvl3pPr marL="914400" algn="l" rtl="0" fontAlgn="base">
      <a:spcBef>
        <a:spcPct val="0"/>
      </a:spcBef>
      <a:spcAft>
        <a:spcPct val="0"/>
      </a:spcAft>
      <a:defRPr sz="2000" kern="1200">
        <a:solidFill>
          <a:schemeClr val="tx1"/>
        </a:solidFill>
        <a:latin typeface="Times New Roman" pitchFamily="18" charset="0"/>
        <a:ea typeface="+mn-ea"/>
        <a:cs typeface="+mn-cs"/>
      </a:defRPr>
    </a:lvl3pPr>
    <a:lvl4pPr marL="1371600" algn="l" rtl="0" fontAlgn="base">
      <a:spcBef>
        <a:spcPct val="0"/>
      </a:spcBef>
      <a:spcAft>
        <a:spcPct val="0"/>
      </a:spcAft>
      <a:defRPr sz="2000" kern="1200">
        <a:solidFill>
          <a:schemeClr val="tx1"/>
        </a:solidFill>
        <a:latin typeface="Times New Roman" pitchFamily="18" charset="0"/>
        <a:ea typeface="+mn-ea"/>
        <a:cs typeface="+mn-cs"/>
      </a:defRPr>
    </a:lvl4pPr>
    <a:lvl5pPr marL="1828800" algn="l"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751DC3-3200-4AA6-82CC-31F7FD087B57}" type="slidenum">
              <a:rPr lang="en-US"/>
              <a:pPr>
                <a:defRPr/>
              </a:pPr>
              <a:t>‹#›</a:t>
            </a:fld>
            <a:endParaRPr lang="en-US"/>
          </a:p>
        </p:txBody>
      </p:sp>
    </p:spTree>
    <p:extLst>
      <p:ext uri="{BB962C8B-B14F-4D97-AF65-F5344CB8AC3E}">
        <p14:creationId xmlns:p14="http://schemas.microsoft.com/office/powerpoint/2010/main" val="875424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B1AF43-F749-48A9-B362-83148F03B31A}" type="slidenum">
              <a:rPr lang="en-US"/>
              <a:pPr>
                <a:defRPr/>
              </a:pPr>
              <a:t>‹#›</a:t>
            </a:fld>
            <a:endParaRPr lang="en-US"/>
          </a:p>
        </p:txBody>
      </p:sp>
    </p:spTree>
    <p:extLst>
      <p:ext uri="{BB962C8B-B14F-4D97-AF65-F5344CB8AC3E}">
        <p14:creationId xmlns:p14="http://schemas.microsoft.com/office/powerpoint/2010/main" val="1089677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B1AF43-F749-48A9-B362-83148F03B31A}" type="slidenum">
              <a:rPr lang="en-US" smtClean="0"/>
              <a:pPr>
                <a:defRPr/>
              </a:pPr>
              <a:t>1</a:t>
            </a:fld>
            <a:endParaRPr lang="en-US"/>
          </a:p>
        </p:txBody>
      </p:sp>
    </p:spTree>
    <p:extLst>
      <p:ext uri="{BB962C8B-B14F-4D97-AF65-F5344CB8AC3E}">
        <p14:creationId xmlns:p14="http://schemas.microsoft.com/office/powerpoint/2010/main" val="418552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3A11072-84D0-42B0-ACA8-8711757820D8}"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6AE6DE9-F6FA-4A20-862D-CA3C9326368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9F44925-D42D-4320-898E-C75ABA17337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r>
              <a:rPr lang="en-US" smtClean="0"/>
              <a:t>Information Technology Project Management, Fourth Edition</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321D2216-9F10-41E9-8D52-6E4EF6CE6CB1}"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0C80ABFD-9A71-4F50-8FB1-AA67A39D5D05}"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7E997568-2D55-48CA-8DDE-B48311627F65}"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77FFD4A2-3691-4B26-821C-36FE9DB74E4B}"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FEAD3F78-FA31-4BD4-A595-6C18FAF80E38}"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r>
              <a:rPr lang="en-US" smtClean="0"/>
              <a:t>Information Technology Project Management, Fourth Edition</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r>
              <a:rPr lang="en-US" smtClean="0"/>
              <a:t>Information Technology Project Management, Fourth Edition</a:t>
            </a: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7D02D70E-BD2B-4E99-B19F-02B235041C81}"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4" name="Slide Number Placeholder 3"/>
          <p:cNvSpPr>
            <a:spLocks noGrp="1"/>
          </p:cNvSpPr>
          <p:nvPr>
            <p:ph type="sldNum" sz="quarter" idx="12"/>
          </p:nvPr>
        </p:nvSpPr>
        <p:spPr/>
        <p:txBody>
          <a:bodyPr/>
          <a:lstStyle/>
          <a:p>
            <a:pPr>
              <a:defRPr/>
            </a:pPr>
            <a:fld id="{ED8EF4E0-9C1E-4C4A-A88C-CE97AC8EAC87}"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15C82CEB-0133-4C9D-BBD1-6526C97EC3D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0BDCAEC-51CA-43EC-B319-4C17DA1F7A6C}"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180EBD51-56E9-4492-8B55-A74185FB9E39}"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80434F98-B359-4970-AB79-36131D1F5CB8}"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12B81835-4461-431D-B26B-A7DD4F332B8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8424284-9162-47EF-B23F-C3F1DF36BB0B}"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67C7AEB-6C7E-4346-A96D-4DB3A03DF95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B9766FC3-6F06-43F7-B2B0-78512D735ED7}"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6C8AD87-B4DE-43F3-A733-C976E7CB782F}"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28140BC-F59F-4D99-8FDA-3A10CC48ABD9}"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855B562-0622-4A6D-90F7-073414BDBFD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B47688-E44D-4123-A3A7-4916FE3411B9}"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524000"/>
            <a:ext cx="8458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153400" y="6553200"/>
            <a:ext cx="990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C525FFA-45CF-42C8-9ED7-91C051B9511A}" type="slidenum">
              <a:rPr lang="en-US"/>
              <a:pPr>
                <a:defRPr/>
              </a:pPr>
              <a:t>‹#›</a:t>
            </a:fld>
            <a:endParaRPr lang="en-US"/>
          </a:p>
        </p:txBody>
      </p:sp>
      <p:sp>
        <p:nvSpPr>
          <p:cNvPr id="1034" name="Rectangle 10"/>
          <p:cNvSpPr>
            <a:spLocks noGrp="1" noChangeArrowheads="1"/>
          </p:cNvSpPr>
          <p:nvPr>
            <p:ph type="ftr" sz="quarter" idx="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Information Technology Project Management, Fourth Edition</a:t>
            </a: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dt="0"/>
  <p:txStyles>
    <p:titleStyle>
      <a:lvl1pPr algn="ctr" rtl="0" eaLnBrk="0" fontAlgn="base" hangingPunct="0">
        <a:spcBef>
          <a:spcPct val="0"/>
        </a:spcBef>
        <a:spcAft>
          <a:spcPct val="0"/>
        </a:spcAft>
        <a:defRPr sz="4400">
          <a:solidFill>
            <a:srgbClr val="666699"/>
          </a:solidFill>
          <a:latin typeface="+mj-lt"/>
          <a:ea typeface="+mj-ea"/>
          <a:cs typeface="+mj-cs"/>
        </a:defRPr>
      </a:lvl1pPr>
      <a:lvl2pPr algn="ctr" rtl="0" eaLnBrk="0" fontAlgn="base" hangingPunct="0">
        <a:spcBef>
          <a:spcPct val="0"/>
        </a:spcBef>
        <a:spcAft>
          <a:spcPct val="0"/>
        </a:spcAft>
        <a:defRPr sz="4400">
          <a:solidFill>
            <a:srgbClr val="666699"/>
          </a:solidFill>
          <a:latin typeface="Garamond" pitchFamily="18" charset="0"/>
        </a:defRPr>
      </a:lvl2pPr>
      <a:lvl3pPr algn="ctr" rtl="0" eaLnBrk="0" fontAlgn="base" hangingPunct="0">
        <a:spcBef>
          <a:spcPct val="0"/>
        </a:spcBef>
        <a:spcAft>
          <a:spcPct val="0"/>
        </a:spcAft>
        <a:defRPr sz="4400">
          <a:solidFill>
            <a:srgbClr val="666699"/>
          </a:solidFill>
          <a:latin typeface="Garamond" pitchFamily="18" charset="0"/>
        </a:defRPr>
      </a:lvl3pPr>
      <a:lvl4pPr algn="ctr" rtl="0" eaLnBrk="0" fontAlgn="base" hangingPunct="0">
        <a:spcBef>
          <a:spcPct val="0"/>
        </a:spcBef>
        <a:spcAft>
          <a:spcPct val="0"/>
        </a:spcAft>
        <a:defRPr sz="4400">
          <a:solidFill>
            <a:srgbClr val="666699"/>
          </a:solidFill>
          <a:latin typeface="Garamond" pitchFamily="18" charset="0"/>
        </a:defRPr>
      </a:lvl4pPr>
      <a:lvl5pPr algn="ctr" rtl="0" eaLnBrk="0" fontAlgn="base" hangingPunct="0">
        <a:spcBef>
          <a:spcPct val="0"/>
        </a:spcBef>
        <a:spcAft>
          <a:spcPct val="0"/>
        </a:spcAft>
        <a:defRPr sz="4400">
          <a:solidFill>
            <a:srgbClr val="666699"/>
          </a:solidFill>
          <a:latin typeface="Garamond" pitchFamily="18" charset="0"/>
        </a:defRPr>
      </a:lvl5pPr>
      <a:lvl6pPr marL="457200" algn="ctr" rtl="0" fontAlgn="base">
        <a:spcBef>
          <a:spcPct val="0"/>
        </a:spcBef>
        <a:spcAft>
          <a:spcPct val="0"/>
        </a:spcAft>
        <a:defRPr sz="4400">
          <a:solidFill>
            <a:srgbClr val="666699"/>
          </a:solidFill>
          <a:latin typeface="Garamond" pitchFamily="18" charset="0"/>
        </a:defRPr>
      </a:lvl6pPr>
      <a:lvl7pPr marL="914400" algn="ctr" rtl="0" fontAlgn="base">
        <a:spcBef>
          <a:spcPct val="0"/>
        </a:spcBef>
        <a:spcAft>
          <a:spcPct val="0"/>
        </a:spcAft>
        <a:defRPr sz="4400">
          <a:solidFill>
            <a:srgbClr val="666699"/>
          </a:solidFill>
          <a:latin typeface="Garamond" pitchFamily="18" charset="0"/>
        </a:defRPr>
      </a:lvl7pPr>
      <a:lvl8pPr marL="1371600" algn="ctr" rtl="0" fontAlgn="base">
        <a:spcBef>
          <a:spcPct val="0"/>
        </a:spcBef>
        <a:spcAft>
          <a:spcPct val="0"/>
        </a:spcAft>
        <a:defRPr sz="4400">
          <a:solidFill>
            <a:srgbClr val="666699"/>
          </a:solidFill>
          <a:latin typeface="Garamond" pitchFamily="18" charset="0"/>
        </a:defRPr>
      </a:lvl8pPr>
      <a:lvl9pPr marL="1828800" algn="ctr" rtl="0" fontAlgn="base">
        <a:spcBef>
          <a:spcPct val="0"/>
        </a:spcBef>
        <a:spcAft>
          <a:spcPct val="0"/>
        </a:spcAft>
        <a:defRPr sz="4400">
          <a:solidFill>
            <a:srgbClr val="666699"/>
          </a:solidFill>
          <a:latin typeface="Garamond" pitchFamily="18" charset="0"/>
        </a:defRPr>
      </a:lvl9pPr>
    </p:titleStyle>
    <p:bodyStyle>
      <a:lvl1pPr marL="342900" indent="-342900" algn="l" rtl="0" eaLnBrk="0" fontAlgn="base" hangingPunct="0">
        <a:spcBef>
          <a:spcPct val="20000"/>
        </a:spcBef>
        <a:spcAft>
          <a:spcPct val="0"/>
        </a:spcAft>
        <a:buClr>
          <a:srgbClr val="666699"/>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rgbClr val="666699"/>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666699"/>
        </a:buClr>
        <a:buFont typeface="Wingdings" pitchFamily="2" charset="2"/>
        <a:buChar char="§"/>
        <a:defRPr sz="2200">
          <a:solidFill>
            <a:schemeClr val="tx1"/>
          </a:solidFill>
          <a:latin typeface="+mn-lt"/>
        </a:defRPr>
      </a:lvl4pPr>
      <a:lvl5pPr marL="2057400" indent="-228600" algn="l" rtl="0" eaLnBrk="0" fontAlgn="base" hangingPunct="0">
        <a:spcBef>
          <a:spcPct val="20000"/>
        </a:spcBef>
        <a:spcAft>
          <a:spcPct val="0"/>
        </a:spcAft>
        <a:buClr>
          <a:srgbClr val="666699"/>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5/5/2021</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r>
              <a:rPr lang="en-US" smtClean="0"/>
              <a:t>Information Technology Project Management, Fourth Edition</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2C525FFA-45CF-42C8-9ED7-91C051B9511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3rd%20edition/3eIM/3eslides/myslides/Fig4-7.mpp"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35063"/>
            <a:ext cx="7772400" cy="1066800"/>
          </a:xfrm>
        </p:spPr>
        <p:txBody>
          <a:bodyPr/>
          <a:lstStyle/>
          <a:p>
            <a:pPr eaLnBrk="1" hangingPunct="1"/>
            <a:r>
              <a:rPr lang="en-US" sz="3200" dirty="0" smtClean="0"/>
              <a:t/>
            </a:r>
            <a:br>
              <a:rPr lang="en-US" sz="3200" dirty="0" smtClean="0"/>
            </a:br>
            <a:r>
              <a:rPr lang="en-US" sz="3200" dirty="0" smtClean="0"/>
              <a:t>Project Scope Management</a:t>
            </a:r>
          </a:p>
        </p:txBody>
      </p:sp>
      <p:sp>
        <p:nvSpPr>
          <p:cNvPr id="4099" name="Rectangle 3"/>
          <p:cNvSpPr>
            <a:spLocks noChangeArrowheads="1"/>
          </p:cNvSpPr>
          <p:nvPr/>
        </p:nvSpPr>
        <p:spPr bwMode="auto">
          <a:xfrm>
            <a:off x="1828800" y="4191000"/>
            <a:ext cx="6858000" cy="1349375"/>
          </a:xfrm>
          <a:prstGeom prst="rect">
            <a:avLst/>
          </a:prstGeom>
          <a:noFill/>
          <a:ln w="9525">
            <a:noFill/>
            <a:miter lim="800000"/>
            <a:headEnd/>
            <a:tailEnd/>
          </a:ln>
        </p:spPr>
        <p:txBody>
          <a:bodyPr/>
          <a:lstStyle/>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381000" y="381000"/>
            <a:ext cx="8382000" cy="914400"/>
          </a:xfrm>
        </p:spPr>
        <p:txBody>
          <a:bodyPr/>
          <a:lstStyle/>
          <a:p>
            <a:pPr eaLnBrk="1" hangingPunct="1"/>
            <a:r>
              <a:rPr lang="en-US" smtClean="0"/>
              <a:t>Creating the Work Breakdown Structure (WBS)</a:t>
            </a:r>
          </a:p>
        </p:txBody>
      </p:sp>
      <p:sp>
        <p:nvSpPr>
          <p:cNvPr id="12293" name="Rectangle 3"/>
          <p:cNvSpPr>
            <a:spLocks noGrp="1" noChangeArrowheads="1"/>
          </p:cNvSpPr>
          <p:nvPr>
            <p:ph type="body" idx="1"/>
          </p:nvPr>
        </p:nvSpPr>
        <p:spPr>
          <a:xfrm>
            <a:off x="381000" y="1752600"/>
            <a:ext cx="8458200" cy="4495800"/>
          </a:xfrm>
        </p:spPr>
        <p:txBody>
          <a:bodyPr/>
          <a:lstStyle/>
          <a:p>
            <a:pPr eaLnBrk="1" hangingPunct="1">
              <a:spcBef>
                <a:spcPct val="80000"/>
              </a:spcBef>
            </a:pPr>
            <a:r>
              <a:rPr lang="en-US" dirty="0" smtClean="0"/>
              <a:t>A </a:t>
            </a:r>
            <a:r>
              <a:rPr lang="en-US" b="1" dirty="0" smtClean="0"/>
              <a:t>WBS</a:t>
            </a:r>
            <a:r>
              <a:rPr lang="en-US" dirty="0" smtClean="0"/>
              <a:t> is a deliverable-oriented grouping of the work involved in a project that defines the total scope of the project.</a:t>
            </a:r>
          </a:p>
          <a:p>
            <a:pPr eaLnBrk="1" hangingPunct="1">
              <a:spcBef>
                <a:spcPct val="80000"/>
              </a:spcBef>
            </a:pPr>
            <a:r>
              <a:rPr lang="en-US" dirty="0" smtClean="0"/>
              <a:t>A WBS is a foundation document that provides the basis for planning and managing project schedules, costs, resources, and changes.</a:t>
            </a:r>
          </a:p>
          <a:p>
            <a:pPr eaLnBrk="1" hangingPunct="1">
              <a:spcBef>
                <a:spcPct val="80000"/>
              </a:spcBef>
            </a:pPr>
            <a:r>
              <a:rPr lang="en-US" b="1" dirty="0" smtClean="0"/>
              <a:t>Decomposition</a:t>
            </a:r>
            <a:r>
              <a:rPr lang="en-US" dirty="0" smtClean="0"/>
              <a:t> is subdividing project deliverables into smaller pieces.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180975"/>
            <a:ext cx="7772400" cy="1190625"/>
          </a:xfrm>
        </p:spPr>
        <p:txBody>
          <a:bodyPr/>
          <a:lstStyle/>
          <a:p>
            <a:pPr eaLnBrk="1" hangingPunct="1"/>
            <a:r>
              <a:rPr lang="en-US" smtClean="0"/>
              <a:t>Figure 5-1. Sample Intranet WBS</a:t>
            </a:r>
            <a:br>
              <a:rPr lang="en-US" smtClean="0"/>
            </a:br>
            <a:r>
              <a:rPr lang="en-US" smtClean="0"/>
              <a:t>Organized by Product </a:t>
            </a:r>
          </a:p>
        </p:txBody>
      </p:sp>
      <p:pic>
        <p:nvPicPr>
          <p:cNvPr id="13317" name="Picture 4"/>
          <p:cNvPicPr>
            <a:picLocks noChangeAspect="1" noChangeArrowheads="1"/>
          </p:cNvPicPr>
          <p:nvPr/>
        </p:nvPicPr>
        <p:blipFill>
          <a:blip r:embed="rId2" cstate="print"/>
          <a:srcRect t="20512" b="31702"/>
          <a:stretch>
            <a:fillRect/>
          </a:stretch>
        </p:blipFill>
        <p:spPr bwMode="auto">
          <a:xfrm>
            <a:off x="76200" y="1528763"/>
            <a:ext cx="8915400" cy="3195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104775"/>
            <a:ext cx="7772400" cy="1190625"/>
          </a:xfrm>
        </p:spPr>
        <p:txBody>
          <a:bodyPr/>
          <a:lstStyle/>
          <a:p>
            <a:pPr eaLnBrk="1" hangingPunct="1"/>
            <a:r>
              <a:rPr lang="en-US" smtClean="0"/>
              <a:t>Figure 5-2. Sample Intranet WBS</a:t>
            </a:r>
            <a:br>
              <a:rPr lang="en-US" smtClean="0"/>
            </a:br>
            <a:r>
              <a:rPr lang="en-US" smtClean="0"/>
              <a:t>Organized by Phase</a:t>
            </a:r>
          </a:p>
        </p:txBody>
      </p:sp>
      <p:pic>
        <p:nvPicPr>
          <p:cNvPr id="14341" name="Picture 4"/>
          <p:cNvPicPr>
            <a:picLocks noChangeAspect="1" noChangeArrowheads="1"/>
          </p:cNvPicPr>
          <p:nvPr/>
        </p:nvPicPr>
        <p:blipFill>
          <a:blip r:embed="rId2" cstate="print"/>
          <a:srcRect t="5673" b="15390"/>
          <a:stretch>
            <a:fillRect/>
          </a:stretch>
        </p:blipFill>
        <p:spPr bwMode="auto">
          <a:xfrm>
            <a:off x="457200" y="1449388"/>
            <a:ext cx="7848600" cy="46466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0" y="-123825"/>
            <a:ext cx="9448800" cy="1190625"/>
          </a:xfrm>
        </p:spPr>
        <p:txBody>
          <a:bodyPr/>
          <a:lstStyle/>
          <a:p>
            <a:pPr eaLnBrk="1" hangingPunct="1"/>
            <a:r>
              <a:rPr lang="en-US" sz="4000" smtClean="0"/>
              <a:t>Table 5-3. Intranet WBS in Tabular Form</a:t>
            </a:r>
            <a:endParaRPr lang="en-US" sz="4800" smtClean="0"/>
          </a:p>
        </p:txBody>
      </p:sp>
      <p:sp>
        <p:nvSpPr>
          <p:cNvPr id="15365" name="Rectangle 3"/>
          <p:cNvSpPr>
            <a:spLocks noChangeArrowheads="1"/>
          </p:cNvSpPr>
          <p:nvPr/>
        </p:nvSpPr>
        <p:spPr bwMode="auto">
          <a:xfrm>
            <a:off x="685800" y="838200"/>
            <a:ext cx="6908800" cy="5568950"/>
          </a:xfrm>
          <a:prstGeom prst="rect">
            <a:avLst/>
          </a:prstGeom>
          <a:noFill/>
          <a:ln w="12700" cap="sq">
            <a:noFill/>
            <a:miter lim="800000"/>
            <a:headEnd type="none" w="sm" len="sm"/>
            <a:tailEnd type="none" w="sm" len="sm"/>
          </a:ln>
        </p:spPr>
        <p:txBody>
          <a:bodyPr>
            <a:spAutoFit/>
          </a:bodyPr>
          <a:lstStyle/>
          <a:p>
            <a:pPr eaLnBrk="0" hangingPunct="0"/>
            <a:r>
              <a:rPr lang="en-US" sz="2400" dirty="0"/>
              <a:t>1.0 Concept</a:t>
            </a:r>
          </a:p>
          <a:p>
            <a:pPr eaLnBrk="0" hangingPunct="0"/>
            <a:r>
              <a:rPr lang="en-US" sz="2400" dirty="0"/>
              <a:t>	1.1 Evaluate current systems</a:t>
            </a:r>
          </a:p>
          <a:p>
            <a:pPr eaLnBrk="0" hangingPunct="0"/>
            <a:r>
              <a:rPr lang="en-US" sz="2400" dirty="0"/>
              <a:t>	1.2 Define requirements</a:t>
            </a:r>
          </a:p>
          <a:p>
            <a:pPr eaLnBrk="0" hangingPunct="0"/>
            <a:r>
              <a:rPr lang="en-US" sz="2400" dirty="0"/>
              <a:t>		1.2.1 Define user requirements</a:t>
            </a:r>
          </a:p>
          <a:p>
            <a:pPr eaLnBrk="0" hangingPunct="0"/>
            <a:r>
              <a:rPr lang="en-US" sz="2400" dirty="0"/>
              <a:t>		1.2.2 Define content requirements</a:t>
            </a:r>
          </a:p>
          <a:p>
            <a:pPr eaLnBrk="0" hangingPunct="0"/>
            <a:r>
              <a:rPr lang="en-US" sz="2400" dirty="0"/>
              <a:t>		1.2.3 Define system requirements</a:t>
            </a:r>
          </a:p>
          <a:p>
            <a:pPr eaLnBrk="0" hangingPunct="0"/>
            <a:r>
              <a:rPr lang="en-US" sz="2400" dirty="0"/>
              <a:t>		1.2.4 Define server owner requirements</a:t>
            </a:r>
          </a:p>
          <a:p>
            <a:pPr eaLnBrk="0" hangingPunct="0"/>
            <a:r>
              <a:rPr lang="en-US" sz="2400" dirty="0"/>
              <a:t>	1.3 Define specific functionality</a:t>
            </a:r>
          </a:p>
          <a:p>
            <a:pPr eaLnBrk="0" hangingPunct="0"/>
            <a:r>
              <a:rPr lang="en-US" sz="2400" dirty="0"/>
              <a:t>	1.4 Define risks and risk management approach</a:t>
            </a:r>
          </a:p>
          <a:p>
            <a:pPr eaLnBrk="0" hangingPunct="0"/>
            <a:r>
              <a:rPr lang="en-US" sz="2400" dirty="0"/>
              <a:t>	1.5 Develop project plan</a:t>
            </a:r>
          </a:p>
          <a:p>
            <a:pPr eaLnBrk="0" hangingPunct="0"/>
            <a:r>
              <a:rPr lang="en-US" sz="2400" dirty="0"/>
              <a:t>	1.6 Brief Web development team</a:t>
            </a:r>
          </a:p>
          <a:p>
            <a:pPr eaLnBrk="0" hangingPunct="0"/>
            <a:r>
              <a:rPr lang="en-US" sz="2400" dirty="0"/>
              <a:t>2.0 Web Site Design</a:t>
            </a:r>
          </a:p>
          <a:p>
            <a:pPr eaLnBrk="0" hangingPunct="0"/>
            <a:r>
              <a:rPr lang="en-US" sz="2400" dirty="0"/>
              <a:t>3.0 Web Site Development</a:t>
            </a:r>
          </a:p>
          <a:p>
            <a:pPr eaLnBrk="0" hangingPunct="0"/>
            <a:r>
              <a:rPr lang="en-US" sz="2400" dirty="0"/>
              <a:t>4.0 Roll Out</a:t>
            </a:r>
          </a:p>
          <a:p>
            <a:pPr eaLnBrk="0" hangingPunct="0"/>
            <a:r>
              <a:rPr lang="en-US" sz="2400" dirty="0"/>
              <a:t>5.0 Support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9125" y="344488"/>
            <a:ext cx="7742238" cy="725487"/>
          </a:xfrm>
        </p:spPr>
        <p:txBody>
          <a:bodyPr/>
          <a:lstStyle/>
          <a:p>
            <a:pPr eaLnBrk="1" hangingPunct="1"/>
            <a:r>
              <a:rPr lang="en-US" sz="3600" dirty="0" smtClean="0"/>
              <a:t>Figure 5-3. Intranet WBS and Gantt Chart in Project 2000</a:t>
            </a:r>
            <a:endParaRPr lang="en-US" dirty="0" smtClean="0"/>
          </a:p>
        </p:txBody>
      </p:sp>
      <p:sp>
        <p:nvSpPr>
          <p:cNvPr id="16389" name="Text Box 3"/>
          <p:cNvSpPr txBox="1">
            <a:spLocks noChangeArrowheads="1"/>
          </p:cNvSpPr>
          <p:nvPr/>
        </p:nvSpPr>
        <p:spPr bwMode="auto">
          <a:xfrm>
            <a:off x="1295400" y="5410200"/>
            <a:ext cx="1908175" cy="457200"/>
          </a:xfrm>
          <a:prstGeom prst="rect">
            <a:avLst/>
          </a:prstGeom>
          <a:noFill/>
          <a:ln w="9525">
            <a:noFill/>
            <a:miter lim="800000"/>
            <a:headEnd/>
            <a:tailEnd/>
          </a:ln>
        </p:spPr>
        <p:txBody>
          <a:bodyPr wrap="none">
            <a:spAutoFit/>
          </a:bodyPr>
          <a:lstStyle/>
          <a:p>
            <a:pPr eaLnBrk="0" hangingPunct="0"/>
            <a:r>
              <a:rPr lang="en-US" sz="2400">
                <a:hlinkClick r:id="rId2"/>
              </a:rPr>
              <a:t>Project 98 file</a:t>
            </a:r>
          </a:p>
        </p:txBody>
      </p:sp>
      <p:pic>
        <p:nvPicPr>
          <p:cNvPr id="16390" name="Picture 5"/>
          <p:cNvPicPr>
            <a:picLocks noChangeAspect="1" noChangeArrowheads="1"/>
          </p:cNvPicPr>
          <p:nvPr/>
        </p:nvPicPr>
        <p:blipFill>
          <a:blip r:embed="rId3" cstate="print"/>
          <a:srcRect t="11470" b="16924"/>
          <a:stretch>
            <a:fillRect/>
          </a:stretch>
        </p:blipFill>
        <p:spPr bwMode="auto">
          <a:xfrm>
            <a:off x="457200" y="1295400"/>
            <a:ext cx="8229600" cy="4419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76200" y="76200"/>
            <a:ext cx="9144000" cy="1143000"/>
          </a:xfrm>
        </p:spPr>
        <p:txBody>
          <a:bodyPr/>
          <a:lstStyle/>
          <a:p>
            <a:pPr eaLnBrk="1" hangingPunct="1"/>
            <a:r>
              <a:rPr lang="en-US" sz="3600" smtClean="0"/>
              <a:t>Figure 5-4. Intranet Gantt Chart Organized by Project Management Process Groups</a:t>
            </a:r>
          </a:p>
        </p:txBody>
      </p:sp>
      <p:pic>
        <p:nvPicPr>
          <p:cNvPr id="17413" name="Picture 4"/>
          <p:cNvPicPr>
            <a:picLocks noChangeAspect="1" noChangeArrowheads="1"/>
          </p:cNvPicPr>
          <p:nvPr/>
        </p:nvPicPr>
        <p:blipFill>
          <a:blip r:embed="rId2" cstate="print"/>
          <a:srcRect t="10146" b="17061"/>
          <a:stretch>
            <a:fillRect/>
          </a:stretch>
        </p:blipFill>
        <p:spPr bwMode="auto">
          <a:xfrm>
            <a:off x="152400" y="1311275"/>
            <a:ext cx="8763000" cy="47847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61963" y="350838"/>
            <a:ext cx="8301037" cy="427037"/>
          </a:xfrm>
        </p:spPr>
        <p:txBody>
          <a:bodyPr/>
          <a:lstStyle/>
          <a:p>
            <a:pPr eaLnBrk="1" hangingPunct="1"/>
            <a:r>
              <a:rPr lang="en-US" smtClean="0"/>
              <a:t>Approaches to Developing WBSs</a:t>
            </a:r>
          </a:p>
        </p:txBody>
      </p:sp>
      <p:sp>
        <p:nvSpPr>
          <p:cNvPr id="18437" name="Rectangle 3"/>
          <p:cNvSpPr>
            <a:spLocks noGrp="1" noChangeArrowheads="1"/>
          </p:cNvSpPr>
          <p:nvPr>
            <p:ph type="body" idx="1"/>
          </p:nvPr>
        </p:nvSpPr>
        <p:spPr>
          <a:xfrm>
            <a:off x="304800" y="1228725"/>
            <a:ext cx="8458200" cy="4410075"/>
          </a:xfrm>
        </p:spPr>
        <p:txBody>
          <a:bodyPr/>
          <a:lstStyle/>
          <a:p>
            <a:pPr eaLnBrk="1" hangingPunct="1"/>
            <a:r>
              <a:rPr lang="en-US" b="1" dirty="0" smtClean="0"/>
              <a:t>Guidelines</a:t>
            </a:r>
            <a:r>
              <a:rPr lang="en-US" dirty="0" smtClean="0"/>
              <a:t>: Some organizations provide guidelines for preparing WBSs.</a:t>
            </a:r>
          </a:p>
          <a:p>
            <a:pPr eaLnBrk="1" hangingPunct="1"/>
            <a:r>
              <a:rPr lang="en-US" b="1" dirty="0" smtClean="0"/>
              <a:t>Analogy approach</a:t>
            </a:r>
            <a:r>
              <a:rPr lang="en-US" dirty="0" smtClean="0"/>
              <a:t>: Review WBSs of similar projects and tailor to your project.</a:t>
            </a:r>
          </a:p>
          <a:p>
            <a:pPr eaLnBrk="1" hangingPunct="1"/>
            <a:r>
              <a:rPr lang="en-US" b="1" dirty="0" smtClean="0"/>
              <a:t>Top-down approach</a:t>
            </a:r>
            <a:r>
              <a:rPr lang="en-US" dirty="0" smtClean="0"/>
              <a:t>: Start with the largest items of the project and break them down.</a:t>
            </a:r>
          </a:p>
          <a:p>
            <a:pPr eaLnBrk="1" hangingPunct="1"/>
            <a:r>
              <a:rPr lang="en-US" b="1" dirty="0" smtClean="0"/>
              <a:t>Bottom-up approach</a:t>
            </a:r>
            <a:r>
              <a:rPr lang="en-US" dirty="0" smtClean="0"/>
              <a:t>: Start with the specific tasks and roll them up.</a:t>
            </a:r>
          </a:p>
          <a:p>
            <a:pPr eaLnBrk="1" hangingPunct="1"/>
            <a:r>
              <a:rPr lang="en-US" b="1" dirty="0" smtClean="0"/>
              <a:t>Mind-mapping </a:t>
            </a:r>
            <a:r>
              <a:rPr lang="en-US" b="1" dirty="0" smtClean="0"/>
              <a:t>approach</a:t>
            </a:r>
            <a:r>
              <a:rPr lang="en-US" dirty="0" smtClean="0"/>
              <a:t>: Write tasks in a non-linear, branching format and then create the WBS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4000" smtClean="0"/>
              <a:t>Figure 5-5. Sample Mind-Mapping Approach</a:t>
            </a:r>
          </a:p>
        </p:txBody>
      </p:sp>
      <p:pic>
        <p:nvPicPr>
          <p:cNvPr id="19461" name="Picture 4" descr="Fig05-05"/>
          <p:cNvPicPr>
            <a:picLocks noChangeAspect="1" noChangeArrowheads="1"/>
          </p:cNvPicPr>
          <p:nvPr/>
        </p:nvPicPr>
        <p:blipFill>
          <a:blip r:embed="rId2" cstate="print"/>
          <a:srcRect b="7051"/>
          <a:stretch>
            <a:fillRect/>
          </a:stretch>
        </p:blipFill>
        <p:spPr bwMode="auto">
          <a:xfrm>
            <a:off x="228600" y="1406525"/>
            <a:ext cx="8534400" cy="48418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sz="4000" smtClean="0"/>
              <a:t>Figure 5-6. Resulting WBS in Chart Form</a:t>
            </a:r>
          </a:p>
        </p:txBody>
      </p:sp>
      <p:pic>
        <p:nvPicPr>
          <p:cNvPr id="20485" name="Picture 5" descr="Fig05-06"/>
          <p:cNvPicPr>
            <a:picLocks noChangeAspect="1" noChangeArrowheads="1"/>
          </p:cNvPicPr>
          <p:nvPr/>
        </p:nvPicPr>
        <p:blipFill>
          <a:blip r:embed="rId2" cstate="print"/>
          <a:srcRect b="7750"/>
          <a:stretch>
            <a:fillRect/>
          </a:stretch>
        </p:blipFill>
        <p:spPr bwMode="auto">
          <a:xfrm>
            <a:off x="152400" y="1419225"/>
            <a:ext cx="8763000" cy="45243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z="4000" smtClean="0"/>
              <a:t>The WBS Dictionary and Scope Baseline</a:t>
            </a:r>
          </a:p>
        </p:txBody>
      </p:sp>
      <p:sp>
        <p:nvSpPr>
          <p:cNvPr id="21509" name="Rectangle 3"/>
          <p:cNvSpPr>
            <a:spLocks noGrp="1" noChangeArrowheads="1"/>
          </p:cNvSpPr>
          <p:nvPr>
            <p:ph type="body" idx="1"/>
          </p:nvPr>
        </p:nvSpPr>
        <p:spPr>
          <a:xfrm>
            <a:off x="381000" y="1295400"/>
            <a:ext cx="8458200" cy="4572000"/>
          </a:xfrm>
        </p:spPr>
        <p:txBody>
          <a:bodyPr/>
          <a:lstStyle/>
          <a:p>
            <a:pPr eaLnBrk="1" hangingPunct="1"/>
            <a:r>
              <a:rPr lang="en-US" dirty="0" smtClean="0"/>
              <a:t>Many WBS tasks are </a:t>
            </a:r>
            <a:r>
              <a:rPr lang="en-US" dirty="0" smtClean="0"/>
              <a:t>vague(unclear) </a:t>
            </a:r>
            <a:r>
              <a:rPr lang="en-US" dirty="0" smtClean="0"/>
              <a:t>and must be explained in more detail so people know what to do and can estimate how long the work will take and what it will cost.</a:t>
            </a:r>
          </a:p>
          <a:p>
            <a:pPr eaLnBrk="1" hangingPunct="1"/>
            <a:r>
              <a:rPr lang="en-US" dirty="0" smtClean="0"/>
              <a:t>A </a:t>
            </a:r>
            <a:r>
              <a:rPr lang="en-US" b="1" dirty="0" smtClean="0"/>
              <a:t>WBS dictionary</a:t>
            </a:r>
            <a:r>
              <a:rPr lang="en-US" dirty="0" smtClean="0"/>
              <a:t> is a document that describes detailed information about each WBS item.</a:t>
            </a:r>
          </a:p>
          <a:p>
            <a:pPr eaLnBrk="1" hangingPunct="1"/>
            <a:r>
              <a:rPr lang="en-US" dirty="0" smtClean="0"/>
              <a:t>The approved project scope statement and its WBS and WBS dictionary form the </a:t>
            </a:r>
            <a:r>
              <a:rPr lang="en-US" b="1" dirty="0" smtClean="0"/>
              <a:t>scope baseline</a:t>
            </a:r>
            <a:r>
              <a:rPr lang="en-US" dirty="0" smtClean="0"/>
              <a:t>, which is used to measure performance in meeting project scope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304800"/>
            <a:ext cx="8229600" cy="914400"/>
          </a:xfrm>
        </p:spPr>
        <p:txBody>
          <a:bodyPr/>
          <a:lstStyle/>
          <a:p>
            <a:pPr eaLnBrk="1" hangingPunct="1"/>
            <a:r>
              <a:rPr lang="en-US" sz="4000" smtClean="0"/>
              <a:t>What is Project Scope Management?</a:t>
            </a:r>
            <a:endParaRPr lang="en-US" smtClean="0"/>
          </a:p>
        </p:txBody>
      </p:sp>
      <p:sp>
        <p:nvSpPr>
          <p:cNvPr id="5125" name="Rectangle 3"/>
          <p:cNvSpPr>
            <a:spLocks noGrp="1" noChangeArrowheads="1"/>
          </p:cNvSpPr>
          <p:nvPr>
            <p:ph type="body" idx="1"/>
          </p:nvPr>
        </p:nvSpPr>
        <p:spPr>
          <a:xfrm>
            <a:off x="364331" y="1447800"/>
            <a:ext cx="8415338" cy="4953000"/>
          </a:xfrm>
        </p:spPr>
        <p:txBody>
          <a:bodyPr/>
          <a:lstStyle/>
          <a:p>
            <a:pPr algn="just" eaLnBrk="1" hangingPunct="1">
              <a:spcBef>
                <a:spcPct val="80000"/>
              </a:spcBef>
            </a:pPr>
            <a:r>
              <a:rPr lang="en-US" b="1" dirty="0" smtClean="0"/>
              <a:t>Scope</a:t>
            </a:r>
            <a:r>
              <a:rPr lang="en-US" dirty="0" smtClean="0"/>
              <a:t> refers to </a:t>
            </a:r>
            <a:r>
              <a:rPr lang="en-US" i="1" dirty="0" smtClean="0"/>
              <a:t>all</a:t>
            </a:r>
            <a:r>
              <a:rPr lang="en-US" dirty="0" smtClean="0"/>
              <a:t> the work involved in creating the products of the project and the processes used to create them.</a:t>
            </a:r>
          </a:p>
          <a:p>
            <a:pPr algn="just" eaLnBrk="1" hangingPunct="1">
              <a:spcBef>
                <a:spcPct val="80000"/>
              </a:spcBef>
            </a:pPr>
            <a:r>
              <a:rPr lang="en-US" dirty="0" smtClean="0"/>
              <a:t> A </a:t>
            </a:r>
            <a:r>
              <a:rPr lang="en-US" b="1" dirty="0" smtClean="0"/>
              <a:t>deliverable</a:t>
            </a:r>
            <a:r>
              <a:rPr lang="en-US" dirty="0" smtClean="0"/>
              <a:t> is a product produced as part of a project, such as hardware or software, planning documents, or meeting minutes.</a:t>
            </a:r>
          </a:p>
          <a:p>
            <a:pPr algn="just" eaLnBrk="1" hangingPunct="1">
              <a:spcBef>
                <a:spcPct val="80000"/>
              </a:spcBef>
            </a:pPr>
            <a:r>
              <a:rPr lang="en-US" dirty="0" smtClean="0"/>
              <a:t>Project scope management includes the processes involved in defining and controlling what is or is not included in a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81000" y="434975"/>
            <a:ext cx="8382000" cy="463550"/>
          </a:xfrm>
        </p:spPr>
        <p:txBody>
          <a:bodyPr/>
          <a:lstStyle/>
          <a:p>
            <a:pPr eaLnBrk="1" hangingPunct="1"/>
            <a:r>
              <a:rPr lang="en-US" sz="4000" smtClean="0"/>
              <a:t>Advice for Creating a WBS and WBS Dictionary*</a:t>
            </a:r>
            <a:endParaRPr lang="en-US" smtClean="0"/>
          </a:p>
        </p:txBody>
      </p:sp>
      <p:sp>
        <p:nvSpPr>
          <p:cNvPr id="22533" name="Rectangle 3"/>
          <p:cNvSpPr>
            <a:spLocks noGrp="1" noChangeArrowheads="1"/>
          </p:cNvSpPr>
          <p:nvPr>
            <p:ph type="body" idx="1"/>
          </p:nvPr>
        </p:nvSpPr>
        <p:spPr>
          <a:xfrm>
            <a:off x="457200" y="1609725"/>
            <a:ext cx="8458200" cy="4486275"/>
          </a:xfrm>
        </p:spPr>
        <p:txBody>
          <a:bodyPr/>
          <a:lstStyle/>
          <a:p>
            <a:pPr eaLnBrk="1" hangingPunct="1"/>
            <a:r>
              <a:rPr lang="en-US" sz="2400" dirty="0" smtClean="0"/>
              <a:t>A unit of work should appear in only one place in the WBS.</a:t>
            </a:r>
          </a:p>
          <a:p>
            <a:pPr eaLnBrk="1" hangingPunct="1"/>
            <a:r>
              <a:rPr lang="en-US" sz="2400" dirty="0" smtClean="0"/>
              <a:t>The work content of a WBS item is the sum of the WBS items below it.</a:t>
            </a:r>
          </a:p>
          <a:p>
            <a:pPr eaLnBrk="1" hangingPunct="1"/>
            <a:r>
              <a:rPr lang="en-US" sz="2400" dirty="0" smtClean="0"/>
              <a:t>A WBS item is the responsibility of only one individual, even though many people may be working on it.</a:t>
            </a:r>
          </a:p>
          <a:p>
            <a:pPr eaLnBrk="1" hangingPunct="1"/>
            <a:r>
              <a:rPr lang="en-US" sz="2400" dirty="0" smtClean="0"/>
              <a:t>The WBS must be consistent with the way in which work is actually going to be performed; it should serve the project team first, and other purposes only if practical.</a:t>
            </a:r>
          </a:p>
        </p:txBody>
      </p:sp>
      <p:sp>
        <p:nvSpPr>
          <p:cNvPr id="22534" name="Text Box 4"/>
          <p:cNvSpPr txBox="1">
            <a:spLocks noChangeArrowheads="1"/>
          </p:cNvSpPr>
          <p:nvPr/>
        </p:nvSpPr>
        <p:spPr bwMode="auto">
          <a:xfrm>
            <a:off x="304800" y="5791200"/>
            <a:ext cx="8458200" cy="1373188"/>
          </a:xfrm>
          <a:prstGeom prst="rect">
            <a:avLst/>
          </a:prstGeom>
          <a:noFill/>
          <a:ln w="12700" cap="sq">
            <a:noFill/>
            <a:miter lim="800000"/>
            <a:headEnd type="none" w="sm" len="sm"/>
            <a:tailEnd type="none" w="sm" len="sm"/>
          </a:ln>
        </p:spPr>
        <p:txBody>
          <a:bodyPr>
            <a:spAutoFit/>
          </a:bodyPr>
          <a:lstStyle/>
          <a:p>
            <a:pPr eaLnBrk="0" hangingPunct="0"/>
            <a:r>
              <a:rPr lang="en-US" sz="1800" b="1" dirty="0"/>
              <a:t>*</a:t>
            </a:r>
            <a:r>
              <a:rPr lang="en-US" sz="1800" dirty="0"/>
              <a:t>Cleland, David I.,</a:t>
            </a:r>
            <a:r>
              <a:rPr lang="en-US" sz="1800" b="1" dirty="0"/>
              <a:t> </a:t>
            </a:r>
            <a:r>
              <a:rPr lang="en-US" sz="1800" i="1" dirty="0"/>
              <a:t>Project Management: Strategic Design and Implementation,</a:t>
            </a:r>
            <a:r>
              <a:rPr lang="en-US" sz="1800" b="1" dirty="0"/>
              <a:t> </a:t>
            </a:r>
            <a:r>
              <a:rPr lang="en-US" sz="1800" dirty="0"/>
              <a:t>2</a:t>
            </a:r>
            <a:r>
              <a:rPr lang="en-US" sz="1800" baseline="30000" dirty="0"/>
              <a:t>nd</a:t>
            </a:r>
            <a:r>
              <a:rPr lang="en-US" sz="1800" dirty="0"/>
              <a:t> edition (New York: McGraw-Hill 1994).</a:t>
            </a:r>
          </a:p>
          <a:p>
            <a:pPr eaLnBrk="0" hangingPunct="0">
              <a:spcBef>
                <a:spcPct val="50000"/>
              </a:spcBef>
            </a:pP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z="4000" smtClean="0"/>
              <a:t>Advice for Creating a WBS and WBS Dictionary (cont’d)*</a:t>
            </a:r>
          </a:p>
        </p:txBody>
      </p:sp>
      <p:sp>
        <p:nvSpPr>
          <p:cNvPr id="23557" name="Rectangle 3"/>
          <p:cNvSpPr>
            <a:spLocks noGrp="1" noChangeArrowheads="1"/>
          </p:cNvSpPr>
          <p:nvPr>
            <p:ph type="body" idx="1"/>
          </p:nvPr>
        </p:nvSpPr>
        <p:spPr>
          <a:xfrm>
            <a:off x="381000" y="1676400"/>
            <a:ext cx="8458200" cy="4572000"/>
          </a:xfrm>
        </p:spPr>
        <p:txBody>
          <a:bodyPr/>
          <a:lstStyle/>
          <a:p>
            <a:pPr eaLnBrk="1" hangingPunct="1"/>
            <a:r>
              <a:rPr lang="en-US" sz="2400" dirty="0" smtClean="0"/>
              <a:t>Project team </a:t>
            </a:r>
            <a:r>
              <a:rPr lang="en-US" sz="2400" dirty="0" smtClean="0"/>
              <a:t>members should be involved in developing the WBS to ensure consistency and </a:t>
            </a:r>
            <a:r>
              <a:rPr lang="en-US" sz="2400" dirty="0" smtClean="0"/>
              <a:t>buy-in.</a:t>
            </a:r>
          </a:p>
          <a:p>
            <a:pPr eaLnBrk="1" hangingPunct="1"/>
            <a:r>
              <a:rPr lang="en-US" sz="2400" dirty="0" smtClean="0"/>
              <a:t>Each WBS item </a:t>
            </a:r>
            <a:r>
              <a:rPr lang="en-US" sz="2400" dirty="0" smtClean="0"/>
              <a:t>must </a:t>
            </a:r>
            <a:r>
              <a:rPr lang="en-US" sz="2400" dirty="0" smtClean="0"/>
              <a:t>be documented in a WBS dictionary to ensure accurate understanding of the scope of work that is included and not included in that item.</a:t>
            </a:r>
          </a:p>
          <a:p>
            <a:pPr eaLnBrk="1" hangingPunct="1"/>
            <a:r>
              <a:rPr lang="en-US" sz="2400" dirty="0" smtClean="0"/>
              <a:t>The WBS must be a flexible tool to </a:t>
            </a:r>
            <a:r>
              <a:rPr lang="en-US" sz="2400" smtClean="0"/>
              <a:t>accommodate </a:t>
            </a:r>
            <a:r>
              <a:rPr lang="en-US" sz="2400" smtClean="0"/>
              <a:t>inevitable(Unavoidable) </a:t>
            </a:r>
            <a:r>
              <a:rPr lang="en-US" sz="2400" dirty="0" smtClean="0"/>
              <a:t>changes while properly maintaining control of the work content in the project according to the scope statement.</a:t>
            </a:r>
            <a:endParaRPr lang="en-US" sz="2000" dirty="0" smtClean="0"/>
          </a:p>
        </p:txBody>
      </p:sp>
      <p:sp>
        <p:nvSpPr>
          <p:cNvPr id="23558" name="Text Box 4"/>
          <p:cNvSpPr txBox="1">
            <a:spLocks noChangeArrowheads="1"/>
          </p:cNvSpPr>
          <p:nvPr/>
        </p:nvSpPr>
        <p:spPr bwMode="auto">
          <a:xfrm>
            <a:off x="304800" y="5715000"/>
            <a:ext cx="8458200" cy="1403350"/>
          </a:xfrm>
          <a:prstGeom prst="rect">
            <a:avLst/>
          </a:prstGeom>
          <a:noFill/>
          <a:ln w="12700" cap="sq">
            <a:noFill/>
            <a:miter lim="800000"/>
            <a:headEnd type="none" w="sm" len="sm"/>
            <a:tailEnd type="none" w="sm" len="sm"/>
          </a:ln>
        </p:spPr>
        <p:txBody>
          <a:bodyPr>
            <a:spAutoFit/>
          </a:bodyPr>
          <a:lstStyle/>
          <a:p>
            <a:pPr eaLnBrk="0" hangingPunct="0"/>
            <a:r>
              <a:rPr lang="en-US" sz="1800" b="1"/>
              <a:t>*</a:t>
            </a:r>
            <a:r>
              <a:rPr lang="en-US" sz="1800"/>
              <a:t>Cleland, David I.,</a:t>
            </a:r>
            <a:r>
              <a:rPr lang="en-US" sz="1800" b="1"/>
              <a:t> </a:t>
            </a:r>
            <a:r>
              <a:rPr lang="en-US" sz="1800" i="1"/>
              <a:t>Project Management: Strategic Design and Implementation,</a:t>
            </a:r>
            <a:r>
              <a:rPr lang="en-US" sz="1800" b="1"/>
              <a:t> </a:t>
            </a:r>
            <a:r>
              <a:rPr lang="en-US" sz="1800"/>
              <a:t>2</a:t>
            </a:r>
            <a:r>
              <a:rPr lang="en-US" sz="1800" baseline="30000"/>
              <a:t>nd</a:t>
            </a:r>
            <a:r>
              <a:rPr lang="en-US" sz="1800"/>
              <a:t> edition </a:t>
            </a:r>
            <a:r>
              <a:rPr lang="en-US"/>
              <a:t>(New York: McGraw-Hill 1994)</a:t>
            </a:r>
            <a:r>
              <a:rPr lang="en-US" sz="1800"/>
              <a:t>.</a:t>
            </a:r>
          </a:p>
          <a:p>
            <a:pPr eaLnBrk="0" hangingPunct="0">
              <a:spcBef>
                <a:spcPct val="50000"/>
              </a:spcBef>
            </a:pPr>
            <a:endParaRPr 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Scope Verification</a:t>
            </a:r>
          </a:p>
        </p:txBody>
      </p:sp>
      <p:sp>
        <p:nvSpPr>
          <p:cNvPr id="24581" name="Rectangle 3"/>
          <p:cNvSpPr>
            <a:spLocks noGrp="1" noChangeArrowheads="1"/>
          </p:cNvSpPr>
          <p:nvPr>
            <p:ph type="body" idx="1"/>
          </p:nvPr>
        </p:nvSpPr>
        <p:spPr>
          <a:xfrm>
            <a:off x="304800" y="1295400"/>
            <a:ext cx="8686800" cy="4791075"/>
          </a:xfrm>
        </p:spPr>
        <p:txBody>
          <a:bodyPr/>
          <a:lstStyle/>
          <a:p>
            <a:pPr eaLnBrk="1" hangingPunct="1"/>
            <a:r>
              <a:rPr lang="en-US" sz="2400" dirty="0" smtClean="0"/>
              <a:t>It is very difficult to create a good scope statement and WBS for a project.</a:t>
            </a:r>
          </a:p>
          <a:p>
            <a:pPr eaLnBrk="1" hangingPunct="1"/>
            <a:r>
              <a:rPr lang="en-US" sz="2400" dirty="0" smtClean="0"/>
              <a:t>It is even more difficult to verify project scope and minimize scope changes.</a:t>
            </a:r>
          </a:p>
          <a:p>
            <a:pPr eaLnBrk="1" hangingPunct="1"/>
            <a:r>
              <a:rPr lang="en-US" sz="2400" dirty="0" smtClean="0"/>
              <a:t>Many IT projects suffer from scope creep and poor scope </a:t>
            </a:r>
            <a:r>
              <a:rPr lang="en-US" sz="2400" smtClean="0"/>
              <a:t>verification </a:t>
            </a:r>
            <a:endParaRPr lang="en-US" sz="2400" dirty="0" smtClean="0"/>
          </a:p>
          <a:p>
            <a:pPr lvl="1" eaLnBrk="1" hangingPunct="1"/>
            <a:r>
              <a:rPr lang="en-US" sz="2200" dirty="0" smtClean="0"/>
              <a:t>FoxMeyer Drug filed for bankruptcy after scope creep on a robotic warehouse.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Scope Control</a:t>
            </a:r>
          </a:p>
        </p:txBody>
      </p:sp>
      <p:sp>
        <p:nvSpPr>
          <p:cNvPr id="25605" name="Rectangle 3"/>
          <p:cNvSpPr>
            <a:spLocks noGrp="1" noChangeArrowheads="1"/>
          </p:cNvSpPr>
          <p:nvPr>
            <p:ph type="body" idx="1"/>
          </p:nvPr>
        </p:nvSpPr>
        <p:spPr/>
        <p:txBody>
          <a:bodyPr/>
          <a:lstStyle/>
          <a:p>
            <a:pPr eaLnBrk="1" hangingPunct="1">
              <a:spcBef>
                <a:spcPct val="50000"/>
              </a:spcBef>
            </a:pPr>
            <a:r>
              <a:rPr lang="en-US" b="1" smtClean="0"/>
              <a:t>Scope control</a:t>
            </a:r>
            <a:r>
              <a:rPr lang="en-US" smtClean="0"/>
              <a:t> involves controlling changes to the project scope.</a:t>
            </a:r>
          </a:p>
          <a:p>
            <a:pPr eaLnBrk="1" hangingPunct="1">
              <a:spcBef>
                <a:spcPct val="50000"/>
              </a:spcBef>
            </a:pPr>
            <a:r>
              <a:rPr lang="en-US" smtClean="0"/>
              <a:t>Goals of scope control are to:</a:t>
            </a:r>
          </a:p>
          <a:p>
            <a:pPr lvl="1" eaLnBrk="1" hangingPunct="1">
              <a:spcBef>
                <a:spcPct val="50000"/>
              </a:spcBef>
            </a:pPr>
            <a:r>
              <a:rPr lang="en-US" sz="2400" smtClean="0"/>
              <a:t>Influence the factors that cause scope changes.</a:t>
            </a:r>
          </a:p>
          <a:p>
            <a:pPr lvl="1" eaLnBrk="1" hangingPunct="1">
              <a:spcBef>
                <a:spcPct val="50000"/>
              </a:spcBef>
            </a:pPr>
            <a:r>
              <a:rPr lang="en-US" sz="2400" smtClean="0"/>
              <a:t>Ensure changes are processed according to procedures developed as part of integrated change control.</a:t>
            </a:r>
          </a:p>
          <a:p>
            <a:pPr lvl="1" eaLnBrk="1" hangingPunct="1">
              <a:spcBef>
                <a:spcPct val="50000"/>
              </a:spcBef>
            </a:pPr>
            <a:r>
              <a:rPr lang="en-US" sz="2400" smtClean="0"/>
              <a:t>Manage changes when they occur.</a:t>
            </a:r>
          </a:p>
          <a:p>
            <a:pPr eaLnBrk="1" hangingPunct="1">
              <a:spcBef>
                <a:spcPct val="50000"/>
              </a:spcBef>
            </a:pPr>
            <a:r>
              <a:rPr lang="en-US" b="1" smtClean="0"/>
              <a:t>Variance</a:t>
            </a:r>
            <a:r>
              <a:rPr lang="en-US" smtClean="0"/>
              <a:t> is the difference between planned and actual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228600" y="304800"/>
            <a:ext cx="8610600" cy="914400"/>
          </a:xfrm>
        </p:spPr>
        <p:txBody>
          <a:bodyPr/>
          <a:lstStyle/>
          <a:p>
            <a:pPr eaLnBrk="1" hangingPunct="1"/>
            <a:r>
              <a:rPr lang="en-US" smtClean="0"/>
              <a:t>Suggestions for Improving User Input</a:t>
            </a:r>
          </a:p>
        </p:txBody>
      </p:sp>
      <p:sp>
        <p:nvSpPr>
          <p:cNvPr id="26629" name="Rectangle 3"/>
          <p:cNvSpPr>
            <a:spLocks noGrp="1" noChangeArrowheads="1"/>
          </p:cNvSpPr>
          <p:nvPr>
            <p:ph type="body" idx="1"/>
          </p:nvPr>
        </p:nvSpPr>
        <p:spPr>
          <a:xfrm>
            <a:off x="381000" y="1447800"/>
            <a:ext cx="8458200" cy="4724400"/>
          </a:xfrm>
        </p:spPr>
        <p:txBody>
          <a:bodyPr/>
          <a:lstStyle/>
          <a:p>
            <a:pPr eaLnBrk="1" hangingPunct="1"/>
            <a:r>
              <a:rPr lang="en-US" dirty="0" smtClean="0"/>
              <a:t>Develop a good project selection process and insist that sponsors are from the user organization.</a:t>
            </a:r>
          </a:p>
          <a:p>
            <a:pPr eaLnBrk="1" hangingPunct="1"/>
            <a:r>
              <a:rPr lang="en-US" dirty="0" smtClean="0"/>
              <a:t>Place users on the project team in important roles.</a:t>
            </a:r>
          </a:p>
          <a:p>
            <a:pPr eaLnBrk="1" hangingPunct="1"/>
            <a:r>
              <a:rPr lang="en-US" dirty="0" smtClean="0"/>
              <a:t>Hold regular meetings with defined agendas, and have users sign off on key deliverables presented at meetings.</a:t>
            </a:r>
          </a:p>
          <a:p>
            <a:pPr eaLnBrk="1" hangingPunct="1"/>
            <a:r>
              <a:rPr lang="en-US" dirty="0" smtClean="0"/>
              <a:t>Deliver something to users and sponsors on a regular basis.</a:t>
            </a:r>
          </a:p>
          <a:p>
            <a:pPr eaLnBrk="1" hangingPunct="1"/>
            <a:r>
              <a:rPr lang="en-US" dirty="0" smtClean="0"/>
              <a:t>Don’t promise to deliver when you know you </a:t>
            </a:r>
            <a:r>
              <a:rPr lang="en-US" smtClean="0"/>
              <a:t>can’t.</a:t>
            </a:r>
          </a:p>
          <a:p>
            <a:pPr eaLnBrk="1" hangingPunct="1"/>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04800" y="228600"/>
            <a:ext cx="8458200" cy="1082675"/>
          </a:xfrm>
        </p:spPr>
        <p:txBody>
          <a:bodyPr/>
          <a:lstStyle/>
          <a:p>
            <a:pPr eaLnBrk="1" hangingPunct="1"/>
            <a:r>
              <a:rPr lang="en-US" sz="4000" smtClean="0"/>
              <a:t>Suggestions for Reducing Incomplete and Changing Requirements</a:t>
            </a:r>
          </a:p>
        </p:txBody>
      </p:sp>
      <p:sp>
        <p:nvSpPr>
          <p:cNvPr id="27653" name="Rectangle 3"/>
          <p:cNvSpPr>
            <a:spLocks noGrp="1" noChangeArrowheads="1"/>
          </p:cNvSpPr>
          <p:nvPr>
            <p:ph type="body" idx="1"/>
          </p:nvPr>
        </p:nvSpPr>
        <p:spPr>
          <a:xfrm>
            <a:off x="304800" y="1752600"/>
            <a:ext cx="8458200" cy="4572000"/>
          </a:xfrm>
        </p:spPr>
        <p:txBody>
          <a:bodyPr/>
          <a:lstStyle/>
          <a:p>
            <a:pPr eaLnBrk="1" hangingPunct="1">
              <a:spcBef>
                <a:spcPct val="100000"/>
              </a:spcBef>
            </a:pPr>
            <a:r>
              <a:rPr lang="en-US" dirty="0" smtClean="0"/>
              <a:t>Develop and follow a requirements management process.</a:t>
            </a:r>
          </a:p>
          <a:p>
            <a:pPr eaLnBrk="1" hangingPunct="1">
              <a:spcBef>
                <a:spcPct val="100000"/>
              </a:spcBef>
            </a:pPr>
            <a:r>
              <a:rPr lang="en-US" dirty="0" smtClean="0"/>
              <a:t>Use techniques such as prototyping, </a:t>
            </a:r>
          </a:p>
          <a:p>
            <a:pPr eaLnBrk="1" hangingPunct="1">
              <a:spcBef>
                <a:spcPct val="100000"/>
              </a:spcBef>
            </a:pPr>
            <a:r>
              <a:rPr lang="en-US" dirty="0" smtClean="0"/>
              <a:t>Put requirements in writing and keep them current.</a:t>
            </a:r>
          </a:p>
          <a:p>
            <a:pPr eaLnBrk="1" hangingPunct="1">
              <a:spcBef>
                <a:spcPct val="100000"/>
              </a:spcBef>
            </a:pPr>
            <a:r>
              <a:rPr lang="en-US" dirty="0" smtClean="0"/>
              <a:t>Create a requirements management database for documenting and controlling requirements.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381000" y="381000"/>
            <a:ext cx="8382000" cy="914400"/>
          </a:xfrm>
        </p:spPr>
        <p:txBody>
          <a:bodyPr/>
          <a:lstStyle/>
          <a:p>
            <a:pPr eaLnBrk="1" hangingPunct="1"/>
            <a:r>
              <a:rPr lang="en-US" sz="4000" smtClean="0"/>
              <a:t>Suggestions for Reducing Incomplete and Changing Requirements (cont’d)</a:t>
            </a:r>
          </a:p>
        </p:txBody>
      </p:sp>
      <p:sp>
        <p:nvSpPr>
          <p:cNvPr id="28677" name="Rectangle 3"/>
          <p:cNvSpPr>
            <a:spLocks noGrp="1" noChangeArrowheads="1"/>
          </p:cNvSpPr>
          <p:nvPr>
            <p:ph type="body" idx="1"/>
          </p:nvPr>
        </p:nvSpPr>
        <p:spPr>
          <a:xfrm>
            <a:off x="381000" y="1752600"/>
            <a:ext cx="8458200" cy="4343400"/>
          </a:xfrm>
        </p:spPr>
        <p:txBody>
          <a:bodyPr/>
          <a:lstStyle/>
          <a:p>
            <a:pPr eaLnBrk="1" hangingPunct="1">
              <a:spcBef>
                <a:spcPct val="100000"/>
              </a:spcBef>
            </a:pPr>
            <a:r>
              <a:rPr lang="en-US" dirty="0" smtClean="0"/>
              <a:t>Conduct adequate testing throughout the project life cycle.</a:t>
            </a:r>
          </a:p>
          <a:p>
            <a:pPr eaLnBrk="1" hangingPunct="1">
              <a:spcBef>
                <a:spcPct val="100000"/>
              </a:spcBef>
            </a:pPr>
            <a:r>
              <a:rPr lang="en-US" dirty="0" smtClean="0"/>
              <a:t>Review changes from a systems perspective.</a:t>
            </a:r>
          </a:p>
          <a:p>
            <a:pPr eaLnBrk="1" hangingPunct="1">
              <a:spcBef>
                <a:spcPct val="100000"/>
              </a:spcBef>
            </a:pPr>
            <a:r>
              <a:rPr lang="en-US" dirty="0" smtClean="0"/>
              <a:t>Emphasize completion dates to help focus on what’s most important.</a:t>
            </a:r>
          </a:p>
          <a:p>
            <a:pPr eaLnBrk="1" hangingPunct="1">
              <a:spcBef>
                <a:spcPct val="100000"/>
              </a:spcBef>
            </a:pPr>
            <a:r>
              <a:rPr lang="en-US" dirty="0" smtClean="0"/>
              <a:t>Allocate resources specifically for handling change requests and enhancements.</a:t>
            </a:r>
          </a:p>
          <a:p>
            <a:pPr eaLnBrk="1" hangingPunct="1">
              <a:buFont typeface="Wingdings" pitchFamily="2" charset="2"/>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mtClean="0"/>
              <a:t>Chapter Summary</a:t>
            </a:r>
          </a:p>
        </p:txBody>
      </p:sp>
      <p:sp>
        <p:nvSpPr>
          <p:cNvPr id="30725" name="Rectangle 3"/>
          <p:cNvSpPr>
            <a:spLocks noGrp="1" noChangeArrowheads="1"/>
          </p:cNvSpPr>
          <p:nvPr>
            <p:ph type="body" idx="1"/>
          </p:nvPr>
        </p:nvSpPr>
        <p:spPr>
          <a:xfrm>
            <a:off x="381000" y="1371600"/>
            <a:ext cx="8458200" cy="4724400"/>
          </a:xfrm>
        </p:spPr>
        <p:txBody>
          <a:bodyPr/>
          <a:lstStyle/>
          <a:p>
            <a:pPr eaLnBrk="1" hangingPunct="1"/>
            <a:r>
              <a:rPr lang="en-US" smtClean="0"/>
              <a:t>Project scope management includes the processes required to ensure that the project addresses all the work required</a:t>
            </a:r>
            <a:r>
              <a:rPr lang="en-US" smtClean="0">
                <a:cs typeface="Times New Roman" pitchFamily="18" charset="0"/>
              </a:rPr>
              <a:t>—</a:t>
            </a:r>
            <a:r>
              <a:rPr lang="en-US" smtClean="0"/>
              <a:t>and only the work required</a:t>
            </a:r>
            <a:r>
              <a:rPr lang="en-US" smtClean="0">
                <a:cs typeface="Times New Roman" pitchFamily="18" charset="0"/>
              </a:rPr>
              <a:t>—</a:t>
            </a:r>
            <a:r>
              <a:rPr lang="en-US" smtClean="0"/>
              <a:t>to complete the project successfully.</a:t>
            </a:r>
          </a:p>
          <a:p>
            <a:pPr eaLnBrk="1" hangingPunct="1"/>
            <a:r>
              <a:rPr lang="en-US" smtClean="0"/>
              <a:t>Main processes include:</a:t>
            </a:r>
          </a:p>
          <a:p>
            <a:pPr lvl="1" eaLnBrk="1" hangingPunct="1"/>
            <a:r>
              <a:rPr lang="en-US" smtClean="0"/>
              <a:t>Scope planning</a:t>
            </a:r>
          </a:p>
          <a:p>
            <a:pPr lvl="1" eaLnBrk="1" hangingPunct="1"/>
            <a:r>
              <a:rPr lang="en-US" smtClean="0"/>
              <a:t>Scope definition</a:t>
            </a:r>
          </a:p>
          <a:p>
            <a:pPr lvl="1" eaLnBrk="1" hangingPunct="1"/>
            <a:r>
              <a:rPr lang="en-US" smtClean="0"/>
              <a:t>WBS creation</a:t>
            </a:r>
          </a:p>
          <a:p>
            <a:pPr lvl="1" eaLnBrk="1" hangingPunct="1"/>
            <a:r>
              <a:rPr lang="en-US" smtClean="0"/>
              <a:t>Scope verification</a:t>
            </a:r>
          </a:p>
          <a:p>
            <a:pPr lvl="1" eaLnBrk="1" hangingPunct="1"/>
            <a:r>
              <a:rPr lang="en-US" smtClean="0"/>
              <a:t>Scope control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685800"/>
            <a:ext cx="8458200" cy="5638800"/>
          </a:xfrm>
        </p:spPr>
        <p:txBody>
          <a:bodyPr/>
          <a:lstStyle/>
          <a:p>
            <a:pPr algn="ctr">
              <a:buNone/>
            </a:pPr>
            <a:r>
              <a:rPr lang="en-US" sz="3600" dirty="0" smtClean="0">
                <a:solidFill>
                  <a:srgbClr val="0070C0"/>
                </a:solidFill>
                <a:latin typeface="Brush Script MT" pitchFamily="66" charset="0"/>
              </a:rPr>
              <a:t>Assignment # 1</a:t>
            </a:r>
          </a:p>
          <a:p>
            <a:pPr algn="ctr">
              <a:buNone/>
            </a:pPr>
            <a:endParaRPr lang="en-US" sz="3600" dirty="0" smtClean="0">
              <a:solidFill>
                <a:srgbClr val="0070C0"/>
              </a:solidFill>
              <a:latin typeface="Brush Script MT" pitchFamily="66" charset="0"/>
            </a:endParaRPr>
          </a:p>
          <a:p>
            <a:pPr>
              <a:buNone/>
            </a:pPr>
            <a:r>
              <a:rPr lang="en-US" sz="3600" dirty="0" smtClean="0">
                <a:solidFill>
                  <a:srgbClr val="0070C0"/>
                </a:solidFill>
                <a:latin typeface="Brush Script MT" pitchFamily="66" charset="0"/>
              </a:rPr>
              <a:t>For Your Project Prepare:</a:t>
            </a:r>
          </a:p>
          <a:p>
            <a:r>
              <a:rPr lang="en-US" sz="5400" dirty="0" smtClean="0">
                <a:solidFill>
                  <a:srgbClr val="0070C0"/>
                </a:solidFill>
                <a:latin typeface="Brush Script MT" pitchFamily="66" charset="0"/>
              </a:rPr>
              <a:t>Business Case</a:t>
            </a:r>
          </a:p>
          <a:p>
            <a:r>
              <a:rPr lang="en-US" sz="5400" dirty="0" smtClean="0">
                <a:solidFill>
                  <a:srgbClr val="0070C0"/>
                </a:solidFill>
                <a:latin typeface="Brush Script MT" pitchFamily="66" charset="0"/>
              </a:rPr>
              <a:t>Project Charter</a:t>
            </a:r>
          </a:p>
          <a:p>
            <a:r>
              <a:rPr lang="en-US" sz="5400" dirty="0" smtClean="0">
                <a:solidFill>
                  <a:srgbClr val="0070C0"/>
                </a:solidFill>
                <a:latin typeface="Brush Script MT" pitchFamily="66" charset="0"/>
              </a:rPr>
              <a:t>Stakeholder Register</a:t>
            </a:r>
          </a:p>
          <a:p>
            <a:pPr lvl="8" algn="r">
              <a:buNone/>
            </a:pPr>
            <a:r>
              <a:rPr lang="en-US" b="1" dirty="0" smtClean="0">
                <a:solidFill>
                  <a:srgbClr val="C00000"/>
                </a:solidFill>
                <a:latin typeface="Calibri" pitchFamily="34" charset="0"/>
                <a:cs typeface="Calibri" pitchFamily="34" charset="0"/>
              </a:rPr>
              <a:t>Individual Assignment</a:t>
            </a:r>
          </a:p>
          <a:p>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498475"/>
            <a:ext cx="8686800" cy="644525"/>
          </a:xfrm>
        </p:spPr>
        <p:txBody>
          <a:bodyPr/>
          <a:lstStyle/>
          <a:p>
            <a:pPr eaLnBrk="1" hangingPunct="1"/>
            <a:r>
              <a:rPr lang="en-US" smtClean="0"/>
              <a:t>Project Scope Management Processes</a:t>
            </a:r>
            <a:endParaRPr lang="en-US" sz="5400" smtClean="0"/>
          </a:p>
        </p:txBody>
      </p:sp>
      <p:sp>
        <p:nvSpPr>
          <p:cNvPr id="6149" name="Rectangle 3"/>
          <p:cNvSpPr>
            <a:spLocks noGrp="1" noChangeArrowheads="1"/>
          </p:cNvSpPr>
          <p:nvPr>
            <p:ph type="body" idx="1"/>
          </p:nvPr>
        </p:nvSpPr>
        <p:spPr>
          <a:xfrm>
            <a:off x="381000" y="1371600"/>
            <a:ext cx="8458200" cy="5181600"/>
          </a:xfrm>
        </p:spPr>
        <p:txBody>
          <a:bodyPr/>
          <a:lstStyle/>
          <a:p>
            <a:pPr marL="609600" indent="-609600" eaLnBrk="1" hangingPunct="1"/>
            <a:r>
              <a:rPr lang="en-US" sz="2600" b="1" dirty="0" smtClean="0"/>
              <a:t>Scope planning</a:t>
            </a:r>
            <a:r>
              <a:rPr lang="en-US" sz="2600" dirty="0" smtClean="0"/>
              <a:t>:</a:t>
            </a:r>
            <a:r>
              <a:rPr lang="en-US" sz="2600" b="1" dirty="0" smtClean="0"/>
              <a:t> </a:t>
            </a:r>
            <a:r>
              <a:rPr lang="en-US" sz="2600" dirty="0" smtClean="0"/>
              <a:t>Deciding how the scope will be defined, verified, and controlled.</a:t>
            </a:r>
          </a:p>
          <a:p>
            <a:pPr marL="609600" indent="-609600" eaLnBrk="1" hangingPunct="1"/>
            <a:r>
              <a:rPr lang="en-US" sz="2600" b="1" dirty="0" smtClean="0"/>
              <a:t>Scope definition</a:t>
            </a:r>
            <a:r>
              <a:rPr lang="en-US" sz="2600" dirty="0" smtClean="0"/>
              <a:t>: Reviewing the project charter and preliminary scope statement and adding more information as requirements are developed and change requests are approved.</a:t>
            </a:r>
            <a:endParaRPr lang="en-US" sz="2600" b="1" dirty="0" smtClean="0"/>
          </a:p>
          <a:p>
            <a:pPr marL="609600" indent="-609600" eaLnBrk="1" hangingPunct="1"/>
            <a:r>
              <a:rPr lang="en-US" sz="2600" b="1" dirty="0" smtClean="0"/>
              <a:t>Creating the WBS</a:t>
            </a:r>
            <a:r>
              <a:rPr lang="en-US" sz="2600" dirty="0" smtClean="0"/>
              <a:t>: Subdividing the major project deliverables into smaller, more manageable components.</a:t>
            </a:r>
          </a:p>
          <a:p>
            <a:pPr marL="609600" indent="-609600" eaLnBrk="1" hangingPunct="1"/>
            <a:r>
              <a:rPr lang="en-US" sz="2600" b="1" dirty="0" smtClean="0"/>
              <a:t>Scope verification</a:t>
            </a:r>
            <a:r>
              <a:rPr lang="en-US" sz="2600" dirty="0" smtClean="0"/>
              <a:t>: Formalizing acceptance of the project scope.</a:t>
            </a:r>
          </a:p>
          <a:p>
            <a:pPr marL="609600" indent="-609600" eaLnBrk="1" hangingPunct="1"/>
            <a:r>
              <a:rPr lang="en-US" sz="2600" b="1" dirty="0" smtClean="0"/>
              <a:t>Scope control</a:t>
            </a:r>
            <a:r>
              <a:rPr lang="en-US" sz="2600" dirty="0" smtClean="0"/>
              <a:t>: Controlling changes to project scope.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28600" y="304800"/>
            <a:ext cx="8763000" cy="1143000"/>
          </a:xfrm>
        </p:spPr>
        <p:txBody>
          <a:bodyPr/>
          <a:lstStyle/>
          <a:p>
            <a:pPr eaLnBrk="1" hangingPunct="1"/>
            <a:r>
              <a:rPr lang="en-US" sz="4800" smtClean="0"/>
              <a:t>Scope Planning and the Scope Management Plan</a:t>
            </a:r>
          </a:p>
        </p:txBody>
      </p:sp>
      <p:sp>
        <p:nvSpPr>
          <p:cNvPr id="7173" name="Rectangle 3"/>
          <p:cNvSpPr>
            <a:spLocks noGrp="1" noChangeArrowheads="1"/>
          </p:cNvSpPr>
          <p:nvPr>
            <p:ph type="body" idx="1"/>
          </p:nvPr>
        </p:nvSpPr>
        <p:spPr>
          <a:xfrm>
            <a:off x="304800" y="1981200"/>
            <a:ext cx="8382000" cy="4495800"/>
          </a:xfrm>
        </p:spPr>
        <p:txBody>
          <a:bodyPr/>
          <a:lstStyle/>
          <a:p>
            <a:pPr eaLnBrk="1" hangingPunct="1">
              <a:spcBef>
                <a:spcPct val="100000"/>
              </a:spcBef>
            </a:pPr>
            <a:r>
              <a:rPr lang="en-US" dirty="0" smtClean="0"/>
              <a:t>The </a:t>
            </a:r>
            <a:r>
              <a:rPr lang="en-US" b="1" dirty="0" smtClean="0"/>
              <a:t>scope management plan</a:t>
            </a:r>
            <a:r>
              <a:rPr lang="en-US" dirty="0" smtClean="0"/>
              <a:t> is a document that includes descriptions of how the team will prepare the project scope statement, create the WBS, verify completion of the project deliverables, and control requests for changes to the project scope.</a:t>
            </a:r>
          </a:p>
          <a:p>
            <a:pPr eaLnBrk="1" hangingPunct="1">
              <a:spcBef>
                <a:spcPct val="100000"/>
              </a:spcBef>
            </a:pPr>
            <a:r>
              <a:rPr lang="en-US" dirty="0" smtClean="0"/>
              <a:t>Key inputs include the project charter, preliminary scope statement, and project management plan.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81000" y="228600"/>
            <a:ext cx="8382000" cy="609600"/>
          </a:xfrm>
        </p:spPr>
        <p:txBody>
          <a:bodyPr/>
          <a:lstStyle/>
          <a:p>
            <a:pPr eaLnBrk="1" hangingPunct="1"/>
            <a:r>
              <a:rPr lang="en-US" smtClean="0"/>
              <a:t>Table 5.1. Sample Project Charter</a:t>
            </a:r>
          </a:p>
        </p:txBody>
      </p:sp>
      <p:pic>
        <p:nvPicPr>
          <p:cNvPr id="8197" name="Picture 5" descr="Tbl05-01a"/>
          <p:cNvPicPr>
            <a:picLocks noChangeAspect="1" noChangeArrowheads="1"/>
          </p:cNvPicPr>
          <p:nvPr/>
        </p:nvPicPr>
        <p:blipFill>
          <a:blip r:embed="rId2" cstate="print"/>
          <a:srcRect t="3099"/>
          <a:stretch>
            <a:fillRect/>
          </a:stretch>
        </p:blipFill>
        <p:spPr bwMode="auto">
          <a:xfrm>
            <a:off x="1600200" y="990600"/>
            <a:ext cx="6096000" cy="550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381000" y="304800"/>
            <a:ext cx="8382000" cy="914400"/>
          </a:xfrm>
        </p:spPr>
        <p:txBody>
          <a:bodyPr/>
          <a:lstStyle/>
          <a:p>
            <a:pPr eaLnBrk="1" hangingPunct="1"/>
            <a:r>
              <a:rPr lang="en-US" smtClean="0"/>
              <a:t>Table 5.1. Sample Project </a:t>
            </a:r>
            <a:br>
              <a:rPr lang="en-US" smtClean="0"/>
            </a:br>
            <a:r>
              <a:rPr lang="en-US" smtClean="0"/>
              <a:t>Charter (cont’d)</a:t>
            </a:r>
          </a:p>
        </p:txBody>
      </p:sp>
      <p:pic>
        <p:nvPicPr>
          <p:cNvPr id="9221" name="Picture 5" descr="Tbl05-01b"/>
          <p:cNvPicPr>
            <a:picLocks noChangeAspect="1" noChangeArrowheads="1"/>
          </p:cNvPicPr>
          <p:nvPr/>
        </p:nvPicPr>
        <p:blipFill>
          <a:blip r:embed="rId2" cstate="print"/>
          <a:srcRect t="8636"/>
          <a:stretch>
            <a:fillRect/>
          </a:stretch>
        </p:blipFill>
        <p:spPr bwMode="auto">
          <a:xfrm>
            <a:off x="381000" y="1803400"/>
            <a:ext cx="8382000" cy="337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152400"/>
            <a:ext cx="8382000" cy="1311275"/>
          </a:xfrm>
        </p:spPr>
        <p:txBody>
          <a:bodyPr/>
          <a:lstStyle/>
          <a:p>
            <a:pPr eaLnBrk="1" hangingPunct="1"/>
            <a:r>
              <a:rPr lang="en-US" dirty="0" smtClean="0"/>
              <a:t>Scope Definition and the</a:t>
            </a:r>
            <a:br>
              <a:rPr lang="en-US" dirty="0" smtClean="0"/>
            </a:br>
            <a:r>
              <a:rPr lang="en-US" dirty="0" smtClean="0"/>
              <a:t>Project Scope Statement</a:t>
            </a:r>
          </a:p>
        </p:txBody>
      </p:sp>
      <p:sp>
        <p:nvSpPr>
          <p:cNvPr id="10245" name="Rectangle 3"/>
          <p:cNvSpPr>
            <a:spLocks noGrp="1" noChangeArrowheads="1"/>
          </p:cNvSpPr>
          <p:nvPr>
            <p:ph type="body" idx="1"/>
          </p:nvPr>
        </p:nvSpPr>
        <p:spPr>
          <a:xfrm>
            <a:off x="381000" y="2057400"/>
            <a:ext cx="8305800" cy="4038600"/>
          </a:xfrm>
        </p:spPr>
        <p:txBody>
          <a:bodyPr/>
          <a:lstStyle/>
          <a:p>
            <a:pPr algn="just" eaLnBrk="1" hangingPunct="1">
              <a:spcBef>
                <a:spcPct val="100000"/>
              </a:spcBef>
            </a:pPr>
            <a:r>
              <a:rPr lang="en-US" dirty="0" smtClean="0"/>
              <a:t>The preliminary scope statement, project charter, organizational process assets, and approved change requests provide a basis for creating the project scope statement.</a:t>
            </a:r>
          </a:p>
          <a:p>
            <a:pPr algn="just" eaLnBrk="1" hangingPunct="1">
              <a:spcBef>
                <a:spcPct val="100000"/>
              </a:spcBef>
            </a:pPr>
            <a:r>
              <a:rPr lang="en-US" dirty="0" smtClean="0"/>
              <a:t>As time progresses, the scope of a project should become clearer and more specific.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r>
              <a:rPr lang="en-US" sz="4000" smtClean="0"/>
              <a:t>Table 5-2. Further Defining Project Scope</a:t>
            </a:r>
          </a:p>
        </p:txBody>
      </p:sp>
      <p:pic>
        <p:nvPicPr>
          <p:cNvPr id="11269" name="Picture 5" descr="Tbl05-02"/>
          <p:cNvPicPr>
            <a:picLocks noChangeAspect="1" noChangeArrowheads="1"/>
          </p:cNvPicPr>
          <p:nvPr/>
        </p:nvPicPr>
        <p:blipFill>
          <a:blip r:embed="rId2" cstate="print"/>
          <a:srcRect t="6819"/>
          <a:stretch>
            <a:fillRect/>
          </a:stretch>
        </p:blipFill>
        <p:spPr bwMode="auto">
          <a:xfrm>
            <a:off x="228600" y="1524000"/>
            <a:ext cx="8534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Requirements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9538" y="1385888"/>
            <a:ext cx="8924925"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DDDDDD"/>
        </a:lt2>
        <a:accent1>
          <a:srgbClr val="A3B2C1"/>
        </a:accent1>
        <a:accent2>
          <a:srgbClr val="000000"/>
        </a:accent2>
        <a:accent3>
          <a:srgbClr val="FFFFFF"/>
        </a:accent3>
        <a:accent4>
          <a:srgbClr val="000000"/>
        </a:accent4>
        <a:accent5>
          <a:srgbClr val="CED5DD"/>
        </a:accent5>
        <a:accent6>
          <a:srgbClr val="00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1380</TotalTime>
  <Words>1126</Words>
  <Application>Microsoft Office PowerPoint</Application>
  <PresentationFormat>On-screen Show (4:3)</PresentationFormat>
  <Paragraphs>113</Paragraphs>
  <Slides>28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Brush Script MT</vt:lpstr>
      <vt:lpstr>Calibri</vt:lpstr>
      <vt:lpstr>Garamond</vt:lpstr>
      <vt:lpstr>Georgia</vt:lpstr>
      <vt:lpstr>Times New Roman</vt:lpstr>
      <vt:lpstr>Trebuchet MS</vt:lpstr>
      <vt:lpstr>Wingdings</vt:lpstr>
      <vt:lpstr>Wingdings 2</vt:lpstr>
      <vt:lpstr>Default Design</vt:lpstr>
      <vt:lpstr>Urban</vt:lpstr>
      <vt:lpstr> Project Scope Management</vt:lpstr>
      <vt:lpstr>What is Project Scope Management?</vt:lpstr>
      <vt:lpstr>Project Scope Management Processes</vt:lpstr>
      <vt:lpstr>Scope Planning and the Scope Management Plan</vt:lpstr>
      <vt:lpstr>Table 5.1. Sample Project Charter</vt:lpstr>
      <vt:lpstr>Table 5.1. Sample Project  Charter (cont’d)</vt:lpstr>
      <vt:lpstr>Scope Definition and the Project Scope Statement</vt:lpstr>
      <vt:lpstr>Table 5-2. Further Defining Project Scope</vt:lpstr>
      <vt:lpstr>Collect Requirements</vt:lpstr>
      <vt:lpstr>Creating the Work Breakdown Structure (WBS)</vt:lpstr>
      <vt:lpstr>Figure 5-1. Sample Intranet WBS Organized by Product </vt:lpstr>
      <vt:lpstr>Figure 5-2. Sample Intranet WBS Organized by Phase</vt:lpstr>
      <vt:lpstr>Table 5-3. Intranet WBS in Tabular Form</vt:lpstr>
      <vt:lpstr>Figure 5-3. Intranet WBS and Gantt Chart in Project 2000</vt:lpstr>
      <vt:lpstr>Figure 5-4. Intranet Gantt Chart Organized by Project Management Process Groups</vt:lpstr>
      <vt:lpstr>Approaches to Developing WBSs</vt:lpstr>
      <vt:lpstr>Figure 5-5. Sample Mind-Mapping Approach</vt:lpstr>
      <vt:lpstr>Figure 5-6. Resulting WBS in Chart Form</vt:lpstr>
      <vt:lpstr>The WBS Dictionary and Scope Baseline</vt:lpstr>
      <vt:lpstr>Advice for Creating a WBS and WBS Dictionary*</vt:lpstr>
      <vt:lpstr>Advice for Creating a WBS and WBS Dictionary (cont’d)*</vt:lpstr>
      <vt:lpstr>Scope Verification</vt:lpstr>
      <vt:lpstr>Scope Control</vt:lpstr>
      <vt:lpstr>Suggestions for Improving User Input</vt:lpstr>
      <vt:lpstr>Suggestions for Reducing Incomplete and Changing Requirements</vt:lpstr>
      <vt:lpstr>Suggestions for Reducing Incomplete and Changing Requirements (cont’d)</vt:lpstr>
      <vt:lpstr>Chapter Summary</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account</cp:lastModifiedBy>
  <cp:revision>136</cp:revision>
  <dcterms:created xsi:type="dcterms:W3CDTF">2001-07-05T23:10:12Z</dcterms:created>
  <dcterms:modified xsi:type="dcterms:W3CDTF">2021-05-05T07:20:25Z</dcterms:modified>
</cp:coreProperties>
</file>