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 id="2147483756" r:id="rId2"/>
  </p:sldMasterIdLst>
  <p:notesMasterIdLst>
    <p:notesMasterId r:id="rId95"/>
  </p:notesMasterIdLst>
  <p:sldIdLst>
    <p:sldId id="301" r:id="rId3"/>
    <p:sldId id="303" r:id="rId4"/>
    <p:sldId id="310" r:id="rId5"/>
    <p:sldId id="311" r:id="rId6"/>
    <p:sldId id="312" r:id="rId7"/>
    <p:sldId id="313" r:id="rId8"/>
    <p:sldId id="304" r:id="rId9"/>
    <p:sldId id="308" r:id="rId10"/>
    <p:sldId id="309" r:id="rId11"/>
    <p:sldId id="314" r:id="rId12"/>
    <p:sldId id="315" r:id="rId13"/>
    <p:sldId id="316" r:id="rId14"/>
    <p:sldId id="317" r:id="rId15"/>
    <p:sldId id="318" r:id="rId16"/>
    <p:sldId id="319" r:id="rId17"/>
    <p:sldId id="320" r:id="rId18"/>
    <p:sldId id="279" r:id="rId19"/>
    <p:sldId id="321" r:id="rId20"/>
    <p:sldId id="322" r:id="rId21"/>
    <p:sldId id="323" r:id="rId22"/>
    <p:sldId id="324" r:id="rId23"/>
    <p:sldId id="325" r:id="rId24"/>
    <p:sldId id="326" r:id="rId25"/>
    <p:sldId id="258" r:id="rId26"/>
    <p:sldId id="387" r:id="rId27"/>
    <p:sldId id="259" r:id="rId28"/>
    <p:sldId id="261" r:id="rId29"/>
    <p:sldId id="260" r:id="rId30"/>
    <p:sldId id="268" r:id="rId31"/>
    <p:sldId id="328" r:id="rId32"/>
    <p:sldId id="263" r:id="rId33"/>
    <p:sldId id="264" r:id="rId34"/>
    <p:sldId id="329" r:id="rId35"/>
    <p:sldId id="330" r:id="rId36"/>
    <p:sldId id="331" r:id="rId37"/>
    <p:sldId id="332" r:id="rId38"/>
    <p:sldId id="333" r:id="rId39"/>
    <p:sldId id="334" r:id="rId40"/>
    <p:sldId id="267" r:id="rId41"/>
    <p:sldId id="269"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292" r:id="rId59"/>
    <p:sldId id="271" r:id="rId60"/>
    <p:sldId id="353"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59" d="100"/>
          <a:sy n="59" d="100"/>
        </p:scale>
        <p:origin x="752" y="56"/>
      </p:cViewPr>
      <p:guideLst>
        <p:guide orient="horz" pos="2160"/>
        <p:guide pos="2880"/>
      </p:guideLst>
    </p:cSldViewPr>
  </p:slideViewPr>
  <p:outlineViewPr>
    <p:cViewPr>
      <p:scale>
        <a:sx n="33" d="100"/>
        <a:sy n="33" d="100"/>
      </p:scale>
      <p:origin x="0" y="230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F84A9-6C85-4F2F-B578-9CF996DCCA18}" type="datetimeFigureOut">
              <a:rPr lang="en-US" smtClean="0"/>
              <a:pPr/>
              <a:t>10/27/2020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50E1E7-4B0C-4B11-90A3-D26326F6F52E}" type="slidenum">
              <a:rPr lang="en-US" smtClean="0"/>
              <a:pPr/>
              <a:t>‹#›</a:t>
            </a:fld>
            <a:endParaRPr lang="en-US"/>
          </a:p>
        </p:txBody>
      </p:sp>
    </p:spTree>
    <p:extLst>
      <p:ext uri="{BB962C8B-B14F-4D97-AF65-F5344CB8AC3E}">
        <p14:creationId xmlns:p14="http://schemas.microsoft.com/office/powerpoint/2010/main" val="80437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50E1E7-4B0C-4B11-90A3-D26326F6F52E}" type="slidenum">
              <a:rPr lang="en-US" smtClean="0"/>
              <a:pPr/>
              <a:t>2</a:t>
            </a:fld>
            <a:endParaRPr lang="en-US"/>
          </a:p>
        </p:txBody>
      </p:sp>
    </p:spTree>
    <p:extLst>
      <p:ext uri="{BB962C8B-B14F-4D97-AF65-F5344CB8AC3E}">
        <p14:creationId xmlns:p14="http://schemas.microsoft.com/office/powerpoint/2010/main" val="205938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50E1E7-4B0C-4B11-90A3-D26326F6F52E}"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50E1E7-4B0C-4B11-90A3-D26326F6F52E}"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50E1E7-4B0C-4B11-90A3-D26326F6F52E}"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a:p>
          </p:txBody>
        </p:sp>
      </p:grpSp>
      <p:sp>
        <p:nvSpPr>
          <p:cNvPr id="5122"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512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fld id="{902246C7-64F7-4E9E-B53D-1E1F3A0595B0}" type="datetime1">
              <a:rPr lang="en-US" smtClean="0"/>
              <a:t>10/27/2020</a:t>
            </a:fld>
            <a:endParaRPr lang="en-US"/>
          </a:p>
        </p:txBody>
      </p:sp>
      <p:sp>
        <p:nvSpPr>
          <p:cNvPr id="9" name="Rectangle 5"/>
          <p:cNvSpPr>
            <a:spLocks noGrp="1" noChangeArrowheads="1"/>
          </p:cNvSpPr>
          <p:nvPr>
            <p:ph type="ftr" sz="quarter" idx="11"/>
          </p:nvPr>
        </p:nvSpPr>
        <p:spPr/>
        <p:txBody>
          <a:bodyPr/>
          <a:lstStyle>
            <a:lvl1pPr>
              <a:defRPr/>
            </a:lvl1pPr>
          </a:lstStyle>
          <a:p>
            <a:pPr>
              <a:defRPr/>
            </a:pPr>
            <a:r>
              <a:rPr lang="en-US" dirty="0"/>
              <a:t>Dr. Ahmed Mateen</a:t>
            </a:r>
          </a:p>
        </p:txBody>
      </p:sp>
      <p:sp>
        <p:nvSpPr>
          <p:cNvPr id="10" name="Rectangle 6"/>
          <p:cNvSpPr>
            <a:spLocks noGrp="1" noChangeArrowheads="1"/>
          </p:cNvSpPr>
          <p:nvPr>
            <p:ph type="sldNum" sz="quarter" idx="12"/>
          </p:nvPr>
        </p:nvSpPr>
        <p:spPr/>
        <p:txBody>
          <a:bodyPr/>
          <a:lstStyle>
            <a:lvl1pPr>
              <a:defRPr smtClean="0"/>
            </a:lvl1pPr>
          </a:lstStyle>
          <a:p>
            <a:pPr>
              <a:defRPr/>
            </a:pPr>
            <a:fld id="{CC43C764-09AA-44B0-BD4A-5C0C0A5920B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7D14E28-21D0-460F-A31C-10D0B26B6DC5}" type="datetime1">
              <a:rPr lang="en-US" smtClean="0"/>
              <a:t>10/27/2020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6" name="Rectangle 6"/>
          <p:cNvSpPr>
            <a:spLocks noGrp="1" noChangeArrowheads="1"/>
          </p:cNvSpPr>
          <p:nvPr>
            <p:ph type="sldNum" sz="quarter" idx="12"/>
          </p:nvPr>
        </p:nvSpPr>
        <p:spPr>
          <a:ln/>
        </p:spPr>
        <p:txBody>
          <a:bodyPr/>
          <a:lstStyle>
            <a:lvl1pPr>
              <a:defRPr/>
            </a:lvl1pPr>
          </a:lstStyle>
          <a:p>
            <a:pPr>
              <a:defRPr/>
            </a:pPr>
            <a:fld id="{749811E7-A8E6-4713-8340-D1DA08E8A3F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9038C8E-7870-4E08-9AA9-0DB2B80B85BC}" type="datetime1">
              <a:rPr lang="en-US" smtClean="0"/>
              <a:t>10/27/2020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6" name="Rectangle 6"/>
          <p:cNvSpPr>
            <a:spLocks noGrp="1" noChangeArrowheads="1"/>
          </p:cNvSpPr>
          <p:nvPr>
            <p:ph type="sldNum" sz="quarter" idx="12"/>
          </p:nvPr>
        </p:nvSpPr>
        <p:spPr>
          <a:ln/>
        </p:spPr>
        <p:txBody>
          <a:bodyPr/>
          <a:lstStyle>
            <a:lvl1pPr>
              <a:defRPr/>
            </a:lvl1pPr>
          </a:lstStyle>
          <a:p>
            <a:pPr>
              <a:defRPr/>
            </a:pPr>
            <a:fld id="{B87AA574-612F-4E8A-8FE1-431DF257B55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00588D3-DFFF-4B50-8186-EAAFD3BB0382}" type="datetime1">
              <a:rPr lang="en-US" smtClean="0"/>
              <a:t>10/27/2020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7" name="Rectangle 6"/>
          <p:cNvSpPr>
            <a:spLocks noGrp="1" noChangeArrowheads="1"/>
          </p:cNvSpPr>
          <p:nvPr>
            <p:ph type="sldNum" sz="quarter" idx="12"/>
          </p:nvPr>
        </p:nvSpPr>
        <p:spPr>
          <a:ln/>
        </p:spPr>
        <p:txBody>
          <a:bodyPr/>
          <a:lstStyle>
            <a:lvl1pPr>
              <a:defRPr/>
            </a:lvl1pPr>
          </a:lstStyle>
          <a:p>
            <a:pPr>
              <a:defRPr/>
            </a:pPr>
            <a:fld id="{7B9585F0-DE38-468A-92B3-C24D004CAEF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7BA9E926-0630-4B58-BB79-0430BA6A9B1A}" type="datetime1">
              <a:rPr lang="en-US" smtClean="0"/>
              <a:t>10/27/2020</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8" name="Rectangle 6"/>
          <p:cNvSpPr>
            <a:spLocks noGrp="1" noChangeArrowheads="1"/>
          </p:cNvSpPr>
          <p:nvPr>
            <p:ph type="sldNum" sz="quarter" idx="12"/>
          </p:nvPr>
        </p:nvSpPr>
        <p:spPr>
          <a:ln/>
        </p:spPr>
        <p:txBody>
          <a:bodyPr/>
          <a:lstStyle>
            <a:lvl1pPr>
              <a:defRPr/>
            </a:lvl1pPr>
          </a:lstStyle>
          <a:p>
            <a:pPr>
              <a:defRPr/>
            </a:pPr>
            <a:fld id="{7815CC29-A6E1-4E75-8B70-411C4C03F144}"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6E8F705-4DDF-48D9-B79E-80D3E7A5F6E8}" type="datetime1">
              <a:rPr lang="en-US" smtClean="0"/>
              <a:t>10/27/2020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6" name="Rectangle 6"/>
          <p:cNvSpPr>
            <a:spLocks noGrp="1" noChangeArrowheads="1"/>
          </p:cNvSpPr>
          <p:nvPr>
            <p:ph type="sldNum" sz="quarter" idx="12"/>
          </p:nvPr>
        </p:nvSpPr>
        <p:spPr>
          <a:ln/>
        </p:spPr>
        <p:txBody>
          <a:bodyPr/>
          <a:lstStyle>
            <a:lvl1pPr>
              <a:defRPr/>
            </a:lvl1pPr>
          </a:lstStyle>
          <a:p>
            <a:pPr>
              <a:defRPr/>
            </a:pPr>
            <a:fld id="{81FFD1DA-9169-4B32-9896-C285B2D7794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6019800" cy="5516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6BE9501-0FE7-42D9-8D37-D7088CDAA2A3}" type="datetime1">
              <a:rPr lang="en-US" smtClean="0"/>
              <a:t>10/27/2020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6" name="Rectangle 6"/>
          <p:cNvSpPr>
            <a:spLocks noGrp="1" noChangeArrowheads="1"/>
          </p:cNvSpPr>
          <p:nvPr>
            <p:ph type="sldNum" sz="quarter" idx="12"/>
          </p:nvPr>
        </p:nvSpPr>
        <p:spPr>
          <a:ln/>
        </p:spPr>
        <p:txBody>
          <a:bodyPr/>
          <a:lstStyle>
            <a:lvl1pPr>
              <a:defRPr/>
            </a:lvl1pPr>
          </a:lstStyle>
          <a:p>
            <a:pPr>
              <a:defRPr/>
            </a:pPr>
            <a:fld id="{1184B67B-5308-474E-9788-A2AABE584A4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C708230-62A5-4C4B-A441-EED6FAD9B10B}" type="datetime1">
              <a:rPr lang="en-US" smtClean="0"/>
              <a:t>10/27/2020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7" name="Rectangle 6"/>
          <p:cNvSpPr>
            <a:spLocks noGrp="1" noChangeArrowheads="1"/>
          </p:cNvSpPr>
          <p:nvPr>
            <p:ph type="sldNum" sz="quarter" idx="12"/>
          </p:nvPr>
        </p:nvSpPr>
        <p:spPr>
          <a:ln/>
        </p:spPr>
        <p:txBody>
          <a:bodyPr/>
          <a:lstStyle>
            <a:lvl1pPr>
              <a:defRPr/>
            </a:lvl1pPr>
          </a:lstStyle>
          <a:p>
            <a:pPr>
              <a:defRPr/>
            </a:pPr>
            <a:fld id="{33343165-6074-4EDF-B254-2EE85246329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6BB0251A-D417-46BC-BFE1-8858E39825AC}" type="datetime1">
              <a:rPr lang="en-US" smtClean="0"/>
              <a:t>10/27/2020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9" name="Rectangle 6"/>
          <p:cNvSpPr>
            <a:spLocks noGrp="1" noChangeArrowheads="1"/>
          </p:cNvSpPr>
          <p:nvPr>
            <p:ph type="sldNum" sz="quarter" idx="12"/>
          </p:nvPr>
        </p:nvSpPr>
        <p:spPr>
          <a:ln/>
        </p:spPr>
        <p:txBody>
          <a:bodyPr/>
          <a:lstStyle>
            <a:lvl1pPr>
              <a:defRPr/>
            </a:lvl1pPr>
          </a:lstStyle>
          <a:p>
            <a:pPr>
              <a:defRPr/>
            </a:pPr>
            <a:fld id="{79C28DB8-A1B4-408F-91F6-6BD02C47F79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48C6B97C-C8EA-4BB6-9044-17420CE06D4F}" type="datetime1">
              <a:rPr lang="en-US" smtClean="0"/>
              <a:t>10/27/2020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5" name="Rectangle 6"/>
          <p:cNvSpPr>
            <a:spLocks noGrp="1" noChangeArrowheads="1"/>
          </p:cNvSpPr>
          <p:nvPr>
            <p:ph type="sldNum" sz="quarter" idx="12"/>
          </p:nvPr>
        </p:nvSpPr>
        <p:spPr>
          <a:ln/>
        </p:spPr>
        <p:txBody>
          <a:bodyPr/>
          <a:lstStyle>
            <a:lvl1pPr>
              <a:defRPr/>
            </a:lvl1pPr>
          </a:lstStyle>
          <a:p>
            <a:pPr>
              <a:defRPr/>
            </a:pPr>
            <a:fld id="{8589593A-DB18-4E18-B97B-3F30D5A6D55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B5943A1-1B14-4796-A0FA-43679768FFF4}" type="datetime1">
              <a:rPr lang="en-US" smtClean="0"/>
              <a:t>10/27/2020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4" name="Rectangle 6"/>
          <p:cNvSpPr>
            <a:spLocks noGrp="1" noChangeArrowheads="1"/>
          </p:cNvSpPr>
          <p:nvPr>
            <p:ph type="sldNum" sz="quarter" idx="12"/>
          </p:nvPr>
        </p:nvSpPr>
        <p:spPr>
          <a:ln/>
        </p:spPr>
        <p:txBody>
          <a:bodyPr/>
          <a:lstStyle>
            <a:lvl1pPr>
              <a:defRPr/>
            </a:lvl1pPr>
          </a:lstStyle>
          <a:p>
            <a:pPr>
              <a:defRPr/>
            </a:pPr>
            <a:fld id="{2D294CE0-953C-4821-986E-11252E1F72C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0171D44-1271-4293-B7E9-00536965825A}" type="datetime1">
              <a:rPr lang="en-US" smtClean="0"/>
              <a:t>10/27/2020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7" name="Rectangle 6"/>
          <p:cNvSpPr>
            <a:spLocks noGrp="1" noChangeArrowheads="1"/>
          </p:cNvSpPr>
          <p:nvPr>
            <p:ph type="sldNum" sz="quarter" idx="12"/>
          </p:nvPr>
        </p:nvSpPr>
        <p:spPr>
          <a:ln/>
        </p:spPr>
        <p:txBody>
          <a:bodyPr/>
          <a:lstStyle>
            <a:lvl1pPr>
              <a:defRPr/>
            </a:lvl1pPr>
          </a:lstStyle>
          <a:p>
            <a:pPr>
              <a:defRPr/>
            </a:pPr>
            <a:fld id="{8EE9E30B-02F6-4B21-BCBA-4077470AB22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2A2C587-793C-4606-AAF8-0551AD7BBB3C}" type="datetime1">
              <a:rPr lang="en-US" smtClean="0"/>
              <a:t>10/27/2020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Ahmed Mateen</a:t>
            </a:r>
          </a:p>
        </p:txBody>
      </p:sp>
      <p:sp>
        <p:nvSpPr>
          <p:cNvPr id="7" name="Rectangle 6"/>
          <p:cNvSpPr>
            <a:spLocks noGrp="1" noChangeArrowheads="1"/>
          </p:cNvSpPr>
          <p:nvPr>
            <p:ph type="sldNum" sz="quarter" idx="12"/>
          </p:nvPr>
        </p:nvSpPr>
        <p:spPr>
          <a:ln/>
        </p:spPr>
        <p:txBody>
          <a:bodyPr/>
          <a:lstStyle>
            <a:lvl1pPr>
              <a:defRPr/>
            </a:lvl1pPr>
          </a:lstStyle>
          <a:p>
            <a:pPr>
              <a:defRPr/>
            </a:pPr>
            <a:fld id="{D9ACFDF5-50C1-4E6F-BA3E-22A54418F2E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fld id="{FA6AF2D9-51C5-4D61-B2EE-FBB24ABFEA3F}" type="datetime1">
              <a:rPr lang="en-US" smtClean="0"/>
              <a:t>10/27/2020</a:t>
            </a:fld>
            <a:endParaRPr lang="en-US"/>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r>
              <a:rPr lang="en-US" dirty="0"/>
              <a:t>Dr. Ahmed Mateen</a:t>
            </a:r>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7BF44C0-9BF4-4FF1-AA9C-87BDCF7519A0}" type="slidenum">
              <a:rPr lang="en-US"/>
              <a:pPr>
                <a:defRPr/>
              </a:pPr>
              <a:t>‹#›</a:t>
            </a:fld>
            <a:endParaRPr lang="en-US"/>
          </a:p>
        </p:txBody>
      </p:sp>
      <p:sp>
        <p:nvSpPr>
          <p:cNvPr id="4103"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4104"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US"/>
          </a:p>
        </p:txBody>
      </p:sp>
      <p:sp>
        <p:nvSpPr>
          <p:cNvPr id="4105"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4106"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92"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8" dur="500"/>
                                        <p:tgtEl>
                                          <p:spTgt spid="4099">
                                            <p:txEl>
                                              <p:pRg st="1" end="1"/>
                                            </p:txEl>
                                          </p:spTgt>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4099">
                                            <p:txEl>
                                              <p:pRg st="2" end="2"/>
                                            </p:txEl>
                                          </p:spTgt>
                                        </p:tgtEl>
                                        <p:attrNameLst>
                                          <p:attrName>style.visibility</p:attrName>
                                        </p:attrNameLst>
                                      </p:cBhvr>
                                      <p:to>
                                        <p:strVal val="visible"/>
                                      </p:to>
                                    </p:set>
                                  </p:childTnLst>
                                </p:cTn>
                              </p:par>
                              <p:par>
                                <p:cTn id="21" presetID="3" presetClass="entr" presetSubtype="10" fill="hold" grpId="0" nodeType="withEffect">
                                  <p:stCondLst>
                                    <p:cond delay="0"/>
                                  </p:stCondLst>
                                  <p:childTnLst>
                                    <p:set>
                                      <p:cBhvr>
                                        <p:cTn id="22" dur="1" fill="hold">
                                          <p:stCondLst>
                                            <p:cond delay="0"/>
                                          </p:stCondLst>
                                        </p:cTn>
                                        <p:tgtEl>
                                          <p:spTgt spid="4099">
                                            <p:txEl>
                                              <p:pRg st="3" end="3"/>
                                            </p:txEl>
                                          </p:spTgt>
                                        </p:tgtEl>
                                        <p:attrNameLst>
                                          <p:attrName>style.visibility</p:attrName>
                                        </p:attrNameLst>
                                      </p:cBhvr>
                                      <p:to>
                                        <p:strVal val="visible"/>
                                      </p:to>
                                    </p:set>
                                    <p:animEffect transition="in" filter="blinds(horizontal)">
                                      <p:cBhvr>
                                        <p:cTn id="23" dur="500"/>
                                        <p:tgtEl>
                                          <p:spTgt spid="4099">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099">
                                            <p:txEl>
                                              <p:pRg st="4" end="4"/>
                                            </p:txEl>
                                          </p:spTgt>
                                        </p:tgtEl>
                                        <p:attrNameLst>
                                          <p:attrName>style.visibility</p:attrName>
                                        </p:attrNameLst>
                                      </p:cBhvr>
                                      <p:to>
                                        <p:strVal val="visible"/>
                                      </p:to>
                                    </p:set>
                                    <p:animEffect transition="in" filter="blinds(horizontal)">
                                      <p:cBhvr>
                                        <p:cTn id="26"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hf sldNum="0" hd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defRPr>
      </a:lvl2pPr>
      <a:lvl3pPr algn="l" rtl="0" fontAlgn="base">
        <a:spcBef>
          <a:spcPct val="0"/>
        </a:spcBef>
        <a:spcAft>
          <a:spcPct val="0"/>
        </a:spcAft>
        <a:defRPr sz="4400">
          <a:solidFill>
            <a:schemeClr val="tx2"/>
          </a:solidFill>
          <a:latin typeface="Garamond" pitchFamily="18" charset="0"/>
        </a:defRPr>
      </a:lvl3pPr>
      <a:lvl4pPr algn="l" rtl="0" fontAlgn="base">
        <a:spcBef>
          <a:spcPct val="0"/>
        </a:spcBef>
        <a:spcAft>
          <a:spcPct val="0"/>
        </a:spcAft>
        <a:defRPr sz="4400">
          <a:solidFill>
            <a:schemeClr val="tx2"/>
          </a:solidFill>
          <a:latin typeface="Garamond" pitchFamily="18" charset="0"/>
        </a:defRPr>
      </a:lvl4pPr>
      <a:lvl5pPr algn="l" rtl="0" fontAlgn="base">
        <a:spcBef>
          <a:spcPct val="0"/>
        </a:spcBef>
        <a:spcAft>
          <a:spcPct val="0"/>
        </a:spcAft>
        <a:defRPr sz="4400">
          <a:solidFill>
            <a:schemeClr val="tx2"/>
          </a:solidFill>
          <a:latin typeface="Garamond" pitchFamily="18" charset="0"/>
        </a:defRPr>
      </a:lvl5pPr>
      <a:lvl6pPr marL="457200" algn="l" rtl="0" eaLnBrk="1" fontAlgn="base" hangingPunct="1">
        <a:spcBef>
          <a:spcPct val="0"/>
        </a:spcBef>
        <a:spcAft>
          <a:spcPct val="0"/>
        </a:spcAft>
        <a:defRPr sz="4400">
          <a:solidFill>
            <a:schemeClr val="tx2"/>
          </a:solidFill>
          <a:latin typeface="Garamond" pitchFamily="18" charset="0"/>
        </a:defRPr>
      </a:lvl6pPr>
      <a:lvl7pPr marL="914400" algn="l" rtl="0" eaLnBrk="1" fontAlgn="base" hangingPunct="1">
        <a:spcBef>
          <a:spcPct val="0"/>
        </a:spcBef>
        <a:spcAft>
          <a:spcPct val="0"/>
        </a:spcAft>
        <a:defRPr sz="4400">
          <a:solidFill>
            <a:schemeClr val="tx2"/>
          </a:solidFill>
          <a:latin typeface="Garamond" pitchFamily="18" charset="0"/>
        </a:defRPr>
      </a:lvl7pPr>
      <a:lvl8pPr marL="1371600" algn="l" rtl="0" eaLnBrk="1" fontAlgn="base" hangingPunct="1">
        <a:spcBef>
          <a:spcPct val="0"/>
        </a:spcBef>
        <a:spcAft>
          <a:spcPct val="0"/>
        </a:spcAft>
        <a:defRPr sz="4400">
          <a:solidFill>
            <a:schemeClr val="tx2"/>
          </a:solidFill>
          <a:latin typeface="Garamond" pitchFamily="18" charset="0"/>
        </a:defRPr>
      </a:lvl8pPr>
      <a:lvl9pPr marL="1828800" algn="l" rtl="0" eaLnBrk="1" fontAlgn="base" hangingPunct="1">
        <a:spcBef>
          <a:spcPct val="0"/>
        </a:spcBef>
        <a:spcAft>
          <a:spcPct val="0"/>
        </a:spcAft>
        <a:defRPr sz="4400">
          <a:solidFill>
            <a:schemeClr val="tx2"/>
          </a:solidFill>
          <a:latin typeface="Garamond" pitchFamily="18"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Bubble Sort Example</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p:txStyles>
    <p:titleStyle>
      <a:lvl1pPr algn="ctr" rtl="0" fontAlgn="base">
        <a:spcBef>
          <a:spcPct val="0"/>
        </a:spcBef>
        <a:spcAft>
          <a:spcPct val="0"/>
        </a:spcAft>
        <a:defRPr sz="6000">
          <a:solidFill>
            <a:schemeClr val="tx2"/>
          </a:solidFill>
          <a:latin typeface="+mj-lt"/>
          <a:ea typeface="+mj-ea"/>
          <a:cs typeface="+mj-cs"/>
        </a:defRPr>
      </a:lvl1pPr>
      <a:lvl2pPr algn="ctr" rtl="0" fontAlgn="base">
        <a:spcBef>
          <a:spcPct val="0"/>
        </a:spcBef>
        <a:spcAft>
          <a:spcPct val="0"/>
        </a:spcAft>
        <a:defRPr sz="6000">
          <a:solidFill>
            <a:schemeClr val="tx2"/>
          </a:solidFill>
          <a:latin typeface="Times New Roman" pitchFamily="18" charset="0"/>
        </a:defRPr>
      </a:lvl2pPr>
      <a:lvl3pPr algn="ctr" rtl="0" fontAlgn="base">
        <a:spcBef>
          <a:spcPct val="0"/>
        </a:spcBef>
        <a:spcAft>
          <a:spcPct val="0"/>
        </a:spcAft>
        <a:defRPr sz="6000">
          <a:solidFill>
            <a:schemeClr val="tx2"/>
          </a:solidFill>
          <a:latin typeface="Times New Roman" pitchFamily="18" charset="0"/>
        </a:defRPr>
      </a:lvl3pPr>
      <a:lvl4pPr algn="ctr" rtl="0" fontAlgn="base">
        <a:spcBef>
          <a:spcPct val="0"/>
        </a:spcBef>
        <a:spcAft>
          <a:spcPct val="0"/>
        </a:spcAft>
        <a:defRPr sz="6000">
          <a:solidFill>
            <a:schemeClr val="tx2"/>
          </a:solidFill>
          <a:latin typeface="Times New Roman" pitchFamily="18" charset="0"/>
        </a:defRPr>
      </a:lvl4pPr>
      <a:lvl5pPr algn="ctr" rtl="0" fontAlgn="base">
        <a:spcBef>
          <a:spcPct val="0"/>
        </a:spcBef>
        <a:spcAft>
          <a:spcPct val="0"/>
        </a:spcAft>
        <a:defRPr sz="6000">
          <a:solidFill>
            <a:schemeClr val="tx2"/>
          </a:solidFill>
          <a:latin typeface="Times New Roman" pitchFamily="18" charset="0"/>
        </a:defRPr>
      </a:lvl5pPr>
      <a:lvl6pPr marL="457200" algn="ctr" rtl="0" eaLnBrk="1" fontAlgn="base" hangingPunct="1">
        <a:spcBef>
          <a:spcPct val="0"/>
        </a:spcBef>
        <a:spcAft>
          <a:spcPct val="0"/>
        </a:spcAft>
        <a:defRPr sz="6000">
          <a:solidFill>
            <a:schemeClr val="tx2"/>
          </a:solidFill>
          <a:latin typeface="Times New Roman" pitchFamily="18" charset="0"/>
        </a:defRPr>
      </a:lvl6pPr>
      <a:lvl7pPr marL="914400" algn="ctr" rtl="0" eaLnBrk="1" fontAlgn="base" hangingPunct="1">
        <a:spcBef>
          <a:spcPct val="0"/>
        </a:spcBef>
        <a:spcAft>
          <a:spcPct val="0"/>
        </a:spcAft>
        <a:defRPr sz="6000">
          <a:solidFill>
            <a:schemeClr val="tx2"/>
          </a:solidFill>
          <a:latin typeface="Times New Roman" pitchFamily="18" charset="0"/>
        </a:defRPr>
      </a:lvl7pPr>
      <a:lvl8pPr marL="1371600" algn="ctr" rtl="0" eaLnBrk="1" fontAlgn="base" hangingPunct="1">
        <a:spcBef>
          <a:spcPct val="0"/>
        </a:spcBef>
        <a:spcAft>
          <a:spcPct val="0"/>
        </a:spcAft>
        <a:defRPr sz="6000">
          <a:solidFill>
            <a:schemeClr val="tx2"/>
          </a:solidFill>
          <a:latin typeface="Times New Roman" pitchFamily="18" charset="0"/>
        </a:defRPr>
      </a:lvl8pPr>
      <a:lvl9pPr marL="1828800" algn="ctr" rtl="0" eaLnBrk="1" fontAlgn="base" hangingPunct="1">
        <a:spcBef>
          <a:spcPct val="0"/>
        </a:spcBef>
        <a:spcAft>
          <a:spcPct val="0"/>
        </a:spcAft>
        <a:defRPr sz="60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8458200" cy="2127250"/>
          </a:xfrm>
        </p:spPr>
        <p:txBody>
          <a:bodyPr/>
          <a:lstStyle/>
          <a:p>
            <a:pPr algn="l"/>
            <a:r>
              <a:rPr lang="en-US" sz="4600" dirty="0"/>
              <a:t>          		CS-701           	    		Theory of Automata-II</a:t>
            </a:r>
          </a:p>
        </p:txBody>
      </p:sp>
      <p:sp>
        <p:nvSpPr>
          <p:cNvPr id="4" name="Subtitle 3"/>
          <p:cNvSpPr>
            <a:spLocks noGrp="1"/>
          </p:cNvSpPr>
          <p:nvPr>
            <p:ph type="subTitle" idx="1"/>
          </p:nvPr>
        </p:nvSpPr>
        <p:spPr>
          <a:xfrm>
            <a:off x="1371600" y="3270250"/>
            <a:ext cx="7086600" cy="2209800"/>
          </a:xfrm>
        </p:spPr>
        <p:txBody>
          <a:bodyPr>
            <a:normAutofit/>
          </a:bodyPr>
          <a:lstStyle/>
          <a:p>
            <a:pPr algn="l"/>
            <a:r>
              <a:rPr lang="en-US" sz="1800" b="1" dirty="0"/>
              <a:t>	</a:t>
            </a:r>
          </a:p>
          <a:p>
            <a:pPr algn="l"/>
            <a:r>
              <a:rPr lang="en-US" sz="1800" b="1" dirty="0"/>
              <a:t>	Topic: </a:t>
            </a:r>
            <a:r>
              <a:rPr lang="en-US" sz="1800" dirty="0"/>
              <a:t>		Intro and Regular Languages</a:t>
            </a:r>
          </a:p>
          <a:p>
            <a:pPr algn="l"/>
            <a:r>
              <a:rPr lang="en-US" sz="1800" b="1" dirty="0"/>
              <a:t>	</a:t>
            </a:r>
            <a:endParaRPr lang="en-US" sz="1800" dirty="0"/>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endParaRPr lang="en-US" sz="1600" dirty="0">
              <a:solidFill>
                <a:schemeClr val="bg1"/>
              </a:solidFill>
              <a:latin typeface="Times New Roman" charset="0"/>
              <a:cs typeface="Times New Roman" charset="0"/>
            </a:endParaRPr>
          </a:p>
        </p:txBody>
      </p:sp>
      <p:sp>
        <p:nvSpPr>
          <p:cNvPr id="3" name="Date Placeholder 2"/>
          <p:cNvSpPr>
            <a:spLocks noGrp="1"/>
          </p:cNvSpPr>
          <p:nvPr>
            <p:ph type="dt" sz="half" idx="10"/>
          </p:nvPr>
        </p:nvSpPr>
        <p:spPr/>
        <p:txBody>
          <a:bodyPr/>
          <a:lstStyle/>
          <a:p>
            <a:pPr>
              <a:defRPr/>
            </a:pPr>
            <a:fld id="{8FE50D0F-8D6F-413D-AD3D-27E87350E5DD}" type="datetime1">
              <a:rPr lang="en-US" smtClean="0"/>
              <a:t>10/27/2020</a:t>
            </a:fld>
            <a:endParaRPr lang="en-US" dirty="0"/>
          </a:p>
        </p:txBody>
      </p:sp>
      <p:sp>
        <p:nvSpPr>
          <p:cNvPr id="9" name="Footer Placeholder 8"/>
          <p:cNvSpPr>
            <a:spLocks noGrp="1"/>
          </p:cNvSpPr>
          <p:nvPr>
            <p:ph type="ftr" sz="quarter" idx="11"/>
          </p:nvPr>
        </p:nvSpPr>
        <p:spPr/>
        <p:txBody>
          <a:bodyPr/>
          <a:lstStyle/>
          <a:p>
            <a:pPr>
              <a:defRPr/>
            </a:pPr>
            <a:r>
              <a:rPr lang="en-US" dirty="0"/>
              <a:t>Dr. Dr. Ahmed Mateen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Automata Mean?</a:t>
            </a:r>
            <a:endParaRPr lang="en-US" dirty="0"/>
          </a:p>
        </p:txBody>
      </p:sp>
      <p:pic>
        <p:nvPicPr>
          <p:cNvPr id="4" name="Content Placeholder 3" descr="1.png"/>
          <p:cNvPicPr>
            <a:picLocks noGrp="1" noChangeAspect="1"/>
          </p:cNvPicPr>
          <p:nvPr>
            <p:ph idx="1"/>
          </p:nvPr>
        </p:nvPicPr>
        <p:blipFill>
          <a:blip r:embed="rId2"/>
          <a:stretch>
            <a:fillRect/>
          </a:stretch>
        </p:blipFill>
        <p:spPr>
          <a:xfrm>
            <a:off x="1828800" y="1905000"/>
            <a:ext cx="5539103" cy="4104766"/>
          </a:xfrm>
        </p:spPr>
      </p:pic>
      <p:sp>
        <p:nvSpPr>
          <p:cNvPr id="5" name="Date Placeholder 4"/>
          <p:cNvSpPr>
            <a:spLocks noGrp="1"/>
          </p:cNvSpPr>
          <p:nvPr>
            <p:ph type="dt" sz="half" idx="10"/>
          </p:nvPr>
        </p:nvSpPr>
        <p:spPr/>
        <p:txBody>
          <a:bodyPr/>
          <a:lstStyle/>
          <a:p>
            <a:pPr>
              <a:defRPr/>
            </a:pPr>
            <a:fld id="{CB8043F4-D983-449D-A42F-C8F070E4C960}"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Automata Mean?</a:t>
            </a:r>
            <a:endParaRPr lang="en-US" dirty="0"/>
          </a:p>
        </p:txBody>
      </p:sp>
      <p:pic>
        <p:nvPicPr>
          <p:cNvPr id="4" name="Content Placeholder 3" descr="1.png"/>
          <p:cNvPicPr>
            <a:picLocks noGrp="1" noChangeAspect="1"/>
          </p:cNvPicPr>
          <p:nvPr>
            <p:ph idx="1"/>
          </p:nvPr>
        </p:nvPicPr>
        <p:blipFill>
          <a:blip r:embed="rId2"/>
          <a:stretch>
            <a:fillRect/>
          </a:stretch>
        </p:blipFill>
        <p:spPr>
          <a:xfrm>
            <a:off x="457200" y="1371600"/>
            <a:ext cx="8458200" cy="5105400"/>
          </a:xfrm>
        </p:spPr>
      </p:pic>
      <p:sp>
        <p:nvSpPr>
          <p:cNvPr id="5" name="Date Placeholder 4"/>
          <p:cNvSpPr>
            <a:spLocks noGrp="1"/>
          </p:cNvSpPr>
          <p:nvPr>
            <p:ph type="dt" sz="half" idx="10"/>
          </p:nvPr>
        </p:nvSpPr>
        <p:spPr/>
        <p:txBody>
          <a:bodyPr/>
          <a:lstStyle/>
          <a:p>
            <a:pPr>
              <a:defRPr/>
            </a:pPr>
            <a:fld id="{5C70EC7E-7DED-45F4-89D7-EAC3F9845F5B}"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Automata Mean?</a:t>
            </a:r>
            <a:endParaRPr lang="en-US" dirty="0"/>
          </a:p>
        </p:txBody>
      </p:sp>
      <p:pic>
        <p:nvPicPr>
          <p:cNvPr id="4" name="Content Placeholder 3" descr="1.png"/>
          <p:cNvPicPr>
            <a:picLocks noGrp="1" noChangeAspect="1"/>
          </p:cNvPicPr>
          <p:nvPr>
            <p:ph idx="1"/>
          </p:nvPr>
        </p:nvPicPr>
        <p:blipFill>
          <a:blip r:embed="rId2"/>
          <a:stretch>
            <a:fillRect/>
          </a:stretch>
        </p:blipFill>
        <p:spPr>
          <a:xfrm>
            <a:off x="457200" y="1295400"/>
            <a:ext cx="8458200" cy="5181600"/>
          </a:xfrm>
        </p:spPr>
      </p:pic>
      <p:sp>
        <p:nvSpPr>
          <p:cNvPr id="5" name="Date Placeholder 4"/>
          <p:cNvSpPr>
            <a:spLocks noGrp="1"/>
          </p:cNvSpPr>
          <p:nvPr>
            <p:ph type="dt" sz="half" idx="10"/>
          </p:nvPr>
        </p:nvSpPr>
        <p:spPr/>
        <p:txBody>
          <a:bodyPr/>
          <a:lstStyle/>
          <a:p>
            <a:pPr>
              <a:defRPr/>
            </a:pPr>
            <a:fld id="{6E0E5B1D-7609-46F4-9581-3EBD032CDAF7}"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png"/>
          <p:cNvPicPr>
            <a:picLocks noGrp="1" noChangeAspect="1"/>
          </p:cNvPicPr>
          <p:nvPr>
            <p:ph idx="1"/>
          </p:nvPr>
        </p:nvPicPr>
        <p:blipFill>
          <a:blip r:embed="rId2"/>
          <a:stretch>
            <a:fillRect/>
          </a:stretch>
        </p:blipFill>
        <p:spPr>
          <a:xfrm>
            <a:off x="328825" y="228600"/>
            <a:ext cx="8586575" cy="6324600"/>
          </a:xfrm>
        </p:spPr>
      </p:pic>
      <p:sp>
        <p:nvSpPr>
          <p:cNvPr id="5" name="Date Placeholder 4"/>
          <p:cNvSpPr>
            <a:spLocks noGrp="1"/>
          </p:cNvSpPr>
          <p:nvPr>
            <p:ph type="dt" sz="half" idx="10"/>
          </p:nvPr>
        </p:nvSpPr>
        <p:spPr/>
        <p:txBody>
          <a:bodyPr/>
          <a:lstStyle/>
          <a:p>
            <a:pPr>
              <a:defRPr/>
            </a:pPr>
            <a:fld id="{B736C5A0-FE0A-4DFC-967D-8A92A3F93577}"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png"/>
          <p:cNvPicPr>
            <a:picLocks noGrp="1" noChangeAspect="1"/>
          </p:cNvPicPr>
          <p:nvPr>
            <p:ph idx="1"/>
          </p:nvPr>
        </p:nvPicPr>
        <p:blipFill>
          <a:blip r:embed="rId2"/>
          <a:stretch>
            <a:fillRect/>
          </a:stretch>
        </p:blipFill>
        <p:spPr>
          <a:xfrm>
            <a:off x="304800" y="228600"/>
            <a:ext cx="8610600" cy="6324600"/>
          </a:xfrm>
        </p:spPr>
      </p:pic>
      <p:sp>
        <p:nvSpPr>
          <p:cNvPr id="5" name="Date Placeholder 4"/>
          <p:cNvSpPr>
            <a:spLocks noGrp="1"/>
          </p:cNvSpPr>
          <p:nvPr>
            <p:ph type="dt" sz="half" idx="10"/>
          </p:nvPr>
        </p:nvSpPr>
        <p:spPr/>
        <p:txBody>
          <a:bodyPr/>
          <a:lstStyle/>
          <a:p>
            <a:pPr>
              <a:defRPr/>
            </a:pPr>
            <a:fld id="{17BDE5FF-A543-4F3B-99AA-B01AAB616C97}"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Automata Mean?</a:t>
            </a:r>
            <a:endParaRPr lang="en-US" dirty="0"/>
          </a:p>
        </p:txBody>
      </p:sp>
      <p:pic>
        <p:nvPicPr>
          <p:cNvPr id="4" name="Content Placeholder 3" descr="1.png"/>
          <p:cNvPicPr>
            <a:picLocks noGrp="1" noChangeAspect="1"/>
          </p:cNvPicPr>
          <p:nvPr>
            <p:ph idx="1"/>
          </p:nvPr>
        </p:nvPicPr>
        <p:blipFill>
          <a:blip r:embed="rId2"/>
          <a:stretch>
            <a:fillRect/>
          </a:stretch>
        </p:blipFill>
        <p:spPr>
          <a:xfrm>
            <a:off x="1371600" y="1676400"/>
            <a:ext cx="6400800" cy="4572000"/>
          </a:xfrm>
        </p:spPr>
      </p:pic>
      <p:sp>
        <p:nvSpPr>
          <p:cNvPr id="5" name="Date Placeholder 4"/>
          <p:cNvSpPr>
            <a:spLocks noGrp="1"/>
          </p:cNvSpPr>
          <p:nvPr>
            <p:ph type="dt" sz="half" idx="10"/>
          </p:nvPr>
        </p:nvSpPr>
        <p:spPr/>
        <p:txBody>
          <a:bodyPr/>
          <a:lstStyle/>
          <a:p>
            <a:pPr>
              <a:defRPr/>
            </a:pPr>
            <a:fld id="{631A0460-8B44-4625-87DC-A59A6AB5B43D}"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Automata Mean?</a:t>
            </a:r>
            <a:endParaRPr lang="en-US" dirty="0"/>
          </a:p>
        </p:txBody>
      </p:sp>
      <p:pic>
        <p:nvPicPr>
          <p:cNvPr id="4" name="Content Placeholder 3" descr="1.png"/>
          <p:cNvPicPr>
            <a:picLocks noGrp="1" noChangeAspect="1"/>
          </p:cNvPicPr>
          <p:nvPr>
            <p:ph idx="1"/>
          </p:nvPr>
        </p:nvPicPr>
        <p:blipFill>
          <a:blip r:embed="rId2"/>
          <a:stretch>
            <a:fillRect/>
          </a:stretch>
        </p:blipFill>
        <p:spPr>
          <a:xfrm>
            <a:off x="1421618" y="1752600"/>
            <a:ext cx="6503182" cy="4648200"/>
          </a:xfrm>
        </p:spPr>
      </p:pic>
      <p:sp>
        <p:nvSpPr>
          <p:cNvPr id="5" name="Date Placeholder 4"/>
          <p:cNvSpPr>
            <a:spLocks noGrp="1"/>
          </p:cNvSpPr>
          <p:nvPr>
            <p:ph type="dt" sz="half" idx="10"/>
          </p:nvPr>
        </p:nvSpPr>
        <p:spPr/>
        <p:txBody>
          <a:bodyPr/>
          <a:lstStyle/>
          <a:p>
            <a:pPr>
              <a:defRPr/>
            </a:pPr>
            <a:fld id="{BE990137-60A2-4216-B3EA-08DE99218BA5}"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a:t>What does automata mean?</a:t>
            </a:r>
          </a:p>
        </p:txBody>
      </p:sp>
      <p:sp>
        <p:nvSpPr>
          <p:cNvPr id="12291" name="Content Placeholder 2"/>
          <p:cNvSpPr>
            <a:spLocks noGrp="1"/>
          </p:cNvSpPr>
          <p:nvPr>
            <p:ph idx="1"/>
          </p:nvPr>
        </p:nvSpPr>
        <p:spPr/>
        <p:txBody>
          <a:bodyPr/>
          <a:lstStyle/>
          <a:p>
            <a:pPr algn="just">
              <a:lnSpc>
                <a:spcPct val="80000"/>
              </a:lnSpc>
            </a:pPr>
            <a:r>
              <a:rPr lang="en-US" sz="2400" dirty="0">
                <a:latin typeface="Times New Roman" pitchFamily="18" charset="0"/>
              </a:rPr>
              <a:t> </a:t>
            </a:r>
            <a:r>
              <a:rPr lang="en-US" sz="2400" dirty="0"/>
              <a:t>Automata is Greek letters .Automata is a word formulated from automation,   which means machine designing or replacing human beings with machines</a:t>
            </a:r>
          </a:p>
          <a:p>
            <a:pPr>
              <a:lnSpc>
                <a:spcPct val="80000"/>
              </a:lnSpc>
            </a:pPr>
            <a:endParaRPr lang="en-US" sz="2400" dirty="0">
              <a:latin typeface="Times New Roman" pitchFamily="18" charset="0"/>
            </a:endParaRPr>
          </a:p>
          <a:p>
            <a:pPr>
              <a:lnSpc>
                <a:spcPct val="80000"/>
              </a:lnSpc>
            </a:pPr>
            <a:r>
              <a:rPr lang="en-US" sz="2400" dirty="0"/>
              <a:t>It is the plural of automaton, and it means  “something that works automatically”.</a:t>
            </a:r>
            <a:endParaRPr lang="en-US" sz="2400" dirty="0">
              <a:latin typeface="Times New Roman" pitchFamily="18" charset="0"/>
            </a:endParaRPr>
          </a:p>
          <a:p>
            <a:pPr>
              <a:lnSpc>
                <a:spcPct val="80000"/>
              </a:lnSpc>
            </a:pPr>
            <a:endParaRPr lang="en-US" sz="2400" dirty="0"/>
          </a:p>
        </p:txBody>
      </p:sp>
      <p:sp>
        <p:nvSpPr>
          <p:cNvPr id="4" name="Date Placeholder 3"/>
          <p:cNvSpPr>
            <a:spLocks noGrp="1"/>
          </p:cNvSpPr>
          <p:nvPr>
            <p:ph type="dt" sz="half" idx="10"/>
          </p:nvPr>
        </p:nvSpPr>
        <p:spPr/>
        <p:txBody>
          <a:bodyPr/>
          <a:lstStyle/>
          <a:p>
            <a:pPr>
              <a:defRPr/>
            </a:pPr>
            <a:fld id="{73D4B0DA-5656-4607-B1B8-ED4EDC1AAAF8}"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Kinds of Automata</a:t>
            </a:r>
          </a:p>
        </p:txBody>
      </p:sp>
      <p:sp>
        <p:nvSpPr>
          <p:cNvPr id="3" name="Content Placeholder 2"/>
          <p:cNvSpPr>
            <a:spLocks noGrp="1"/>
          </p:cNvSpPr>
          <p:nvPr>
            <p:ph idx="1"/>
          </p:nvPr>
        </p:nvSpPr>
        <p:spPr/>
        <p:txBody>
          <a:bodyPr/>
          <a:lstStyle/>
          <a:p>
            <a:r>
              <a:rPr lang="en-US" sz="2400" dirty="0">
                <a:solidFill>
                  <a:srgbClr val="000000"/>
                </a:solidFill>
                <a:latin typeface="Comic Sans MS" pitchFamily="66" charset="0"/>
              </a:rPr>
              <a:t>Automata are distinguished by the temporary memory</a:t>
            </a:r>
          </a:p>
          <a:p>
            <a:pPr lvl="1"/>
            <a:endParaRPr lang="en-US" sz="2000" b="1" dirty="0">
              <a:solidFill>
                <a:srgbClr val="008000"/>
              </a:solidFill>
              <a:latin typeface="Comic Sans MS" pitchFamily="66" charset="0"/>
            </a:endParaRPr>
          </a:p>
          <a:p>
            <a:pPr lvl="1"/>
            <a:r>
              <a:rPr lang="en-US" sz="2000" b="1" dirty="0">
                <a:solidFill>
                  <a:srgbClr val="008000"/>
                </a:solidFill>
                <a:latin typeface="Comic Sans MS" pitchFamily="66" charset="0"/>
              </a:rPr>
              <a:t>Finite Automata: 		</a:t>
            </a:r>
            <a:r>
              <a:rPr lang="en-US" sz="2000" dirty="0">
                <a:solidFill>
                  <a:srgbClr val="000000"/>
                </a:solidFill>
                <a:latin typeface="Comic Sans MS" pitchFamily="66" charset="0"/>
              </a:rPr>
              <a:t>no temporary memory</a:t>
            </a:r>
          </a:p>
          <a:p>
            <a:pPr lvl="1"/>
            <a:endParaRPr lang="en-US" sz="2000" b="1" dirty="0">
              <a:solidFill>
                <a:srgbClr val="008000"/>
              </a:solidFill>
              <a:latin typeface="Comic Sans MS" pitchFamily="66" charset="0"/>
            </a:endParaRPr>
          </a:p>
          <a:p>
            <a:pPr lvl="1"/>
            <a:r>
              <a:rPr lang="en-US" sz="2000" b="1" dirty="0">
                <a:solidFill>
                  <a:srgbClr val="008000"/>
                </a:solidFill>
                <a:latin typeface="Comic Sans MS" pitchFamily="66" charset="0"/>
              </a:rPr>
              <a:t>Pushdown Automata: 		</a:t>
            </a:r>
            <a:r>
              <a:rPr lang="en-US" sz="2000" dirty="0">
                <a:solidFill>
                  <a:srgbClr val="000000"/>
                </a:solidFill>
                <a:latin typeface="Comic Sans MS" pitchFamily="66" charset="0"/>
              </a:rPr>
              <a:t>stack</a:t>
            </a:r>
          </a:p>
          <a:p>
            <a:pPr lvl="1"/>
            <a:endParaRPr lang="en-US" sz="2000" b="1" dirty="0">
              <a:solidFill>
                <a:srgbClr val="008000"/>
              </a:solidFill>
              <a:latin typeface="Comic Sans MS" pitchFamily="66" charset="0"/>
            </a:endParaRPr>
          </a:p>
          <a:p>
            <a:pPr lvl="1"/>
            <a:r>
              <a:rPr lang="en-US" sz="2000" b="1" dirty="0">
                <a:solidFill>
                  <a:srgbClr val="008000"/>
                </a:solidFill>
                <a:latin typeface="Comic Sans MS" pitchFamily="66" charset="0"/>
              </a:rPr>
              <a:t>Turing Machines: 		</a:t>
            </a:r>
            <a:r>
              <a:rPr lang="en-US" sz="2000" dirty="0">
                <a:solidFill>
                  <a:srgbClr val="000000"/>
                </a:solidFill>
                <a:latin typeface="Comic Sans MS" pitchFamily="66" charset="0"/>
              </a:rPr>
              <a:t>random access memory</a:t>
            </a:r>
            <a:endParaRPr lang="en-US" sz="2000" dirty="0">
              <a:latin typeface="Comic Sans MS" pitchFamily="66" charset="0"/>
            </a:endParaRPr>
          </a:p>
        </p:txBody>
      </p:sp>
      <p:sp>
        <p:nvSpPr>
          <p:cNvPr id="4" name="Date Placeholder 3"/>
          <p:cNvSpPr>
            <a:spLocks noGrp="1"/>
          </p:cNvSpPr>
          <p:nvPr>
            <p:ph type="dt" sz="half" idx="10"/>
          </p:nvPr>
        </p:nvSpPr>
        <p:spPr/>
        <p:txBody>
          <a:bodyPr/>
          <a:lstStyle/>
          <a:p>
            <a:pPr>
              <a:defRPr/>
            </a:pPr>
            <a:fld id="{AB17112C-6CD0-41CA-89A3-E487F5E0066E}"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Finite Automaton</a:t>
            </a:r>
          </a:p>
        </p:txBody>
      </p:sp>
      <p:pic>
        <p:nvPicPr>
          <p:cNvPr id="4" name="Content Placeholder 3" descr="1.png"/>
          <p:cNvPicPr>
            <a:picLocks noGrp="1" noChangeAspect="1"/>
          </p:cNvPicPr>
          <p:nvPr>
            <p:ph idx="1"/>
          </p:nvPr>
        </p:nvPicPr>
        <p:blipFill>
          <a:blip r:embed="rId2"/>
          <a:stretch>
            <a:fillRect/>
          </a:stretch>
        </p:blipFill>
        <p:spPr>
          <a:xfrm>
            <a:off x="609600" y="1600200"/>
            <a:ext cx="7924800" cy="4953000"/>
          </a:xfrm>
        </p:spPr>
      </p:pic>
      <p:sp>
        <p:nvSpPr>
          <p:cNvPr id="5" name="Date Placeholder 4"/>
          <p:cNvSpPr>
            <a:spLocks noGrp="1"/>
          </p:cNvSpPr>
          <p:nvPr>
            <p:ph type="dt" sz="half" idx="10"/>
          </p:nvPr>
        </p:nvSpPr>
        <p:spPr/>
        <p:txBody>
          <a:bodyPr/>
          <a:lstStyle/>
          <a:p>
            <a:pPr>
              <a:defRPr/>
            </a:pPr>
            <a:fld id="{6735A0FF-1B82-4627-BC0F-864317AEDA60}"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contents in brief</a:t>
            </a:r>
            <a:endParaRPr lang="en-US" dirty="0"/>
          </a:p>
        </p:txBody>
      </p:sp>
      <p:sp>
        <p:nvSpPr>
          <p:cNvPr id="3" name="Content Placeholder 2"/>
          <p:cNvSpPr>
            <a:spLocks noGrp="1"/>
          </p:cNvSpPr>
          <p:nvPr>
            <p:ph idx="1"/>
          </p:nvPr>
        </p:nvSpPr>
        <p:spPr/>
        <p:txBody>
          <a:bodyPr>
            <a:normAutofit/>
          </a:bodyPr>
          <a:lstStyle/>
          <a:p>
            <a:r>
              <a:rPr lang="en-US" sz="1800" dirty="0"/>
              <a:t>Finite State Models: Language definitions preliminaries</a:t>
            </a:r>
          </a:p>
          <a:p>
            <a:r>
              <a:rPr lang="en-US" sz="1800" dirty="0"/>
              <a:t>Regular expressions/Regular languages,</a:t>
            </a:r>
          </a:p>
          <a:p>
            <a:r>
              <a:rPr lang="en-US" sz="1800" dirty="0"/>
              <a:t>Finite automata (FAs), Transition graphs (TGs), NFAs,</a:t>
            </a:r>
          </a:p>
          <a:p>
            <a:r>
              <a:rPr lang="en-US" sz="1800" dirty="0" err="1"/>
              <a:t>kleene’s</a:t>
            </a:r>
            <a:r>
              <a:rPr lang="en-US" sz="1800" dirty="0"/>
              <a:t> theorem, Transducers (automata with output),</a:t>
            </a:r>
          </a:p>
          <a:p>
            <a:r>
              <a:rPr lang="en-US" sz="1800" dirty="0"/>
              <a:t>Pumping lemma and non regular language Grammars and PDA</a:t>
            </a:r>
          </a:p>
          <a:p>
            <a:r>
              <a:rPr lang="en-US" sz="1800" dirty="0"/>
              <a:t>Context free grammars, Derivations, derivation trees and ambiguity, Simplifying CFLs,</a:t>
            </a:r>
          </a:p>
          <a:p>
            <a:r>
              <a:rPr lang="en-US" sz="1800" dirty="0"/>
              <a:t>Normal form grammars and parsing, Push-down Automata,</a:t>
            </a:r>
          </a:p>
          <a:p>
            <a:r>
              <a:rPr lang="en-US" sz="1800" dirty="0"/>
              <a:t>Pumping lemma and non-context free languages, Decidability,</a:t>
            </a:r>
          </a:p>
          <a:p>
            <a:r>
              <a:rPr lang="en-US" sz="1800" dirty="0"/>
              <a:t>Chomsky’s hierarchy of grammars</a:t>
            </a:r>
          </a:p>
          <a:p>
            <a:r>
              <a:rPr lang="en-US" sz="1800" dirty="0"/>
              <a:t>Turing Machines Theory: Turing machines, Post machine, Variations on TM, TM encoding, Universal Turing Machine</a:t>
            </a:r>
          </a:p>
          <a:p>
            <a:r>
              <a:rPr lang="en-US" sz="1800" dirty="0"/>
              <a:t>Context sensitive Grammars, Defining Computers by TMs.</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dirty="0">
                <a:solidFill>
                  <a:srgbClr val="FFFFFF"/>
                </a:solidFill>
                <a:latin typeface="Times New Roman" charset="0"/>
                <a:ea typeface="+mn-ea"/>
                <a:cs typeface="Times New Roman" charset="0"/>
              </a:rPr>
              <a:t>Theory of Automata</a:t>
            </a:r>
            <a:endParaRPr lang="en-US" sz="1600" dirty="0">
              <a:solidFill>
                <a:schemeClr val="bg1"/>
              </a:solidFill>
              <a:latin typeface="Times New Roman" charset="0"/>
              <a:cs typeface="Times New Roman" charset="0"/>
            </a:endParaRPr>
          </a:p>
        </p:txBody>
      </p:sp>
      <p:sp>
        <p:nvSpPr>
          <p:cNvPr id="8" name="Date Placeholder 7"/>
          <p:cNvSpPr>
            <a:spLocks noGrp="1"/>
          </p:cNvSpPr>
          <p:nvPr>
            <p:ph type="dt" sz="half" idx="10"/>
          </p:nvPr>
        </p:nvSpPr>
        <p:spPr/>
        <p:txBody>
          <a:bodyPr/>
          <a:lstStyle/>
          <a:p>
            <a:pPr>
              <a:defRPr/>
            </a:pPr>
            <a:fld id="{59F202CD-D445-47E0-82B9-23D375FBBAE4}" type="datetime1">
              <a:rPr lang="en-US" smtClean="0"/>
              <a:t>10/27/2020</a:t>
            </a:fld>
            <a:endParaRPr lang="en-US"/>
          </a:p>
        </p:txBody>
      </p:sp>
      <p:sp>
        <p:nvSpPr>
          <p:cNvPr id="9" name="Footer Placeholder 8"/>
          <p:cNvSpPr>
            <a:spLocks noGrp="1"/>
          </p:cNvSpPr>
          <p:nvPr>
            <p:ph type="ftr" sz="quarter" idx="11"/>
          </p:nvPr>
        </p:nvSpPr>
        <p:spPr/>
        <p:txBody>
          <a:bodyPr/>
          <a:lstStyle/>
          <a:p>
            <a:pPr>
              <a:defRPr/>
            </a:pPr>
            <a:r>
              <a:rPr lang="en-US" dirty="0"/>
              <a:t>Dr. Ahmed Mateen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Pushdown Automaton</a:t>
            </a:r>
          </a:p>
        </p:txBody>
      </p:sp>
      <p:pic>
        <p:nvPicPr>
          <p:cNvPr id="4" name="Content Placeholder 3" descr="1.png"/>
          <p:cNvPicPr>
            <a:picLocks noGrp="1" noChangeAspect="1"/>
          </p:cNvPicPr>
          <p:nvPr>
            <p:ph idx="1"/>
          </p:nvPr>
        </p:nvPicPr>
        <p:blipFill>
          <a:blip r:embed="rId2"/>
          <a:stretch>
            <a:fillRect/>
          </a:stretch>
        </p:blipFill>
        <p:spPr>
          <a:xfrm>
            <a:off x="533400" y="1524000"/>
            <a:ext cx="8229600" cy="5029200"/>
          </a:xfrm>
        </p:spPr>
      </p:pic>
      <p:sp>
        <p:nvSpPr>
          <p:cNvPr id="5" name="Date Placeholder 4"/>
          <p:cNvSpPr>
            <a:spLocks noGrp="1"/>
          </p:cNvSpPr>
          <p:nvPr>
            <p:ph type="dt" sz="half" idx="10"/>
          </p:nvPr>
        </p:nvSpPr>
        <p:spPr/>
        <p:txBody>
          <a:bodyPr/>
          <a:lstStyle/>
          <a:p>
            <a:pPr>
              <a:defRPr/>
            </a:pPr>
            <a:fld id="{26299B2A-614C-4B46-8442-7B7347EF1226}"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Turing Machine</a:t>
            </a:r>
          </a:p>
        </p:txBody>
      </p:sp>
      <p:pic>
        <p:nvPicPr>
          <p:cNvPr id="4" name="Content Placeholder 3" descr="1.png"/>
          <p:cNvPicPr>
            <a:picLocks noGrp="1" noChangeAspect="1"/>
          </p:cNvPicPr>
          <p:nvPr>
            <p:ph idx="1"/>
          </p:nvPr>
        </p:nvPicPr>
        <p:blipFill>
          <a:blip r:embed="rId2"/>
          <a:stretch>
            <a:fillRect/>
          </a:stretch>
        </p:blipFill>
        <p:spPr>
          <a:xfrm>
            <a:off x="685800" y="1524000"/>
            <a:ext cx="7924800" cy="4953000"/>
          </a:xfrm>
        </p:spPr>
      </p:pic>
      <p:sp>
        <p:nvSpPr>
          <p:cNvPr id="5" name="Date Placeholder 4"/>
          <p:cNvSpPr>
            <a:spLocks noGrp="1"/>
          </p:cNvSpPr>
          <p:nvPr>
            <p:ph type="dt" sz="half" idx="10"/>
          </p:nvPr>
        </p:nvSpPr>
        <p:spPr/>
        <p:txBody>
          <a:bodyPr/>
          <a:lstStyle/>
          <a:p>
            <a:pPr>
              <a:defRPr/>
            </a:pPr>
            <a:fld id="{030A9A21-439C-4062-B919-EA3645E166FF}"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Power of Automata</a:t>
            </a:r>
            <a:endParaRPr lang="en-US" dirty="0"/>
          </a:p>
        </p:txBody>
      </p:sp>
      <p:pic>
        <p:nvPicPr>
          <p:cNvPr id="4" name="Content Placeholder 3" descr="1.png"/>
          <p:cNvPicPr>
            <a:picLocks noGrp="1" noChangeAspect="1"/>
          </p:cNvPicPr>
          <p:nvPr>
            <p:ph idx="1"/>
          </p:nvPr>
        </p:nvPicPr>
        <p:blipFill>
          <a:blip r:embed="rId2"/>
          <a:stretch>
            <a:fillRect/>
          </a:stretch>
        </p:blipFill>
        <p:spPr>
          <a:xfrm>
            <a:off x="457200" y="1524000"/>
            <a:ext cx="8305800" cy="5105400"/>
          </a:xfrm>
        </p:spPr>
      </p:pic>
      <p:sp>
        <p:nvSpPr>
          <p:cNvPr id="5" name="Date Placeholder 4"/>
          <p:cNvSpPr>
            <a:spLocks noGrp="1"/>
          </p:cNvSpPr>
          <p:nvPr>
            <p:ph type="dt" sz="half" idx="10"/>
          </p:nvPr>
        </p:nvSpPr>
        <p:spPr/>
        <p:txBody>
          <a:bodyPr/>
          <a:lstStyle/>
          <a:p>
            <a:pPr>
              <a:defRPr/>
            </a:pPr>
            <a:fld id="{617B034D-C713-43A8-AE74-B7C5A1EF313C}"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Languages</a:t>
            </a:r>
            <a:endParaRPr lang="en-US" dirty="0"/>
          </a:p>
        </p:txBody>
      </p:sp>
      <p:sp>
        <p:nvSpPr>
          <p:cNvPr id="3" name="Content Placeholder 2"/>
          <p:cNvSpPr>
            <a:spLocks noGrp="1"/>
          </p:cNvSpPr>
          <p:nvPr>
            <p:ph idx="1"/>
          </p:nvPr>
        </p:nvSpPr>
        <p:spPr/>
        <p:txBody>
          <a:bodyPr>
            <a:normAutofit/>
          </a:bodyPr>
          <a:lstStyle/>
          <a:p>
            <a:r>
              <a:rPr lang="en-US" sz="2200" dirty="0"/>
              <a:t> Letters, Words, Sentences</a:t>
            </a:r>
          </a:p>
          <a:p>
            <a:r>
              <a:rPr lang="en-US" sz="2200" dirty="0"/>
              <a:t> Alphabets join to form words</a:t>
            </a:r>
          </a:p>
          <a:p>
            <a:r>
              <a:rPr lang="en-US" sz="2200" dirty="0"/>
              <a:t> Words combine to form sentences</a:t>
            </a:r>
          </a:p>
          <a:p>
            <a:r>
              <a:rPr lang="en-US" sz="2200" dirty="0"/>
              <a:t> Sentences combine to form paragraphs and so on</a:t>
            </a:r>
          </a:p>
          <a:p>
            <a:r>
              <a:rPr lang="en-US" sz="2200" dirty="0"/>
              <a:t> But the matter of fact is not all collections of letters form a valid word and not all collection of words form a valid sentence.</a:t>
            </a:r>
          </a:p>
        </p:txBody>
      </p:sp>
      <p:sp>
        <p:nvSpPr>
          <p:cNvPr id="4" name="Date Placeholder 3"/>
          <p:cNvSpPr>
            <a:spLocks noGrp="1"/>
          </p:cNvSpPr>
          <p:nvPr>
            <p:ph type="dt" sz="half" idx="10"/>
          </p:nvPr>
        </p:nvSpPr>
        <p:spPr/>
        <p:txBody>
          <a:bodyPr/>
          <a:lstStyle/>
          <a:p>
            <a:pPr>
              <a:defRPr/>
            </a:pPr>
            <a:fld id="{341A71F2-8C78-4C4A-A93F-AB98BA82D655}"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dirty="0"/>
              <a:t>Languages</a:t>
            </a:r>
          </a:p>
        </p:txBody>
      </p:sp>
      <p:sp>
        <p:nvSpPr>
          <p:cNvPr id="18435" name="Rectangle 3"/>
          <p:cNvSpPr>
            <a:spLocks noGrp="1" noChangeArrowheads="1"/>
          </p:cNvSpPr>
          <p:nvPr>
            <p:ph idx="1"/>
          </p:nvPr>
        </p:nvSpPr>
        <p:spPr/>
        <p:txBody>
          <a:bodyPr/>
          <a:lstStyle/>
          <a:p>
            <a:r>
              <a:rPr lang="en-US" sz="2400" dirty="0"/>
              <a:t>How can you tell whether a given sentence belongs to a particular languages</a:t>
            </a:r>
          </a:p>
          <a:p>
            <a:pPr lvl="1"/>
            <a:r>
              <a:rPr lang="en-US" sz="2000" dirty="0"/>
              <a:t>Black is cat the</a:t>
            </a:r>
          </a:p>
          <a:p>
            <a:pPr lvl="1"/>
            <a:r>
              <a:rPr lang="en-US" sz="2000" dirty="0"/>
              <a:t>The tea is hot</a:t>
            </a:r>
          </a:p>
          <a:p>
            <a:pPr lvl="1"/>
            <a:r>
              <a:rPr lang="en-US" sz="2000" dirty="0"/>
              <a:t>I like chocolates two much</a:t>
            </a:r>
          </a:p>
          <a:p>
            <a:r>
              <a:rPr lang="en-US" sz="2400" dirty="0"/>
              <a:t>Rules give a clue to forming as well as validating sentences.</a:t>
            </a:r>
          </a:p>
          <a:p>
            <a:r>
              <a:rPr lang="en-US" sz="2400" dirty="0"/>
              <a:t>There are two types of languages:</a:t>
            </a:r>
          </a:p>
          <a:p>
            <a:pPr lvl="1"/>
            <a:r>
              <a:rPr lang="en-US" sz="2000" dirty="0"/>
              <a:t>Formal Languages (Syntactic Languages)</a:t>
            </a:r>
          </a:p>
          <a:p>
            <a:pPr lvl="1"/>
            <a:r>
              <a:rPr lang="en-US" sz="2000" dirty="0"/>
              <a:t>Informal Languages (Semantic Languages)</a:t>
            </a:r>
          </a:p>
        </p:txBody>
      </p:sp>
      <p:sp>
        <p:nvSpPr>
          <p:cNvPr id="4" name="Date Placeholder 3"/>
          <p:cNvSpPr>
            <a:spLocks noGrp="1"/>
          </p:cNvSpPr>
          <p:nvPr>
            <p:ph type="dt" sz="half" idx="10"/>
          </p:nvPr>
        </p:nvSpPr>
        <p:spPr/>
        <p:txBody>
          <a:bodyPr/>
          <a:lstStyle/>
          <a:p>
            <a:pPr>
              <a:defRPr/>
            </a:pPr>
            <a:fld id="{9AAE3079-1B53-400B-8929-3AAB152EA452}" type="datetime1">
              <a:rPr lang="en-US" smtClean="0"/>
              <a:t>10/27/2020</a:t>
            </a:fld>
            <a:endParaRPr lang="en-US" dirty="0"/>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62926989"/>
              </p:ext>
            </p:extLst>
          </p:nvPr>
        </p:nvGraphicFramePr>
        <p:xfrm>
          <a:off x="1056782" y="1600200"/>
          <a:ext cx="7030436" cy="4558676"/>
        </p:xfrm>
        <a:graphic>
          <a:graphicData uri="http://schemas.openxmlformats.org/drawingml/2006/table">
            <a:tbl>
              <a:tblPr/>
              <a:tblGrid>
                <a:gridCol w="7030436">
                  <a:extLst>
                    <a:ext uri="{9D8B030D-6E8A-4147-A177-3AD203B41FA5}">
                      <a16:colId xmlns:a16="http://schemas.microsoft.com/office/drawing/2014/main" val="20000"/>
                    </a:ext>
                  </a:extLst>
                </a:gridCol>
              </a:tblGrid>
              <a:tr h="4530725">
                <a:tc>
                  <a:txBody>
                    <a:bodyPr/>
                    <a:lstStyle/>
                    <a:p>
                      <a:pPr algn="l"/>
                      <a:r>
                        <a:rPr lang="en-US" sz="1500" dirty="0"/>
                        <a:t>Semantics ~ Meaning</a:t>
                      </a:r>
                    </a:p>
                    <a:p>
                      <a:pPr algn="l"/>
                      <a:r>
                        <a:rPr lang="en-US" sz="1500" dirty="0"/>
                        <a:t>Syntax ~ Symbolic representation</a:t>
                      </a:r>
                    </a:p>
                    <a:p>
                      <a:pPr algn="l"/>
                      <a:r>
                        <a:rPr lang="en-US" sz="1500" dirty="0"/>
                        <a:t>So two programs written in different languages could do the same thing (semantics) but the symbols used to write the program would be different (syntax).</a:t>
                      </a:r>
                    </a:p>
                    <a:p>
                      <a:pPr algn="l"/>
                      <a:r>
                        <a:rPr lang="en-US" sz="1500" dirty="0"/>
                        <a:t>A compiler will check your syntax for you (compile-time errors), and derive the semantics from the language rules (mapping the syntax to machine instructions say), but won't find all the semantic errors (run-time errors, e.g. calculating the wrong result because the code says add 1 instead of add 2).</a:t>
                      </a:r>
                    </a:p>
                    <a:p>
                      <a:pPr algn="l"/>
                      <a:r>
                        <a:rPr lang="en-US" sz="1600" dirty="0"/>
                        <a:t>Lexical level: how characters are combined to produce language elements ( i and f produces if) </a:t>
                      </a:r>
                    </a:p>
                    <a:p>
                      <a:pPr algn="l"/>
                      <a:r>
                        <a:rPr lang="en-US" sz="1600" dirty="0"/>
                        <a:t>syntactical level: how language elements are combined to produce language expressions ( if, (, 42, ==, answer and ) produces a conditional statement) </a:t>
                      </a:r>
                    </a:p>
                    <a:p>
                      <a:pPr algn="l"/>
                      <a:r>
                        <a:rPr lang="en-US" sz="1600" dirty="0"/>
                        <a:t>semantic level: how language expressions are converted to CPU instructions in order to form a meaning (a conditional statement allows to execute one branch or the other depending on the result of the Boolean expression)</a:t>
                      </a:r>
                      <a:endParaRPr lang="en-US" sz="1500" dirty="0"/>
                    </a:p>
                  </a:txBody>
                  <a:tcPr marL="78116" marR="78116" marT="39058" marB="39058"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pPr>
              <a:defRPr/>
            </a:pPr>
            <a:fld id="{E6E8F705-4DDF-48D9-B79E-80D3E7A5F6E8}" type="datetime1">
              <a:rPr lang="en-US" smtClean="0"/>
              <a:t>10/27/2020</a:t>
            </a:fld>
            <a:endParaRPr lang="en-US"/>
          </a:p>
        </p:txBody>
      </p:sp>
      <p:sp>
        <p:nvSpPr>
          <p:cNvPr id="5" name="Footer Placeholder 4"/>
          <p:cNvSpPr>
            <a:spLocks noGrp="1"/>
          </p:cNvSpPr>
          <p:nvPr>
            <p:ph type="ftr" sz="quarter" idx="11"/>
          </p:nvPr>
        </p:nvSpPr>
        <p:spPr/>
        <p:txBody>
          <a:bodyPr/>
          <a:lstStyle/>
          <a:p>
            <a:pPr>
              <a:defRPr/>
            </a:pPr>
            <a:r>
              <a:rPr lang="en-US" dirty="0"/>
              <a:t>Dr. Ahmed Mateen</a:t>
            </a:r>
          </a:p>
        </p:txBody>
      </p:sp>
    </p:spTree>
    <p:extLst>
      <p:ext uri="{BB962C8B-B14F-4D97-AF65-F5344CB8AC3E}">
        <p14:creationId xmlns:p14="http://schemas.microsoft.com/office/powerpoint/2010/main" val="3880825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dirty="0"/>
              <a:t>Formal vs. Informal Rules</a:t>
            </a:r>
          </a:p>
        </p:txBody>
      </p:sp>
      <p:sp>
        <p:nvSpPr>
          <p:cNvPr id="19459" name="Rectangle 3"/>
          <p:cNvSpPr>
            <a:spLocks noGrp="1" noChangeArrowheads="1"/>
          </p:cNvSpPr>
          <p:nvPr>
            <p:ph idx="1"/>
          </p:nvPr>
        </p:nvSpPr>
        <p:spPr/>
        <p:txBody>
          <a:bodyPr/>
          <a:lstStyle/>
          <a:p>
            <a:r>
              <a:rPr lang="en-US" sz="2400" dirty="0"/>
              <a:t>Informal language -&gt; abstract languages</a:t>
            </a:r>
          </a:p>
          <a:p>
            <a:r>
              <a:rPr lang="en-US" sz="2400" dirty="0"/>
              <a:t>Incoherent (Disjointed, Confused, illogical) strings are understandable</a:t>
            </a:r>
          </a:p>
          <a:p>
            <a:pPr lvl="2"/>
            <a:r>
              <a:rPr lang="en-US" sz="1800" dirty="0"/>
              <a:t>Slang, idiom, dialect etc.</a:t>
            </a:r>
          </a:p>
          <a:p>
            <a:r>
              <a:rPr lang="en-US" sz="2400" dirty="0"/>
              <a:t>But Raise ambiguity</a:t>
            </a:r>
          </a:p>
          <a:p>
            <a:pPr lvl="1"/>
            <a:r>
              <a:rPr lang="en-US" sz="2000" dirty="0"/>
              <a:t>Interpretation varies with region</a:t>
            </a:r>
          </a:p>
          <a:p>
            <a:pPr lvl="2"/>
            <a:r>
              <a:rPr lang="en-US" sz="1800" dirty="0"/>
              <a:t>I am through (</a:t>
            </a:r>
            <a:r>
              <a:rPr lang="en-US" sz="1800" dirty="0" err="1"/>
              <a:t>BrE</a:t>
            </a:r>
            <a:r>
              <a:rPr lang="en-US" sz="1800" dirty="0"/>
              <a:t>/</a:t>
            </a:r>
            <a:r>
              <a:rPr lang="en-US" sz="1800" dirty="0" err="1"/>
              <a:t>AmE</a:t>
            </a:r>
            <a:r>
              <a:rPr lang="en-US" sz="1800" dirty="0"/>
              <a:t>)</a:t>
            </a:r>
          </a:p>
          <a:p>
            <a:pPr lvl="1"/>
            <a:r>
              <a:rPr lang="en-US" sz="2000" dirty="0"/>
              <a:t>Same words have multiple meanings.</a:t>
            </a:r>
          </a:p>
          <a:p>
            <a:pPr lvl="2"/>
            <a:r>
              <a:rPr lang="en-US" sz="1800" dirty="0"/>
              <a:t>Like, light, base, etc.</a:t>
            </a:r>
          </a:p>
        </p:txBody>
      </p:sp>
      <p:sp>
        <p:nvSpPr>
          <p:cNvPr id="4" name="Date Placeholder 3"/>
          <p:cNvSpPr>
            <a:spLocks noGrp="1"/>
          </p:cNvSpPr>
          <p:nvPr>
            <p:ph type="dt" sz="half" idx="10"/>
          </p:nvPr>
        </p:nvSpPr>
        <p:spPr/>
        <p:txBody>
          <a:bodyPr/>
          <a:lstStyle/>
          <a:p>
            <a:pPr>
              <a:defRPr/>
            </a:pPr>
            <a:fld id="{6FCD21D7-2229-404E-BF18-E79557C603BF}"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b="1" dirty="0"/>
              <a:t>Informal languages</a:t>
            </a:r>
          </a:p>
        </p:txBody>
      </p:sp>
      <p:sp>
        <p:nvSpPr>
          <p:cNvPr id="20483" name="Rectangle 3"/>
          <p:cNvSpPr>
            <a:spLocks noGrp="1" noChangeArrowheads="1"/>
          </p:cNvSpPr>
          <p:nvPr>
            <p:ph idx="1"/>
          </p:nvPr>
        </p:nvSpPr>
        <p:spPr/>
        <p:txBody>
          <a:bodyPr/>
          <a:lstStyle/>
          <a:p>
            <a:pPr>
              <a:lnSpc>
                <a:spcPct val="90000"/>
              </a:lnSpc>
            </a:pPr>
            <a:r>
              <a:rPr lang="en-US" sz="2400" dirty="0"/>
              <a:t>Natural languages are generally defined informally</a:t>
            </a:r>
          </a:p>
          <a:p>
            <a:pPr>
              <a:lnSpc>
                <a:spcPct val="90000"/>
              </a:lnSpc>
            </a:pPr>
            <a:r>
              <a:rPr lang="en-US" sz="2400" dirty="0"/>
              <a:t>Human brain are capable to understand incoherent even invalid sentences.</a:t>
            </a:r>
          </a:p>
          <a:p>
            <a:pPr lvl="2">
              <a:lnSpc>
                <a:spcPct val="90000"/>
              </a:lnSpc>
            </a:pPr>
            <a:r>
              <a:rPr lang="en-US" sz="1800" dirty="0"/>
              <a:t>You mangoes like</a:t>
            </a:r>
          </a:p>
          <a:p>
            <a:pPr lvl="2">
              <a:lnSpc>
                <a:spcPct val="90000"/>
              </a:lnSpc>
            </a:pPr>
            <a:r>
              <a:rPr lang="en-US" sz="1800" dirty="0"/>
              <a:t>We school daily go to</a:t>
            </a:r>
          </a:p>
          <a:p>
            <a:pPr lvl="1">
              <a:lnSpc>
                <a:spcPct val="90000"/>
              </a:lnSpc>
            </a:pPr>
            <a:r>
              <a:rPr lang="en-US" sz="2000" dirty="0"/>
              <a:t>Rectify grammatical errors etc.</a:t>
            </a:r>
          </a:p>
          <a:p>
            <a:pPr lvl="1">
              <a:lnSpc>
                <a:spcPct val="90000"/>
              </a:lnSpc>
            </a:pPr>
            <a:r>
              <a:rPr lang="en-US" sz="2000" dirty="0"/>
              <a:t>Resolve ambiguity</a:t>
            </a:r>
          </a:p>
          <a:p>
            <a:pPr lvl="2">
              <a:lnSpc>
                <a:spcPct val="90000"/>
              </a:lnSpc>
            </a:pPr>
            <a:r>
              <a:rPr lang="en-US" sz="1800" dirty="0"/>
              <a:t>Interpret according to context</a:t>
            </a:r>
          </a:p>
          <a:p>
            <a:pPr lvl="2">
              <a:lnSpc>
                <a:spcPct val="90000"/>
              </a:lnSpc>
            </a:pPr>
            <a:r>
              <a:rPr lang="en-US" sz="1800" dirty="0"/>
              <a:t>Supporting aids such as Facial expressions and body language etc.</a:t>
            </a:r>
          </a:p>
        </p:txBody>
      </p:sp>
      <p:sp>
        <p:nvSpPr>
          <p:cNvPr id="4" name="Date Placeholder 3"/>
          <p:cNvSpPr>
            <a:spLocks noGrp="1"/>
          </p:cNvSpPr>
          <p:nvPr>
            <p:ph type="dt" sz="half" idx="10"/>
          </p:nvPr>
        </p:nvSpPr>
        <p:spPr/>
        <p:txBody>
          <a:bodyPr/>
          <a:lstStyle/>
          <a:p>
            <a:pPr>
              <a:defRPr/>
            </a:pPr>
            <a:fld id="{34ABBD07-AAB4-42CC-8599-8079826DAC44}"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7813"/>
            <a:ext cx="8686800" cy="1139825"/>
          </a:xfrm>
        </p:spPr>
        <p:txBody>
          <a:bodyPr/>
          <a:lstStyle/>
          <a:p>
            <a:r>
              <a:rPr lang="en-US" sz="4000" b="1" dirty="0"/>
              <a:t>How to Communicate with machines ?</a:t>
            </a:r>
          </a:p>
        </p:txBody>
      </p:sp>
      <p:sp>
        <p:nvSpPr>
          <p:cNvPr id="21507" name="Rectangle 3"/>
          <p:cNvSpPr>
            <a:spLocks noGrp="1" noChangeArrowheads="1"/>
          </p:cNvSpPr>
          <p:nvPr>
            <p:ph idx="1"/>
          </p:nvPr>
        </p:nvSpPr>
        <p:spPr/>
        <p:txBody>
          <a:bodyPr/>
          <a:lstStyle/>
          <a:p>
            <a:r>
              <a:rPr lang="en-US" sz="2400" dirty="0"/>
              <a:t>Need a language: what sort</a:t>
            </a:r>
          </a:p>
          <a:p>
            <a:r>
              <a:rPr lang="en-US" sz="2400" dirty="0"/>
              <a:t>Machines don’t have human mind though may have its partial imitation</a:t>
            </a:r>
          </a:p>
          <a:p>
            <a:r>
              <a:rPr lang="en-US" sz="2400" dirty="0"/>
              <a:t>Would fail on incorrect or ambiguous input</a:t>
            </a:r>
          </a:p>
          <a:p>
            <a:r>
              <a:rPr lang="en-US" sz="2400" dirty="0"/>
              <a:t>Some recovery or input corrections may be proposed but again very limited.</a:t>
            </a:r>
          </a:p>
          <a:p>
            <a:r>
              <a:rPr lang="en-US" sz="2400" dirty="0"/>
              <a:t>Thus need a precise, explicit(clear , </a:t>
            </a:r>
            <a:r>
              <a:rPr lang="en-US" sz="2400" dirty="0" err="1"/>
              <a:t>unambigous</a:t>
            </a:r>
            <a:r>
              <a:rPr lang="en-US" sz="2400" dirty="0"/>
              <a:t>) and universal definition of communication language</a:t>
            </a:r>
          </a:p>
          <a:p>
            <a:endParaRPr lang="en-US" sz="2400" dirty="0"/>
          </a:p>
        </p:txBody>
      </p:sp>
      <p:sp>
        <p:nvSpPr>
          <p:cNvPr id="4" name="Date Placeholder 3"/>
          <p:cNvSpPr>
            <a:spLocks noGrp="1"/>
          </p:cNvSpPr>
          <p:nvPr>
            <p:ph type="dt" sz="half" idx="10"/>
          </p:nvPr>
        </p:nvSpPr>
        <p:spPr/>
        <p:txBody>
          <a:bodyPr/>
          <a:lstStyle/>
          <a:p>
            <a:pPr>
              <a:defRPr/>
            </a:pPr>
            <a:fld id="{5461E272-EE66-4FD0-8FAD-0E4C52DFF935}" type="datetime1">
              <a:rPr lang="en-US" smtClean="0"/>
              <a:t>10/27/2020</a:t>
            </a:fld>
            <a:endParaRPr lang="en-US" dirty="0"/>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a:t>Summary of Languages</a:t>
            </a:r>
          </a:p>
        </p:txBody>
      </p:sp>
      <p:sp>
        <p:nvSpPr>
          <p:cNvPr id="22531" name="Rectangle 3"/>
          <p:cNvSpPr>
            <a:spLocks noGrp="1" noChangeArrowheads="1"/>
          </p:cNvSpPr>
          <p:nvPr>
            <p:ph idx="1"/>
          </p:nvPr>
        </p:nvSpPr>
        <p:spPr/>
        <p:txBody>
          <a:bodyPr/>
          <a:lstStyle/>
          <a:p>
            <a:r>
              <a:rPr lang="en-US" dirty="0"/>
              <a:t>Three aspects/specifications</a:t>
            </a:r>
          </a:p>
          <a:p>
            <a:pPr lvl="1"/>
            <a:r>
              <a:rPr lang="en-US" b="1" dirty="0"/>
              <a:t>Lexical</a:t>
            </a:r>
          </a:p>
          <a:p>
            <a:pPr lvl="2"/>
            <a:r>
              <a:rPr lang="en-US" dirty="0"/>
              <a:t>Defines valid words/units of a language</a:t>
            </a:r>
          </a:p>
          <a:p>
            <a:pPr lvl="1"/>
            <a:r>
              <a:rPr lang="en-US" b="1" dirty="0"/>
              <a:t>Syntactic</a:t>
            </a:r>
          </a:p>
          <a:p>
            <a:pPr lvl="2"/>
            <a:r>
              <a:rPr lang="en-US" dirty="0"/>
              <a:t>Defines rules for combining the units to form valid sentences (computer programs in context of machines)</a:t>
            </a:r>
          </a:p>
          <a:p>
            <a:pPr lvl="1"/>
            <a:r>
              <a:rPr lang="en-US" b="1" dirty="0"/>
              <a:t>Semantic</a:t>
            </a:r>
          </a:p>
          <a:p>
            <a:pPr lvl="2"/>
            <a:r>
              <a:rPr lang="en-US" dirty="0"/>
              <a:t>Concerned with the interpretation or meaning of a sentence (what output to produce in context of machines)</a:t>
            </a:r>
          </a:p>
          <a:p>
            <a:pPr lvl="2"/>
            <a:r>
              <a:rPr lang="en-US" dirty="0"/>
              <a:t>Affected by ambiguity the most.</a:t>
            </a:r>
          </a:p>
        </p:txBody>
      </p:sp>
      <p:sp>
        <p:nvSpPr>
          <p:cNvPr id="4" name="Date Placeholder 3"/>
          <p:cNvSpPr>
            <a:spLocks noGrp="1"/>
          </p:cNvSpPr>
          <p:nvPr>
            <p:ph type="dt" sz="half" idx="10"/>
          </p:nvPr>
        </p:nvSpPr>
        <p:spPr/>
        <p:txBody>
          <a:bodyPr/>
          <a:lstStyle/>
          <a:p>
            <a:pPr>
              <a:defRPr/>
            </a:pPr>
            <a:fld id="{126C6E85-D76D-4565-A34A-795BCAB24A60}"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a:t>Purpose of Course</a:t>
            </a:r>
          </a:p>
        </p:txBody>
      </p:sp>
      <p:sp>
        <p:nvSpPr>
          <p:cNvPr id="8195" name="Content Placeholder 2"/>
          <p:cNvSpPr>
            <a:spLocks noGrp="1"/>
          </p:cNvSpPr>
          <p:nvPr>
            <p:ph idx="1"/>
          </p:nvPr>
        </p:nvSpPr>
        <p:spPr/>
        <p:txBody>
          <a:bodyPr/>
          <a:lstStyle/>
          <a:p>
            <a:r>
              <a:rPr lang="en-US" sz="2400" dirty="0"/>
              <a:t>In this Course our concern is not with actual hardware and software.</a:t>
            </a:r>
          </a:p>
          <a:p>
            <a:r>
              <a:rPr lang="en-US" sz="2400" dirty="0"/>
              <a:t>More interested in capability of computers.</a:t>
            </a:r>
          </a:p>
          <a:p>
            <a:r>
              <a:rPr lang="en-US" sz="2400" dirty="0"/>
              <a:t>specifically, what can and what cannot be done by any existing computer or any computer ever built in the future.</a:t>
            </a:r>
          </a:p>
          <a:p>
            <a:r>
              <a:rPr lang="en-US" sz="2400" dirty="0"/>
              <a:t>We will study different types of theoretical machines that are mathematical models for actual physical processes.</a:t>
            </a:r>
          </a:p>
        </p:txBody>
      </p:sp>
      <p:sp>
        <p:nvSpPr>
          <p:cNvPr id="4" name="Date Placeholder 3"/>
          <p:cNvSpPr>
            <a:spLocks noGrp="1"/>
          </p:cNvSpPr>
          <p:nvPr>
            <p:ph type="dt" sz="half" idx="10"/>
          </p:nvPr>
        </p:nvSpPr>
        <p:spPr/>
        <p:txBody>
          <a:bodyPr/>
          <a:lstStyle/>
          <a:p>
            <a:pPr>
              <a:defRPr/>
            </a:pPr>
            <a:fld id="{B598CD26-2951-4DBE-8D3D-923CC07A4CFB}"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	</a:t>
            </a:r>
            <a:r>
              <a:rPr lang="en-US" sz="1600" dirty="0">
                <a:solidFill>
                  <a:schemeClr val="bg1"/>
                </a:solidFill>
                <a:latin typeface="Times New Roman" charset="0"/>
                <a:cs typeface="Times New Roman" charset="0"/>
              </a:rPr>
              <a:t>Theory of Automata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Formal Languages</a:t>
            </a:r>
          </a:p>
        </p:txBody>
      </p:sp>
      <p:sp>
        <p:nvSpPr>
          <p:cNvPr id="3" name="Content Placeholder 2"/>
          <p:cNvSpPr>
            <a:spLocks noGrp="1"/>
          </p:cNvSpPr>
          <p:nvPr>
            <p:ph idx="1"/>
          </p:nvPr>
        </p:nvSpPr>
        <p:spPr/>
        <p:txBody>
          <a:bodyPr>
            <a:normAutofit fontScale="92500"/>
          </a:bodyPr>
          <a:lstStyle/>
          <a:p>
            <a:r>
              <a:rPr lang="en-US" dirty="0"/>
              <a:t>Word “formal” refers to the fact that all the rules for the language are explicitly stated in terms of what string of symbols can occur</a:t>
            </a:r>
          </a:p>
          <a:p>
            <a:pPr lvl="1"/>
            <a:r>
              <a:rPr lang="en-US" dirty="0"/>
              <a:t>No ambiguities</a:t>
            </a:r>
          </a:p>
          <a:p>
            <a:pPr lvl="1"/>
            <a:r>
              <a:rPr lang="en-US" dirty="0"/>
              <a:t>Universally uniform understanding</a:t>
            </a:r>
          </a:p>
          <a:p>
            <a:r>
              <a:rPr lang="en-US" dirty="0"/>
              <a:t>Let the machine</a:t>
            </a:r>
          </a:p>
          <a:p>
            <a:pPr lvl="1"/>
            <a:r>
              <a:rPr lang="en-US" dirty="0"/>
              <a:t>Interpret an input uniformly every time. i.e. always produces same output for a particular input</a:t>
            </a:r>
          </a:p>
          <a:p>
            <a:pPr lvl="1"/>
            <a:r>
              <a:rPr lang="en-US" dirty="0"/>
              <a:t>Avoid crashes because of ambiguity</a:t>
            </a:r>
          </a:p>
          <a:p>
            <a:pPr lvl="1"/>
            <a:r>
              <a:rPr lang="en-US" dirty="0"/>
              <a:t>Explicitly reject invalid input</a:t>
            </a:r>
          </a:p>
        </p:txBody>
      </p:sp>
      <p:sp>
        <p:nvSpPr>
          <p:cNvPr id="4" name="Date Placeholder 3"/>
          <p:cNvSpPr>
            <a:spLocks noGrp="1"/>
          </p:cNvSpPr>
          <p:nvPr>
            <p:ph type="dt" sz="half" idx="10"/>
          </p:nvPr>
        </p:nvSpPr>
        <p:spPr/>
        <p:txBody>
          <a:bodyPr/>
          <a:lstStyle/>
          <a:p>
            <a:pPr>
              <a:defRPr/>
            </a:pPr>
            <a:fld id="{E968997C-1AE6-41C2-8FF0-EDCF8E319BDC}"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1"/>
              <a:t>Formal Languages</a:t>
            </a:r>
          </a:p>
        </p:txBody>
      </p:sp>
      <p:sp>
        <p:nvSpPr>
          <p:cNvPr id="9219" name="Rectangle 3"/>
          <p:cNvSpPr>
            <a:spLocks noGrp="1" noChangeArrowheads="1"/>
          </p:cNvSpPr>
          <p:nvPr>
            <p:ph idx="1"/>
          </p:nvPr>
        </p:nvSpPr>
        <p:spPr/>
        <p:txBody>
          <a:bodyPr/>
          <a:lstStyle/>
          <a:p>
            <a:pPr>
              <a:defRPr/>
            </a:pPr>
            <a:r>
              <a:rPr lang="en-US" sz="2400" dirty="0"/>
              <a:t>Need precise uniformly understandable notation</a:t>
            </a:r>
          </a:p>
          <a:p>
            <a:pPr>
              <a:defRPr/>
            </a:pPr>
            <a:r>
              <a:rPr lang="en-US" sz="2400" dirty="0"/>
              <a:t>Representations</a:t>
            </a:r>
          </a:p>
          <a:p>
            <a:pPr lvl="1">
              <a:defRPr/>
            </a:pPr>
            <a:r>
              <a:rPr lang="en-US" sz="2000" b="1" dirty="0"/>
              <a:t>Alphabet</a:t>
            </a:r>
          </a:p>
          <a:p>
            <a:pPr lvl="2">
              <a:defRPr/>
            </a:pPr>
            <a:r>
              <a:rPr lang="en-US" sz="1800" dirty="0">
                <a:sym typeface="Symbol" pitchFamily="18" charset="2"/>
              </a:rPr>
              <a:t>Represents a finite set of fundamental units of </a:t>
            </a:r>
            <a:r>
              <a:rPr lang="en-US" sz="1800" dirty="0" err="1">
                <a:sym typeface="Symbol" pitchFamily="18" charset="2"/>
              </a:rPr>
              <a:t>lanauges</a:t>
            </a:r>
            <a:r>
              <a:rPr lang="en-US" sz="1800" dirty="0">
                <a:sym typeface="Symbol" pitchFamily="18" charset="2"/>
              </a:rPr>
              <a:t>, e.g. for English ={</a:t>
            </a:r>
            <a:r>
              <a:rPr lang="en-US" sz="1800" dirty="0" err="1">
                <a:sym typeface="Symbol" pitchFamily="18" charset="2"/>
              </a:rPr>
              <a:t>a,b</a:t>
            </a:r>
            <a:r>
              <a:rPr lang="en-US" sz="1800" dirty="0">
                <a:sym typeface="Symbol" pitchFamily="18" charset="2"/>
              </a:rPr>
              <a:t>,….</a:t>
            </a:r>
            <a:r>
              <a:rPr lang="en-US" sz="1800" dirty="0" err="1">
                <a:sym typeface="Symbol" pitchFamily="18" charset="2"/>
              </a:rPr>
              <a:t>z.A</a:t>
            </a:r>
            <a:r>
              <a:rPr lang="en-US" sz="1800" dirty="0">
                <a:sym typeface="Symbol" pitchFamily="18" charset="2"/>
              </a:rPr>
              <a:t>,…Z,}</a:t>
            </a:r>
          </a:p>
          <a:p>
            <a:pPr lvl="2">
              <a:defRPr/>
            </a:pPr>
            <a:r>
              <a:rPr lang="en-US" sz="1800" dirty="0"/>
              <a:t>Denoted by </a:t>
            </a:r>
            <a:r>
              <a:rPr lang="el-GR" sz="1800" dirty="0"/>
              <a:t>Σ</a:t>
            </a:r>
            <a:endParaRPr lang="en-US" sz="1800" dirty="0">
              <a:sym typeface="Symbol" pitchFamily="18" charset="2"/>
            </a:endParaRPr>
          </a:p>
          <a:p>
            <a:pPr marL="914400" lvl="2" indent="0">
              <a:buFont typeface="Wingdings" pitchFamily="2" charset="2"/>
              <a:buNone/>
              <a:defRPr/>
            </a:pPr>
            <a:r>
              <a:rPr lang="en-US" sz="1800" dirty="0"/>
              <a:t>           ∑ = {0,1}</a:t>
            </a:r>
          </a:p>
          <a:p>
            <a:pPr lvl="1">
              <a:buFont typeface="Arial" charset="0"/>
              <a:buNone/>
              <a:defRPr/>
            </a:pPr>
            <a:r>
              <a:rPr lang="en-US" sz="2000" dirty="0"/>
              <a:t>			 ∑ = {0,1,2,3,4,5,6,7,8,9}</a:t>
            </a:r>
          </a:p>
          <a:p>
            <a:endParaRPr lang="en-US" sz="2400" dirty="0"/>
          </a:p>
          <a:p>
            <a:r>
              <a:rPr lang="en-US" sz="2400" dirty="0"/>
              <a:t>A certain specified set of </a:t>
            </a:r>
            <a:r>
              <a:rPr lang="en-US" sz="2400" i="1" dirty="0"/>
              <a:t>strings </a:t>
            </a:r>
            <a:r>
              <a:rPr lang="en-US" sz="2400" dirty="0"/>
              <a:t>of characters from the alphabet is called the </a:t>
            </a:r>
            <a:r>
              <a:rPr lang="en-US" sz="2400" b="1" dirty="0"/>
              <a:t>language </a:t>
            </a:r>
            <a:r>
              <a:rPr lang="en-US" sz="2400" dirty="0"/>
              <a:t>(set of </a:t>
            </a:r>
            <a:r>
              <a:rPr lang="en-US" sz="2400" i="1" dirty="0"/>
              <a:t>words</a:t>
            </a:r>
            <a:r>
              <a:rPr lang="en-US" sz="2400" dirty="0"/>
              <a:t>)</a:t>
            </a:r>
          </a:p>
        </p:txBody>
      </p:sp>
      <p:sp>
        <p:nvSpPr>
          <p:cNvPr id="4" name="Date Placeholder 3"/>
          <p:cNvSpPr>
            <a:spLocks noGrp="1"/>
          </p:cNvSpPr>
          <p:nvPr>
            <p:ph type="dt" sz="half" idx="10"/>
          </p:nvPr>
        </p:nvSpPr>
        <p:spPr/>
        <p:txBody>
          <a:bodyPr/>
          <a:lstStyle/>
          <a:p>
            <a:pPr>
              <a:defRPr/>
            </a:pPr>
            <a:fld id="{3A9F9C35-58BD-4E6F-8F38-EAF5090E01C1}"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dirty="0"/>
              <a:t>Formal Languages</a:t>
            </a:r>
          </a:p>
        </p:txBody>
      </p:sp>
      <p:sp>
        <p:nvSpPr>
          <p:cNvPr id="25603" name="Rectangle 3"/>
          <p:cNvSpPr>
            <a:spLocks noGrp="1" noChangeArrowheads="1"/>
          </p:cNvSpPr>
          <p:nvPr>
            <p:ph idx="1"/>
          </p:nvPr>
        </p:nvSpPr>
        <p:spPr>
          <a:xfrm>
            <a:off x="457200" y="1600200"/>
            <a:ext cx="8534400" cy="4530725"/>
          </a:xfrm>
        </p:spPr>
        <p:txBody>
          <a:bodyPr/>
          <a:lstStyle/>
          <a:p>
            <a:pPr lvl="1"/>
            <a:r>
              <a:rPr lang="en-US" b="1" dirty="0">
                <a:sym typeface="Symbol" pitchFamily="18" charset="2"/>
              </a:rPr>
              <a:t>List of words</a:t>
            </a:r>
          </a:p>
          <a:p>
            <a:pPr lvl="2"/>
            <a:r>
              <a:rPr lang="en-US" dirty="0">
                <a:sym typeface="Symbol" pitchFamily="18" charset="2"/>
              </a:rPr>
              <a:t>Set of all valid words of a given language, e.g., a language </a:t>
            </a:r>
            <a:r>
              <a:rPr lang="en-US" dirty="0" err="1">
                <a:sym typeface="Symbol" pitchFamily="18" charset="2"/>
              </a:rPr>
              <a:t>English_Words</a:t>
            </a:r>
            <a:r>
              <a:rPr lang="en-US" dirty="0">
                <a:sym typeface="Symbol" pitchFamily="18" charset="2"/>
              </a:rPr>
              <a:t> that contains all valid words of English would have a </a:t>
            </a:r>
            <a:r>
              <a:rPr lang="en-US" dirty="0"/>
              <a:t> </a:t>
            </a:r>
            <a:r>
              <a:rPr lang="en-US" dirty="0">
                <a:latin typeface="Bookman Old Style" pitchFamily="18" charset="0"/>
              </a:rPr>
              <a:t> = {</a:t>
            </a:r>
            <a:r>
              <a:rPr lang="en-US" i="1" dirty="0">
                <a:latin typeface="Bookman Old Style" pitchFamily="18" charset="0"/>
              </a:rPr>
              <a:t>all entries of the dictionary + punctuation marks and blank space</a:t>
            </a:r>
            <a:r>
              <a:rPr lang="en-US" dirty="0">
                <a:latin typeface="Bookman Old Style" pitchFamily="18" charset="0"/>
              </a:rPr>
              <a:t>}</a:t>
            </a:r>
            <a:endParaRPr lang="en-US" dirty="0">
              <a:sym typeface="Symbol" pitchFamily="18" charset="2"/>
            </a:endParaRPr>
          </a:p>
          <a:p>
            <a:pPr lvl="2"/>
            <a:r>
              <a:rPr lang="en-US" dirty="0"/>
              <a:t>Denoted by  </a:t>
            </a:r>
            <a:r>
              <a:rPr lang="en-US" dirty="0">
                <a:latin typeface="Bookman Old Style" pitchFamily="18" charset="0"/>
              </a:rPr>
              <a:t></a:t>
            </a:r>
            <a:endParaRPr lang="en-US" dirty="0"/>
          </a:p>
          <a:p>
            <a:pPr lvl="2"/>
            <a:r>
              <a:rPr lang="en-US" dirty="0"/>
              <a:t>Is </a:t>
            </a:r>
            <a:r>
              <a:rPr lang="en-US" dirty="0">
                <a:latin typeface="Bookman Old Style" pitchFamily="18" charset="0"/>
              </a:rPr>
              <a:t> </a:t>
            </a:r>
            <a:r>
              <a:rPr lang="en-US" dirty="0"/>
              <a:t>Finite or Infinite set.</a:t>
            </a:r>
            <a:endParaRPr lang="en-US" dirty="0">
              <a:latin typeface="Bookman Old Style" pitchFamily="18" charset="0"/>
            </a:endParaRPr>
          </a:p>
          <a:p>
            <a:pPr lvl="1"/>
            <a:r>
              <a:rPr lang="en-US" b="1" dirty="0"/>
              <a:t>Strings:</a:t>
            </a:r>
            <a:r>
              <a:rPr lang="en-US" dirty="0"/>
              <a:t> </a:t>
            </a:r>
          </a:p>
          <a:p>
            <a:pPr lvl="2"/>
            <a:r>
              <a:rPr lang="en-US" dirty="0"/>
              <a:t>Concatenation of finite symbols from the alphabets is called a string.</a:t>
            </a:r>
          </a:p>
          <a:p>
            <a:pPr lvl="2"/>
            <a:r>
              <a:rPr lang="en-US" dirty="0"/>
              <a:t>A string a finite sequence of symbols chosen from alphabet. </a:t>
            </a:r>
          </a:p>
          <a:p>
            <a:pPr lvl="2"/>
            <a:r>
              <a:rPr lang="en-US" dirty="0"/>
              <a:t>Example: if Σ ={</a:t>
            </a:r>
            <a:r>
              <a:rPr lang="en-US" dirty="0" err="1"/>
              <a:t>a,b</a:t>
            </a:r>
            <a:r>
              <a:rPr lang="en-US" dirty="0"/>
              <a:t>} then a, </a:t>
            </a:r>
            <a:r>
              <a:rPr lang="en-US" dirty="0" err="1"/>
              <a:t>abab</a:t>
            </a:r>
            <a:r>
              <a:rPr lang="en-US" dirty="0"/>
              <a:t>, </a:t>
            </a:r>
            <a:r>
              <a:rPr lang="en-US" dirty="0" err="1"/>
              <a:t>aaab</a:t>
            </a:r>
            <a:r>
              <a:rPr lang="en-US" dirty="0"/>
              <a:t>, </a:t>
            </a:r>
            <a:r>
              <a:rPr lang="en-US" dirty="0" err="1"/>
              <a:t>ababababa</a:t>
            </a:r>
            <a:r>
              <a:rPr lang="en-US" dirty="0"/>
              <a:t>….</a:t>
            </a:r>
            <a:endParaRPr lang="en-US" dirty="0">
              <a:latin typeface="Bookman Old Style" pitchFamily="18" charset="0"/>
            </a:endParaRPr>
          </a:p>
        </p:txBody>
      </p:sp>
      <p:sp>
        <p:nvSpPr>
          <p:cNvPr id="4" name="Date Placeholder 3"/>
          <p:cNvSpPr>
            <a:spLocks noGrp="1"/>
          </p:cNvSpPr>
          <p:nvPr>
            <p:ph type="dt" sz="half" idx="10"/>
          </p:nvPr>
        </p:nvSpPr>
        <p:spPr/>
        <p:txBody>
          <a:bodyPr/>
          <a:lstStyle/>
          <a:p>
            <a:pPr>
              <a:defRPr/>
            </a:pPr>
            <a:fld id="{7AF223C7-F4A6-4980-906D-C0B2600F154C}"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Formal Languages</a:t>
            </a:r>
            <a:endParaRPr lang="en-US" dirty="0"/>
          </a:p>
        </p:txBody>
      </p:sp>
      <p:sp>
        <p:nvSpPr>
          <p:cNvPr id="3" name="Content Placeholder 2"/>
          <p:cNvSpPr>
            <a:spLocks noGrp="1"/>
          </p:cNvSpPr>
          <p:nvPr>
            <p:ph idx="1"/>
          </p:nvPr>
        </p:nvSpPr>
        <p:spPr/>
        <p:txBody>
          <a:bodyPr>
            <a:normAutofit fontScale="92500"/>
          </a:bodyPr>
          <a:lstStyle/>
          <a:p>
            <a:pPr lvl="1"/>
            <a:r>
              <a:rPr lang="en-US" b="1" dirty="0"/>
              <a:t>Empty String or Null String</a:t>
            </a:r>
          </a:p>
          <a:p>
            <a:pPr lvl="2"/>
            <a:r>
              <a:rPr lang="en-US" dirty="0"/>
              <a:t>Empty String is a string which does not contain any letter. It is same as the empty set.</a:t>
            </a:r>
          </a:p>
          <a:p>
            <a:pPr lvl="2"/>
            <a:r>
              <a:rPr lang="en-US" dirty="0"/>
              <a:t>It is denoted by capital Greek letter lambda Λ.</a:t>
            </a:r>
          </a:p>
          <a:p>
            <a:pPr lvl="1"/>
            <a:r>
              <a:rPr lang="en-US" b="1" dirty="0"/>
              <a:t>Words</a:t>
            </a:r>
          </a:p>
          <a:p>
            <a:pPr lvl="2"/>
            <a:r>
              <a:rPr lang="en-US" dirty="0"/>
              <a:t>In spoken languages not all strings are words.</a:t>
            </a:r>
          </a:p>
          <a:p>
            <a:pPr lvl="2"/>
            <a:r>
              <a:rPr lang="en-US" dirty="0"/>
              <a:t>Example: in English if we combine </a:t>
            </a:r>
            <a:r>
              <a:rPr lang="en-US" dirty="0" err="1"/>
              <a:t>abcd</a:t>
            </a:r>
            <a:r>
              <a:rPr lang="en-US" dirty="0"/>
              <a:t>, it does not form any word.</a:t>
            </a:r>
            <a:endParaRPr lang="en-US" sz="800" dirty="0"/>
          </a:p>
          <a:p>
            <a:pPr lvl="2"/>
            <a:r>
              <a:rPr lang="en-US" dirty="0"/>
              <a:t>Words are strings belonging to some language.</a:t>
            </a:r>
          </a:p>
          <a:p>
            <a:pPr lvl="2"/>
            <a:r>
              <a:rPr lang="en-US" dirty="0"/>
              <a:t>Example: if Σ={x} then a language L can be defined as, L={</a:t>
            </a:r>
            <a:r>
              <a:rPr lang="en-US" dirty="0" err="1"/>
              <a:t>x</a:t>
            </a:r>
            <a:r>
              <a:rPr lang="en-US" sz="800" dirty="0" err="1"/>
              <a:t>n</a:t>
            </a:r>
            <a:r>
              <a:rPr lang="en-US" dirty="0"/>
              <a:t>: n=1,2,3…} OR L={x, xx, xxx, </a:t>
            </a:r>
            <a:r>
              <a:rPr lang="en-US" dirty="0" err="1"/>
              <a:t>xxxx</a:t>
            </a:r>
            <a:r>
              <a:rPr lang="en-US" dirty="0"/>
              <a:t>…..} Here x, xx, xxx…. are the words of L.</a:t>
            </a:r>
          </a:p>
          <a:p>
            <a:pPr lvl="2"/>
            <a:r>
              <a:rPr lang="en-US" b="1" dirty="0"/>
              <a:t>Note:</a:t>
            </a:r>
            <a:r>
              <a:rPr lang="en-US" dirty="0"/>
              <a:t> Not all strings are words but all words are strings</a:t>
            </a:r>
          </a:p>
        </p:txBody>
      </p:sp>
      <p:sp>
        <p:nvSpPr>
          <p:cNvPr id="4" name="Date Placeholder 3"/>
          <p:cNvSpPr>
            <a:spLocks noGrp="1"/>
          </p:cNvSpPr>
          <p:nvPr>
            <p:ph type="dt" sz="half" idx="10"/>
          </p:nvPr>
        </p:nvSpPr>
        <p:spPr/>
        <p:txBody>
          <a:bodyPr/>
          <a:lstStyle/>
          <a:p>
            <a:pPr>
              <a:defRPr/>
            </a:pPr>
            <a:fld id="{E96B888E-D778-4F59-9B6A-D2C3EDDBD5CA}"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Formal Languages</a:t>
            </a:r>
            <a:endParaRPr lang="en-US" dirty="0"/>
          </a:p>
        </p:txBody>
      </p:sp>
      <p:sp>
        <p:nvSpPr>
          <p:cNvPr id="3" name="Content Placeholder 2"/>
          <p:cNvSpPr>
            <a:spLocks noGrp="1"/>
          </p:cNvSpPr>
          <p:nvPr>
            <p:ph idx="1"/>
          </p:nvPr>
        </p:nvSpPr>
        <p:spPr/>
        <p:txBody>
          <a:bodyPr>
            <a:normAutofit/>
          </a:bodyPr>
          <a:lstStyle/>
          <a:p>
            <a:pPr lvl="1"/>
            <a:r>
              <a:rPr lang="en-US" b="1" dirty="0"/>
              <a:t>Valid/In-valid Alphabets</a:t>
            </a:r>
          </a:p>
          <a:p>
            <a:pPr lvl="2"/>
            <a:r>
              <a:rPr lang="en-US" dirty="0"/>
              <a:t>While defining an alphabets, an alphabet may contain letters consisting of group of symbols, e.g., consider 2 alphabets: </a:t>
            </a:r>
            <a:r>
              <a:rPr lang="el-GR" dirty="0"/>
              <a:t>Σ1={</a:t>
            </a:r>
            <a:r>
              <a:rPr lang="en-US" dirty="0"/>
              <a:t>B, </a:t>
            </a:r>
            <a:r>
              <a:rPr lang="en-US" dirty="0" err="1"/>
              <a:t>aB</a:t>
            </a:r>
            <a:r>
              <a:rPr lang="en-US" dirty="0"/>
              <a:t>, </a:t>
            </a:r>
            <a:r>
              <a:rPr lang="en-US" dirty="0" err="1"/>
              <a:t>bab</a:t>
            </a:r>
            <a:r>
              <a:rPr lang="en-US" dirty="0"/>
              <a:t>, d} and Σ2={B, </a:t>
            </a:r>
            <a:r>
              <a:rPr lang="en-US" dirty="0" err="1"/>
              <a:t>Ba</a:t>
            </a:r>
            <a:r>
              <a:rPr lang="en-US" dirty="0"/>
              <a:t>, </a:t>
            </a:r>
            <a:r>
              <a:rPr lang="en-US" dirty="0" err="1"/>
              <a:t>bab</a:t>
            </a:r>
            <a:r>
              <a:rPr lang="en-US" dirty="0"/>
              <a:t>, d} and a string </a:t>
            </a:r>
            <a:r>
              <a:rPr lang="en-US" dirty="0" err="1"/>
              <a:t>BababB</a:t>
            </a:r>
            <a:endParaRPr lang="en-US" dirty="0"/>
          </a:p>
          <a:p>
            <a:pPr lvl="1"/>
            <a:r>
              <a:rPr lang="en-US" dirty="0"/>
              <a:t>This string may be tokenized in two different ways:</a:t>
            </a:r>
          </a:p>
          <a:p>
            <a:pPr lvl="2"/>
            <a:r>
              <a:rPr lang="en-US" dirty="0"/>
              <a:t>(</a:t>
            </a:r>
            <a:r>
              <a:rPr lang="en-US" dirty="0" err="1"/>
              <a:t>Ba</a:t>
            </a:r>
            <a:r>
              <a:rPr lang="en-US" dirty="0"/>
              <a:t>), (</a:t>
            </a:r>
            <a:r>
              <a:rPr lang="en-US" dirty="0" err="1"/>
              <a:t>bab</a:t>
            </a:r>
            <a:r>
              <a:rPr lang="en-US" dirty="0"/>
              <a:t>), (B)</a:t>
            </a:r>
          </a:p>
          <a:p>
            <a:pPr lvl="2"/>
            <a:r>
              <a:rPr lang="en-US" dirty="0"/>
              <a:t>(B), (</a:t>
            </a:r>
            <a:r>
              <a:rPr lang="en-US" dirty="0" err="1"/>
              <a:t>abab</a:t>
            </a:r>
            <a:r>
              <a:rPr lang="en-US" dirty="0"/>
              <a:t>), (B)</a:t>
            </a:r>
          </a:p>
          <a:p>
            <a:pPr lvl="1"/>
            <a:r>
              <a:rPr lang="en-US" dirty="0"/>
              <a:t>Which shows that the 2nd group can not be identified as a string, defined over Σ= {</a:t>
            </a:r>
            <a:r>
              <a:rPr lang="en-US" dirty="0" err="1"/>
              <a:t>a,b</a:t>
            </a:r>
            <a:r>
              <a:rPr lang="en-US" dirty="0"/>
              <a:t>}</a:t>
            </a:r>
          </a:p>
        </p:txBody>
      </p:sp>
      <p:sp>
        <p:nvSpPr>
          <p:cNvPr id="4" name="Date Placeholder 3"/>
          <p:cNvSpPr>
            <a:spLocks noGrp="1"/>
          </p:cNvSpPr>
          <p:nvPr>
            <p:ph type="dt" sz="half" idx="10"/>
          </p:nvPr>
        </p:nvSpPr>
        <p:spPr/>
        <p:txBody>
          <a:bodyPr/>
          <a:lstStyle/>
          <a:p>
            <a:pPr>
              <a:defRPr/>
            </a:pPr>
            <a:fld id="{423AB858-D857-4704-ADAD-857FEA165E47}"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Formal Languages</a:t>
            </a:r>
            <a:endParaRPr lang="en-US" dirty="0"/>
          </a:p>
        </p:txBody>
      </p:sp>
      <p:sp>
        <p:nvSpPr>
          <p:cNvPr id="3" name="Content Placeholder 2"/>
          <p:cNvSpPr>
            <a:spLocks noGrp="1"/>
          </p:cNvSpPr>
          <p:nvPr>
            <p:ph idx="1"/>
          </p:nvPr>
        </p:nvSpPr>
        <p:spPr/>
        <p:txBody>
          <a:bodyPr>
            <a:normAutofit/>
          </a:bodyPr>
          <a:lstStyle/>
          <a:p>
            <a:pPr lvl="1"/>
            <a:r>
              <a:rPr lang="en-US" b="1" dirty="0"/>
              <a:t>Note</a:t>
            </a:r>
          </a:p>
          <a:p>
            <a:pPr lvl="2"/>
            <a:r>
              <a:rPr lang="en-US" dirty="0"/>
              <a:t>While defining an alphabet of letters consisting of more than one symbols, no letter should be started with the letter of the same alphabet i.e. one letter should not be the prefix of another. However, a letter may be ended in the letter of same alphabet i.e. one letter may be the suffix of another. </a:t>
            </a:r>
          </a:p>
          <a:p>
            <a:pPr lvl="2"/>
            <a:r>
              <a:rPr lang="en-US" dirty="0"/>
              <a:t>Therefore, Σ1 is a valid alphabet and Σ2 is in-valid alphabet.</a:t>
            </a:r>
          </a:p>
        </p:txBody>
      </p:sp>
      <p:sp>
        <p:nvSpPr>
          <p:cNvPr id="4" name="Date Placeholder 3"/>
          <p:cNvSpPr>
            <a:spLocks noGrp="1"/>
          </p:cNvSpPr>
          <p:nvPr>
            <p:ph type="dt" sz="half" idx="10"/>
          </p:nvPr>
        </p:nvSpPr>
        <p:spPr/>
        <p:txBody>
          <a:bodyPr/>
          <a:lstStyle/>
          <a:p>
            <a:pPr>
              <a:defRPr/>
            </a:pPr>
            <a:fld id="{EC1F4FAD-DDFB-41E9-8B5D-FA5BA11B40F0}"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Formal Languages</a:t>
            </a:r>
            <a:endParaRPr lang="en-US" dirty="0"/>
          </a:p>
        </p:txBody>
      </p:sp>
      <p:sp>
        <p:nvSpPr>
          <p:cNvPr id="26627" name="Content Placeholder 2"/>
          <p:cNvSpPr>
            <a:spLocks noGrp="1"/>
          </p:cNvSpPr>
          <p:nvPr>
            <p:ph idx="1"/>
          </p:nvPr>
        </p:nvSpPr>
        <p:spPr/>
        <p:txBody>
          <a:bodyPr/>
          <a:lstStyle/>
          <a:p>
            <a:pPr lvl="1"/>
            <a:r>
              <a:rPr lang="en-US" b="1" dirty="0"/>
              <a:t>String Variable:</a:t>
            </a:r>
            <a:r>
              <a:rPr lang="en-US" dirty="0"/>
              <a:t> </a:t>
            </a:r>
          </a:p>
          <a:p>
            <a:pPr lvl="2"/>
            <a:r>
              <a:rPr lang="en-US" dirty="0"/>
              <a:t>A letter used for denoting a string. The author uses w, x, y and z as string variable. For example</a:t>
            </a:r>
          </a:p>
          <a:p>
            <a:pPr lvl="3"/>
            <a:r>
              <a:rPr lang="en-US" dirty="0"/>
              <a:t>w = 0111100 , x = 123045, z = </a:t>
            </a:r>
            <a:r>
              <a:rPr lang="en-US" dirty="0" err="1"/>
              <a:t>abbbcdeg</a:t>
            </a:r>
            <a:endParaRPr lang="en-US" dirty="0"/>
          </a:p>
          <a:p>
            <a:pPr lvl="1"/>
            <a:endParaRPr lang="en-US" b="1" dirty="0">
              <a:solidFill>
                <a:schemeClr val="accent1"/>
              </a:solidFill>
            </a:endParaRPr>
          </a:p>
          <a:p>
            <a:pPr lvl="1"/>
            <a:r>
              <a:rPr lang="en-US" b="1" dirty="0"/>
              <a:t>String Length:</a:t>
            </a:r>
            <a:r>
              <a:rPr lang="en-US" dirty="0"/>
              <a:t> </a:t>
            </a:r>
          </a:p>
          <a:p>
            <a:pPr lvl="2"/>
            <a:r>
              <a:rPr lang="en-US" dirty="0"/>
              <a:t>The number of positions for symbols in the string. For simplicity we can say that it is the number of symbols in the string. For example</a:t>
            </a:r>
          </a:p>
          <a:p>
            <a:pPr lvl="3"/>
            <a:r>
              <a:rPr lang="en-US" dirty="0"/>
              <a:t>|w| = 7 	, 	|x| = ? 	,	 |z| = ?</a:t>
            </a:r>
          </a:p>
        </p:txBody>
      </p:sp>
      <p:sp>
        <p:nvSpPr>
          <p:cNvPr id="5" name="Date Placeholder 4"/>
          <p:cNvSpPr>
            <a:spLocks noGrp="1"/>
          </p:cNvSpPr>
          <p:nvPr>
            <p:ph type="dt" sz="half" idx="10"/>
          </p:nvPr>
        </p:nvSpPr>
        <p:spPr/>
        <p:txBody>
          <a:bodyPr/>
          <a:lstStyle/>
          <a:p>
            <a:pPr>
              <a:defRPr/>
            </a:pPr>
            <a:fld id="{56E590A2-3B5D-4378-92D6-B6EA32FEB490}"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Formal Languages</a:t>
            </a:r>
            <a:endParaRPr lang="en-US" dirty="0"/>
          </a:p>
        </p:txBody>
      </p:sp>
      <p:sp>
        <p:nvSpPr>
          <p:cNvPr id="3" name="Content Placeholder 2"/>
          <p:cNvSpPr>
            <a:spLocks noGrp="1"/>
          </p:cNvSpPr>
          <p:nvPr>
            <p:ph idx="1"/>
          </p:nvPr>
        </p:nvSpPr>
        <p:spPr/>
        <p:txBody>
          <a:bodyPr/>
          <a:lstStyle/>
          <a:p>
            <a:pPr lvl="1"/>
            <a:r>
              <a:rPr lang="en-US" b="1" dirty="0"/>
              <a:t>Reverse of a string</a:t>
            </a:r>
          </a:p>
          <a:p>
            <a:pPr lvl="2"/>
            <a:r>
              <a:rPr lang="en-US" dirty="0"/>
              <a:t>The reverse of a string s, denoted by rev(s), is obtained by writing the letters of s in reverse order.</a:t>
            </a:r>
          </a:p>
          <a:p>
            <a:pPr lvl="2"/>
            <a:r>
              <a:rPr lang="en-US" dirty="0"/>
              <a:t>Example 1: if s=</a:t>
            </a:r>
            <a:r>
              <a:rPr lang="en-US" dirty="0" err="1"/>
              <a:t>abc</a:t>
            </a:r>
            <a:r>
              <a:rPr lang="en-US" dirty="0"/>
              <a:t> is a string defined over Σ={</a:t>
            </a:r>
            <a:r>
              <a:rPr lang="en-US" dirty="0" err="1"/>
              <a:t>a,b,c</a:t>
            </a:r>
            <a:r>
              <a:rPr lang="en-US" dirty="0"/>
              <a:t>} then Rev(s)= </a:t>
            </a:r>
            <a:r>
              <a:rPr lang="en-US" dirty="0" err="1"/>
              <a:t>cba</a:t>
            </a:r>
            <a:endParaRPr lang="en-US" dirty="0"/>
          </a:p>
          <a:p>
            <a:pPr lvl="2"/>
            <a:r>
              <a:rPr lang="en-US" dirty="0"/>
              <a:t>Example 2: if s=</a:t>
            </a:r>
            <a:r>
              <a:rPr lang="en-US" dirty="0" err="1"/>
              <a:t>BaBbabBd</a:t>
            </a:r>
            <a:r>
              <a:rPr lang="en-US" dirty="0"/>
              <a:t> is a string defined over </a:t>
            </a:r>
            <a:r>
              <a:rPr lang="el-GR" dirty="0"/>
              <a:t>Σ={</a:t>
            </a:r>
            <a:r>
              <a:rPr lang="en-US" dirty="0" err="1"/>
              <a:t>B,aB,bab,d</a:t>
            </a:r>
            <a:r>
              <a:rPr lang="en-US" dirty="0"/>
              <a:t>} then Rev(s)= </a:t>
            </a:r>
            <a:r>
              <a:rPr lang="en-US" dirty="0" err="1"/>
              <a:t>dBbabaBB</a:t>
            </a:r>
            <a:endParaRPr lang="en-US" dirty="0"/>
          </a:p>
        </p:txBody>
      </p:sp>
      <p:sp>
        <p:nvSpPr>
          <p:cNvPr id="4" name="Date Placeholder 3"/>
          <p:cNvSpPr>
            <a:spLocks noGrp="1"/>
          </p:cNvSpPr>
          <p:nvPr>
            <p:ph type="dt" sz="half" idx="10"/>
          </p:nvPr>
        </p:nvSpPr>
        <p:spPr/>
        <p:txBody>
          <a:bodyPr/>
          <a:lstStyle/>
          <a:p>
            <a:pPr>
              <a:defRPr/>
            </a:pPr>
            <a:fld id="{50E1C0C9-5C3A-4D2C-B925-FF6278488A89}"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endParaRPr lang="en-US" dirty="0"/>
          </a:p>
        </p:txBody>
      </p:sp>
      <p:sp>
        <p:nvSpPr>
          <p:cNvPr id="3" name="Content Placeholder 2"/>
          <p:cNvSpPr>
            <a:spLocks noGrp="1"/>
          </p:cNvSpPr>
          <p:nvPr>
            <p:ph idx="1"/>
          </p:nvPr>
        </p:nvSpPr>
        <p:spPr/>
        <p:txBody>
          <a:bodyPr/>
          <a:lstStyle/>
          <a:p>
            <a:r>
              <a:rPr lang="en-US" sz="2400" dirty="0"/>
              <a:t>The language can be defined in different ways, such as</a:t>
            </a:r>
          </a:p>
          <a:p>
            <a:pPr lvl="1"/>
            <a:r>
              <a:rPr lang="en-US" sz="2000" dirty="0"/>
              <a:t>Descriptive definition</a:t>
            </a:r>
          </a:p>
          <a:p>
            <a:pPr lvl="1"/>
            <a:r>
              <a:rPr lang="en-US" sz="2000" dirty="0"/>
              <a:t>Recursive definition</a:t>
            </a:r>
          </a:p>
          <a:p>
            <a:pPr lvl="1"/>
            <a:r>
              <a:rPr lang="en-US" sz="2000" dirty="0"/>
              <a:t>Using Regular expressions (RE) and</a:t>
            </a:r>
          </a:p>
          <a:p>
            <a:pPr lvl="1"/>
            <a:r>
              <a:rPr lang="it-IT" sz="2000" dirty="0"/>
              <a:t>Using Finite automaton (FA) etc.</a:t>
            </a:r>
            <a:endParaRPr lang="en-US" sz="2000" dirty="0"/>
          </a:p>
        </p:txBody>
      </p:sp>
      <p:sp>
        <p:nvSpPr>
          <p:cNvPr id="4" name="Date Placeholder 3"/>
          <p:cNvSpPr>
            <a:spLocks noGrp="1"/>
          </p:cNvSpPr>
          <p:nvPr>
            <p:ph type="dt" sz="half" idx="10"/>
          </p:nvPr>
        </p:nvSpPr>
        <p:spPr/>
        <p:txBody>
          <a:bodyPr/>
          <a:lstStyle/>
          <a:p>
            <a:pPr>
              <a:defRPr/>
            </a:pPr>
            <a:fld id="{3EEA6985-3465-480D-A7F4-BE7795A27DF1}"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t>Defining Languages</a:t>
            </a:r>
          </a:p>
        </p:txBody>
      </p:sp>
      <p:sp>
        <p:nvSpPr>
          <p:cNvPr id="29699" name="Rectangle 3"/>
          <p:cNvSpPr>
            <a:spLocks noGrp="1" noChangeArrowheads="1"/>
          </p:cNvSpPr>
          <p:nvPr>
            <p:ph idx="1"/>
          </p:nvPr>
        </p:nvSpPr>
        <p:spPr/>
        <p:txBody>
          <a:bodyPr/>
          <a:lstStyle/>
          <a:p>
            <a:r>
              <a:rPr lang="en-US" sz="2400" dirty="0"/>
              <a:t>Define alphabet set</a:t>
            </a:r>
          </a:p>
          <a:p>
            <a:r>
              <a:rPr lang="en-US" sz="2400" dirty="0"/>
              <a:t>Define rules for forming valid words and sequences of words from </a:t>
            </a:r>
            <a:r>
              <a:rPr lang="en-US" sz="2400" dirty="0">
                <a:sym typeface="Symbol" pitchFamily="18" charset="2"/>
              </a:rPr>
              <a:t></a:t>
            </a:r>
          </a:p>
          <a:p>
            <a:pPr lvl="1"/>
            <a:r>
              <a:rPr lang="en-US" sz="2000" dirty="0">
                <a:sym typeface="Symbol" pitchFamily="18" charset="2"/>
              </a:rPr>
              <a:t>Called grammar</a:t>
            </a:r>
          </a:p>
          <a:p>
            <a:pPr lvl="1"/>
            <a:r>
              <a:rPr lang="en-US" sz="2000" dirty="0">
                <a:sym typeface="Symbol" pitchFamily="18" charset="2"/>
              </a:rPr>
              <a:t>Can be descriptive </a:t>
            </a:r>
          </a:p>
          <a:p>
            <a:pPr lvl="2"/>
            <a:r>
              <a:rPr lang="en-US" sz="1800" dirty="0">
                <a:sym typeface="Symbol" pitchFamily="18" charset="2"/>
              </a:rPr>
              <a:t>Limitations of </a:t>
            </a:r>
            <a:r>
              <a:rPr lang="en-US" sz="1800" dirty="0" err="1">
                <a:sym typeface="Symbol" pitchFamily="18" charset="2"/>
              </a:rPr>
              <a:t>informalism</a:t>
            </a:r>
            <a:endParaRPr lang="en-US" sz="1800" dirty="0">
              <a:sym typeface="Symbol" pitchFamily="18" charset="2"/>
            </a:endParaRPr>
          </a:p>
          <a:p>
            <a:pPr lvl="1"/>
            <a:r>
              <a:rPr lang="en-US" sz="2000" dirty="0">
                <a:sym typeface="Symbol" pitchFamily="18" charset="2"/>
              </a:rPr>
              <a:t>Can be mathematical</a:t>
            </a:r>
          </a:p>
          <a:p>
            <a:pPr lvl="2"/>
            <a:r>
              <a:rPr lang="en-US" sz="1800" dirty="0">
                <a:sym typeface="Symbol" pitchFamily="18" charset="2"/>
              </a:rPr>
              <a:t>Can also define supporting functions e.g., length(X), reverse(x)</a:t>
            </a:r>
          </a:p>
        </p:txBody>
      </p:sp>
      <p:sp>
        <p:nvSpPr>
          <p:cNvPr id="4" name="Date Placeholder 3"/>
          <p:cNvSpPr>
            <a:spLocks noGrp="1"/>
          </p:cNvSpPr>
          <p:nvPr>
            <p:ph type="dt" sz="half" idx="10"/>
          </p:nvPr>
        </p:nvSpPr>
        <p:spPr/>
        <p:txBody>
          <a:bodyPr/>
          <a:lstStyle/>
          <a:p>
            <a:pPr>
              <a:defRPr/>
            </a:pPr>
            <a:fld id="{1E8E499F-1A90-4046-BC34-0006679A336C}" type="datetime1">
              <a:rPr lang="en-US" smtClean="0"/>
              <a:t>10/27/2020</a:t>
            </a:fld>
            <a:endParaRPr lang="en-US" dirty="0"/>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dirty="0"/>
              <a:t>Cont….</a:t>
            </a:r>
          </a:p>
        </p:txBody>
      </p:sp>
      <p:sp>
        <p:nvSpPr>
          <p:cNvPr id="9219" name="Content Placeholder 2"/>
          <p:cNvSpPr>
            <a:spLocks noGrp="1"/>
          </p:cNvSpPr>
          <p:nvPr>
            <p:ph idx="1"/>
          </p:nvPr>
        </p:nvSpPr>
        <p:spPr/>
        <p:txBody>
          <a:bodyPr/>
          <a:lstStyle/>
          <a:p>
            <a:r>
              <a:rPr lang="en-US" sz="2400" dirty="0"/>
              <a:t>By considering the possible inputs on which these machines can </a:t>
            </a:r>
            <a:r>
              <a:rPr lang="en-US" sz="2400" dirty="0" err="1"/>
              <a:t>work,we</a:t>
            </a:r>
            <a:r>
              <a:rPr lang="en-US" sz="2400" dirty="0"/>
              <a:t> can analyze their various strengths and weaknesses.</a:t>
            </a:r>
          </a:p>
          <a:p>
            <a:r>
              <a:rPr lang="en-US" sz="2400" dirty="0"/>
              <a:t>We can then develop what we may believe to be the most powerful machine possible.</a:t>
            </a:r>
          </a:p>
          <a:p>
            <a:r>
              <a:rPr lang="en-US" sz="2400" dirty="0"/>
              <a:t>Surprisingly, it will not be able to perform every task.</a:t>
            </a:r>
          </a:p>
        </p:txBody>
      </p:sp>
      <p:sp>
        <p:nvSpPr>
          <p:cNvPr id="4" name="Date Placeholder 3"/>
          <p:cNvSpPr>
            <a:spLocks noGrp="1"/>
          </p:cNvSpPr>
          <p:nvPr>
            <p:ph type="dt" sz="half" idx="10"/>
          </p:nvPr>
        </p:nvSpPr>
        <p:spPr/>
        <p:txBody>
          <a:bodyPr/>
          <a:lstStyle/>
          <a:p>
            <a:pPr>
              <a:defRPr/>
            </a:pPr>
            <a:fld id="{9A4AF349-0519-485A-B5D5-628961D2AE90}"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dirty="0"/>
              <a:t>Defining languages</a:t>
            </a:r>
          </a:p>
        </p:txBody>
      </p:sp>
      <p:sp>
        <p:nvSpPr>
          <p:cNvPr id="30723" name="Rectangle 3"/>
          <p:cNvSpPr>
            <a:spLocks noGrp="1" noChangeArrowheads="1"/>
          </p:cNvSpPr>
          <p:nvPr>
            <p:ph idx="1"/>
          </p:nvPr>
        </p:nvSpPr>
        <p:spPr/>
        <p:txBody>
          <a:bodyPr/>
          <a:lstStyle/>
          <a:p>
            <a:r>
              <a:rPr lang="en-US" sz="2400" dirty="0"/>
              <a:t>Example </a:t>
            </a:r>
            <a:r>
              <a:rPr lang="en-US" sz="2400" dirty="0">
                <a:sym typeface="Symbol" pitchFamily="18" charset="2"/>
              </a:rPr>
              <a:t>={</a:t>
            </a:r>
            <a:r>
              <a:rPr lang="en-US" sz="2400" dirty="0" err="1">
                <a:sym typeface="Symbol" pitchFamily="18" charset="2"/>
              </a:rPr>
              <a:t>a,b</a:t>
            </a:r>
            <a:r>
              <a:rPr lang="en-US" sz="2400" dirty="0">
                <a:sym typeface="Symbol" pitchFamily="18" charset="2"/>
              </a:rPr>
              <a:t>,…z}</a:t>
            </a:r>
          </a:p>
          <a:p>
            <a:pPr lvl="1"/>
            <a:r>
              <a:rPr lang="en-US" sz="2000" dirty="0"/>
              <a:t>L = {all words formed only of odd number of </a:t>
            </a:r>
            <a:r>
              <a:rPr lang="en-US" sz="2000" dirty="0" err="1"/>
              <a:t>xs</a:t>
            </a:r>
            <a:r>
              <a:rPr lang="en-US" sz="2000" dirty="0"/>
              <a:t>}</a:t>
            </a:r>
          </a:p>
          <a:p>
            <a:pPr lvl="1"/>
            <a:r>
              <a:rPr lang="en-US" sz="2000" dirty="0"/>
              <a:t>L = {</a:t>
            </a:r>
            <a:r>
              <a:rPr lang="en-US" sz="2000" dirty="0" err="1"/>
              <a:t>x</a:t>
            </a:r>
            <a:r>
              <a:rPr lang="en-US" sz="2000" baseline="30000" dirty="0" err="1"/>
              <a:t>n</a:t>
            </a:r>
            <a:r>
              <a:rPr lang="en-US" sz="2000" baseline="30000" dirty="0"/>
              <a:t> </a:t>
            </a:r>
            <a:r>
              <a:rPr lang="en-US" sz="2000" dirty="0"/>
              <a:t>| n is odd}</a:t>
            </a:r>
          </a:p>
          <a:p>
            <a:pPr lvl="1"/>
            <a:r>
              <a:rPr lang="en-US" sz="2000" dirty="0"/>
              <a:t>L = {all words of length less than or equal to 4}</a:t>
            </a:r>
          </a:p>
          <a:p>
            <a:pPr lvl="1"/>
            <a:r>
              <a:rPr lang="en-US" sz="2000" dirty="0"/>
              <a:t>PALINDROME ={</a:t>
            </a:r>
            <a:r>
              <a:rPr lang="el-GR" sz="2000" dirty="0">
                <a:cs typeface="Arial" charset="0"/>
              </a:rPr>
              <a:t>Λ</a:t>
            </a:r>
            <a:r>
              <a:rPr lang="en-US" sz="2000" dirty="0">
                <a:cs typeface="Arial" charset="0"/>
              </a:rPr>
              <a:t>, all strings x such that reverse (x) = x}</a:t>
            </a:r>
            <a:r>
              <a:rPr lang="en-US" sz="2000" dirty="0"/>
              <a:t> </a:t>
            </a:r>
            <a:endParaRPr lang="en-US" sz="2000" baseline="30000" dirty="0"/>
          </a:p>
        </p:txBody>
      </p:sp>
      <p:sp>
        <p:nvSpPr>
          <p:cNvPr id="4" name="Date Placeholder 3"/>
          <p:cNvSpPr>
            <a:spLocks noGrp="1"/>
          </p:cNvSpPr>
          <p:nvPr>
            <p:ph type="dt" sz="half" idx="10"/>
          </p:nvPr>
        </p:nvSpPr>
        <p:spPr/>
        <p:txBody>
          <a:bodyPr/>
          <a:lstStyle/>
          <a:p>
            <a:pPr>
              <a:defRPr/>
            </a:pPr>
            <a:fld id="{146D5C72-A0B8-4CE8-A398-DA78A96E232F}"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dirty="0"/>
              <a:t>Finite vs. Infinite Languages</a:t>
            </a:r>
          </a:p>
        </p:txBody>
      </p:sp>
      <p:sp>
        <p:nvSpPr>
          <p:cNvPr id="27651" name="Rectangle 3"/>
          <p:cNvSpPr>
            <a:spLocks noGrp="1" noChangeArrowheads="1"/>
          </p:cNvSpPr>
          <p:nvPr>
            <p:ph idx="1"/>
          </p:nvPr>
        </p:nvSpPr>
        <p:spPr/>
        <p:txBody>
          <a:bodyPr/>
          <a:lstStyle/>
          <a:p>
            <a:pPr lvl="1"/>
            <a:r>
              <a:rPr lang="en-US" b="1" dirty="0"/>
              <a:t>Finite Languages</a:t>
            </a:r>
          </a:p>
          <a:p>
            <a:pPr lvl="2"/>
            <a:r>
              <a:rPr lang="en-US" dirty="0"/>
              <a:t>Countable set of words</a:t>
            </a:r>
          </a:p>
          <a:p>
            <a:pPr lvl="2"/>
            <a:r>
              <a:rPr lang="en-US" dirty="0"/>
              <a:t>Can be defined by rigorously listing the words in  </a:t>
            </a:r>
            <a:r>
              <a:rPr lang="en-US" dirty="0">
                <a:latin typeface="Bookman Old Style" pitchFamily="18" charset="0"/>
              </a:rPr>
              <a:t></a:t>
            </a:r>
          </a:p>
          <a:p>
            <a:pPr lvl="2"/>
            <a:r>
              <a:rPr lang="en-US" dirty="0"/>
              <a:t>E.g. </a:t>
            </a:r>
            <a:r>
              <a:rPr lang="en-US" dirty="0" err="1"/>
              <a:t>English_Words</a:t>
            </a:r>
            <a:endParaRPr lang="en-US" dirty="0"/>
          </a:p>
          <a:p>
            <a:pPr lvl="1"/>
            <a:endParaRPr lang="en-US" dirty="0"/>
          </a:p>
          <a:p>
            <a:pPr lvl="1"/>
            <a:r>
              <a:rPr lang="en-US" b="1" dirty="0"/>
              <a:t>Infinite Languages</a:t>
            </a:r>
          </a:p>
          <a:p>
            <a:pPr lvl="2"/>
            <a:r>
              <a:rPr lang="en-US" dirty="0"/>
              <a:t>Infinite set of valid words</a:t>
            </a:r>
          </a:p>
          <a:p>
            <a:pPr lvl="2"/>
            <a:r>
              <a:rPr lang="en-US" dirty="0"/>
              <a:t>Cant be listed completely</a:t>
            </a:r>
          </a:p>
          <a:p>
            <a:pPr lvl="2"/>
            <a:r>
              <a:rPr lang="en-US" dirty="0"/>
              <a:t>E.g. </a:t>
            </a:r>
            <a:r>
              <a:rPr lang="en-US" dirty="0" err="1"/>
              <a:t>English_Sentences</a:t>
            </a:r>
            <a:endParaRPr lang="en-US" dirty="0"/>
          </a:p>
        </p:txBody>
      </p:sp>
      <p:sp>
        <p:nvSpPr>
          <p:cNvPr id="4" name="Date Placeholder 3"/>
          <p:cNvSpPr>
            <a:spLocks noGrp="1"/>
          </p:cNvSpPr>
          <p:nvPr>
            <p:ph type="dt" sz="half" idx="10"/>
          </p:nvPr>
        </p:nvSpPr>
        <p:spPr/>
        <p:txBody>
          <a:bodyPr/>
          <a:lstStyle/>
          <a:p>
            <a:pPr>
              <a:defRPr/>
            </a:pPr>
            <a:fld id="{6A43E4BC-AF2A-411D-B035-FC40366D61D8}"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b="1" dirty="0"/>
              <a:t>Infinite Languages</a:t>
            </a:r>
          </a:p>
        </p:txBody>
      </p:sp>
      <p:sp>
        <p:nvSpPr>
          <p:cNvPr id="28675" name="Rectangle 3"/>
          <p:cNvSpPr>
            <a:spLocks noGrp="1" noChangeArrowheads="1"/>
          </p:cNvSpPr>
          <p:nvPr>
            <p:ph idx="1"/>
          </p:nvPr>
        </p:nvSpPr>
        <p:spPr/>
        <p:txBody>
          <a:bodyPr/>
          <a:lstStyle/>
          <a:p>
            <a:r>
              <a:rPr lang="en-US" sz="2400" dirty="0"/>
              <a:t>Most of the languages are infinite</a:t>
            </a:r>
          </a:p>
          <a:p>
            <a:r>
              <a:rPr lang="en-US" sz="2400" dirty="0"/>
              <a:t>How can u check whether a word belongs to a language if it is</a:t>
            </a:r>
          </a:p>
          <a:p>
            <a:pPr lvl="1"/>
            <a:endParaRPr lang="en-US" sz="2000" dirty="0"/>
          </a:p>
          <a:p>
            <a:pPr lvl="1"/>
            <a:r>
              <a:rPr lang="en-US" sz="2000" b="1" dirty="0"/>
              <a:t>Finite</a:t>
            </a:r>
          </a:p>
          <a:p>
            <a:pPr lvl="2"/>
            <a:r>
              <a:rPr lang="en-US" sz="1800" dirty="0"/>
              <a:t>Checking its entry in </a:t>
            </a:r>
            <a:r>
              <a:rPr lang="en-US" sz="1800" dirty="0">
                <a:latin typeface="Bookman Old Style" pitchFamily="18" charset="0"/>
              </a:rPr>
              <a:t></a:t>
            </a:r>
          </a:p>
          <a:p>
            <a:pPr lvl="1"/>
            <a:endParaRPr lang="en-US" sz="2000" dirty="0"/>
          </a:p>
          <a:p>
            <a:pPr lvl="1"/>
            <a:r>
              <a:rPr lang="en-US" sz="2000" b="1" dirty="0"/>
              <a:t>Infinite</a:t>
            </a:r>
            <a:r>
              <a:rPr lang="en-US" sz="2000" dirty="0"/>
              <a:t> </a:t>
            </a:r>
          </a:p>
          <a:p>
            <a:pPr lvl="2"/>
            <a:r>
              <a:rPr lang="en-US" sz="1800" dirty="0"/>
              <a:t>Validating against rules</a:t>
            </a:r>
          </a:p>
          <a:p>
            <a:pPr lvl="1">
              <a:buFontTx/>
              <a:buNone/>
            </a:pPr>
            <a:r>
              <a:rPr lang="en-US" sz="2000" dirty="0"/>
              <a:t> 	</a:t>
            </a:r>
          </a:p>
        </p:txBody>
      </p:sp>
      <p:sp>
        <p:nvSpPr>
          <p:cNvPr id="4" name="Date Placeholder 3"/>
          <p:cNvSpPr>
            <a:spLocks noGrp="1"/>
          </p:cNvSpPr>
          <p:nvPr>
            <p:ph type="dt" sz="half" idx="10"/>
          </p:nvPr>
        </p:nvSpPr>
        <p:spPr/>
        <p:txBody>
          <a:bodyPr/>
          <a:lstStyle/>
          <a:p>
            <a:pPr>
              <a:defRPr/>
            </a:pPr>
            <a:fld id="{4B0D47E3-5B65-4998-8B65-896BE1053B7D}"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a:t>
            </a:r>
          </a:p>
        </p:txBody>
      </p:sp>
      <p:sp>
        <p:nvSpPr>
          <p:cNvPr id="3" name="Content Placeholder 2"/>
          <p:cNvSpPr>
            <a:spLocks noGrp="1"/>
          </p:cNvSpPr>
          <p:nvPr>
            <p:ph idx="1"/>
          </p:nvPr>
        </p:nvSpPr>
        <p:spPr/>
        <p:txBody>
          <a:bodyPr>
            <a:normAutofit/>
          </a:bodyPr>
          <a:lstStyle/>
          <a:p>
            <a:r>
              <a:rPr lang="en-US" sz="2400" dirty="0"/>
              <a:t>Define alphabet set</a:t>
            </a:r>
          </a:p>
          <a:p>
            <a:r>
              <a:rPr lang="en-US" sz="2400" dirty="0"/>
              <a:t>Define rules for forming valid words and sequences of words from Σ</a:t>
            </a:r>
          </a:p>
          <a:p>
            <a:pPr lvl="1"/>
            <a:r>
              <a:rPr lang="en-US" sz="2200" dirty="0"/>
              <a:t>This is called grammar</a:t>
            </a:r>
          </a:p>
          <a:p>
            <a:pPr lvl="1"/>
            <a:r>
              <a:rPr lang="en-US" sz="2200" dirty="0"/>
              <a:t>Can be descriptive</a:t>
            </a:r>
          </a:p>
          <a:p>
            <a:pPr lvl="2"/>
            <a:r>
              <a:rPr lang="en-US" dirty="0"/>
              <a:t>Limitations of </a:t>
            </a:r>
            <a:r>
              <a:rPr lang="en-US" dirty="0" err="1"/>
              <a:t>informalism</a:t>
            </a:r>
            <a:endParaRPr lang="en-US" dirty="0"/>
          </a:p>
          <a:p>
            <a:pPr lvl="1"/>
            <a:r>
              <a:rPr lang="en-US" sz="2200" dirty="0"/>
              <a:t>Can be mathematical</a:t>
            </a:r>
          </a:p>
          <a:p>
            <a:pPr lvl="2"/>
            <a:r>
              <a:rPr lang="en-US" dirty="0"/>
              <a:t>Can also define supporting functions e.g., length(X), reverse(x)</a:t>
            </a:r>
          </a:p>
        </p:txBody>
      </p:sp>
      <p:sp>
        <p:nvSpPr>
          <p:cNvPr id="4" name="Date Placeholder 3"/>
          <p:cNvSpPr>
            <a:spLocks noGrp="1"/>
          </p:cNvSpPr>
          <p:nvPr>
            <p:ph type="dt" sz="half" idx="10"/>
          </p:nvPr>
        </p:nvSpPr>
        <p:spPr/>
        <p:txBody>
          <a:bodyPr/>
          <a:lstStyle/>
          <a:p>
            <a:pPr>
              <a:defRPr/>
            </a:pPr>
            <a:fld id="{27C84BA6-3CC9-424F-8560-5BC4764C5228}"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endParaRPr lang="en-US" dirty="0"/>
          </a:p>
        </p:txBody>
      </p:sp>
      <p:sp>
        <p:nvSpPr>
          <p:cNvPr id="3" name="Content Placeholder 2"/>
          <p:cNvSpPr>
            <a:spLocks noGrp="1"/>
          </p:cNvSpPr>
          <p:nvPr>
            <p:ph idx="1"/>
          </p:nvPr>
        </p:nvSpPr>
        <p:spPr/>
        <p:txBody>
          <a:bodyPr/>
          <a:lstStyle/>
          <a:p>
            <a:r>
              <a:rPr lang="en-US" dirty="0"/>
              <a:t>Language defining rules can be of two kinds;</a:t>
            </a:r>
          </a:p>
          <a:p>
            <a:pPr marL="914400" lvl="1" indent="-457200">
              <a:buFont typeface="+mj-lt"/>
              <a:buAutoNum type="arabicPeriod"/>
            </a:pPr>
            <a:r>
              <a:rPr lang="en-US" dirty="0"/>
              <a:t>They can either tell us how to test a string of alphabet letters that we might be presented with, to see if it is a valid word or</a:t>
            </a:r>
          </a:p>
          <a:p>
            <a:pPr marL="914400" lvl="1" indent="-457200">
              <a:buFont typeface="+mj-lt"/>
              <a:buAutoNum type="arabicPeriod"/>
            </a:pPr>
            <a:r>
              <a:rPr lang="en-US" dirty="0"/>
              <a:t>They can tell us how to construct all the words in the language by some clear procedures (discussed later)</a:t>
            </a:r>
          </a:p>
        </p:txBody>
      </p:sp>
      <p:sp>
        <p:nvSpPr>
          <p:cNvPr id="4" name="Date Placeholder 3"/>
          <p:cNvSpPr>
            <a:spLocks noGrp="1"/>
          </p:cNvSpPr>
          <p:nvPr>
            <p:ph type="dt" sz="half" idx="10"/>
          </p:nvPr>
        </p:nvSpPr>
        <p:spPr/>
        <p:txBody>
          <a:bodyPr/>
          <a:lstStyle/>
          <a:p>
            <a:pPr>
              <a:defRPr/>
            </a:pPr>
            <a:fld id="{2A166DEE-D584-4015-8597-A7747829E6B2}"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endParaRPr lang="en-US" dirty="0"/>
          </a:p>
        </p:txBody>
      </p:sp>
      <p:sp>
        <p:nvSpPr>
          <p:cNvPr id="3" name="Content Placeholder 2"/>
          <p:cNvSpPr>
            <a:spLocks noGrp="1"/>
          </p:cNvSpPr>
          <p:nvPr>
            <p:ph idx="1"/>
          </p:nvPr>
        </p:nvSpPr>
        <p:spPr/>
        <p:txBody>
          <a:bodyPr>
            <a:normAutofit/>
          </a:bodyPr>
          <a:lstStyle/>
          <a:p>
            <a:r>
              <a:rPr lang="en-US" sz="2400" dirty="0"/>
              <a:t>Example</a:t>
            </a:r>
          </a:p>
          <a:p>
            <a:pPr lvl="1"/>
            <a:r>
              <a:rPr lang="en-US" dirty="0"/>
              <a:t>Lets discuss a simple example of language, if we start with an alphabet having only one letter, the letter x</a:t>
            </a:r>
          </a:p>
          <a:p>
            <a:pPr lvl="2"/>
            <a:r>
              <a:rPr lang="el-GR" dirty="0"/>
              <a:t>Σ = {</a:t>
            </a:r>
            <a:r>
              <a:rPr lang="en-US" dirty="0"/>
              <a:t>x}</a:t>
            </a:r>
          </a:p>
          <a:p>
            <a:pPr lvl="1"/>
            <a:r>
              <a:rPr lang="en-US" dirty="0"/>
              <a:t>We can define a language by saying any nonempty string of alphabet characters</a:t>
            </a:r>
          </a:p>
          <a:p>
            <a:pPr lvl="2"/>
            <a:r>
              <a:rPr lang="en-US" dirty="0"/>
              <a:t>L = {x xx xxx </a:t>
            </a:r>
            <a:r>
              <a:rPr lang="en-US" dirty="0" err="1"/>
              <a:t>xxxx</a:t>
            </a:r>
            <a:r>
              <a:rPr lang="en-US" dirty="0"/>
              <a:t> …}</a:t>
            </a:r>
          </a:p>
          <a:p>
            <a:pPr lvl="2"/>
            <a:r>
              <a:rPr lang="en-US" dirty="0"/>
              <a:t>L = {</a:t>
            </a:r>
            <a:r>
              <a:rPr lang="en-US" dirty="0" err="1"/>
              <a:t>x^n</a:t>
            </a:r>
            <a:r>
              <a:rPr lang="en-US" dirty="0"/>
              <a:t> for n =1, 2, 3, …}</a:t>
            </a:r>
          </a:p>
          <a:p>
            <a:pPr lvl="1"/>
            <a:r>
              <a:rPr lang="en-US" dirty="0"/>
              <a:t>Because of the way we have defined it, this language does not include the null string (Λ)</a:t>
            </a:r>
          </a:p>
        </p:txBody>
      </p:sp>
      <p:sp>
        <p:nvSpPr>
          <p:cNvPr id="4" name="Date Placeholder 3"/>
          <p:cNvSpPr>
            <a:spLocks noGrp="1"/>
          </p:cNvSpPr>
          <p:nvPr>
            <p:ph type="dt" sz="half" idx="10"/>
          </p:nvPr>
        </p:nvSpPr>
        <p:spPr/>
        <p:txBody>
          <a:bodyPr/>
          <a:lstStyle/>
          <a:p>
            <a:pPr>
              <a:defRPr/>
            </a:pPr>
            <a:fld id="{906B267E-375F-4FB8-B0F7-4C672E053F75}"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endParaRPr lang="en-US" dirty="0"/>
          </a:p>
        </p:txBody>
      </p:sp>
      <p:sp>
        <p:nvSpPr>
          <p:cNvPr id="3" name="Content Placeholder 2"/>
          <p:cNvSpPr>
            <a:spLocks noGrp="1"/>
          </p:cNvSpPr>
          <p:nvPr>
            <p:ph idx="1"/>
          </p:nvPr>
        </p:nvSpPr>
        <p:spPr/>
        <p:txBody>
          <a:bodyPr/>
          <a:lstStyle/>
          <a:p>
            <a:pPr lvl="1"/>
            <a:r>
              <a:rPr lang="en-US" dirty="0"/>
              <a:t>We can define the operation of </a:t>
            </a:r>
            <a:r>
              <a:rPr lang="en-US" b="1" dirty="0"/>
              <a:t>concatenation</a:t>
            </a:r>
          </a:p>
          <a:p>
            <a:pPr lvl="2"/>
            <a:r>
              <a:rPr lang="en-US" dirty="0" err="1"/>
              <a:t>x</a:t>
            </a:r>
            <a:r>
              <a:rPr lang="en-US" baseline="30000" dirty="0" err="1"/>
              <a:t>n</a:t>
            </a:r>
            <a:r>
              <a:rPr lang="en-US" dirty="0"/>
              <a:t> concatenated </a:t>
            </a:r>
            <a:r>
              <a:rPr lang="en-US" dirty="0" err="1"/>
              <a:t>x</a:t>
            </a:r>
            <a:r>
              <a:rPr lang="en-US" baseline="30000" dirty="0" err="1"/>
              <a:t>m</a:t>
            </a:r>
            <a:r>
              <a:rPr lang="en-US" baseline="30000" dirty="0"/>
              <a:t> </a:t>
            </a:r>
            <a:r>
              <a:rPr lang="en-US" dirty="0"/>
              <a:t>is the new word </a:t>
            </a:r>
            <a:r>
              <a:rPr lang="en-US" dirty="0" err="1"/>
              <a:t>x</a:t>
            </a:r>
            <a:r>
              <a:rPr lang="en-US" baseline="30000" dirty="0" err="1"/>
              <a:t>n+m</a:t>
            </a:r>
            <a:endParaRPr lang="en-US" dirty="0"/>
          </a:p>
          <a:p>
            <a:pPr lvl="1"/>
            <a:r>
              <a:rPr lang="en-US" dirty="0"/>
              <a:t>We can define a language that contain Λ</a:t>
            </a:r>
          </a:p>
          <a:p>
            <a:pPr lvl="2"/>
            <a:r>
              <a:rPr lang="en-US" dirty="0"/>
              <a:t>L = {</a:t>
            </a:r>
            <a:r>
              <a:rPr lang="el-GR" dirty="0"/>
              <a:t>Λ, </a:t>
            </a:r>
            <a:r>
              <a:rPr lang="en-US" dirty="0"/>
              <a:t>x, xx, xxx, </a:t>
            </a:r>
            <a:r>
              <a:rPr lang="en-US" dirty="0" err="1"/>
              <a:t>xxxx</a:t>
            </a:r>
            <a:r>
              <a:rPr lang="en-US" dirty="0"/>
              <a:t>}</a:t>
            </a:r>
          </a:p>
          <a:p>
            <a:pPr lvl="2">
              <a:buNone/>
            </a:pPr>
            <a:r>
              <a:rPr lang="en-US" dirty="0"/>
              <a:t>	  = {</a:t>
            </a:r>
            <a:r>
              <a:rPr lang="en-US" dirty="0" err="1"/>
              <a:t>x</a:t>
            </a:r>
            <a:r>
              <a:rPr lang="en-US" baseline="30000" dirty="0" err="1"/>
              <a:t>n</a:t>
            </a:r>
            <a:r>
              <a:rPr lang="en-US" dirty="0"/>
              <a:t> for n = 0, 1, 2, 3, …}</a:t>
            </a:r>
          </a:p>
          <a:p>
            <a:pPr lvl="1"/>
            <a:r>
              <a:rPr lang="en-US" dirty="0"/>
              <a:t>Here x</a:t>
            </a:r>
            <a:r>
              <a:rPr lang="en-US" baseline="30000" dirty="0"/>
              <a:t>0</a:t>
            </a:r>
            <a:r>
              <a:rPr lang="en-US" dirty="0"/>
              <a:t> = Λ and not x</a:t>
            </a:r>
            <a:r>
              <a:rPr lang="en-US" baseline="30000" dirty="0"/>
              <a:t>0</a:t>
            </a:r>
            <a:r>
              <a:rPr lang="en-US" dirty="0"/>
              <a:t> =1</a:t>
            </a:r>
          </a:p>
        </p:txBody>
      </p:sp>
      <p:sp>
        <p:nvSpPr>
          <p:cNvPr id="4" name="Date Placeholder 3"/>
          <p:cNvSpPr>
            <a:spLocks noGrp="1"/>
          </p:cNvSpPr>
          <p:nvPr>
            <p:ph type="dt" sz="half" idx="10"/>
          </p:nvPr>
        </p:nvSpPr>
        <p:spPr/>
        <p:txBody>
          <a:bodyPr/>
          <a:lstStyle/>
          <a:p>
            <a:pPr>
              <a:defRPr/>
            </a:pPr>
            <a:fld id="{C0615908-8212-4CE8-8F8F-7F1D7E72C972}"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endParaRPr lang="en-US" dirty="0"/>
          </a:p>
        </p:txBody>
      </p:sp>
      <p:sp>
        <p:nvSpPr>
          <p:cNvPr id="3" name="Content Placeholder 2"/>
          <p:cNvSpPr>
            <a:spLocks noGrp="1"/>
          </p:cNvSpPr>
          <p:nvPr>
            <p:ph idx="1"/>
          </p:nvPr>
        </p:nvSpPr>
        <p:spPr/>
        <p:txBody>
          <a:bodyPr/>
          <a:lstStyle/>
          <a:p>
            <a:r>
              <a:rPr lang="en-US" sz="2400" dirty="0"/>
              <a:t>The language can be defined in different ways, such as</a:t>
            </a:r>
          </a:p>
          <a:p>
            <a:pPr lvl="1"/>
            <a:r>
              <a:rPr lang="en-US" sz="2000" dirty="0"/>
              <a:t>Descriptive definition</a:t>
            </a:r>
          </a:p>
          <a:p>
            <a:pPr lvl="1"/>
            <a:r>
              <a:rPr lang="en-US" sz="2000" dirty="0"/>
              <a:t>Recursive definition</a:t>
            </a:r>
          </a:p>
          <a:p>
            <a:pPr lvl="1"/>
            <a:r>
              <a:rPr lang="en-US" sz="2000" dirty="0"/>
              <a:t>Using Regular expressions (RE) and</a:t>
            </a:r>
          </a:p>
          <a:p>
            <a:pPr lvl="1"/>
            <a:r>
              <a:rPr lang="it-IT" sz="2000" dirty="0"/>
              <a:t>Using Finite automaton (FA) etc.</a:t>
            </a:r>
            <a:endParaRPr lang="en-US" sz="2000" dirty="0"/>
          </a:p>
        </p:txBody>
      </p:sp>
      <p:sp>
        <p:nvSpPr>
          <p:cNvPr id="4" name="Date Placeholder 3"/>
          <p:cNvSpPr>
            <a:spLocks noGrp="1"/>
          </p:cNvSpPr>
          <p:nvPr>
            <p:ph type="dt" sz="half" idx="10"/>
          </p:nvPr>
        </p:nvSpPr>
        <p:spPr/>
        <p:txBody>
          <a:bodyPr/>
          <a:lstStyle/>
          <a:p>
            <a:pPr>
              <a:defRPr/>
            </a:pPr>
            <a:fld id="{7602CC1D-8032-4862-9CF5-A21F5B677AE2}"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endParaRPr lang="en-US" dirty="0"/>
          </a:p>
        </p:txBody>
      </p:sp>
      <p:sp>
        <p:nvSpPr>
          <p:cNvPr id="3" name="Content Placeholder 2"/>
          <p:cNvSpPr>
            <a:spLocks noGrp="1"/>
          </p:cNvSpPr>
          <p:nvPr>
            <p:ph idx="1"/>
          </p:nvPr>
        </p:nvSpPr>
        <p:spPr/>
        <p:txBody>
          <a:bodyPr>
            <a:normAutofit/>
          </a:bodyPr>
          <a:lstStyle/>
          <a:p>
            <a:pPr algn="just"/>
            <a:r>
              <a:rPr lang="en-US" sz="2400" b="1" dirty="0"/>
              <a:t>Descriptive definition</a:t>
            </a:r>
          </a:p>
          <a:p>
            <a:pPr lvl="1" algn="just"/>
            <a:r>
              <a:rPr lang="en-US" sz="2000" dirty="0"/>
              <a:t>The language is defined, describing the conditions imposed on its words.</a:t>
            </a:r>
          </a:p>
          <a:p>
            <a:pPr lvl="1" algn="just"/>
            <a:r>
              <a:rPr lang="en-US" sz="2000" b="1" dirty="0"/>
              <a:t>Example 1: </a:t>
            </a:r>
            <a:r>
              <a:rPr lang="en-US" sz="2000" dirty="0"/>
              <a:t>the language L of strings of odd length, defined over Σ={a} can be written as L={</a:t>
            </a:r>
            <a:r>
              <a:rPr lang="en-US" sz="2000" dirty="0" err="1"/>
              <a:t>a,aaa,aaaaa</a:t>
            </a:r>
            <a:r>
              <a:rPr lang="en-US" sz="2000" dirty="0"/>
              <a:t>, …}</a:t>
            </a:r>
          </a:p>
          <a:p>
            <a:pPr lvl="1" algn="just"/>
            <a:r>
              <a:rPr lang="en-US" sz="2000" b="1" dirty="0"/>
              <a:t>Example 2: </a:t>
            </a:r>
            <a:r>
              <a:rPr lang="en-US" sz="2000" dirty="0"/>
              <a:t>the language L of strings that does not start with a, defined over Σ={</a:t>
            </a:r>
            <a:r>
              <a:rPr lang="en-US" sz="2000" dirty="0" err="1"/>
              <a:t>a,b,c</a:t>
            </a:r>
            <a:r>
              <a:rPr lang="en-US" sz="2000" dirty="0"/>
              <a:t>} can be written as L={</a:t>
            </a:r>
            <a:r>
              <a:rPr lang="en-US" sz="2000" dirty="0" err="1"/>
              <a:t>b,c,ba,bb,bc,ca,cb,cc</a:t>
            </a:r>
            <a:r>
              <a:rPr lang="en-US" sz="2000" dirty="0"/>
              <a:t>,….}</a:t>
            </a:r>
          </a:p>
        </p:txBody>
      </p:sp>
      <p:sp>
        <p:nvSpPr>
          <p:cNvPr id="4" name="Date Placeholder 3"/>
          <p:cNvSpPr>
            <a:spLocks noGrp="1"/>
          </p:cNvSpPr>
          <p:nvPr>
            <p:ph type="dt" sz="half" idx="10"/>
          </p:nvPr>
        </p:nvSpPr>
        <p:spPr/>
        <p:txBody>
          <a:bodyPr/>
          <a:lstStyle/>
          <a:p>
            <a:pPr>
              <a:defRPr/>
            </a:pPr>
            <a:fld id="{419D7FAC-8DF5-4633-B412-52C804DC142E}"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p>
        </p:txBody>
      </p:sp>
      <p:sp>
        <p:nvSpPr>
          <p:cNvPr id="3" name="Content Placeholder 2"/>
          <p:cNvSpPr>
            <a:spLocks noGrp="1"/>
          </p:cNvSpPr>
          <p:nvPr>
            <p:ph idx="1"/>
          </p:nvPr>
        </p:nvSpPr>
        <p:spPr/>
        <p:txBody>
          <a:bodyPr>
            <a:normAutofit/>
          </a:bodyPr>
          <a:lstStyle/>
          <a:p>
            <a:pPr lvl="1" algn="just"/>
            <a:r>
              <a:rPr lang="en-US" sz="2000" b="1" dirty="0"/>
              <a:t>Example 3: </a:t>
            </a:r>
            <a:r>
              <a:rPr lang="en-US" sz="2000" dirty="0"/>
              <a:t>the language L of strings of length 2, defined over Σ={0,1,2} can be written as L={00,01,02,10,11,12,20,21,22}</a:t>
            </a:r>
          </a:p>
          <a:p>
            <a:pPr lvl="1" algn="just"/>
            <a:r>
              <a:rPr lang="en-US" sz="2000" b="1" dirty="0"/>
              <a:t>Example 4: </a:t>
            </a:r>
            <a:r>
              <a:rPr lang="en-US" sz="2000" dirty="0"/>
              <a:t>the language L of strings ending in 0, defined over Σ={0,1} can be written as L={0,00,10,000,010,100,110,…}</a:t>
            </a:r>
          </a:p>
          <a:p>
            <a:pPr lvl="1" algn="just"/>
            <a:r>
              <a:rPr lang="en-US" sz="2000" b="1" dirty="0"/>
              <a:t>Example 5: </a:t>
            </a:r>
            <a:r>
              <a:rPr lang="en-US" sz="2000" dirty="0"/>
              <a:t>the language EQUAL, of strings with number of </a:t>
            </a:r>
            <a:r>
              <a:rPr lang="en-US" sz="2000" dirty="0" err="1"/>
              <a:t>a’s</a:t>
            </a:r>
            <a:r>
              <a:rPr lang="en-US" sz="2000" dirty="0"/>
              <a:t> equal to number of </a:t>
            </a:r>
            <a:r>
              <a:rPr lang="en-US" sz="2000" dirty="0" err="1"/>
              <a:t>b’s</a:t>
            </a:r>
            <a:r>
              <a:rPr lang="en-US" sz="2000" dirty="0"/>
              <a:t>, defined over Σ={</a:t>
            </a:r>
            <a:r>
              <a:rPr lang="en-US" sz="2000" dirty="0" err="1"/>
              <a:t>a,b</a:t>
            </a:r>
            <a:r>
              <a:rPr lang="en-US" sz="2000" dirty="0"/>
              <a:t>} can be written as L={</a:t>
            </a:r>
            <a:r>
              <a:rPr lang="el-GR" sz="2000" dirty="0"/>
              <a:t>Λ,</a:t>
            </a:r>
            <a:r>
              <a:rPr lang="en-US" sz="2000" dirty="0" err="1"/>
              <a:t>ab,aabb,abab,baba,abba</a:t>
            </a:r>
            <a:r>
              <a:rPr lang="en-US" sz="2000" dirty="0"/>
              <a:t>…}</a:t>
            </a:r>
          </a:p>
        </p:txBody>
      </p:sp>
      <p:sp>
        <p:nvSpPr>
          <p:cNvPr id="4" name="Date Placeholder 3"/>
          <p:cNvSpPr>
            <a:spLocks noGrp="1"/>
          </p:cNvSpPr>
          <p:nvPr>
            <p:ph type="dt" sz="half" idx="10"/>
          </p:nvPr>
        </p:nvSpPr>
        <p:spPr/>
        <p:txBody>
          <a:bodyPr/>
          <a:lstStyle/>
          <a:p>
            <a:pPr>
              <a:defRPr/>
            </a:pPr>
            <a:fld id="{EDE8DC75-0ABE-432A-AA87-0DF25E05DD37}"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a:t>Cont….</a:t>
            </a:r>
          </a:p>
        </p:txBody>
      </p:sp>
      <p:sp>
        <p:nvSpPr>
          <p:cNvPr id="10243" name="Content Placeholder 2"/>
          <p:cNvSpPr>
            <a:spLocks noGrp="1"/>
          </p:cNvSpPr>
          <p:nvPr>
            <p:ph idx="1"/>
          </p:nvPr>
        </p:nvSpPr>
        <p:spPr/>
        <p:txBody>
          <a:bodyPr/>
          <a:lstStyle/>
          <a:p>
            <a:pPr algn="just"/>
            <a:r>
              <a:rPr lang="en-US" sz="2400" dirty="0"/>
              <a:t>In particular, the way we shall be studying about computers is to build mathematical models, called machines, and then to study their limitations by analyzing the types of inputs on which they can operate successfully.</a:t>
            </a:r>
          </a:p>
          <a:p>
            <a:pPr algn="just"/>
            <a:endParaRPr lang="en-US" sz="2400" dirty="0"/>
          </a:p>
          <a:p>
            <a:pPr algn="just"/>
            <a:r>
              <a:rPr lang="en-US" sz="2400" dirty="0"/>
              <a:t>The collection of these successful inputs is called the </a:t>
            </a:r>
            <a:r>
              <a:rPr lang="en-US" sz="2400" b="1" dirty="0"/>
              <a:t>language</a:t>
            </a:r>
            <a:r>
              <a:rPr lang="en-US" sz="2400" dirty="0"/>
              <a:t> of the machine</a:t>
            </a:r>
          </a:p>
        </p:txBody>
      </p:sp>
      <p:sp>
        <p:nvSpPr>
          <p:cNvPr id="4" name="Date Placeholder 3"/>
          <p:cNvSpPr>
            <a:spLocks noGrp="1"/>
          </p:cNvSpPr>
          <p:nvPr>
            <p:ph type="dt" sz="half" idx="10"/>
          </p:nvPr>
        </p:nvSpPr>
        <p:spPr/>
        <p:txBody>
          <a:bodyPr/>
          <a:lstStyle/>
          <a:p>
            <a:pPr>
              <a:defRPr/>
            </a:pPr>
            <a:fld id="{C6F83ACC-D9FB-49BE-88EB-213F02D5E874}"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endParaRPr lang="en-US" dirty="0"/>
          </a:p>
        </p:txBody>
      </p:sp>
      <p:sp>
        <p:nvSpPr>
          <p:cNvPr id="3" name="Content Placeholder 2"/>
          <p:cNvSpPr>
            <a:spLocks noGrp="1"/>
          </p:cNvSpPr>
          <p:nvPr>
            <p:ph idx="1"/>
          </p:nvPr>
        </p:nvSpPr>
        <p:spPr/>
        <p:txBody>
          <a:bodyPr>
            <a:normAutofit/>
          </a:bodyPr>
          <a:lstStyle/>
          <a:p>
            <a:pPr lvl="1"/>
            <a:r>
              <a:rPr lang="en-US" sz="2000" b="1" dirty="0"/>
              <a:t>Example 6: </a:t>
            </a:r>
            <a:r>
              <a:rPr lang="en-US" sz="2000" dirty="0"/>
              <a:t>the language EVEN-EVEN, of strings with even number of </a:t>
            </a:r>
            <a:r>
              <a:rPr lang="en-US" sz="2000" dirty="0" err="1"/>
              <a:t>a’s</a:t>
            </a:r>
            <a:r>
              <a:rPr lang="en-US" sz="2000" dirty="0"/>
              <a:t> and even number of </a:t>
            </a:r>
            <a:r>
              <a:rPr lang="en-US" sz="2000" dirty="0" err="1"/>
              <a:t>b’s</a:t>
            </a:r>
            <a:r>
              <a:rPr lang="en-US" sz="2000" dirty="0"/>
              <a:t>, defined over Σ={</a:t>
            </a:r>
            <a:r>
              <a:rPr lang="en-US" sz="2000" dirty="0" err="1"/>
              <a:t>a,b</a:t>
            </a:r>
            <a:r>
              <a:rPr lang="en-US" sz="2000" dirty="0"/>
              <a:t>} can be written as L={Λ, </a:t>
            </a:r>
            <a:r>
              <a:rPr lang="en-US" sz="2000" dirty="0" err="1"/>
              <a:t>aa,bb,aaaa,aabb,abab,abba,baab,baba,bbaa,bbbb</a:t>
            </a:r>
            <a:r>
              <a:rPr lang="en-US" sz="2000" dirty="0"/>
              <a:t>, …}</a:t>
            </a:r>
          </a:p>
          <a:p>
            <a:pPr lvl="1"/>
            <a:r>
              <a:rPr lang="en-US" sz="2000" b="1" dirty="0"/>
              <a:t>Example 7: </a:t>
            </a:r>
            <a:r>
              <a:rPr lang="en-US" sz="2000" dirty="0"/>
              <a:t>the language INTEGER, of strings defined over Σ={-,0,1,2,3,4,5,6,7,8,9} can be written as </a:t>
            </a:r>
            <a:r>
              <a:rPr lang="sv-SE" sz="2000" dirty="0"/>
              <a:t>INTEGER={…..,-2, -1, 0, 1, 2, …}</a:t>
            </a:r>
          </a:p>
          <a:p>
            <a:pPr lvl="1"/>
            <a:r>
              <a:rPr lang="en-US" sz="2000" b="1" dirty="0"/>
              <a:t>Example 8: </a:t>
            </a:r>
            <a:r>
              <a:rPr lang="en-US" sz="2000" dirty="0"/>
              <a:t>the language EVEN, of strings defined over Σ={-,0,1,2,3,4,5,6,7,8,9} can be written as EVEN={…..,-4, -2, 0, 2, 4, …}</a:t>
            </a:r>
          </a:p>
        </p:txBody>
      </p:sp>
      <p:sp>
        <p:nvSpPr>
          <p:cNvPr id="4" name="Date Placeholder 3"/>
          <p:cNvSpPr>
            <a:spLocks noGrp="1"/>
          </p:cNvSpPr>
          <p:nvPr>
            <p:ph type="dt" sz="half" idx="10"/>
          </p:nvPr>
        </p:nvSpPr>
        <p:spPr/>
        <p:txBody>
          <a:bodyPr/>
          <a:lstStyle/>
          <a:p>
            <a:pPr>
              <a:defRPr/>
            </a:pPr>
            <a:fld id="{4FA66BF3-49EA-4AF6-9A1D-CD8F23049CA7}"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endParaRPr lang="en-US" dirty="0"/>
          </a:p>
        </p:txBody>
      </p:sp>
      <p:sp>
        <p:nvSpPr>
          <p:cNvPr id="3" name="Content Placeholder 2"/>
          <p:cNvSpPr>
            <a:spLocks noGrp="1"/>
          </p:cNvSpPr>
          <p:nvPr>
            <p:ph idx="1"/>
          </p:nvPr>
        </p:nvSpPr>
        <p:spPr/>
        <p:txBody>
          <a:bodyPr>
            <a:normAutofit/>
          </a:bodyPr>
          <a:lstStyle/>
          <a:p>
            <a:pPr lvl="1"/>
            <a:r>
              <a:rPr lang="en-US" sz="2000" b="1" dirty="0"/>
              <a:t>Example 9: </a:t>
            </a:r>
            <a:r>
              <a:rPr lang="en-US" sz="2000" dirty="0"/>
              <a:t>the language {</a:t>
            </a:r>
            <a:r>
              <a:rPr lang="en-US" sz="2000" dirty="0" err="1"/>
              <a:t>a</a:t>
            </a:r>
            <a:r>
              <a:rPr lang="en-US" sz="2000" baseline="30000" dirty="0" err="1"/>
              <a:t>n</a:t>
            </a:r>
            <a:r>
              <a:rPr lang="en-US" sz="2000" dirty="0" err="1"/>
              <a:t>b</a:t>
            </a:r>
            <a:r>
              <a:rPr lang="en-US" sz="2000" baseline="30000" dirty="0" err="1"/>
              <a:t>n</a:t>
            </a:r>
            <a:r>
              <a:rPr lang="en-US" sz="2000" dirty="0"/>
              <a:t>}, of strings defined over Σ={</a:t>
            </a:r>
            <a:r>
              <a:rPr lang="en-US" sz="2000" dirty="0" err="1"/>
              <a:t>a,b</a:t>
            </a:r>
            <a:r>
              <a:rPr lang="en-US" sz="2000" dirty="0"/>
              <a:t>}, as {</a:t>
            </a:r>
            <a:r>
              <a:rPr lang="en-US" sz="2000" dirty="0" err="1"/>
              <a:t>a</a:t>
            </a:r>
            <a:r>
              <a:rPr lang="en-US" sz="2000" baseline="30000" dirty="0" err="1"/>
              <a:t>n</a:t>
            </a:r>
            <a:r>
              <a:rPr lang="en-US" sz="2000" dirty="0" err="1"/>
              <a:t>b</a:t>
            </a:r>
            <a:r>
              <a:rPr lang="en-US" sz="2000" baseline="30000" dirty="0" err="1"/>
              <a:t>n</a:t>
            </a:r>
            <a:r>
              <a:rPr lang="en-US" sz="2000" baseline="30000" dirty="0"/>
              <a:t> </a:t>
            </a:r>
            <a:r>
              <a:rPr lang="en-US" sz="2000" dirty="0"/>
              <a:t>: n=1,2,3…}, can be written as {</a:t>
            </a:r>
            <a:r>
              <a:rPr lang="en-US" sz="2000" dirty="0" err="1"/>
              <a:t>ab</a:t>
            </a:r>
            <a:r>
              <a:rPr lang="en-US" sz="2000" dirty="0"/>
              <a:t>, </a:t>
            </a:r>
            <a:r>
              <a:rPr lang="en-US" sz="2000" dirty="0" err="1"/>
              <a:t>aabb</a:t>
            </a:r>
            <a:r>
              <a:rPr lang="en-US" sz="2000" dirty="0"/>
              <a:t>, </a:t>
            </a:r>
            <a:r>
              <a:rPr lang="en-US" sz="2000" dirty="0" err="1"/>
              <a:t>aaabbb</a:t>
            </a:r>
            <a:r>
              <a:rPr lang="en-US" sz="2000" dirty="0"/>
              <a:t>,…..}</a:t>
            </a:r>
          </a:p>
          <a:p>
            <a:pPr lvl="1"/>
            <a:r>
              <a:rPr lang="en-US" sz="2000" b="1" dirty="0"/>
              <a:t>Example 10: </a:t>
            </a:r>
            <a:r>
              <a:rPr lang="en-US" sz="2000" dirty="0"/>
              <a:t>the language {</a:t>
            </a:r>
            <a:r>
              <a:rPr lang="en-US" sz="2000" dirty="0" err="1"/>
              <a:t>a</a:t>
            </a:r>
            <a:r>
              <a:rPr lang="en-US" sz="2000" baseline="30000" dirty="0" err="1"/>
              <a:t>n</a:t>
            </a:r>
            <a:r>
              <a:rPr lang="en-US" sz="2000" dirty="0" err="1"/>
              <a:t>b</a:t>
            </a:r>
            <a:r>
              <a:rPr lang="en-US" sz="2000" baseline="30000" dirty="0" err="1"/>
              <a:t>n</a:t>
            </a:r>
            <a:r>
              <a:rPr lang="en-US" sz="2000" dirty="0" err="1"/>
              <a:t>a</a:t>
            </a:r>
            <a:r>
              <a:rPr lang="en-US" sz="2000" baseline="30000" dirty="0" err="1"/>
              <a:t>n</a:t>
            </a:r>
            <a:r>
              <a:rPr lang="en-US" sz="2000" dirty="0"/>
              <a:t>}, of strings defined over Σ={</a:t>
            </a:r>
            <a:r>
              <a:rPr lang="en-US" sz="2000" dirty="0" err="1"/>
              <a:t>a,b</a:t>
            </a:r>
            <a:r>
              <a:rPr lang="en-US" sz="2000" dirty="0"/>
              <a:t>}, as {</a:t>
            </a:r>
            <a:r>
              <a:rPr lang="en-US" sz="2000" dirty="0" err="1"/>
              <a:t>a</a:t>
            </a:r>
            <a:r>
              <a:rPr lang="en-US" sz="2000" baseline="30000" dirty="0" err="1"/>
              <a:t>n</a:t>
            </a:r>
            <a:r>
              <a:rPr lang="en-US" sz="2000" dirty="0" err="1"/>
              <a:t>b</a:t>
            </a:r>
            <a:r>
              <a:rPr lang="en-US" sz="2000" baseline="30000" dirty="0" err="1"/>
              <a:t>n</a:t>
            </a:r>
            <a:r>
              <a:rPr lang="en-US" sz="2000" dirty="0" err="1"/>
              <a:t>a</a:t>
            </a:r>
            <a:r>
              <a:rPr lang="en-US" sz="2000" baseline="30000" dirty="0" err="1"/>
              <a:t>n</a:t>
            </a:r>
            <a:r>
              <a:rPr lang="en-US" sz="2000" baseline="30000" dirty="0"/>
              <a:t> </a:t>
            </a:r>
            <a:r>
              <a:rPr lang="en-US" sz="2000" dirty="0"/>
              <a:t>: n=1,2,3…}, can be written as {</a:t>
            </a:r>
            <a:r>
              <a:rPr lang="en-US" sz="2000" dirty="0" err="1"/>
              <a:t>aba</a:t>
            </a:r>
            <a:r>
              <a:rPr lang="en-US" sz="2000" dirty="0"/>
              <a:t>, </a:t>
            </a:r>
            <a:r>
              <a:rPr lang="en-US" sz="2000" dirty="0" err="1"/>
              <a:t>aabbaa</a:t>
            </a:r>
            <a:r>
              <a:rPr lang="en-US" sz="2000" dirty="0"/>
              <a:t>, </a:t>
            </a:r>
            <a:r>
              <a:rPr lang="en-US" sz="2000" dirty="0" err="1"/>
              <a:t>aaabbbaaa</a:t>
            </a:r>
            <a:r>
              <a:rPr lang="en-US" sz="2000" dirty="0"/>
              <a:t>,…..}</a:t>
            </a:r>
          </a:p>
          <a:p>
            <a:pPr lvl="1"/>
            <a:r>
              <a:rPr lang="en-US" sz="2000" b="1" dirty="0"/>
              <a:t>Example 11: </a:t>
            </a:r>
            <a:r>
              <a:rPr lang="en-US" sz="2000" dirty="0"/>
              <a:t>the language PRIME, of strings defined over Σ={a}, as {</a:t>
            </a:r>
            <a:r>
              <a:rPr lang="en-US" sz="2000" dirty="0" err="1"/>
              <a:t>a</a:t>
            </a:r>
            <a:r>
              <a:rPr lang="en-US" sz="2000" baseline="30000" dirty="0" err="1"/>
              <a:t>p</a:t>
            </a:r>
            <a:r>
              <a:rPr lang="en-US" sz="2000" dirty="0"/>
              <a:t> : p is prime}, can be written as {</a:t>
            </a:r>
            <a:r>
              <a:rPr lang="en-US" sz="2000" dirty="0" err="1"/>
              <a:t>aa</a:t>
            </a:r>
            <a:r>
              <a:rPr lang="en-US" sz="2000" dirty="0"/>
              <a:t>, </a:t>
            </a:r>
            <a:r>
              <a:rPr lang="en-US" sz="2000" dirty="0" err="1"/>
              <a:t>aaa</a:t>
            </a:r>
            <a:r>
              <a:rPr lang="en-US" sz="2000" dirty="0"/>
              <a:t>, </a:t>
            </a:r>
            <a:r>
              <a:rPr lang="en-US" sz="2000" dirty="0" err="1"/>
              <a:t>aaaaa</a:t>
            </a:r>
            <a:r>
              <a:rPr lang="en-US" sz="2000" dirty="0"/>
              <a:t>,…..}</a:t>
            </a:r>
          </a:p>
        </p:txBody>
      </p:sp>
      <p:sp>
        <p:nvSpPr>
          <p:cNvPr id="4" name="Date Placeholder 3"/>
          <p:cNvSpPr>
            <a:spLocks noGrp="1"/>
          </p:cNvSpPr>
          <p:nvPr>
            <p:ph type="dt" sz="half" idx="10"/>
          </p:nvPr>
        </p:nvSpPr>
        <p:spPr/>
        <p:txBody>
          <a:bodyPr/>
          <a:lstStyle/>
          <a:p>
            <a:pPr>
              <a:defRPr/>
            </a:pPr>
            <a:fld id="{060BAEBC-B5D8-4CE5-BC2B-CD184E809D67}"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Languages</a:t>
            </a:r>
            <a:endParaRPr lang="en-US" dirty="0"/>
          </a:p>
        </p:txBody>
      </p:sp>
      <p:sp>
        <p:nvSpPr>
          <p:cNvPr id="3" name="Content Placeholder 2"/>
          <p:cNvSpPr>
            <a:spLocks noGrp="1"/>
          </p:cNvSpPr>
          <p:nvPr>
            <p:ph idx="1"/>
          </p:nvPr>
        </p:nvSpPr>
        <p:spPr/>
        <p:txBody>
          <a:bodyPr/>
          <a:lstStyle/>
          <a:p>
            <a:pPr lvl="1" algn="just"/>
            <a:r>
              <a:rPr lang="en-US" sz="2000" b="1" dirty="0"/>
              <a:t>PALINDROME:</a:t>
            </a:r>
            <a:r>
              <a:rPr lang="en-US" sz="2000" dirty="0"/>
              <a:t> the language consisting of Λ and the strings s defined over Σ such that Rev(s)=s.</a:t>
            </a:r>
          </a:p>
          <a:p>
            <a:pPr lvl="2" algn="just"/>
            <a:r>
              <a:rPr lang="en-US" sz="1800" dirty="0"/>
              <a:t>Example </a:t>
            </a:r>
            <a:r>
              <a:rPr lang="el-GR" sz="1800" dirty="0"/>
              <a:t>Σ={</a:t>
            </a:r>
            <a:r>
              <a:rPr lang="en-US" sz="1800" dirty="0"/>
              <a:t>a, b}, PALINDROME = {</a:t>
            </a:r>
            <a:r>
              <a:rPr lang="el-GR" sz="1800" dirty="0"/>
              <a:t>Λ, </a:t>
            </a:r>
            <a:r>
              <a:rPr lang="en-US" sz="1800" dirty="0"/>
              <a:t>a, b, </a:t>
            </a:r>
            <a:r>
              <a:rPr lang="en-US" sz="1800" dirty="0" err="1"/>
              <a:t>aa</a:t>
            </a:r>
            <a:r>
              <a:rPr lang="en-US" sz="1800" dirty="0"/>
              <a:t>, bb, </a:t>
            </a:r>
            <a:r>
              <a:rPr lang="en-US" sz="1800" dirty="0" err="1"/>
              <a:t>aaa</a:t>
            </a:r>
            <a:r>
              <a:rPr lang="en-US" sz="1800" dirty="0"/>
              <a:t>, </a:t>
            </a:r>
            <a:r>
              <a:rPr lang="en-US" sz="1800" dirty="0" err="1"/>
              <a:t>aba</a:t>
            </a:r>
            <a:r>
              <a:rPr lang="en-US" sz="1800" dirty="0"/>
              <a:t>, </a:t>
            </a:r>
            <a:r>
              <a:rPr lang="en-US" sz="1800" dirty="0" err="1"/>
              <a:t>bab</a:t>
            </a:r>
            <a:r>
              <a:rPr lang="en-US" sz="1800" dirty="0"/>
              <a:t>, </a:t>
            </a:r>
            <a:r>
              <a:rPr lang="en-US" sz="1800" dirty="0" err="1"/>
              <a:t>bbb</a:t>
            </a:r>
            <a:r>
              <a:rPr lang="en-US" sz="1800" dirty="0"/>
              <a:t>, ….}</a:t>
            </a:r>
          </a:p>
        </p:txBody>
      </p:sp>
      <p:sp>
        <p:nvSpPr>
          <p:cNvPr id="4" name="Date Placeholder 3"/>
          <p:cNvSpPr>
            <a:spLocks noGrp="1"/>
          </p:cNvSpPr>
          <p:nvPr>
            <p:ph type="dt" sz="half" idx="10"/>
          </p:nvPr>
        </p:nvSpPr>
        <p:spPr/>
        <p:txBody>
          <a:bodyPr/>
          <a:lstStyle/>
          <a:p>
            <a:pPr>
              <a:defRPr/>
            </a:pPr>
            <a:fld id="{6CFC2E2E-508C-4A12-9189-47458CB44B2F}"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Kleene</a:t>
            </a:r>
            <a:r>
              <a:rPr lang="en-US" b="1" dirty="0"/>
              <a:t> Closure</a:t>
            </a:r>
            <a:endParaRPr lang="en-US" dirty="0"/>
          </a:p>
        </p:txBody>
      </p:sp>
      <p:sp>
        <p:nvSpPr>
          <p:cNvPr id="3" name="Content Placeholder 2"/>
          <p:cNvSpPr>
            <a:spLocks noGrp="1"/>
          </p:cNvSpPr>
          <p:nvPr>
            <p:ph idx="1"/>
          </p:nvPr>
        </p:nvSpPr>
        <p:spPr/>
        <p:txBody>
          <a:bodyPr/>
          <a:lstStyle/>
          <a:p>
            <a:r>
              <a:rPr lang="en-US" sz="2400" dirty="0" err="1"/>
              <a:t>Kleene</a:t>
            </a:r>
            <a:r>
              <a:rPr lang="en-US" sz="2400" dirty="0"/>
              <a:t> Closure (applied to Σ) called Set Closure</a:t>
            </a:r>
          </a:p>
          <a:p>
            <a:pPr lvl="1"/>
            <a:r>
              <a:rPr lang="en-US" sz="2000" dirty="0"/>
              <a:t>Given an alphabet Σ, we wish to define a language in which any string of letters from Σ is a word, even the null string.</a:t>
            </a:r>
          </a:p>
          <a:p>
            <a:pPr lvl="1"/>
            <a:r>
              <a:rPr lang="en-US" sz="2000" dirty="0"/>
              <a:t>This language is called the </a:t>
            </a:r>
            <a:r>
              <a:rPr lang="en-US" sz="2000" b="1" dirty="0"/>
              <a:t>closure</a:t>
            </a:r>
            <a:r>
              <a:rPr lang="en-US" sz="2000" dirty="0"/>
              <a:t> of the alphabet</a:t>
            </a:r>
          </a:p>
          <a:p>
            <a:pPr lvl="1"/>
            <a:r>
              <a:rPr lang="en-US" sz="2000" dirty="0"/>
              <a:t>Denoted by </a:t>
            </a:r>
            <a:r>
              <a:rPr lang="el-GR" sz="2000" dirty="0"/>
              <a:t>Σ*</a:t>
            </a:r>
          </a:p>
          <a:p>
            <a:pPr lvl="1"/>
            <a:r>
              <a:rPr lang="en-US" sz="2000" dirty="0"/>
              <a:t>Also called </a:t>
            </a:r>
            <a:r>
              <a:rPr lang="en-US" sz="2000" dirty="0" err="1"/>
              <a:t>Kleene</a:t>
            </a:r>
            <a:r>
              <a:rPr lang="en-US" sz="2000" dirty="0"/>
              <a:t> star</a:t>
            </a:r>
          </a:p>
        </p:txBody>
      </p:sp>
      <p:sp>
        <p:nvSpPr>
          <p:cNvPr id="4" name="Date Placeholder 3"/>
          <p:cNvSpPr>
            <a:spLocks noGrp="1"/>
          </p:cNvSpPr>
          <p:nvPr>
            <p:ph type="dt" sz="half" idx="10"/>
          </p:nvPr>
        </p:nvSpPr>
        <p:spPr/>
        <p:txBody>
          <a:bodyPr/>
          <a:lstStyle/>
          <a:p>
            <a:pPr>
              <a:defRPr/>
            </a:pPr>
            <a:fld id="{C971F7E4-628D-4B73-A055-D70BB8673E3D}"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Kleene</a:t>
            </a:r>
            <a:r>
              <a:rPr lang="en-US" b="1" dirty="0"/>
              <a:t> Closure</a:t>
            </a:r>
            <a:endParaRPr lang="en-US" dirty="0"/>
          </a:p>
        </p:txBody>
      </p:sp>
      <p:sp>
        <p:nvSpPr>
          <p:cNvPr id="3" name="Content Placeholder 2"/>
          <p:cNvSpPr>
            <a:spLocks noGrp="1"/>
          </p:cNvSpPr>
          <p:nvPr>
            <p:ph idx="1"/>
          </p:nvPr>
        </p:nvSpPr>
        <p:spPr/>
        <p:txBody>
          <a:bodyPr/>
          <a:lstStyle/>
          <a:p>
            <a:r>
              <a:rPr lang="en-US" sz="2400" dirty="0"/>
              <a:t>Examples</a:t>
            </a:r>
          </a:p>
          <a:p>
            <a:pPr lvl="1"/>
            <a:r>
              <a:rPr lang="en-US" dirty="0"/>
              <a:t>If </a:t>
            </a:r>
            <a:r>
              <a:rPr lang="el-GR" dirty="0"/>
              <a:t>Σ = {</a:t>
            </a:r>
            <a:r>
              <a:rPr lang="en-US" dirty="0"/>
              <a:t>x} then</a:t>
            </a:r>
          </a:p>
          <a:p>
            <a:pPr lvl="2"/>
            <a:r>
              <a:rPr lang="el-GR" dirty="0"/>
              <a:t>Σ* = {Λ, x, xx, xxx …}</a:t>
            </a:r>
          </a:p>
          <a:p>
            <a:pPr lvl="1"/>
            <a:r>
              <a:rPr lang="en-US" dirty="0"/>
              <a:t>If Σ = {0 1} then</a:t>
            </a:r>
          </a:p>
          <a:p>
            <a:pPr lvl="2"/>
            <a:r>
              <a:rPr lang="el-GR" dirty="0"/>
              <a:t>Σ* = {Λ, 0, 1, 00, 01, 10, 11, 000, 001 …}</a:t>
            </a:r>
          </a:p>
          <a:p>
            <a:pPr lvl="1"/>
            <a:r>
              <a:rPr lang="en-US" dirty="0"/>
              <a:t>If Σ = {a b c} then</a:t>
            </a:r>
          </a:p>
          <a:p>
            <a:pPr lvl="2"/>
            <a:r>
              <a:rPr lang="el-GR" dirty="0"/>
              <a:t>Σ* = {Λ, </a:t>
            </a:r>
            <a:r>
              <a:rPr lang="en-US" dirty="0"/>
              <a:t>a, b, c, </a:t>
            </a:r>
            <a:r>
              <a:rPr lang="en-US" dirty="0" err="1"/>
              <a:t>aa</a:t>
            </a:r>
            <a:r>
              <a:rPr lang="en-US" dirty="0"/>
              <a:t>, </a:t>
            </a:r>
            <a:r>
              <a:rPr lang="en-US" dirty="0" err="1"/>
              <a:t>ab</a:t>
            </a:r>
            <a:r>
              <a:rPr lang="en-US" dirty="0"/>
              <a:t>, ac, </a:t>
            </a:r>
            <a:r>
              <a:rPr lang="en-US" dirty="0" err="1"/>
              <a:t>ba</a:t>
            </a:r>
            <a:r>
              <a:rPr lang="en-US" dirty="0"/>
              <a:t>, bb, </a:t>
            </a:r>
            <a:r>
              <a:rPr lang="en-US" dirty="0" err="1"/>
              <a:t>bc</a:t>
            </a:r>
            <a:r>
              <a:rPr lang="en-US" dirty="0"/>
              <a:t>, ca, </a:t>
            </a:r>
            <a:r>
              <a:rPr lang="en-US" dirty="0" err="1"/>
              <a:t>cb</a:t>
            </a:r>
            <a:r>
              <a:rPr lang="en-US" dirty="0"/>
              <a:t>, cc …}</a:t>
            </a:r>
          </a:p>
        </p:txBody>
      </p:sp>
      <p:sp>
        <p:nvSpPr>
          <p:cNvPr id="4" name="Date Placeholder 3"/>
          <p:cNvSpPr>
            <a:spLocks noGrp="1"/>
          </p:cNvSpPr>
          <p:nvPr>
            <p:ph type="dt" sz="half" idx="10"/>
          </p:nvPr>
        </p:nvSpPr>
        <p:spPr/>
        <p:txBody>
          <a:bodyPr/>
          <a:lstStyle/>
          <a:p>
            <a:pPr>
              <a:defRPr/>
            </a:pPr>
            <a:fld id="{2AE4BFBA-CAFE-4C27-A15D-A98F19E50924}"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Kleene</a:t>
            </a:r>
            <a:r>
              <a:rPr lang="en-US" b="1" dirty="0"/>
              <a:t> Star</a:t>
            </a:r>
            <a:endParaRPr lang="en-US" dirty="0"/>
          </a:p>
        </p:txBody>
      </p:sp>
      <p:sp>
        <p:nvSpPr>
          <p:cNvPr id="3" name="Content Placeholder 2"/>
          <p:cNvSpPr>
            <a:spLocks noGrp="1"/>
          </p:cNvSpPr>
          <p:nvPr>
            <p:ph idx="1"/>
          </p:nvPr>
        </p:nvSpPr>
        <p:spPr/>
        <p:txBody>
          <a:bodyPr>
            <a:normAutofit/>
          </a:bodyPr>
          <a:lstStyle/>
          <a:p>
            <a:pPr algn="just"/>
            <a:r>
              <a:rPr lang="en-US" sz="2400" dirty="0" err="1"/>
              <a:t>Kleene</a:t>
            </a:r>
            <a:r>
              <a:rPr lang="en-US" sz="2400" dirty="0"/>
              <a:t> star is an operation that makes an infinite language of strings out of an alphabet</a:t>
            </a:r>
          </a:p>
          <a:p>
            <a:pPr lvl="1" algn="just"/>
            <a:r>
              <a:rPr lang="en-US" sz="2000" dirty="0"/>
              <a:t>“infinite language” means, infinitely many words, each of finite length</a:t>
            </a:r>
          </a:p>
          <a:p>
            <a:pPr algn="just"/>
            <a:r>
              <a:rPr lang="en-US" sz="2400" dirty="0"/>
              <a:t>We write words in the language in size order, we usually follow this method of sequencing a language</a:t>
            </a:r>
          </a:p>
          <a:p>
            <a:pPr lvl="1" algn="just"/>
            <a:r>
              <a:rPr lang="en-US" sz="2000" dirty="0"/>
              <a:t>This ordering is called </a:t>
            </a:r>
            <a:r>
              <a:rPr lang="en-US" sz="2000" b="1" dirty="0"/>
              <a:t>lexicographic order</a:t>
            </a:r>
            <a:endParaRPr lang="en-US" sz="2000" dirty="0"/>
          </a:p>
        </p:txBody>
      </p:sp>
      <p:sp>
        <p:nvSpPr>
          <p:cNvPr id="4" name="Date Placeholder 3"/>
          <p:cNvSpPr>
            <a:spLocks noGrp="1"/>
          </p:cNvSpPr>
          <p:nvPr>
            <p:ph type="dt" sz="half" idx="10"/>
          </p:nvPr>
        </p:nvSpPr>
        <p:spPr/>
        <p:txBody>
          <a:bodyPr/>
          <a:lstStyle/>
          <a:p>
            <a:pPr>
              <a:defRPr/>
            </a:pPr>
            <a:fld id="{6575596F-21C1-4CD7-A971-E114394FBD2D}"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PLUS Operation (+)</a:t>
            </a:r>
            <a:endParaRPr lang="en-US" dirty="0"/>
          </a:p>
        </p:txBody>
      </p:sp>
      <p:sp>
        <p:nvSpPr>
          <p:cNvPr id="3" name="Content Placeholder 2"/>
          <p:cNvSpPr>
            <a:spLocks noGrp="1"/>
          </p:cNvSpPr>
          <p:nvPr>
            <p:ph idx="1"/>
          </p:nvPr>
        </p:nvSpPr>
        <p:spPr/>
        <p:txBody>
          <a:bodyPr/>
          <a:lstStyle/>
          <a:p>
            <a:r>
              <a:rPr lang="en-US" sz="2400" dirty="0"/>
              <a:t>PLUS operator is same as </a:t>
            </a:r>
            <a:r>
              <a:rPr lang="en-US" sz="2400" dirty="0" err="1"/>
              <a:t>Kleene</a:t>
            </a:r>
            <a:r>
              <a:rPr lang="en-US" sz="2400" dirty="0"/>
              <a:t> star closure except that it does not generate null string, automatically.</a:t>
            </a:r>
          </a:p>
          <a:p>
            <a:r>
              <a:rPr lang="en-US" sz="2400" dirty="0"/>
              <a:t>Examples</a:t>
            </a:r>
          </a:p>
          <a:p>
            <a:pPr lvl="1"/>
            <a:r>
              <a:rPr lang="en-US" sz="2000" dirty="0"/>
              <a:t>If Σ = {0 1} then</a:t>
            </a:r>
          </a:p>
          <a:p>
            <a:pPr lvl="2"/>
            <a:r>
              <a:rPr lang="en-US" sz="1800" dirty="0"/>
              <a:t>Σ</a:t>
            </a:r>
            <a:r>
              <a:rPr lang="en-US" sz="1800" baseline="30000" dirty="0"/>
              <a:t>+</a:t>
            </a:r>
            <a:r>
              <a:rPr lang="el-GR" sz="1800" dirty="0"/>
              <a:t>= {0, 1, 00, 01, 10, 11, 000, 001 …}</a:t>
            </a:r>
            <a:endParaRPr lang="en-US" sz="1800" dirty="0"/>
          </a:p>
        </p:txBody>
      </p:sp>
      <p:sp>
        <p:nvSpPr>
          <p:cNvPr id="4" name="Date Placeholder 3"/>
          <p:cNvSpPr>
            <a:spLocks noGrp="1"/>
          </p:cNvSpPr>
          <p:nvPr>
            <p:ph type="dt" sz="half" idx="10"/>
          </p:nvPr>
        </p:nvSpPr>
        <p:spPr/>
        <p:txBody>
          <a:bodyPr/>
          <a:lstStyle/>
          <a:p>
            <a:pPr>
              <a:defRPr/>
            </a:pPr>
            <a:fld id="{30F2F062-3B44-41A3-AD02-525AA7532BBD}"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t>
            </a:r>
            <a:r>
              <a:rPr lang="en-US" b="1" baseline="30000" dirty="0"/>
              <a:t>* and </a:t>
            </a:r>
            <a:r>
              <a:rPr lang="en-US" b="1" dirty="0"/>
              <a:t>∑</a:t>
            </a:r>
            <a:r>
              <a:rPr lang="en-US" b="1" baseline="30000" dirty="0"/>
              <a:t>+</a:t>
            </a:r>
            <a:endParaRPr lang="en-US" b="1" dirty="0"/>
          </a:p>
        </p:txBody>
      </p:sp>
      <p:sp>
        <p:nvSpPr>
          <p:cNvPr id="32771" name="Content Placeholder 2"/>
          <p:cNvSpPr>
            <a:spLocks noGrp="1"/>
          </p:cNvSpPr>
          <p:nvPr>
            <p:ph idx="1"/>
          </p:nvPr>
        </p:nvSpPr>
        <p:spPr/>
        <p:txBody>
          <a:bodyPr/>
          <a:lstStyle/>
          <a:p>
            <a:r>
              <a:rPr lang="en-US" b="1" dirty="0"/>
              <a:t>∑</a:t>
            </a:r>
            <a:r>
              <a:rPr lang="en-US" b="1" baseline="30000" dirty="0"/>
              <a:t>* </a:t>
            </a:r>
            <a:r>
              <a:rPr lang="en-US" b="1" dirty="0"/>
              <a:t>:</a:t>
            </a:r>
            <a:r>
              <a:rPr lang="en-US" dirty="0"/>
              <a:t> The set of all strings over an alphabet ∑ and called </a:t>
            </a:r>
            <a:r>
              <a:rPr lang="en-US" dirty="0" err="1"/>
              <a:t>Kleene</a:t>
            </a:r>
            <a:r>
              <a:rPr lang="en-US" dirty="0"/>
              <a:t> Star Closure of alphabet. So we have</a:t>
            </a:r>
          </a:p>
          <a:p>
            <a:pPr lvl="1">
              <a:buFont typeface="Arial" charset="0"/>
              <a:buNone/>
            </a:pPr>
            <a:r>
              <a:rPr lang="en-US" dirty="0"/>
              <a:t>		 ∑</a:t>
            </a:r>
            <a:r>
              <a:rPr lang="en-US" baseline="30000" dirty="0"/>
              <a:t>* </a:t>
            </a:r>
            <a:r>
              <a:rPr lang="en-US" dirty="0"/>
              <a:t>= ∑</a:t>
            </a:r>
            <a:r>
              <a:rPr lang="en-US" baseline="30000" dirty="0"/>
              <a:t>0</a:t>
            </a:r>
            <a:r>
              <a:rPr lang="en-US" dirty="0"/>
              <a:t> U ∑</a:t>
            </a:r>
            <a:r>
              <a:rPr lang="en-US" baseline="30000" dirty="0"/>
              <a:t>1</a:t>
            </a:r>
            <a:r>
              <a:rPr lang="en-US" dirty="0"/>
              <a:t> U ∑</a:t>
            </a:r>
            <a:r>
              <a:rPr lang="en-US" baseline="30000" dirty="0"/>
              <a:t>2</a:t>
            </a:r>
            <a:r>
              <a:rPr lang="en-US" dirty="0"/>
              <a:t> U ∑</a:t>
            </a:r>
            <a:r>
              <a:rPr lang="en-US" baseline="30000" dirty="0"/>
              <a:t>3 </a:t>
            </a:r>
            <a:r>
              <a:rPr lang="en-US" dirty="0"/>
              <a:t>U……………</a:t>
            </a:r>
          </a:p>
          <a:p>
            <a:r>
              <a:rPr lang="en-US" b="1" dirty="0"/>
              <a:t>∑</a:t>
            </a:r>
            <a:r>
              <a:rPr lang="en-US" b="1" baseline="30000" dirty="0"/>
              <a:t>+ </a:t>
            </a:r>
            <a:r>
              <a:rPr lang="en-US" b="1" dirty="0"/>
              <a:t>:</a:t>
            </a:r>
            <a:r>
              <a:rPr lang="en-US" dirty="0"/>
              <a:t> The set of all strings over an alphabet ∑ excluding empty string, </a:t>
            </a:r>
            <a:r>
              <a:rPr lang="el-GR" dirty="0"/>
              <a:t>ε</a:t>
            </a:r>
            <a:r>
              <a:rPr lang="en-US" dirty="0"/>
              <a:t>, and called plus operation. So we have</a:t>
            </a:r>
          </a:p>
          <a:p>
            <a:pPr lvl="1">
              <a:buFont typeface="Arial" charset="0"/>
              <a:buNone/>
            </a:pPr>
            <a:r>
              <a:rPr lang="en-US" dirty="0"/>
              <a:t>	 	∑</a:t>
            </a:r>
            <a:r>
              <a:rPr lang="en-US" baseline="30000" dirty="0"/>
              <a:t>+ </a:t>
            </a:r>
            <a:r>
              <a:rPr lang="en-US" dirty="0"/>
              <a:t>= ∑</a:t>
            </a:r>
            <a:r>
              <a:rPr lang="en-US" baseline="30000" dirty="0"/>
              <a:t>1</a:t>
            </a:r>
            <a:r>
              <a:rPr lang="en-US" dirty="0"/>
              <a:t> U ∑</a:t>
            </a:r>
            <a:r>
              <a:rPr lang="en-US" baseline="30000" dirty="0"/>
              <a:t>2</a:t>
            </a:r>
            <a:r>
              <a:rPr lang="en-US" dirty="0"/>
              <a:t> U ∑</a:t>
            </a:r>
            <a:r>
              <a:rPr lang="en-US" baseline="30000" dirty="0"/>
              <a:t>3 </a:t>
            </a:r>
            <a:r>
              <a:rPr lang="en-US" dirty="0"/>
              <a:t>U……………</a:t>
            </a:r>
          </a:p>
        </p:txBody>
      </p:sp>
      <p:sp>
        <p:nvSpPr>
          <p:cNvPr id="5" name="Date Placeholder 4"/>
          <p:cNvSpPr>
            <a:spLocks noGrp="1"/>
          </p:cNvSpPr>
          <p:nvPr>
            <p:ph type="dt" sz="half" idx="10"/>
          </p:nvPr>
        </p:nvSpPr>
        <p:spPr/>
        <p:txBody>
          <a:bodyPr/>
          <a:lstStyle/>
          <a:p>
            <a:pPr>
              <a:defRPr/>
            </a:pPr>
            <a:fld id="{3BD02279-3971-4720-97E6-D244A35C2D1E}"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b="1"/>
              <a:t>Some observations</a:t>
            </a:r>
          </a:p>
        </p:txBody>
      </p:sp>
      <p:sp>
        <p:nvSpPr>
          <p:cNvPr id="33795" name="Rectangle 3"/>
          <p:cNvSpPr>
            <a:spLocks noGrp="1" noChangeArrowheads="1"/>
          </p:cNvSpPr>
          <p:nvPr>
            <p:ph idx="1"/>
          </p:nvPr>
        </p:nvSpPr>
        <p:spPr/>
        <p:txBody>
          <a:bodyPr/>
          <a:lstStyle/>
          <a:p>
            <a:r>
              <a:rPr lang="el-GR" sz="2400" dirty="0">
                <a:cs typeface="Arial" charset="0"/>
              </a:rPr>
              <a:t>Λ</a:t>
            </a:r>
            <a:r>
              <a:rPr lang="en-US" sz="2400" dirty="0">
                <a:cs typeface="Arial" charset="0"/>
              </a:rPr>
              <a:t> represents an empty string (not alphabet thus not a part of </a:t>
            </a:r>
            <a:r>
              <a:rPr lang="en-US" sz="2400" dirty="0">
                <a:sym typeface="Symbol" pitchFamily="18" charset="2"/>
              </a:rPr>
              <a:t>)</a:t>
            </a:r>
          </a:p>
          <a:p>
            <a:r>
              <a:rPr lang="el-GR" sz="2400" dirty="0">
                <a:latin typeface="Lucida Console" pitchFamily="49" charset="0"/>
                <a:sym typeface="Symbol" pitchFamily="18" charset="2"/>
              </a:rPr>
              <a:t>ε</a:t>
            </a:r>
            <a:r>
              <a:rPr lang="en-US" sz="2400" dirty="0">
                <a:latin typeface="Lucida Console" pitchFamily="49" charset="0"/>
                <a:sym typeface="Symbol" pitchFamily="18" charset="2"/>
              </a:rPr>
              <a:t> </a:t>
            </a:r>
            <a:r>
              <a:rPr lang="en-US" sz="2400" dirty="0">
                <a:sym typeface="Symbol" pitchFamily="18" charset="2"/>
              </a:rPr>
              <a:t>also represents the same</a:t>
            </a:r>
          </a:p>
          <a:p>
            <a:r>
              <a:rPr lang="el-GR" sz="2400" dirty="0">
                <a:latin typeface="Lucida Console" pitchFamily="49" charset="0"/>
                <a:sym typeface="Symbol" pitchFamily="18" charset="2"/>
              </a:rPr>
              <a:t>ε</a:t>
            </a:r>
            <a:r>
              <a:rPr lang="en-US" sz="2400" dirty="0">
                <a:sym typeface="Symbol" pitchFamily="18" charset="2"/>
              </a:rPr>
              <a:t> is not equivalent to </a:t>
            </a:r>
          </a:p>
          <a:p>
            <a:r>
              <a:rPr lang="en-US" sz="2400" dirty="0">
                <a:sym typeface="Symbol" pitchFamily="18" charset="2"/>
              </a:rPr>
              <a:t>If  =  then </a:t>
            </a:r>
          </a:p>
          <a:p>
            <a:pPr lvl="1"/>
            <a:r>
              <a:rPr lang="en-US" sz="2000" dirty="0">
                <a:sym typeface="Symbol" pitchFamily="18" charset="2"/>
              </a:rPr>
              <a:t>* = </a:t>
            </a:r>
            <a:r>
              <a:rPr lang="en-US" sz="2000" b="1" dirty="0">
                <a:sym typeface="Symbol" pitchFamily="18" charset="2"/>
              </a:rPr>
              <a:t>{</a:t>
            </a:r>
            <a:r>
              <a:rPr lang="el-GR" sz="2000" b="1" dirty="0">
                <a:cs typeface="Arial" charset="0"/>
              </a:rPr>
              <a:t>Λ</a:t>
            </a:r>
            <a:r>
              <a:rPr lang="en-US" sz="2000" b="1" dirty="0">
                <a:cs typeface="Arial" charset="0"/>
              </a:rPr>
              <a:t>}</a:t>
            </a:r>
          </a:p>
          <a:p>
            <a:r>
              <a:rPr lang="en-US" sz="2400" dirty="0">
                <a:cs typeface="Arial" charset="0"/>
              </a:rPr>
              <a:t>Is S* == (S*)* and so on</a:t>
            </a:r>
            <a:endParaRPr lang="el-GR" sz="2400" dirty="0">
              <a:cs typeface="Arial" charset="0"/>
            </a:endParaRPr>
          </a:p>
        </p:txBody>
      </p:sp>
      <p:sp>
        <p:nvSpPr>
          <p:cNvPr id="4" name="Date Placeholder 3"/>
          <p:cNvSpPr>
            <a:spLocks noGrp="1"/>
          </p:cNvSpPr>
          <p:nvPr>
            <p:ph type="dt" sz="half" idx="10"/>
          </p:nvPr>
        </p:nvSpPr>
        <p:spPr/>
        <p:txBody>
          <a:bodyPr/>
          <a:lstStyle/>
          <a:p>
            <a:pPr>
              <a:defRPr/>
            </a:pPr>
            <a:fld id="{989548DE-6362-42A1-952E-3E28E5968519}"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Language Definition</a:t>
            </a:r>
          </a:p>
        </p:txBody>
      </p:sp>
      <p:sp>
        <p:nvSpPr>
          <p:cNvPr id="3" name="Content Placeholder 2"/>
          <p:cNvSpPr>
            <a:spLocks noGrp="1"/>
          </p:cNvSpPr>
          <p:nvPr>
            <p:ph idx="1"/>
          </p:nvPr>
        </p:nvSpPr>
        <p:spPr/>
        <p:txBody>
          <a:bodyPr>
            <a:normAutofit/>
          </a:bodyPr>
          <a:lstStyle/>
          <a:p>
            <a:pPr algn="just"/>
            <a:r>
              <a:rPr lang="en-US" sz="2400" dirty="0"/>
              <a:t>Recursion</a:t>
            </a:r>
          </a:p>
          <a:p>
            <a:pPr lvl="1" algn="just"/>
            <a:r>
              <a:rPr lang="en-US" sz="2000" dirty="0"/>
              <a:t>When an entity is referred within its definition</a:t>
            </a:r>
          </a:p>
          <a:p>
            <a:pPr lvl="1" algn="just"/>
            <a:r>
              <a:rPr lang="en-US" sz="2000" dirty="0"/>
              <a:t>Recursive functions</a:t>
            </a:r>
          </a:p>
          <a:p>
            <a:pPr lvl="2" algn="just"/>
            <a:r>
              <a:rPr lang="en-US" sz="1800" dirty="0"/>
              <a:t>A function calls itself within its definition/body</a:t>
            </a:r>
          </a:p>
          <a:p>
            <a:pPr algn="just"/>
            <a:r>
              <a:rPr lang="en-US" sz="2400" dirty="0"/>
              <a:t>Principles of recursion</a:t>
            </a:r>
          </a:p>
          <a:p>
            <a:pPr lvl="1" algn="just"/>
            <a:r>
              <a:rPr lang="en-US" sz="2000" dirty="0"/>
              <a:t>Define a base case</a:t>
            </a:r>
          </a:p>
          <a:p>
            <a:pPr lvl="2" algn="just"/>
            <a:r>
              <a:rPr lang="en-US" sz="1800" dirty="0"/>
              <a:t>For termination (in case of top down)</a:t>
            </a:r>
          </a:p>
          <a:p>
            <a:pPr lvl="2" algn="just"/>
            <a:r>
              <a:rPr lang="en-US" sz="1800" dirty="0"/>
              <a:t>For starting point (in case of bottom up)</a:t>
            </a:r>
          </a:p>
          <a:p>
            <a:pPr lvl="1" algn="just"/>
            <a:r>
              <a:rPr lang="en-US" sz="2000" dirty="0"/>
              <a:t>Define the recursive part in terms of base case</a:t>
            </a:r>
          </a:p>
        </p:txBody>
      </p:sp>
      <p:sp>
        <p:nvSpPr>
          <p:cNvPr id="4" name="Date Placeholder 3"/>
          <p:cNvSpPr>
            <a:spLocks noGrp="1"/>
          </p:cNvSpPr>
          <p:nvPr>
            <p:ph type="dt" sz="half" idx="10"/>
          </p:nvPr>
        </p:nvSpPr>
        <p:spPr/>
        <p:txBody>
          <a:bodyPr/>
          <a:lstStyle/>
          <a:p>
            <a:pPr>
              <a:defRPr/>
            </a:pPr>
            <a:fld id="{59B279EF-B4D6-441F-87B7-283E3070CEBB}"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dirty="0"/>
              <a:t>Cont….</a:t>
            </a:r>
          </a:p>
        </p:txBody>
      </p:sp>
      <p:sp>
        <p:nvSpPr>
          <p:cNvPr id="11267" name="Content Placeholder 2"/>
          <p:cNvSpPr>
            <a:spLocks noGrp="1"/>
          </p:cNvSpPr>
          <p:nvPr>
            <p:ph idx="1"/>
          </p:nvPr>
        </p:nvSpPr>
        <p:spPr/>
        <p:txBody>
          <a:bodyPr/>
          <a:lstStyle/>
          <a:p>
            <a:pPr algn="just"/>
            <a:r>
              <a:rPr lang="en-US" sz="2000" dirty="0"/>
              <a:t>Every time we introduce a new machine, we will learn its language; and every time we develop a new language, we will try to find a machine that corresponds to it.</a:t>
            </a:r>
          </a:p>
          <a:p>
            <a:pPr algn="just"/>
            <a:r>
              <a:rPr lang="en-US" sz="2000" dirty="0"/>
              <a:t>We will study different types of theoretical machines that are mathematical models for actual physical processes. By considering the possible inputs on which these machines can work, we can analyze their various strengths and weaknesses.</a:t>
            </a:r>
          </a:p>
          <a:p>
            <a:endParaRPr lang="en-US" sz="2000" dirty="0"/>
          </a:p>
        </p:txBody>
      </p:sp>
      <p:sp>
        <p:nvSpPr>
          <p:cNvPr id="4" name="Date Placeholder 3"/>
          <p:cNvSpPr>
            <a:spLocks noGrp="1"/>
          </p:cNvSpPr>
          <p:nvPr>
            <p:ph type="dt" sz="half" idx="10"/>
          </p:nvPr>
        </p:nvSpPr>
        <p:spPr/>
        <p:txBody>
          <a:bodyPr/>
          <a:lstStyle/>
          <a:p>
            <a:pPr>
              <a:defRPr/>
            </a:pPr>
            <a:fld id="{B4275E1A-A8B4-4C41-84AF-73F5CB0BC254}"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Language Definition</a:t>
            </a:r>
          </a:p>
        </p:txBody>
      </p:sp>
      <p:sp>
        <p:nvSpPr>
          <p:cNvPr id="3" name="Content Placeholder 2"/>
          <p:cNvSpPr>
            <a:spLocks noGrp="1"/>
          </p:cNvSpPr>
          <p:nvPr>
            <p:ph idx="1"/>
          </p:nvPr>
        </p:nvSpPr>
        <p:spPr/>
        <p:txBody>
          <a:bodyPr>
            <a:normAutofit/>
          </a:bodyPr>
          <a:lstStyle/>
          <a:p>
            <a:pPr algn="just"/>
            <a:r>
              <a:rPr lang="en-US" sz="2400" dirty="0"/>
              <a:t>A recursive definition is characteristically a three steps process</a:t>
            </a:r>
          </a:p>
          <a:p>
            <a:pPr lvl="1" algn="just"/>
            <a:r>
              <a:rPr lang="en-US" sz="2000" dirty="0"/>
              <a:t>First, we specify some basic objects in the set</a:t>
            </a:r>
          </a:p>
          <a:p>
            <a:pPr lvl="1" algn="just"/>
            <a:r>
              <a:rPr lang="en-US" sz="2000" dirty="0"/>
              <a:t>Second, we give rules for constructing more objects in the set from the one we already know</a:t>
            </a:r>
          </a:p>
          <a:p>
            <a:pPr lvl="1" algn="just"/>
            <a:r>
              <a:rPr lang="en-US" sz="2000" dirty="0"/>
              <a:t>Third, we declare that no objects except those constructed in this way are allowed in the set</a:t>
            </a:r>
          </a:p>
        </p:txBody>
      </p:sp>
      <p:sp>
        <p:nvSpPr>
          <p:cNvPr id="4" name="Date Placeholder 3"/>
          <p:cNvSpPr>
            <a:spLocks noGrp="1"/>
          </p:cNvSpPr>
          <p:nvPr>
            <p:ph type="dt" sz="half" idx="10"/>
          </p:nvPr>
        </p:nvSpPr>
        <p:spPr/>
        <p:txBody>
          <a:bodyPr/>
          <a:lstStyle/>
          <a:p>
            <a:pPr>
              <a:defRPr/>
            </a:pPr>
            <a:fld id="{A4B56E72-F8CD-445E-856E-061549544891}"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Language Definition</a:t>
            </a:r>
          </a:p>
        </p:txBody>
      </p:sp>
      <p:sp>
        <p:nvSpPr>
          <p:cNvPr id="3" name="Content Placeholder 2"/>
          <p:cNvSpPr>
            <a:spLocks noGrp="1"/>
          </p:cNvSpPr>
          <p:nvPr>
            <p:ph idx="1"/>
          </p:nvPr>
        </p:nvSpPr>
        <p:spPr/>
        <p:txBody>
          <a:bodyPr>
            <a:normAutofit/>
          </a:bodyPr>
          <a:lstStyle/>
          <a:p>
            <a:pPr algn="just"/>
            <a:r>
              <a:rPr lang="en-US" sz="2400" dirty="0"/>
              <a:t>Example 1</a:t>
            </a:r>
          </a:p>
          <a:p>
            <a:pPr lvl="1" algn="just"/>
            <a:r>
              <a:rPr lang="en-US" sz="2000" dirty="0"/>
              <a:t>Language Even where Σ = {1,2, 3, 4………}</a:t>
            </a:r>
          </a:p>
          <a:p>
            <a:pPr lvl="1" algn="just"/>
            <a:r>
              <a:rPr lang="en-US" sz="2000" dirty="0"/>
              <a:t>Informal definition</a:t>
            </a:r>
          </a:p>
          <a:p>
            <a:pPr lvl="2" algn="just"/>
            <a:r>
              <a:rPr lang="en-US" sz="1800" dirty="0"/>
              <a:t>Language of all words x such that x is divisible by 2</a:t>
            </a:r>
          </a:p>
          <a:p>
            <a:pPr lvl="1" algn="just"/>
            <a:r>
              <a:rPr lang="en-US" sz="2000" dirty="0"/>
              <a:t>Rule 1: 2 is in Even</a:t>
            </a:r>
          </a:p>
          <a:p>
            <a:pPr lvl="1" algn="just"/>
            <a:r>
              <a:rPr lang="en-US" sz="2000" dirty="0"/>
              <a:t>Rule 2: If x is in Even, then so is x+2</a:t>
            </a:r>
          </a:p>
          <a:p>
            <a:pPr lvl="1" algn="just"/>
            <a:r>
              <a:rPr lang="en-US" sz="2000" dirty="0"/>
              <a:t>Rule 3: The only elements in the set Even are those that can be produced from the two rules above</a:t>
            </a:r>
          </a:p>
        </p:txBody>
      </p:sp>
      <p:sp>
        <p:nvSpPr>
          <p:cNvPr id="4" name="Date Placeholder 3"/>
          <p:cNvSpPr>
            <a:spLocks noGrp="1"/>
          </p:cNvSpPr>
          <p:nvPr>
            <p:ph type="dt" sz="half" idx="10"/>
          </p:nvPr>
        </p:nvSpPr>
        <p:spPr/>
        <p:txBody>
          <a:bodyPr/>
          <a:lstStyle/>
          <a:p>
            <a:pPr>
              <a:defRPr/>
            </a:pPr>
            <a:fld id="{691796C5-92F9-44D6-839D-DE67363EC1C2}"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Language Definition</a:t>
            </a:r>
          </a:p>
        </p:txBody>
      </p:sp>
      <p:sp>
        <p:nvSpPr>
          <p:cNvPr id="3" name="Content Placeholder 2"/>
          <p:cNvSpPr>
            <a:spLocks noGrp="1"/>
          </p:cNvSpPr>
          <p:nvPr>
            <p:ph idx="1"/>
          </p:nvPr>
        </p:nvSpPr>
        <p:spPr/>
        <p:txBody>
          <a:bodyPr>
            <a:normAutofit/>
          </a:bodyPr>
          <a:lstStyle/>
          <a:p>
            <a:pPr algn="just"/>
            <a:r>
              <a:rPr lang="en-US" sz="2400" dirty="0"/>
              <a:t>Example 2</a:t>
            </a:r>
          </a:p>
          <a:p>
            <a:pPr lvl="1" algn="just"/>
            <a:r>
              <a:rPr lang="en-US" sz="2000" dirty="0"/>
              <a:t>Define a language Positive of all positive natural numbers</a:t>
            </a:r>
          </a:p>
          <a:p>
            <a:pPr lvl="1" algn="just"/>
            <a:r>
              <a:rPr lang="en-US" sz="2000" dirty="0"/>
              <a:t>Rule 1: 1 is in Positive</a:t>
            </a:r>
          </a:p>
          <a:p>
            <a:pPr lvl="1" algn="just"/>
            <a:r>
              <a:rPr lang="en-US" sz="2000" dirty="0"/>
              <a:t>Rule 2: If x and y are in Positive, then so are </a:t>
            </a:r>
            <a:r>
              <a:rPr lang="en-US" sz="2000" dirty="0" err="1"/>
              <a:t>x+y</a:t>
            </a:r>
            <a:r>
              <a:rPr lang="en-US" sz="2000" dirty="0"/>
              <a:t>, x*y and x/y</a:t>
            </a:r>
          </a:p>
          <a:p>
            <a:pPr lvl="1" algn="just"/>
            <a:r>
              <a:rPr lang="en-US" sz="2000" dirty="0"/>
              <a:t>Rule 3: The only elements in the set Positive are those that can be produced from the two rules above</a:t>
            </a:r>
          </a:p>
        </p:txBody>
      </p:sp>
      <p:sp>
        <p:nvSpPr>
          <p:cNvPr id="4" name="Date Placeholder 3"/>
          <p:cNvSpPr>
            <a:spLocks noGrp="1"/>
          </p:cNvSpPr>
          <p:nvPr>
            <p:ph type="dt" sz="half" idx="10"/>
          </p:nvPr>
        </p:nvSpPr>
        <p:spPr/>
        <p:txBody>
          <a:bodyPr/>
          <a:lstStyle/>
          <a:p>
            <a:pPr>
              <a:defRPr/>
            </a:pPr>
            <a:fld id="{D4ADB90D-2205-4B88-94A0-5A3B7FE76601}"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Language Definition</a:t>
            </a:r>
          </a:p>
        </p:txBody>
      </p:sp>
      <p:sp>
        <p:nvSpPr>
          <p:cNvPr id="3" name="Content Placeholder 2"/>
          <p:cNvSpPr>
            <a:spLocks noGrp="1"/>
          </p:cNvSpPr>
          <p:nvPr>
            <p:ph idx="1"/>
          </p:nvPr>
        </p:nvSpPr>
        <p:spPr/>
        <p:txBody>
          <a:bodyPr/>
          <a:lstStyle/>
          <a:p>
            <a:pPr algn="just"/>
            <a:r>
              <a:rPr lang="en-US" sz="2400" dirty="0"/>
              <a:t>Example 3</a:t>
            </a:r>
          </a:p>
          <a:p>
            <a:pPr lvl="1" algn="just"/>
            <a:r>
              <a:rPr lang="en-US" sz="2000" dirty="0"/>
              <a:t>Define the language </a:t>
            </a:r>
            <a:r>
              <a:rPr lang="en-US" sz="2000" dirty="0" err="1"/>
              <a:t>a</a:t>
            </a:r>
            <a:r>
              <a:rPr lang="en-US" sz="2000" baseline="30000" dirty="0" err="1"/>
              <a:t>n</a:t>
            </a:r>
            <a:r>
              <a:rPr lang="en-US" sz="2000" dirty="0" err="1"/>
              <a:t>b</a:t>
            </a:r>
            <a:r>
              <a:rPr lang="en-US" sz="2000" baseline="30000" dirty="0" err="1"/>
              <a:t>n</a:t>
            </a:r>
            <a:r>
              <a:rPr lang="en-US" sz="2000" dirty="0"/>
              <a:t>}, n=1,2,3…, of strings defined over </a:t>
            </a:r>
            <a:r>
              <a:rPr lang="el-GR" sz="2000" dirty="0"/>
              <a:t>Σ = {</a:t>
            </a:r>
            <a:r>
              <a:rPr lang="en-US" sz="2000" dirty="0"/>
              <a:t>a b}</a:t>
            </a:r>
          </a:p>
          <a:p>
            <a:pPr lvl="1" algn="just"/>
            <a:r>
              <a:rPr lang="en-US" sz="2000" dirty="0"/>
              <a:t>Rule 1: </a:t>
            </a:r>
            <a:r>
              <a:rPr lang="en-US" sz="2000" dirty="0" err="1"/>
              <a:t>ab</a:t>
            </a:r>
            <a:r>
              <a:rPr lang="en-US" sz="2000" dirty="0"/>
              <a:t> is in </a:t>
            </a:r>
            <a:r>
              <a:rPr lang="en-US" sz="2000" dirty="0" err="1"/>
              <a:t>a</a:t>
            </a:r>
            <a:r>
              <a:rPr lang="en-US" sz="2000" baseline="30000" dirty="0" err="1"/>
              <a:t>n</a:t>
            </a:r>
            <a:r>
              <a:rPr lang="en-US" sz="2000" dirty="0" err="1"/>
              <a:t>b</a:t>
            </a:r>
            <a:r>
              <a:rPr lang="en-US" sz="2000" baseline="30000" dirty="0" err="1"/>
              <a:t>n</a:t>
            </a:r>
            <a:endParaRPr lang="en-US" sz="2000" dirty="0"/>
          </a:p>
          <a:p>
            <a:pPr lvl="1" algn="just"/>
            <a:r>
              <a:rPr lang="en-US" sz="2000" dirty="0"/>
              <a:t>Rule 2: If x is in </a:t>
            </a:r>
            <a:r>
              <a:rPr lang="en-US" sz="2000" dirty="0" err="1"/>
              <a:t>a</a:t>
            </a:r>
            <a:r>
              <a:rPr lang="en-US" sz="2000" baseline="30000" dirty="0" err="1"/>
              <a:t>n</a:t>
            </a:r>
            <a:r>
              <a:rPr lang="en-US" sz="2000" dirty="0" err="1"/>
              <a:t>b</a:t>
            </a:r>
            <a:r>
              <a:rPr lang="en-US" sz="2000" baseline="30000" dirty="0" err="1"/>
              <a:t>n</a:t>
            </a:r>
            <a:r>
              <a:rPr lang="en-US" sz="2000" dirty="0"/>
              <a:t> then </a:t>
            </a:r>
            <a:r>
              <a:rPr lang="en-US" sz="2000" dirty="0" err="1"/>
              <a:t>aXb</a:t>
            </a:r>
            <a:r>
              <a:rPr lang="en-US" sz="2000" dirty="0"/>
              <a:t> is in </a:t>
            </a:r>
            <a:r>
              <a:rPr lang="en-US" sz="2000" dirty="0" err="1"/>
              <a:t>a</a:t>
            </a:r>
            <a:r>
              <a:rPr lang="en-US" sz="2000" baseline="30000" dirty="0" err="1"/>
              <a:t>n</a:t>
            </a:r>
            <a:r>
              <a:rPr lang="en-US" sz="2000" dirty="0" err="1"/>
              <a:t>b</a:t>
            </a:r>
            <a:r>
              <a:rPr lang="en-US" sz="2000" baseline="30000" dirty="0" err="1"/>
              <a:t>n</a:t>
            </a:r>
            <a:endParaRPr lang="en-US" sz="2000" baseline="30000" dirty="0"/>
          </a:p>
          <a:p>
            <a:pPr lvl="1" algn="just"/>
            <a:r>
              <a:rPr lang="en-US" sz="2000" dirty="0"/>
              <a:t>Rule 3: No strings except those constructed in above, are allowed to be in </a:t>
            </a:r>
            <a:r>
              <a:rPr lang="en-US" sz="2000" dirty="0" err="1"/>
              <a:t>a</a:t>
            </a:r>
            <a:r>
              <a:rPr lang="en-US" sz="2000" baseline="30000" dirty="0" err="1"/>
              <a:t>n</a:t>
            </a:r>
            <a:r>
              <a:rPr lang="en-US" sz="2000" dirty="0" err="1"/>
              <a:t>b</a:t>
            </a:r>
            <a:r>
              <a:rPr lang="en-US" sz="2000" baseline="30000" dirty="0" err="1"/>
              <a:t>n</a:t>
            </a:r>
            <a:r>
              <a:rPr lang="en-US" sz="2000" dirty="0"/>
              <a:t>.</a:t>
            </a:r>
          </a:p>
        </p:txBody>
      </p:sp>
      <p:sp>
        <p:nvSpPr>
          <p:cNvPr id="4" name="Date Placeholder 3"/>
          <p:cNvSpPr>
            <a:spLocks noGrp="1"/>
          </p:cNvSpPr>
          <p:nvPr>
            <p:ph type="dt" sz="half" idx="10"/>
          </p:nvPr>
        </p:nvSpPr>
        <p:spPr/>
        <p:txBody>
          <a:bodyPr/>
          <a:lstStyle/>
          <a:p>
            <a:pPr>
              <a:defRPr/>
            </a:pPr>
            <a:fld id="{F269B795-E2B7-4C8B-975F-280B66836A54}"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Language Definition</a:t>
            </a:r>
          </a:p>
        </p:txBody>
      </p:sp>
      <p:sp>
        <p:nvSpPr>
          <p:cNvPr id="3" name="Content Placeholder 2"/>
          <p:cNvSpPr>
            <a:spLocks noGrp="1"/>
          </p:cNvSpPr>
          <p:nvPr>
            <p:ph idx="1"/>
          </p:nvPr>
        </p:nvSpPr>
        <p:spPr/>
        <p:txBody>
          <a:bodyPr>
            <a:normAutofit/>
          </a:bodyPr>
          <a:lstStyle/>
          <a:p>
            <a:pPr algn="just"/>
            <a:r>
              <a:rPr lang="en-US" sz="2400" dirty="0"/>
              <a:t>Example 4</a:t>
            </a:r>
          </a:p>
          <a:p>
            <a:pPr lvl="1" algn="just"/>
            <a:r>
              <a:rPr lang="en-US" sz="2000" dirty="0"/>
              <a:t>Define the language L, of strings ending in a, defined over </a:t>
            </a:r>
            <a:r>
              <a:rPr lang="el-GR" sz="2000" dirty="0"/>
              <a:t>Σ = {</a:t>
            </a:r>
            <a:r>
              <a:rPr lang="en-US" sz="2000" dirty="0"/>
              <a:t>a b}</a:t>
            </a:r>
          </a:p>
          <a:p>
            <a:pPr lvl="1" algn="just"/>
            <a:r>
              <a:rPr lang="en-US" sz="2000" dirty="0"/>
              <a:t>Rule 1: a is in L</a:t>
            </a:r>
          </a:p>
          <a:p>
            <a:pPr lvl="1" algn="just"/>
            <a:r>
              <a:rPr lang="en-US" sz="2000" dirty="0"/>
              <a:t>Rule 2: If x is in L then s(x) is also is in L, where s belongs to </a:t>
            </a:r>
            <a:r>
              <a:rPr lang="el-GR" sz="2000" dirty="0"/>
              <a:t>Σ*</a:t>
            </a:r>
            <a:endParaRPr lang="en-US" sz="2000" dirty="0"/>
          </a:p>
          <a:p>
            <a:pPr lvl="1" algn="just"/>
            <a:r>
              <a:rPr lang="en-US" sz="2000" dirty="0"/>
              <a:t>Rule 3: No strings except those constructed in above, are allowed to be in L.</a:t>
            </a:r>
          </a:p>
        </p:txBody>
      </p:sp>
      <p:sp>
        <p:nvSpPr>
          <p:cNvPr id="4" name="Date Placeholder 3"/>
          <p:cNvSpPr>
            <a:spLocks noGrp="1"/>
          </p:cNvSpPr>
          <p:nvPr>
            <p:ph type="dt" sz="half" idx="10"/>
          </p:nvPr>
        </p:nvSpPr>
        <p:spPr/>
        <p:txBody>
          <a:bodyPr/>
          <a:lstStyle/>
          <a:p>
            <a:pPr>
              <a:defRPr/>
            </a:pPr>
            <a:fld id="{4D9C4FBD-3D69-4ACE-9C1F-54945CA1FF1D}"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normAutofit/>
          </a:bodyPr>
          <a:lstStyle/>
          <a:p>
            <a:pPr algn="just"/>
            <a:r>
              <a:rPr lang="en-US" sz="2400" dirty="0"/>
              <a:t>We have discussed about a specific class of language called as regular language.</a:t>
            </a:r>
          </a:p>
          <a:p>
            <a:pPr algn="just"/>
            <a:r>
              <a:rPr lang="en-US" sz="2400" dirty="0"/>
              <a:t>We will also see the machine way of looking at the regular language.</a:t>
            </a:r>
          </a:p>
          <a:p>
            <a:pPr lvl="1" algn="just"/>
            <a:r>
              <a:rPr lang="en-US" sz="2000" dirty="0"/>
              <a:t>Means, given a regular language, we can always create a finite state of automata which is deterministic and nondeterministic that can accept all the words of a regular language.</a:t>
            </a:r>
          </a:p>
        </p:txBody>
      </p:sp>
      <p:sp>
        <p:nvSpPr>
          <p:cNvPr id="4" name="Date Placeholder 3"/>
          <p:cNvSpPr>
            <a:spLocks noGrp="1"/>
          </p:cNvSpPr>
          <p:nvPr>
            <p:ph type="dt" sz="half" idx="10"/>
          </p:nvPr>
        </p:nvSpPr>
        <p:spPr/>
        <p:txBody>
          <a:bodyPr/>
          <a:lstStyle/>
          <a:p>
            <a:pPr>
              <a:defRPr/>
            </a:pPr>
            <a:fld id="{78F21C4D-CEDA-49F8-B780-6D65FEA06889}"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6" name="Content Placeholder 5"/>
          <p:cNvSpPr>
            <a:spLocks noGrp="1"/>
          </p:cNvSpPr>
          <p:nvPr>
            <p:ph idx="1"/>
          </p:nvPr>
        </p:nvSpPr>
        <p:spPr/>
        <p:txBody>
          <a:bodyPr>
            <a:normAutofit/>
          </a:bodyPr>
          <a:lstStyle/>
          <a:p>
            <a:pPr algn="just"/>
            <a:endParaRPr lang="en-US" sz="2400" dirty="0"/>
          </a:p>
          <a:p>
            <a:pPr algn="just"/>
            <a:endParaRPr lang="en-US" sz="2400" dirty="0"/>
          </a:p>
          <a:p>
            <a:pPr algn="just"/>
            <a:endParaRPr lang="en-US" sz="2400" dirty="0"/>
          </a:p>
          <a:p>
            <a:pPr algn="just"/>
            <a:endParaRPr lang="en-US" sz="2400" dirty="0"/>
          </a:p>
          <a:p>
            <a:pPr algn="just"/>
            <a:r>
              <a:rPr lang="en-US" sz="2400" dirty="0"/>
              <a:t>One way of looking at the language is named as Regular Expressions.</a:t>
            </a:r>
          </a:p>
          <a:p>
            <a:pPr lvl="1" algn="just"/>
            <a:r>
              <a:rPr lang="en-US" sz="2000" dirty="0"/>
              <a:t>Regular expressions are nothing but consists of atomic expressions and some specific operators that operate on those atomic expressions to build or generate all the words of a given language.</a:t>
            </a:r>
          </a:p>
        </p:txBody>
      </p:sp>
      <p:pic>
        <p:nvPicPr>
          <p:cNvPr id="7" name="Picture 6" descr="1.png"/>
          <p:cNvPicPr>
            <a:picLocks noChangeAspect="1"/>
          </p:cNvPicPr>
          <p:nvPr/>
        </p:nvPicPr>
        <p:blipFill>
          <a:blip r:embed="rId2"/>
          <a:stretch>
            <a:fillRect/>
          </a:stretch>
        </p:blipFill>
        <p:spPr>
          <a:xfrm>
            <a:off x="914400" y="1905000"/>
            <a:ext cx="7520194" cy="990600"/>
          </a:xfrm>
          <a:prstGeom prst="rect">
            <a:avLst/>
          </a:prstGeom>
        </p:spPr>
      </p:pic>
      <p:sp>
        <p:nvSpPr>
          <p:cNvPr id="5" name="Date Placeholder 4"/>
          <p:cNvSpPr>
            <a:spLocks noGrp="1"/>
          </p:cNvSpPr>
          <p:nvPr>
            <p:ph type="dt" sz="half" idx="10"/>
          </p:nvPr>
        </p:nvSpPr>
        <p:spPr/>
        <p:txBody>
          <a:bodyPr/>
          <a:lstStyle/>
          <a:p>
            <a:pPr>
              <a:defRPr/>
            </a:pPr>
            <a:fld id="{3C0AF2E6-5B89-4D77-9E82-02A5E2B72793}" type="datetime1">
              <a:rPr lang="en-US" smtClean="0"/>
              <a:t>10/27/2020</a:t>
            </a:fld>
            <a:endParaRPr lang="en-US"/>
          </a:p>
        </p:txBody>
      </p:sp>
      <p:sp>
        <p:nvSpPr>
          <p:cNvPr id="9" name="Footer Placeholder 8"/>
          <p:cNvSpPr>
            <a:spLocks noGrp="1"/>
          </p:cNvSpPr>
          <p:nvPr>
            <p:ph type="ftr" sz="quarter" idx="11"/>
          </p:nvPr>
        </p:nvSpPr>
        <p:spPr/>
        <p:txBody>
          <a:bodyPr/>
          <a:lstStyle/>
          <a:p>
            <a:pPr>
              <a:defRPr/>
            </a:pPr>
            <a:r>
              <a:rPr lang="en-US" dirty="0"/>
              <a:t>Dr. Ahmed Mateen</a:t>
            </a:r>
          </a:p>
        </p:txBody>
      </p:sp>
      <p:sp>
        <p:nvSpPr>
          <p:cNvPr id="10"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pPr algn="just"/>
            <a:r>
              <a:rPr lang="en-US" sz="2400" dirty="0"/>
              <a:t>So the language can be viewed from three different ways.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Grammar is nothing but the set of rules.</a:t>
            </a:r>
          </a:p>
        </p:txBody>
      </p:sp>
      <p:pic>
        <p:nvPicPr>
          <p:cNvPr id="4" name="Picture 3" descr="1.png"/>
          <p:cNvPicPr>
            <a:picLocks noChangeAspect="1"/>
          </p:cNvPicPr>
          <p:nvPr/>
        </p:nvPicPr>
        <p:blipFill>
          <a:blip r:embed="rId2"/>
          <a:stretch>
            <a:fillRect/>
          </a:stretch>
        </p:blipFill>
        <p:spPr>
          <a:xfrm>
            <a:off x="1524000" y="2362200"/>
            <a:ext cx="5351689" cy="2895600"/>
          </a:xfrm>
          <a:prstGeom prst="rect">
            <a:avLst/>
          </a:prstGeom>
        </p:spPr>
      </p:pic>
      <p:sp>
        <p:nvSpPr>
          <p:cNvPr id="5" name="Date Placeholder 4"/>
          <p:cNvSpPr>
            <a:spLocks noGrp="1"/>
          </p:cNvSpPr>
          <p:nvPr>
            <p:ph type="dt" sz="half" idx="10"/>
          </p:nvPr>
        </p:nvSpPr>
        <p:spPr/>
        <p:txBody>
          <a:bodyPr/>
          <a:lstStyle/>
          <a:p>
            <a:pPr>
              <a:defRPr/>
            </a:pPr>
            <a:fld id="{A48FC330-A29E-4EBA-9271-9863E49AA191}" type="datetime1">
              <a:rPr lang="en-US" smtClean="0"/>
              <a:t>10/27/2020</a:t>
            </a:fld>
            <a:endParaRPr lang="en-US"/>
          </a:p>
        </p:txBody>
      </p:sp>
      <p:sp>
        <p:nvSpPr>
          <p:cNvPr id="7" name="Footer Placeholder 6"/>
          <p:cNvSpPr>
            <a:spLocks noGrp="1"/>
          </p:cNvSpPr>
          <p:nvPr>
            <p:ph type="ftr" sz="quarter" idx="11"/>
          </p:nvPr>
        </p:nvSpPr>
        <p:spPr/>
        <p:txBody>
          <a:bodyPr/>
          <a:lstStyle/>
          <a:p>
            <a:pPr>
              <a:defRPr/>
            </a:pPr>
            <a:r>
              <a:rPr lang="en-US" dirty="0"/>
              <a:t>Dr. Ahmed Mateen</a:t>
            </a:r>
          </a:p>
        </p:txBody>
      </p:sp>
      <p:sp>
        <p:nvSpPr>
          <p:cNvPr id="8"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endParaRPr lang="en-US" dirty="0"/>
          </a:p>
        </p:txBody>
      </p:sp>
      <p:sp>
        <p:nvSpPr>
          <p:cNvPr id="3" name="Content Placeholder 2"/>
          <p:cNvSpPr>
            <a:spLocks noGrp="1"/>
          </p:cNvSpPr>
          <p:nvPr>
            <p:ph idx="1"/>
          </p:nvPr>
        </p:nvSpPr>
        <p:spPr/>
        <p:txBody>
          <a:bodyPr>
            <a:normAutofit/>
          </a:bodyPr>
          <a:lstStyle/>
          <a:p>
            <a:r>
              <a:rPr lang="en-US" sz="2400" dirty="0"/>
              <a:t>As discussed earlier that a* generates Λ, </a:t>
            </a:r>
            <a:r>
              <a:rPr lang="en-US" sz="2400" dirty="0" err="1"/>
              <a:t>a,aa,aaa,aaaa,aaaaa</a:t>
            </a:r>
            <a:r>
              <a:rPr lang="en-US" sz="2400" dirty="0"/>
              <a:t>,… and a</a:t>
            </a:r>
            <a:r>
              <a:rPr lang="en-US" sz="2400" baseline="30000" dirty="0"/>
              <a:t>+ </a:t>
            </a:r>
            <a:r>
              <a:rPr lang="en-US" sz="2400" dirty="0"/>
              <a:t>generates </a:t>
            </a:r>
            <a:r>
              <a:rPr lang="en-US" sz="2400" dirty="0" err="1"/>
              <a:t>a,aa,aaa,aaaa,aaaaa</a:t>
            </a:r>
            <a:r>
              <a:rPr lang="en-US" sz="2400" dirty="0"/>
              <a:t>,… so the language L1= {Λ, </a:t>
            </a:r>
            <a:r>
              <a:rPr lang="en-US" sz="2400" dirty="0" err="1"/>
              <a:t>a,aa,aaa,aaaa,aaaaa</a:t>
            </a:r>
            <a:r>
              <a:rPr lang="en-US" sz="2400" dirty="0"/>
              <a:t>, …} and L2= {</a:t>
            </a:r>
            <a:r>
              <a:rPr lang="en-US" sz="2400" dirty="0" err="1"/>
              <a:t>a,aa,aaa,aaaa,aaaaa</a:t>
            </a:r>
            <a:r>
              <a:rPr lang="en-US" sz="2400" dirty="0"/>
              <a:t>, …} can simply be expressed by a* and a</a:t>
            </a:r>
            <a:r>
              <a:rPr lang="en-US" sz="2400" baseline="30000" dirty="0"/>
              <a:t>+</a:t>
            </a:r>
            <a:r>
              <a:rPr lang="en-US" sz="2400" dirty="0"/>
              <a:t> respectively. a* and a</a:t>
            </a:r>
            <a:r>
              <a:rPr lang="en-US" sz="2400" baseline="30000" dirty="0"/>
              <a:t>+</a:t>
            </a:r>
            <a:r>
              <a:rPr lang="en-US" sz="2400" dirty="0"/>
              <a:t> are called Regular Expressions (RE) for L1 and L2 respectively.</a:t>
            </a:r>
          </a:p>
        </p:txBody>
      </p:sp>
      <p:sp>
        <p:nvSpPr>
          <p:cNvPr id="4" name="Date Placeholder 3"/>
          <p:cNvSpPr>
            <a:spLocks noGrp="1"/>
          </p:cNvSpPr>
          <p:nvPr>
            <p:ph type="dt" sz="half" idx="10"/>
          </p:nvPr>
        </p:nvSpPr>
        <p:spPr/>
        <p:txBody>
          <a:bodyPr/>
          <a:lstStyle/>
          <a:p>
            <a:pPr>
              <a:defRPr/>
            </a:pPr>
            <a:fld id="{FC4F0F92-8E16-453F-89B1-85EA3B8777B0}"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pPr algn="just"/>
            <a:r>
              <a:rPr lang="en-US" sz="2400" dirty="0"/>
              <a:t>With the small set of operators we build the entire regular expressions patterns.</a:t>
            </a:r>
          </a:p>
          <a:p>
            <a:pPr lvl="1" algn="just"/>
            <a:r>
              <a:rPr lang="en-US" sz="2000" dirty="0"/>
              <a:t>a* means 0 or more occurrences of a</a:t>
            </a:r>
          </a:p>
          <a:p>
            <a:pPr lvl="1" algn="just"/>
            <a:r>
              <a:rPr lang="en-US" sz="2000" dirty="0"/>
              <a:t>a</a:t>
            </a:r>
            <a:r>
              <a:rPr lang="en-US" sz="2000" baseline="30000" dirty="0"/>
              <a:t>+</a:t>
            </a:r>
            <a:r>
              <a:rPr lang="en-US" sz="2000" dirty="0"/>
              <a:t> means 1 or more occurrences of a</a:t>
            </a:r>
          </a:p>
          <a:p>
            <a:pPr lvl="1" algn="just"/>
            <a:r>
              <a:rPr lang="en-US" sz="2000" dirty="0"/>
              <a:t>a? means 0 or 1 occurrence of a</a:t>
            </a:r>
          </a:p>
          <a:p>
            <a:pPr lvl="1" algn="just"/>
            <a:r>
              <a:rPr lang="en-US" sz="2000" dirty="0"/>
              <a:t>[a-z] =&gt; a/b/c…z</a:t>
            </a:r>
          </a:p>
        </p:txBody>
      </p:sp>
      <p:sp>
        <p:nvSpPr>
          <p:cNvPr id="4" name="Date Placeholder 3"/>
          <p:cNvSpPr>
            <a:spLocks noGrp="1"/>
          </p:cNvSpPr>
          <p:nvPr>
            <p:ph type="dt" sz="half" idx="10"/>
          </p:nvPr>
        </p:nvSpPr>
        <p:spPr/>
        <p:txBody>
          <a:bodyPr/>
          <a:lstStyle/>
          <a:p>
            <a:pPr>
              <a:defRPr/>
            </a:pPr>
            <a:fld id="{66733E93-126F-43DA-B5CB-FD638C2A9BE7}"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Recommended Books</a:t>
            </a:r>
            <a:endParaRPr lang="en-US" dirty="0"/>
          </a:p>
        </p:txBody>
      </p:sp>
      <p:sp>
        <p:nvSpPr>
          <p:cNvPr id="3" name="Content Placeholder 2"/>
          <p:cNvSpPr>
            <a:spLocks noGrp="1"/>
          </p:cNvSpPr>
          <p:nvPr>
            <p:ph idx="1"/>
          </p:nvPr>
        </p:nvSpPr>
        <p:spPr/>
        <p:txBody>
          <a:bodyPr>
            <a:normAutofit/>
          </a:bodyPr>
          <a:lstStyle/>
          <a:p>
            <a:r>
              <a:rPr lang="en-US" sz="2400" dirty="0"/>
              <a:t>Introduction to Computer Theory, Denial Cohen, John Wiley &amp; Sons, Inc.</a:t>
            </a:r>
          </a:p>
          <a:p>
            <a:r>
              <a:rPr lang="en-US" sz="2400" dirty="0"/>
              <a:t>Theory of Automata By C.J. Martin</a:t>
            </a:r>
          </a:p>
          <a:p>
            <a:r>
              <a:rPr lang="en-US" sz="2400" dirty="0"/>
              <a:t>Introduction to Automata Theory, Languages &amp; Computation, J </a:t>
            </a:r>
            <a:r>
              <a:rPr lang="en-US" sz="2400" dirty="0" err="1"/>
              <a:t>Hopcraft</a:t>
            </a:r>
            <a:r>
              <a:rPr lang="en-US" sz="2400" dirty="0"/>
              <a:t>, D. </a:t>
            </a:r>
            <a:r>
              <a:rPr lang="en-US" sz="2400" dirty="0" err="1"/>
              <a:t>Ullman</a:t>
            </a:r>
            <a:endParaRPr lang="en-US" sz="2400" dirty="0"/>
          </a:p>
          <a:p>
            <a:r>
              <a:rPr lang="en-US" sz="2400" dirty="0"/>
              <a:t>Languages &amp; Machines, An Into to the Theory of Computer Science, 2/e Thomas A. </a:t>
            </a:r>
            <a:r>
              <a:rPr lang="en-US" sz="2400" dirty="0" err="1"/>
              <a:t>Sudkamp</a:t>
            </a:r>
            <a:r>
              <a:rPr lang="en-US" sz="2400" dirty="0"/>
              <a:t>, Addison Wesley.</a:t>
            </a:r>
          </a:p>
        </p:txBody>
      </p:sp>
      <p:sp>
        <p:nvSpPr>
          <p:cNvPr id="4" name="Date Placeholder 3"/>
          <p:cNvSpPr>
            <a:spLocks noGrp="1"/>
          </p:cNvSpPr>
          <p:nvPr>
            <p:ph type="dt" sz="half" idx="10"/>
          </p:nvPr>
        </p:nvSpPr>
        <p:spPr/>
        <p:txBody>
          <a:bodyPr/>
          <a:lstStyle/>
          <a:p>
            <a:pPr>
              <a:defRPr/>
            </a:pPr>
            <a:fld id="{95EB0403-7248-40F4-854C-7658768B9BB3}"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endParaRPr lang="en-US" dirty="0"/>
          </a:p>
        </p:txBody>
      </p:sp>
      <p:sp>
        <p:nvSpPr>
          <p:cNvPr id="3" name="Content Placeholder 2"/>
          <p:cNvSpPr>
            <a:spLocks noGrp="1"/>
          </p:cNvSpPr>
          <p:nvPr>
            <p:ph idx="1"/>
          </p:nvPr>
        </p:nvSpPr>
        <p:spPr/>
        <p:txBody>
          <a:bodyPr/>
          <a:lstStyle/>
          <a:p>
            <a:pPr algn="just"/>
            <a:r>
              <a:rPr lang="en-US" sz="2400" dirty="0"/>
              <a:t>The language can be defined by any of the expressions below:</a:t>
            </a:r>
          </a:p>
          <a:p>
            <a:pPr lvl="1" algn="just"/>
            <a:r>
              <a:rPr lang="en-US" sz="2000" dirty="0"/>
              <a:t>xx*, x</a:t>
            </a:r>
            <a:r>
              <a:rPr lang="en-US" sz="2000" baseline="30000" dirty="0"/>
              <a:t>+</a:t>
            </a:r>
            <a:r>
              <a:rPr lang="en-US" sz="2000" dirty="0"/>
              <a:t>, xx*x*, </a:t>
            </a:r>
            <a:r>
              <a:rPr lang="en-US" sz="2000" dirty="0" err="1"/>
              <a:t>x</a:t>
            </a:r>
            <a:r>
              <a:rPr lang="en-US" sz="2000" baseline="30000" dirty="0" err="1"/>
              <a:t>+</a:t>
            </a:r>
            <a:r>
              <a:rPr lang="en-US" sz="2000" dirty="0" err="1"/>
              <a:t>x</a:t>
            </a:r>
            <a:r>
              <a:rPr lang="en-US" sz="2000" dirty="0"/>
              <a:t>* =&gt;</a:t>
            </a:r>
          </a:p>
          <a:p>
            <a:pPr lvl="1" algn="just"/>
            <a:r>
              <a:rPr lang="en-US" sz="2000" dirty="0" err="1"/>
              <a:t>ab</a:t>
            </a:r>
            <a:r>
              <a:rPr lang="en-US" sz="2000" dirty="0"/>
              <a:t>*a =&gt;</a:t>
            </a:r>
          </a:p>
          <a:p>
            <a:pPr lvl="1" algn="just"/>
            <a:r>
              <a:rPr lang="en-US" sz="2000" dirty="0"/>
              <a:t>(</a:t>
            </a:r>
            <a:r>
              <a:rPr lang="en-US" sz="2000" dirty="0" err="1"/>
              <a:t>ab</a:t>
            </a:r>
            <a:r>
              <a:rPr lang="en-US" sz="2000" dirty="0"/>
              <a:t>)* =&gt;</a:t>
            </a:r>
          </a:p>
          <a:p>
            <a:pPr lvl="1" algn="just"/>
            <a:r>
              <a:rPr lang="en-US" sz="2000" dirty="0"/>
              <a:t>a*b* =&gt;</a:t>
            </a:r>
          </a:p>
          <a:p>
            <a:pPr lvl="1" algn="just"/>
            <a:r>
              <a:rPr lang="en-US" sz="2000" dirty="0"/>
              <a:t>a*b* in not equal to (</a:t>
            </a:r>
            <a:r>
              <a:rPr lang="en-US" sz="2000" dirty="0" err="1"/>
              <a:t>ab</a:t>
            </a:r>
            <a:r>
              <a:rPr lang="en-US" sz="2000" dirty="0"/>
              <a:t>)*</a:t>
            </a:r>
          </a:p>
          <a:p>
            <a:pPr lvl="1" algn="just"/>
            <a:r>
              <a:rPr lang="en-US" sz="2000" dirty="0"/>
              <a:t>sign? (0/[1-9] digit*)</a:t>
            </a:r>
          </a:p>
        </p:txBody>
      </p:sp>
      <p:sp>
        <p:nvSpPr>
          <p:cNvPr id="4" name="Date Placeholder 3"/>
          <p:cNvSpPr>
            <a:spLocks noGrp="1"/>
          </p:cNvSpPr>
          <p:nvPr>
            <p:ph type="dt" sz="half" idx="10"/>
          </p:nvPr>
        </p:nvSpPr>
        <p:spPr/>
        <p:txBody>
          <a:bodyPr/>
          <a:lstStyle/>
          <a:p>
            <a:pPr>
              <a:defRPr/>
            </a:pPr>
            <a:fld id="{A749B511-C31F-4A83-9903-862D99F588FF}"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normAutofit/>
          </a:bodyPr>
          <a:lstStyle/>
          <a:p>
            <a:pPr algn="just"/>
            <a:r>
              <a:rPr lang="en-US" sz="2400" dirty="0"/>
              <a:t>We now introduce another use of plus sign</a:t>
            </a:r>
          </a:p>
          <a:p>
            <a:pPr lvl="1" algn="just"/>
            <a:r>
              <a:rPr lang="en-US" sz="2000" dirty="0" err="1"/>
              <a:t>x+y</a:t>
            </a:r>
            <a:r>
              <a:rPr lang="en-US" sz="2000" dirty="0"/>
              <a:t> where x and y are string of characters from an alphabet we mean either “x” or “y”</a:t>
            </a:r>
          </a:p>
          <a:p>
            <a:pPr algn="just"/>
            <a:r>
              <a:rPr lang="en-US" sz="2400" dirty="0"/>
              <a:t>Example 1:</a:t>
            </a:r>
          </a:p>
          <a:p>
            <a:pPr lvl="1" algn="just"/>
            <a:r>
              <a:rPr lang="en-US" sz="2000" dirty="0"/>
              <a:t>Consider the language T defined over the alphabet Σ = {a b c}: T = {a c </a:t>
            </a:r>
            <a:r>
              <a:rPr lang="en-US" sz="2000" dirty="0" err="1"/>
              <a:t>ab</a:t>
            </a:r>
            <a:r>
              <a:rPr lang="en-US" sz="2000" dirty="0"/>
              <a:t> </a:t>
            </a:r>
            <a:r>
              <a:rPr lang="en-US" sz="2000" dirty="0" err="1"/>
              <a:t>cb</a:t>
            </a:r>
            <a:r>
              <a:rPr lang="en-US" sz="2000" dirty="0"/>
              <a:t> </a:t>
            </a:r>
            <a:r>
              <a:rPr lang="en-US" sz="2000" dirty="0" err="1"/>
              <a:t>abb</a:t>
            </a:r>
            <a:r>
              <a:rPr lang="en-US" sz="2000" dirty="0"/>
              <a:t> </a:t>
            </a:r>
            <a:r>
              <a:rPr lang="en-US" sz="2000" dirty="0" err="1"/>
              <a:t>cbb</a:t>
            </a:r>
            <a:r>
              <a:rPr lang="en-US" sz="2000" dirty="0"/>
              <a:t> </a:t>
            </a:r>
            <a:r>
              <a:rPr lang="en-US" sz="2000" dirty="0" err="1"/>
              <a:t>abbb</a:t>
            </a:r>
            <a:r>
              <a:rPr lang="en-US" sz="2000" dirty="0"/>
              <a:t> </a:t>
            </a:r>
            <a:r>
              <a:rPr lang="en-US" sz="2000" dirty="0" err="1"/>
              <a:t>cbbb</a:t>
            </a:r>
            <a:r>
              <a:rPr lang="en-US" sz="2000" dirty="0"/>
              <a:t> </a:t>
            </a:r>
            <a:r>
              <a:rPr lang="en-US" sz="2000" dirty="0" err="1"/>
              <a:t>abbbb</a:t>
            </a:r>
            <a:r>
              <a:rPr lang="en-US" sz="2000" dirty="0"/>
              <a:t> </a:t>
            </a:r>
            <a:r>
              <a:rPr lang="en-US" sz="2000" dirty="0" err="1"/>
              <a:t>cbbbb</a:t>
            </a:r>
            <a:r>
              <a:rPr lang="en-US" sz="2000" dirty="0"/>
              <a:t>…..}</a:t>
            </a:r>
          </a:p>
          <a:p>
            <a:pPr lvl="1" algn="just"/>
            <a:r>
              <a:rPr lang="en-US" sz="2000" dirty="0"/>
              <a:t>All the words begin with an a or c and then are followed by some number of </a:t>
            </a:r>
            <a:r>
              <a:rPr lang="en-US" sz="2000" dirty="0" err="1"/>
              <a:t>b’s</a:t>
            </a:r>
            <a:r>
              <a:rPr lang="en-US" sz="2000" dirty="0"/>
              <a:t>, we may write this T = language((</a:t>
            </a:r>
            <a:r>
              <a:rPr lang="en-US" sz="2000" dirty="0" err="1"/>
              <a:t>a+c</a:t>
            </a:r>
            <a:r>
              <a:rPr lang="en-US" sz="2000" dirty="0"/>
              <a:t>)b*)</a:t>
            </a:r>
          </a:p>
        </p:txBody>
      </p:sp>
      <p:sp>
        <p:nvSpPr>
          <p:cNvPr id="4" name="Date Placeholder 3"/>
          <p:cNvSpPr>
            <a:spLocks noGrp="1"/>
          </p:cNvSpPr>
          <p:nvPr>
            <p:ph type="dt" sz="half" idx="10"/>
          </p:nvPr>
        </p:nvSpPr>
        <p:spPr/>
        <p:txBody>
          <a:bodyPr/>
          <a:lstStyle/>
          <a:p>
            <a:pPr>
              <a:defRPr/>
            </a:pPr>
            <a:fld id="{4669A618-CA6E-4765-821B-E3B081F7EA1F}"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normAutofit/>
          </a:bodyPr>
          <a:lstStyle/>
          <a:p>
            <a:pPr algn="just"/>
            <a:r>
              <a:rPr lang="en-US" sz="2400" dirty="0"/>
              <a:t>Example 2:</a:t>
            </a:r>
          </a:p>
          <a:p>
            <a:pPr lvl="1" algn="just"/>
            <a:r>
              <a:rPr lang="en-US" sz="2000" dirty="0"/>
              <a:t>Consider a finite language L that contains all the strings of </a:t>
            </a:r>
            <a:r>
              <a:rPr lang="en-US" sz="2000" dirty="0" err="1"/>
              <a:t>a’s</a:t>
            </a:r>
            <a:r>
              <a:rPr lang="en-US" sz="2000" dirty="0"/>
              <a:t> and </a:t>
            </a:r>
            <a:r>
              <a:rPr lang="en-US" sz="2000" dirty="0" err="1"/>
              <a:t>b’s</a:t>
            </a:r>
            <a:r>
              <a:rPr lang="en-US" sz="2000" dirty="0"/>
              <a:t> of length three exactly: L = {</a:t>
            </a:r>
            <a:r>
              <a:rPr lang="en-US" sz="2000" dirty="0" err="1"/>
              <a:t>aaa</a:t>
            </a:r>
            <a:r>
              <a:rPr lang="en-US" sz="2000" dirty="0"/>
              <a:t> </a:t>
            </a:r>
            <a:r>
              <a:rPr lang="en-US" sz="2000" dirty="0" err="1"/>
              <a:t>aab</a:t>
            </a:r>
            <a:r>
              <a:rPr lang="en-US" sz="2000" dirty="0"/>
              <a:t> </a:t>
            </a:r>
            <a:r>
              <a:rPr lang="en-US" sz="2000" dirty="0" err="1"/>
              <a:t>aba</a:t>
            </a:r>
            <a:r>
              <a:rPr lang="en-US" sz="2000" dirty="0"/>
              <a:t> </a:t>
            </a:r>
            <a:r>
              <a:rPr lang="en-US" sz="2000" dirty="0" err="1"/>
              <a:t>abb</a:t>
            </a:r>
            <a:r>
              <a:rPr lang="en-US" sz="2000" dirty="0"/>
              <a:t> baa </a:t>
            </a:r>
            <a:r>
              <a:rPr lang="en-US" sz="2000" dirty="0" err="1"/>
              <a:t>bab</a:t>
            </a:r>
            <a:r>
              <a:rPr lang="en-US" sz="2000" dirty="0"/>
              <a:t> </a:t>
            </a:r>
            <a:r>
              <a:rPr lang="en-US" sz="2000" dirty="0" err="1"/>
              <a:t>bba</a:t>
            </a:r>
            <a:r>
              <a:rPr lang="en-US" sz="2000" dirty="0"/>
              <a:t> </a:t>
            </a:r>
            <a:r>
              <a:rPr lang="en-US" sz="2000" dirty="0" err="1"/>
              <a:t>bbb</a:t>
            </a:r>
            <a:r>
              <a:rPr lang="en-US" sz="2000" dirty="0"/>
              <a:t>}</a:t>
            </a:r>
          </a:p>
          <a:p>
            <a:pPr lvl="1" algn="just"/>
            <a:r>
              <a:rPr lang="en-US" sz="2000" dirty="0"/>
              <a:t>The first letter of each word in L is either an </a:t>
            </a:r>
            <a:r>
              <a:rPr lang="en-US" sz="2000" i="1" dirty="0"/>
              <a:t>a or a b, </a:t>
            </a:r>
            <a:r>
              <a:rPr lang="en-US" sz="2000" dirty="0"/>
              <a:t>same is the case with the other 2 letters.</a:t>
            </a:r>
          </a:p>
          <a:p>
            <a:pPr lvl="1" algn="just"/>
            <a:r>
              <a:rPr lang="en-US" sz="2000" dirty="0"/>
              <a:t>So we may write L = language((</a:t>
            </a:r>
            <a:r>
              <a:rPr lang="en-US" sz="2000" dirty="0" err="1"/>
              <a:t>a+b</a:t>
            </a:r>
            <a:r>
              <a:rPr lang="en-US" sz="2000" dirty="0"/>
              <a:t>)(</a:t>
            </a:r>
            <a:r>
              <a:rPr lang="en-US" sz="2000" dirty="0" err="1"/>
              <a:t>a+b</a:t>
            </a:r>
            <a:r>
              <a:rPr lang="en-US" sz="2000" dirty="0"/>
              <a:t>)(</a:t>
            </a:r>
            <a:r>
              <a:rPr lang="en-US" sz="2000" dirty="0" err="1"/>
              <a:t>a+b</a:t>
            </a:r>
            <a:r>
              <a:rPr lang="en-US" sz="2000" dirty="0"/>
              <a:t>)) </a:t>
            </a:r>
          </a:p>
          <a:p>
            <a:pPr lvl="1" algn="just"/>
            <a:r>
              <a:rPr lang="en-US" sz="2000" dirty="0"/>
              <a:t>L= language(</a:t>
            </a:r>
            <a:r>
              <a:rPr lang="en-US" sz="2000" dirty="0" err="1"/>
              <a:t>a+b</a:t>
            </a:r>
            <a:r>
              <a:rPr lang="en-US" sz="2000" dirty="0"/>
              <a:t>)</a:t>
            </a:r>
            <a:r>
              <a:rPr lang="en-US" sz="2000" baseline="30000" dirty="0"/>
              <a:t>3</a:t>
            </a:r>
            <a:endParaRPr lang="en-US" sz="2000" dirty="0"/>
          </a:p>
        </p:txBody>
      </p:sp>
      <p:sp>
        <p:nvSpPr>
          <p:cNvPr id="4" name="Date Placeholder 3"/>
          <p:cNvSpPr>
            <a:spLocks noGrp="1"/>
          </p:cNvSpPr>
          <p:nvPr>
            <p:ph type="dt" sz="half" idx="10"/>
          </p:nvPr>
        </p:nvSpPr>
        <p:spPr/>
        <p:txBody>
          <a:bodyPr/>
          <a:lstStyle/>
          <a:p>
            <a:pPr>
              <a:defRPr/>
            </a:pPr>
            <a:fld id="{73BCD363-5F13-420A-813E-4E8D51B537B8}"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pPr lvl="1"/>
            <a:r>
              <a:rPr lang="en-US" dirty="0"/>
              <a:t>If we want to define the set of all seven letter strings of </a:t>
            </a:r>
            <a:r>
              <a:rPr lang="en-US" dirty="0" err="1"/>
              <a:t>a’s</a:t>
            </a:r>
            <a:r>
              <a:rPr lang="en-US" dirty="0"/>
              <a:t> and </a:t>
            </a:r>
            <a:r>
              <a:rPr lang="en-US" dirty="0" err="1"/>
              <a:t>b’s</a:t>
            </a:r>
            <a:r>
              <a:rPr lang="en-US" dirty="0"/>
              <a:t>, we may could write</a:t>
            </a:r>
          </a:p>
          <a:p>
            <a:pPr lvl="2"/>
            <a:r>
              <a:rPr lang="en-US" dirty="0"/>
              <a:t>L= language(</a:t>
            </a:r>
            <a:r>
              <a:rPr lang="en-US" dirty="0" err="1"/>
              <a:t>a+b</a:t>
            </a:r>
            <a:r>
              <a:rPr lang="en-US" dirty="0"/>
              <a:t>)</a:t>
            </a:r>
            <a:r>
              <a:rPr lang="en-US" baseline="30000" dirty="0"/>
              <a:t>7</a:t>
            </a:r>
            <a:endParaRPr lang="en-US" dirty="0"/>
          </a:p>
          <a:p>
            <a:pPr lvl="1"/>
            <a:r>
              <a:rPr lang="en-US" dirty="0"/>
              <a:t>If we want to refer to the set of all possible strings of </a:t>
            </a:r>
            <a:r>
              <a:rPr lang="en-US" dirty="0" err="1"/>
              <a:t>a’s</a:t>
            </a:r>
            <a:r>
              <a:rPr lang="en-US" dirty="0"/>
              <a:t> and </a:t>
            </a:r>
            <a:r>
              <a:rPr lang="en-US" dirty="0" err="1"/>
              <a:t>b’s</a:t>
            </a:r>
            <a:r>
              <a:rPr lang="en-US" dirty="0"/>
              <a:t> of any length, we may could write</a:t>
            </a:r>
          </a:p>
          <a:p>
            <a:pPr lvl="2"/>
            <a:r>
              <a:rPr lang="en-US" dirty="0"/>
              <a:t>L= language(</a:t>
            </a:r>
            <a:r>
              <a:rPr lang="en-US" dirty="0" err="1"/>
              <a:t>a+b</a:t>
            </a:r>
            <a:r>
              <a:rPr lang="en-US" dirty="0"/>
              <a:t>)*</a:t>
            </a:r>
          </a:p>
          <a:p>
            <a:pPr lvl="1"/>
            <a:r>
              <a:rPr lang="en-US" dirty="0"/>
              <a:t>We can describe all the words that begin with the letter a</a:t>
            </a:r>
          </a:p>
          <a:p>
            <a:pPr lvl="2"/>
            <a:r>
              <a:rPr lang="en-US" dirty="0"/>
              <a:t>a(</a:t>
            </a:r>
            <a:r>
              <a:rPr lang="en-US" dirty="0" err="1"/>
              <a:t>a+b</a:t>
            </a:r>
            <a:r>
              <a:rPr lang="en-US" dirty="0"/>
              <a:t>)*</a:t>
            </a:r>
          </a:p>
        </p:txBody>
      </p:sp>
      <p:sp>
        <p:nvSpPr>
          <p:cNvPr id="4" name="Date Placeholder 3"/>
          <p:cNvSpPr>
            <a:spLocks noGrp="1"/>
          </p:cNvSpPr>
          <p:nvPr>
            <p:ph type="dt" sz="half" idx="10"/>
          </p:nvPr>
        </p:nvSpPr>
        <p:spPr/>
        <p:txBody>
          <a:bodyPr/>
          <a:lstStyle/>
          <a:p>
            <a:pPr>
              <a:defRPr/>
            </a:pPr>
            <a:fld id="{8A8450EF-A932-4EE4-84C0-046A371BE1A5}"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pPr lvl="1" algn="just"/>
            <a:r>
              <a:rPr lang="en-US" sz="2000" dirty="0"/>
              <a:t>Similarly, we can describe all the words that begin with the letter a and end with letter b simply as</a:t>
            </a:r>
          </a:p>
          <a:p>
            <a:pPr lvl="2" algn="just"/>
            <a:r>
              <a:rPr lang="en-US" sz="1800" dirty="0"/>
              <a:t>a(</a:t>
            </a:r>
            <a:r>
              <a:rPr lang="en-US" sz="1800" dirty="0" err="1"/>
              <a:t>a+b</a:t>
            </a:r>
            <a:r>
              <a:rPr lang="en-US" sz="1800" dirty="0"/>
              <a:t>)*b</a:t>
            </a:r>
          </a:p>
          <a:p>
            <a:pPr algn="just"/>
            <a:r>
              <a:rPr lang="en-US" sz="2400" dirty="0"/>
              <a:t>Remove ambiguity altogether</a:t>
            </a:r>
          </a:p>
          <a:p>
            <a:pPr algn="just"/>
            <a:r>
              <a:rPr lang="en-US" sz="2400" dirty="0"/>
              <a:t>Formal way to define the lexical specifications of a language</a:t>
            </a:r>
          </a:p>
        </p:txBody>
      </p:sp>
      <p:sp>
        <p:nvSpPr>
          <p:cNvPr id="4" name="Date Placeholder 3"/>
          <p:cNvSpPr>
            <a:spLocks noGrp="1"/>
          </p:cNvSpPr>
          <p:nvPr>
            <p:ph type="dt" sz="half" idx="10"/>
          </p:nvPr>
        </p:nvSpPr>
        <p:spPr/>
        <p:txBody>
          <a:bodyPr/>
          <a:lstStyle/>
          <a:p>
            <a:pPr>
              <a:defRPr/>
            </a:pPr>
            <a:fld id="{BF16D293-76DC-4BC6-A86D-F8F48BE2C880}"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pPr algn="just"/>
            <a:r>
              <a:rPr lang="en-US" sz="2400" dirty="0"/>
              <a:t>Called expressions on account of similarity with arithmetic expressions</a:t>
            </a:r>
          </a:p>
          <a:p>
            <a:pPr lvl="1" algn="just"/>
            <a:r>
              <a:rPr lang="en-US" sz="2000" dirty="0"/>
              <a:t>Use *, + and ()</a:t>
            </a:r>
          </a:p>
          <a:p>
            <a:pPr algn="just"/>
            <a:r>
              <a:rPr lang="en-US" sz="2400" dirty="0"/>
              <a:t>* shows repetition</a:t>
            </a:r>
          </a:p>
          <a:p>
            <a:pPr algn="just"/>
            <a:r>
              <a:rPr lang="en-US" sz="2400" dirty="0"/>
              <a:t>+ presents choice or disjunction</a:t>
            </a:r>
          </a:p>
          <a:p>
            <a:pPr algn="just"/>
            <a:r>
              <a:rPr lang="en-US" sz="2400" dirty="0"/>
              <a:t>() used for grouping</a:t>
            </a:r>
          </a:p>
        </p:txBody>
      </p:sp>
      <p:sp>
        <p:nvSpPr>
          <p:cNvPr id="4" name="Date Placeholder 3"/>
          <p:cNvSpPr>
            <a:spLocks noGrp="1"/>
          </p:cNvSpPr>
          <p:nvPr>
            <p:ph type="dt" sz="half" idx="10"/>
          </p:nvPr>
        </p:nvSpPr>
        <p:spPr/>
        <p:txBody>
          <a:bodyPr/>
          <a:lstStyle/>
          <a:p>
            <a:pPr>
              <a:defRPr/>
            </a:pPr>
            <a:fld id="{6EA13F71-2416-47BA-839A-9AD52E6D805A}"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endParaRPr lang="en-US" dirty="0"/>
          </a:p>
        </p:txBody>
      </p:sp>
      <p:sp>
        <p:nvSpPr>
          <p:cNvPr id="3" name="Content Placeholder 2"/>
          <p:cNvSpPr>
            <a:spLocks noGrp="1"/>
          </p:cNvSpPr>
          <p:nvPr>
            <p:ph idx="1"/>
          </p:nvPr>
        </p:nvSpPr>
        <p:spPr/>
        <p:txBody>
          <a:bodyPr/>
          <a:lstStyle/>
          <a:p>
            <a:pPr algn="just"/>
            <a:r>
              <a:rPr lang="en-US" sz="2400" dirty="0"/>
              <a:t>Given </a:t>
            </a:r>
            <a:r>
              <a:rPr lang="el-GR" sz="2400" dirty="0"/>
              <a:t>Σ = {</a:t>
            </a:r>
            <a:r>
              <a:rPr lang="en-US" sz="2400" dirty="0" err="1"/>
              <a:t>a,b</a:t>
            </a:r>
            <a:r>
              <a:rPr lang="en-US" sz="2400" dirty="0"/>
              <a:t>}</a:t>
            </a:r>
          </a:p>
          <a:p>
            <a:pPr algn="just"/>
            <a:r>
              <a:rPr lang="en-US" sz="2400" dirty="0"/>
              <a:t>a* = {</a:t>
            </a:r>
            <a:r>
              <a:rPr lang="el-GR" sz="2400" dirty="0"/>
              <a:t>Λ, </a:t>
            </a:r>
            <a:r>
              <a:rPr lang="en-US" sz="2400" dirty="0" err="1"/>
              <a:t>a,aa,aaa,aaa,aaaa,aaaaa</a:t>
            </a:r>
            <a:r>
              <a:rPr lang="en-US" sz="2400" dirty="0"/>
              <a:t>, …}</a:t>
            </a:r>
          </a:p>
          <a:p>
            <a:pPr algn="just"/>
            <a:r>
              <a:rPr lang="en-US" sz="2400" dirty="0" err="1"/>
              <a:t>ab</a:t>
            </a:r>
            <a:r>
              <a:rPr lang="en-US" sz="2400" dirty="0"/>
              <a:t>* = {a, </a:t>
            </a:r>
            <a:r>
              <a:rPr lang="en-US" sz="2400" dirty="0" err="1"/>
              <a:t>ab,abb,abbb,abbbb</a:t>
            </a:r>
            <a:r>
              <a:rPr lang="en-US" sz="2400" dirty="0"/>
              <a:t>, …}</a:t>
            </a:r>
          </a:p>
          <a:p>
            <a:pPr algn="just"/>
            <a:r>
              <a:rPr lang="en-US" sz="2400" dirty="0" err="1"/>
              <a:t>a+b</a:t>
            </a:r>
            <a:r>
              <a:rPr lang="en-US" sz="2400" dirty="0"/>
              <a:t> = {a/b}</a:t>
            </a:r>
          </a:p>
          <a:p>
            <a:pPr algn="just"/>
            <a:r>
              <a:rPr lang="de-DE" sz="2400" dirty="0"/>
              <a:t>(ab)* = {Λ, ab, abab, ababab, …}</a:t>
            </a:r>
          </a:p>
          <a:p>
            <a:pPr algn="just"/>
            <a:r>
              <a:rPr lang="en-US" sz="2400" dirty="0"/>
              <a:t>(</a:t>
            </a:r>
            <a:r>
              <a:rPr lang="en-US" sz="2400" dirty="0" err="1"/>
              <a:t>a+b</a:t>
            </a:r>
            <a:r>
              <a:rPr lang="en-US" sz="2400" dirty="0"/>
              <a:t>)* = {Λ, any string of </a:t>
            </a:r>
            <a:r>
              <a:rPr lang="en-US" sz="2400" dirty="0" err="1"/>
              <a:t>a’s</a:t>
            </a:r>
            <a:r>
              <a:rPr lang="en-US" sz="2400" dirty="0"/>
              <a:t> and </a:t>
            </a:r>
            <a:r>
              <a:rPr lang="en-US" sz="2400" dirty="0" err="1"/>
              <a:t>b’s</a:t>
            </a:r>
            <a:r>
              <a:rPr lang="en-US" sz="2400" dirty="0"/>
              <a:t>}</a:t>
            </a:r>
          </a:p>
        </p:txBody>
      </p:sp>
      <p:sp>
        <p:nvSpPr>
          <p:cNvPr id="4" name="Date Placeholder 3"/>
          <p:cNvSpPr>
            <a:spLocks noGrp="1"/>
          </p:cNvSpPr>
          <p:nvPr>
            <p:ph type="dt" sz="half" idx="10"/>
          </p:nvPr>
        </p:nvSpPr>
        <p:spPr/>
        <p:txBody>
          <a:bodyPr/>
          <a:lstStyle/>
          <a:p>
            <a:pPr>
              <a:defRPr/>
            </a:pPr>
            <a:fld id="{0F37F3CB-F2C1-4E9B-A683-387D36FD3FCF}"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pPr algn="just"/>
            <a:r>
              <a:rPr lang="en-US" sz="2400" dirty="0"/>
              <a:t>The symbols that appear in the regular expressions are;</a:t>
            </a:r>
          </a:p>
          <a:p>
            <a:pPr lvl="1" algn="just"/>
            <a:r>
              <a:rPr lang="en-US" sz="2000" dirty="0"/>
              <a:t>the letters of the alphabet Σ,</a:t>
            </a:r>
          </a:p>
          <a:p>
            <a:pPr lvl="1" algn="just"/>
            <a:r>
              <a:rPr lang="en-US" sz="2000" dirty="0"/>
              <a:t>the symbol for </a:t>
            </a:r>
            <a:r>
              <a:rPr lang="el-GR" sz="2000" dirty="0"/>
              <a:t>Λ,</a:t>
            </a:r>
          </a:p>
          <a:p>
            <a:pPr lvl="1" algn="just"/>
            <a:r>
              <a:rPr lang="en-US" sz="2000" dirty="0"/>
              <a:t>Parentheses (),</a:t>
            </a:r>
          </a:p>
          <a:p>
            <a:pPr lvl="1" algn="just"/>
            <a:r>
              <a:rPr lang="en-US" sz="2000" dirty="0"/>
              <a:t>the star operator *, and</a:t>
            </a:r>
          </a:p>
          <a:p>
            <a:pPr lvl="1" algn="just"/>
            <a:r>
              <a:rPr lang="en-US" sz="2000" dirty="0"/>
              <a:t>the plus sign +</a:t>
            </a:r>
          </a:p>
        </p:txBody>
      </p:sp>
      <p:sp>
        <p:nvSpPr>
          <p:cNvPr id="4" name="Date Placeholder 3"/>
          <p:cNvSpPr>
            <a:spLocks noGrp="1"/>
          </p:cNvSpPr>
          <p:nvPr>
            <p:ph type="dt" sz="half" idx="10"/>
          </p:nvPr>
        </p:nvSpPr>
        <p:spPr/>
        <p:txBody>
          <a:bodyPr/>
          <a:lstStyle/>
          <a:p>
            <a:pPr>
              <a:defRPr/>
            </a:pPr>
            <a:fld id="{7B3BEB39-E38D-4FE7-BAA7-3F3E1C9C8E73}"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normAutofit/>
          </a:bodyPr>
          <a:lstStyle/>
          <a:p>
            <a:pPr algn="just"/>
            <a:r>
              <a:rPr lang="en-US" sz="2400" dirty="0"/>
              <a:t>The set of regular expression is defined by following rules</a:t>
            </a:r>
          </a:p>
          <a:p>
            <a:pPr marL="914400" lvl="1" indent="-457200" algn="just">
              <a:buFont typeface="+mj-lt"/>
              <a:buAutoNum type="arabicPeriod"/>
            </a:pPr>
            <a:r>
              <a:rPr lang="en-US" sz="2000" dirty="0"/>
              <a:t>Every letter of Σ and Λ is a regular expression</a:t>
            </a:r>
          </a:p>
          <a:p>
            <a:pPr marL="914400" lvl="1" indent="-457200" algn="just">
              <a:buFont typeface="+mj-lt"/>
              <a:buAutoNum type="arabicPeriod"/>
            </a:pPr>
            <a:r>
              <a:rPr lang="en-US" sz="2000" dirty="0"/>
              <a:t>If r1 and r2 are regular expressions, then so are</a:t>
            </a:r>
          </a:p>
          <a:p>
            <a:pPr lvl="2" algn="just"/>
            <a:r>
              <a:rPr lang="en-US" sz="1800" dirty="0"/>
              <a:t>(r</a:t>
            </a:r>
            <a:r>
              <a:rPr lang="en-US" sz="1200" dirty="0"/>
              <a:t>1</a:t>
            </a:r>
            <a:r>
              <a:rPr lang="en-US" sz="1800" dirty="0"/>
              <a:t>)</a:t>
            </a:r>
          </a:p>
          <a:p>
            <a:pPr lvl="2" algn="just"/>
            <a:r>
              <a:rPr lang="en-US" sz="1800" dirty="0"/>
              <a:t>r</a:t>
            </a:r>
            <a:r>
              <a:rPr lang="en-US" sz="1200" dirty="0"/>
              <a:t>1</a:t>
            </a:r>
            <a:r>
              <a:rPr lang="en-US" sz="1800" dirty="0"/>
              <a:t>r</a:t>
            </a:r>
            <a:r>
              <a:rPr lang="en-US" sz="1200" dirty="0"/>
              <a:t>2</a:t>
            </a:r>
            <a:endParaRPr lang="en-US" sz="1800" dirty="0"/>
          </a:p>
          <a:p>
            <a:pPr lvl="2" algn="just"/>
            <a:r>
              <a:rPr lang="en-US" sz="1800" dirty="0"/>
              <a:t>r</a:t>
            </a:r>
            <a:r>
              <a:rPr lang="en-US" sz="1200" dirty="0"/>
              <a:t>1</a:t>
            </a:r>
            <a:r>
              <a:rPr lang="en-US" sz="1800" dirty="0"/>
              <a:t>+ r</a:t>
            </a:r>
            <a:r>
              <a:rPr lang="en-US" sz="1200" dirty="0"/>
              <a:t>2</a:t>
            </a:r>
            <a:endParaRPr lang="en-US" sz="1800" dirty="0"/>
          </a:p>
          <a:p>
            <a:pPr lvl="2" algn="just"/>
            <a:r>
              <a:rPr lang="en-US" sz="1800" dirty="0"/>
              <a:t>r</a:t>
            </a:r>
            <a:r>
              <a:rPr lang="en-US" sz="1200" dirty="0"/>
              <a:t>1</a:t>
            </a:r>
            <a:r>
              <a:rPr lang="en-US" sz="1800" dirty="0"/>
              <a:t>*</a:t>
            </a:r>
          </a:p>
          <a:p>
            <a:pPr marL="914400" lvl="1" indent="-457200" algn="just">
              <a:buFont typeface="+mj-lt"/>
              <a:buAutoNum type="arabicPeriod"/>
            </a:pPr>
            <a:r>
              <a:rPr lang="en-US" sz="2000" dirty="0"/>
              <a:t>Nothing else is a regular expression</a:t>
            </a:r>
          </a:p>
        </p:txBody>
      </p:sp>
      <p:sp>
        <p:nvSpPr>
          <p:cNvPr id="4" name="Date Placeholder 3"/>
          <p:cNvSpPr>
            <a:spLocks noGrp="1"/>
          </p:cNvSpPr>
          <p:nvPr>
            <p:ph type="dt" sz="half" idx="10"/>
          </p:nvPr>
        </p:nvSpPr>
        <p:spPr/>
        <p:txBody>
          <a:bodyPr/>
          <a:lstStyle/>
          <a:p>
            <a:pPr>
              <a:defRPr/>
            </a:pPr>
            <a:fld id="{405A3D26-6D0B-40AF-98D0-F194189DB3C6}"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endParaRPr lang="en-US" dirty="0"/>
          </a:p>
        </p:txBody>
      </p:sp>
      <p:sp>
        <p:nvSpPr>
          <p:cNvPr id="3" name="Content Placeholder 2"/>
          <p:cNvSpPr>
            <a:spLocks noGrp="1"/>
          </p:cNvSpPr>
          <p:nvPr>
            <p:ph idx="1"/>
          </p:nvPr>
        </p:nvSpPr>
        <p:spPr/>
        <p:txBody>
          <a:bodyPr/>
          <a:lstStyle/>
          <a:p>
            <a:pPr algn="just"/>
            <a:r>
              <a:rPr lang="en-US" sz="2400" dirty="0"/>
              <a:t>Whether following are REs? if so what languages do they generate?</a:t>
            </a:r>
          </a:p>
          <a:p>
            <a:pPr lvl="1" algn="just"/>
            <a:r>
              <a:rPr lang="en-US" sz="2000" dirty="0"/>
              <a:t>bb(</a:t>
            </a:r>
            <a:r>
              <a:rPr lang="en-US" sz="2000" dirty="0" err="1"/>
              <a:t>a+b</a:t>
            </a:r>
            <a:r>
              <a:rPr lang="en-US" sz="2000" dirty="0"/>
              <a:t>)</a:t>
            </a:r>
          </a:p>
          <a:p>
            <a:pPr lvl="1" algn="just"/>
            <a:r>
              <a:rPr lang="en-US" sz="2000" dirty="0"/>
              <a:t>(</a:t>
            </a:r>
            <a:r>
              <a:rPr lang="en-US" sz="2000" dirty="0" err="1"/>
              <a:t>a+b</a:t>
            </a:r>
            <a:r>
              <a:rPr lang="en-US" sz="2000" dirty="0"/>
              <a:t>)(</a:t>
            </a:r>
            <a:r>
              <a:rPr lang="en-US" sz="2000" dirty="0" err="1"/>
              <a:t>a+b</a:t>
            </a:r>
            <a:r>
              <a:rPr lang="en-US" sz="2000" dirty="0"/>
              <a:t>)(</a:t>
            </a:r>
            <a:r>
              <a:rPr lang="en-US" sz="2000" dirty="0" err="1"/>
              <a:t>a+b</a:t>
            </a:r>
            <a:r>
              <a:rPr lang="en-US" sz="2000" dirty="0"/>
              <a:t>)</a:t>
            </a:r>
          </a:p>
          <a:p>
            <a:pPr lvl="1" algn="just"/>
            <a:r>
              <a:rPr lang="en-US" sz="2000" dirty="0"/>
              <a:t>(</a:t>
            </a:r>
            <a:r>
              <a:rPr lang="en-US" sz="2000" dirty="0" err="1"/>
              <a:t>a+b</a:t>
            </a:r>
            <a:r>
              <a:rPr lang="en-US" sz="2000" dirty="0"/>
              <a:t>)*</a:t>
            </a:r>
            <a:r>
              <a:rPr lang="en-US" sz="2000" dirty="0" err="1"/>
              <a:t>ba</a:t>
            </a:r>
            <a:endParaRPr lang="en-US" sz="2000" dirty="0"/>
          </a:p>
          <a:p>
            <a:pPr lvl="1" algn="just"/>
            <a:r>
              <a:rPr lang="en-US" sz="2000" dirty="0"/>
              <a:t>(</a:t>
            </a:r>
            <a:r>
              <a:rPr lang="en-US" sz="2000" dirty="0" err="1"/>
              <a:t>a+b</a:t>
            </a:r>
            <a:r>
              <a:rPr lang="en-US" sz="2000" dirty="0"/>
              <a:t>)*a(</a:t>
            </a:r>
            <a:r>
              <a:rPr lang="en-US" sz="2000" dirty="0" err="1"/>
              <a:t>a+b</a:t>
            </a:r>
            <a:r>
              <a:rPr lang="en-US" sz="2000" dirty="0"/>
              <a:t>)*</a:t>
            </a:r>
          </a:p>
          <a:p>
            <a:pPr lvl="1" algn="just"/>
            <a:r>
              <a:rPr lang="en-US" sz="2000" dirty="0"/>
              <a:t>(</a:t>
            </a:r>
            <a:r>
              <a:rPr lang="en-US" sz="2000" dirty="0" err="1"/>
              <a:t>a+b</a:t>
            </a:r>
            <a:r>
              <a:rPr lang="en-US" sz="2000" dirty="0"/>
              <a:t>)*</a:t>
            </a:r>
            <a:r>
              <a:rPr lang="en-US" sz="2000" dirty="0" err="1"/>
              <a:t>aa</a:t>
            </a:r>
            <a:r>
              <a:rPr lang="en-US" sz="2000" dirty="0"/>
              <a:t>(</a:t>
            </a:r>
            <a:r>
              <a:rPr lang="en-US" sz="2000" dirty="0" err="1"/>
              <a:t>a+b</a:t>
            </a:r>
            <a:r>
              <a:rPr lang="en-US" sz="2000" dirty="0"/>
              <a:t>)*</a:t>
            </a:r>
          </a:p>
        </p:txBody>
      </p:sp>
      <p:sp>
        <p:nvSpPr>
          <p:cNvPr id="4" name="Date Placeholder 3"/>
          <p:cNvSpPr>
            <a:spLocks noGrp="1"/>
          </p:cNvSpPr>
          <p:nvPr>
            <p:ph type="dt" sz="half" idx="10"/>
          </p:nvPr>
        </p:nvSpPr>
        <p:spPr/>
        <p:txBody>
          <a:bodyPr/>
          <a:lstStyle/>
          <a:p>
            <a:pPr>
              <a:defRPr/>
            </a:pPr>
            <a:fld id="{6461FC00-5136-42BE-BE77-CFF7A24DB222}"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sz="4400" b="1" dirty="0">
                <a:solidFill>
                  <a:srgbClr val="000000"/>
                </a:solidFill>
                <a:latin typeface="Garamond"/>
                <a:ea typeface="+mj-ea"/>
                <a:cs typeface="+mj-cs"/>
              </a:rPr>
              <a:t>Chapter 1:</a:t>
            </a:r>
            <a:br>
              <a:rPr lang="en-US" sz="4400" b="1" dirty="0">
                <a:solidFill>
                  <a:srgbClr val="000000"/>
                </a:solidFill>
                <a:latin typeface="Garamond"/>
                <a:ea typeface="+mj-ea"/>
                <a:cs typeface="+mj-cs"/>
              </a:rPr>
            </a:br>
            <a:r>
              <a:rPr lang="en-US" sz="4400" b="1" dirty="0">
                <a:solidFill>
                  <a:srgbClr val="000000"/>
                </a:solidFill>
                <a:latin typeface="Garamond"/>
                <a:ea typeface="+mj-ea"/>
                <a:cs typeface="+mj-cs"/>
              </a:rPr>
              <a:t>Introduction to Theory of Automata and Regular Expressions</a:t>
            </a:r>
            <a:endParaRPr lang="en-US" sz="2400" dirty="0"/>
          </a:p>
        </p:txBody>
      </p:sp>
      <p:sp>
        <p:nvSpPr>
          <p:cNvPr id="3" name="Date Placeholder 2"/>
          <p:cNvSpPr>
            <a:spLocks noGrp="1"/>
          </p:cNvSpPr>
          <p:nvPr>
            <p:ph type="dt" sz="half" idx="10"/>
          </p:nvPr>
        </p:nvSpPr>
        <p:spPr/>
        <p:txBody>
          <a:bodyPr/>
          <a:lstStyle/>
          <a:p>
            <a:pPr>
              <a:defRPr/>
            </a:pPr>
            <a:fld id="{B894B394-8F3E-43A0-8470-E7C2C39040EF}"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normAutofit/>
          </a:bodyPr>
          <a:lstStyle/>
          <a:p>
            <a:pPr algn="just"/>
            <a:r>
              <a:rPr lang="en-US" sz="2400" dirty="0"/>
              <a:t>Write RE for the following languages for Σ = {a, b}</a:t>
            </a:r>
          </a:p>
          <a:p>
            <a:pPr lvl="1" algn="just"/>
            <a:r>
              <a:rPr lang="en-US" sz="2000" dirty="0"/>
              <a:t>All words ending with </a:t>
            </a:r>
            <a:r>
              <a:rPr lang="en-US" sz="2000" b="1" dirty="0"/>
              <a:t>b</a:t>
            </a:r>
          </a:p>
          <a:p>
            <a:pPr lvl="2" algn="just"/>
            <a:r>
              <a:rPr lang="en-US" sz="1800" dirty="0"/>
              <a:t>(</a:t>
            </a:r>
            <a:r>
              <a:rPr lang="en-US" sz="1800" dirty="0" err="1"/>
              <a:t>a+b</a:t>
            </a:r>
            <a:r>
              <a:rPr lang="en-US" sz="1800" dirty="0"/>
              <a:t>)*b</a:t>
            </a:r>
          </a:p>
          <a:p>
            <a:pPr lvl="1" algn="just"/>
            <a:r>
              <a:rPr lang="en-US" sz="2000" dirty="0"/>
              <a:t>All words that start with </a:t>
            </a:r>
            <a:r>
              <a:rPr lang="en-US" sz="2000" b="1" dirty="0"/>
              <a:t>a</a:t>
            </a:r>
          </a:p>
          <a:p>
            <a:pPr lvl="2" algn="just"/>
            <a:r>
              <a:rPr lang="en-US" sz="1800" dirty="0"/>
              <a:t>a(</a:t>
            </a:r>
            <a:r>
              <a:rPr lang="en-US" sz="1800" dirty="0" err="1"/>
              <a:t>a+b</a:t>
            </a:r>
            <a:r>
              <a:rPr lang="en-US" sz="1800" dirty="0"/>
              <a:t>)*</a:t>
            </a:r>
          </a:p>
          <a:p>
            <a:pPr lvl="1" algn="just"/>
            <a:r>
              <a:rPr lang="en-US" sz="2000" dirty="0"/>
              <a:t>All words that start with a double letter</a:t>
            </a:r>
          </a:p>
          <a:p>
            <a:pPr lvl="2" algn="just"/>
            <a:r>
              <a:rPr lang="en-US" sz="1800" dirty="0"/>
              <a:t>(</a:t>
            </a:r>
            <a:r>
              <a:rPr lang="en-US" sz="1800" dirty="0" err="1"/>
              <a:t>aa+bb</a:t>
            </a:r>
            <a:r>
              <a:rPr lang="en-US" sz="1800" dirty="0"/>
              <a:t>)(</a:t>
            </a:r>
            <a:r>
              <a:rPr lang="en-US" sz="1800" dirty="0" err="1"/>
              <a:t>a+b</a:t>
            </a:r>
            <a:r>
              <a:rPr lang="en-US" sz="1800" dirty="0"/>
              <a:t>)*</a:t>
            </a:r>
          </a:p>
          <a:p>
            <a:pPr lvl="1" algn="just"/>
            <a:r>
              <a:rPr lang="en-US" sz="2000" dirty="0"/>
              <a:t>All words that contain at least one double letter</a:t>
            </a:r>
          </a:p>
          <a:p>
            <a:pPr lvl="2" algn="just"/>
            <a:r>
              <a:rPr lang="en-US" sz="1800" dirty="0"/>
              <a:t>(</a:t>
            </a:r>
            <a:r>
              <a:rPr lang="en-US" sz="1800" dirty="0" err="1"/>
              <a:t>a+b</a:t>
            </a:r>
            <a:r>
              <a:rPr lang="en-US" sz="1800" dirty="0"/>
              <a:t>)*(</a:t>
            </a:r>
            <a:r>
              <a:rPr lang="en-US" sz="1800" dirty="0" err="1"/>
              <a:t>aa+bb</a:t>
            </a:r>
            <a:r>
              <a:rPr lang="en-US" sz="1800" dirty="0"/>
              <a:t>)(</a:t>
            </a:r>
            <a:r>
              <a:rPr lang="en-US" sz="1800" dirty="0" err="1"/>
              <a:t>a+b</a:t>
            </a:r>
            <a:r>
              <a:rPr lang="en-US" sz="1800" dirty="0"/>
              <a:t>)*</a:t>
            </a:r>
          </a:p>
        </p:txBody>
      </p:sp>
      <p:sp>
        <p:nvSpPr>
          <p:cNvPr id="4" name="Date Placeholder 3"/>
          <p:cNvSpPr>
            <a:spLocks noGrp="1"/>
          </p:cNvSpPr>
          <p:nvPr>
            <p:ph type="dt" sz="half" idx="10"/>
          </p:nvPr>
        </p:nvSpPr>
        <p:spPr/>
        <p:txBody>
          <a:bodyPr/>
          <a:lstStyle/>
          <a:p>
            <a:pPr>
              <a:defRPr/>
            </a:pPr>
            <a:fld id="{A5A8938E-2DCB-4DCC-BAE9-6A0529C53553}"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normAutofit/>
          </a:bodyPr>
          <a:lstStyle/>
          <a:p>
            <a:pPr algn="just"/>
            <a:r>
              <a:rPr lang="en-US" sz="2400" dirty="0"/>
              <a:t>Write RE for the following languages for Σ = {a, b}</a:t>
            </a:r>
          </a:p>
          <a:p>
            <a:pPr lvl="1" algn="just"/>
            <a:r>
              <a:rPr lang="en-US" sz="2000" dirty="0"/>
              <a:t>All words that start and end with a double letter</a:t>
            </a:r>
          </a:p>
          <a:p>
            <a:pPr lvl="2" algn="just"/>
            <a:r>
              <a:rPr lang="en-US" sz="1800" dirty="0"/>
              <a:t>(</a:t>
            </a:r>
            <a:r>
              <a:rPr lang="en-US" sz="1800" dirty="0" err="1"/>
              <a:t>aa+bb</a:t>
            </a:r>
            <a:r>
              <a:rPr lang="en-US" sz="1800" dirty="0"/>
              <a:t>)(</a:t>
            </a:r>
            <a:r>
              <a:rPr lang="en-US" sz="1800" dirty="0" err="1"/>
              <a:t>a+b</a:t>
            </a:r>
            <a:r>
              <a:rPr lang="en-US" sz="1800" dirty="0"/>
              <a:t>)*(</a:t>
            </a:r>
            <a:r>
              <a:rPr lang="en-US" sz="1800" dirty="0" err="1"/>
              <a:t>aa+bb</a:t>
            </a:r>
            <a:r>
              <a:rPr lang="en-US" sz="1800" dirty="0"/>
              <a:t>)</a:t>
            </a:r>
          </a:p>
          <a:p>
            <a:pPr lvl="1" algn="just"/>
            <a:r>
              <a:rPr lang="en-US" sz="2000" dirty="0"/>
              <a:t>All words of length &gt;=3</a:t>
            </a:r>
          </a:p>
          <a:p>
            <a:pPr lvl="2" algn="just"/>
            <a:r>
              <a:rPr lang="en-US" sz="1800" dirty="0"/>
              <a:t>(</a:t>
            </a:r>
            <a:r>
              <a:rPr lang="en-US" sz="1800" dirty="0" err="1"/>
              <a:t>a+b</a:t>
            </a:r>
            <a:r>
              <a:rPr lang="en-US" sz="1800" dirty="0"/>
              <a:t>)(</a:t>
            </a:r>
            <a:r>
              <a:rPr lang="en-US" sz="1800" dirty="0" err="1"/>
              <a:t>a+b</a:t>
            </a:r>
            <a:r>
              <a:rPr lang="en-US" sz="1800" dirty="0"/>
              <a:t>)(</a:t>
            </a:r>
            <a:r>
              <a:rPr lang="en-US" sz="1800" dirty="0" err="1"/>
              <a:t>a+b</a:t>
            </a:r>
            <a:r>
              <a:rPr lang="en-US" sz="1800" dirty="0"/>
              <a:t>)(</a:t>
            </a:r>
            <a:r>
              <a:rPr lang="en-US" sz="1800" dirty="0" err="1"/>
              <a:t>a+b</a:t>
            </a:r>
            <a:r>
              <a:rPr lang="en-US" sz="1800" dirty="0"/>
              <a:t>)*</a:t>
            </a:r>
          </a:p>
          <a:p>
            <a:pPr lvl="1" algn="just"/>
            <a:r>
              <a:rPr lang="en-US" sz="2000" dirty="0"/>
              <a:t>All words that contain exactly one </a:t>
            </a:r>
            <a:r>
              <a:rPr lang="en-US" sz="2000" b="1" dirty="0"/>
              <a:t>a </a:t>
            </a:r>
            <a:r>
              <a:rPr lang="en-US" sz="2000" dirty="0"/>
              <a:t>or exactly one</a:t>
            </a:r>
            <a:r>
              <a:rPr lang="en-US" sz="2000" b="1" dirty="0"/>
              <a:t> b</a:t>
            </a:r>
          </a:p>
          <a:p>
            <a:pPr lvl="2" algn="just"/>
            <a:r>
              <a:rPr lang="en-US" sz="1800" dirty="0"/>
              <a:t>b*</a:t>
            </a:r>
            <a:r>
              <a:rPr lang="en-US" sz="1800" dirty="0" err="1"/>
              <a:t>ab</a:t>
            </a:r>
            <a:r>
              <a:rPr lang="en-US" sz="1800" dirty="0"/>
              <a:t>* + a*</a:t>
            </a:r>
            <a:r>
              <a:rPr lang="en-US" sz="1800" dirty="0" err="1"/>
              <a:t>ba</a:t>
            </a:r>
            <a:r>
              <a:rPr lang="en-US" sz="1800" dirty="0"/>
              <a:t>*</a:t>
            </a:r>
          </a:p>
          <a:p>
            <a:pPr lvl="1" algn="just"/>
            <a:r>
              <a:rPr lang="en-US" sz="2000" dirty="0"/>
              <a:t>All words that don’t end at </a:t>
            </a:r>
            <a:r>
              <a:rPr lang="en-US" sz="2000" b="1" dirty="0" err="1"/>
              <a:t>ba</a:t>
            </a:r>
            <a:endParaRPr lang="en-US" sz="2000" b="1" dirty="0"/>
          </a:p>
          <a:p>
            <a:pPr lvl="2" algn="just"/>
            <a:r>
              <a:rPr lang="en-US" sz="1800" dirty="0"/>
              <a:t>(</a:t>
            </a:r>
            <a:r>
              <a:rPr lang="en-US" sz="1800" dirty="0" err="1"/>
              <a:t>a+b</a:t>
            </a:r>
            <a:r>
              <a:rPr lang="en-US" sz="1800" dirty="0"/>
              <a:t>)*(</a:t>
            </a:r>
            <a:r>
              <a:rPr lang="en-US" sz="1800" dirty="0" err="1"/>
              <a:t>aa+ab+bb</a:t>
            </a:r>
            <a:r>
              <a:rPr lang="en-US" sz="1800" dirty="0"/>
              <a:t>)</a:t>
            </a:r>
          </a:p>
        </p:txBody>
      </p:sp>
      <p:sp>
        <p:nvSpPr>
          <p:cNvPr id="4" name="Date Placeholder 3"/>
          <p:cNvSpPr>
            <a:spLocks noGrp="1"/>
          </p:cNvSpPr>
          <p:nvPr>
            <p:ph type="dt" sz="half" idx="10"/>
          </p:nvPr>
        </p:nvSpPr>
        <p:spPr/>
        <p:txBody>
          <a:bodyPr/>
          <a:lstStyle/>
          <a:p>
            <a:pPr>
              <a:defRPr/>
            </a:pPr>
            <a:fld id="{534E6BB4-44DC-4DE2-9377-1B171E74C03C}"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pPr algn="just"/>
            <a:r>
              <a:rPr lang="en-US" sz="2400" dirty="0"/>
              <a:t>Write RE for the following languages for Σ = {a, b}</a:t>
            </a:r>
          </a:p>
          <a:p>
            <a:pPr lvl="1" algn="just"/>
            <a:r>
              <a:rPr lang="en-US" sz="2000" dirty="0"/>
              <a:t>Language of all words that have at least two </a:t>
            </a:r>
            <a:r>
              <a:rPr lang="en-US" sz="2000" b="1" dirty="0"/>
              <a:t>a</a:t>
            </a:r>
            <a:r>
              <a:rPr lang="en-US" sz="2000" dirty="0"/>
              <a:t>s</a:t>
            </a:r>
          </a:p>
          <a:p>
            <a:pPr lvl="2" algn="just"/>
            <a:r>
              <a:rPr lang="pt-BR" sz="1800" dirty="0"/>
              <a:t>(a+b)* a (a+b)* a (a+b)*</a:t>
            </a:r>
          </a:p>
          <a:p>
            <a:pPr lvl="1" algn="just"/>
            <a:r>
              <a:rPr lang="en-US" sz="2000" dirty="0"/>
              <a:t>that have at least one </a:t>
            </a:r>
            <a:r>
              <a:rPr lang="en-US" sz="2000" b="1" dirty="0"/>
              <a:t>a </a:t>
            </a:r>
            <a:r>
              <a:rPr lang="en-US" sz="2000" dirty="0"/>
              <a:t>and at least one </a:t>
            </a:r>
            <a:r>
              <a:rPr lang="en-US" sz="2000" b="1" dirty="0"/>
              <a:t>b</a:t>
            </a:r>
          </a:p>
          <a:p>
            <a:pPr lvl="2" algn="just"/>
            <a:r>
              <a:rPr lang="pt-BR" sz="1800" dirty="0"/>
              <a:t>(a+b)* a (a+b)* b (a+b)*</a:t>
            </a:r>
            <a:endParaRPr lang="en-US" sz="1800" dirty="0"/>
          </a:p>
        </p:txBody>
      </p:sp>
      <p:sp>
        <p:nvSpPr>
          <p:cNvPr id="4" name="Date Placeholder 3"/>
          <p:cNvSpPr>
            <a:spLocks noGrp="1"/>
          </p:cNvSpPr>
          <p:nvPr>
            <p:ph type="dt" sz="half" idx="10"/>
          </p:nvPr>
        </p:nvSpPr>
        <p:spPr/>
        <p:txBody>
          <a:bodyPr/>
          <a:lstStyle/>
          <a:p>
            <a:pPr>
              <a:defRPr/>
            </a:pPr>
            <a:fld id="{A3A1FDD2-F7B5-457F-85D1-E4E66A314638}"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r>
              <a:rPr lang="en-US" sz="2400" dirty="0"/>
              <a:t>Write RE for the languages L, of even length, defined over </a:t>
            </a:r>
            <a:r>
              <a:rPr lang="el-GR" sz="2400" dirty="0"/>
              <a:t>Σ = {</a:t>
            </a:r>
            <a:r>
              <a:rPr lang="en-US" sz="2400" dirty="0"/>
              <a:t>a, b}</a:t>
            </a:r>
          </a:p>
          <a:p>
            <a:pPr lvl="1"/>
            <a:r>
              <a:rPr lang="en-US" sz="2000" dirty="0"/>
              <a:t>((</a:t>
            </a:r>
            <a:r>
              <a:rPr lang="en-US" sz="2000" dirty="0" err="1"/>
              <a:t>a+b</a:t>
            </a:r>
            <a:r>
              <a:rPr lang="en-US" sz="2000" dirty="0"/>
              <a:t>)(</a:t>
            </a:r>
            <a:r>
              <a:rPr lang="en-US" sz="2000" dirty="0" err="1"/>
              <a:t>a+b</a:t>
            </a:r>
            <a:r>
              <a:rPr lang="en-US" sz="2000" dirty="0"/>
              <a:t>))*</a:t>
            </a:r>
          </a:p>
          <a:p>
            <a:r>
              <a:rPr lang="en-US" sz="2400" dirty="0"/>
              <a:t>Write RE for the languages L, of odd length, defined over </a:t>
            </a:r>
            <a:r>
              <a:rPr lang="el-GR" sz="2400" dirty="0"/>
              <a:t>Σ = {</a:t>
            </a:r>
            <a:r>
              <a:rPr lang="en-US" sz="2400" dirty="0"/>
              <a:t>a, b}</a:t>
            </a:r>
          </a:p>
          <a:p>
            <a:pPr lvl="1"/>
            <a:r>
              <a:rPr lang="en-US" sz="2000" dirty="0"/>
              <a:t>((</a:t>
            </a:r>
            <a:r>
              <a:rPr lang="en-US" sz="2000" dirty="0" err="1"/>
              <a:t>a+b</a:t>
            </a:r>
            <a:r>
              <a:rPr lang="en-US" sz="2000" dirty="0"/>
              <a:t>)(</a:t>
            </a:r>
            <a:r>
              <a:rPr lang="en-US" sz="2000" dirty="0" err="1"/>
              <a:t>a+b</a:t>
            </a:r>
            <a:r>
              <a:rPr lang="en-US" sz="2000" dirty="0"/>
              <a:t>))*(</a:t>
            </a:r>
            <a:r>
              <a:rPr lang="en-US" sz="2000" dirty="0" err="1"/>
              <a:t>a+b</a:t>
            </a:r>
            <a:r>
              <a:rPr lang="en-US" sz="2000" dirty="0"/>
              <a:t>)</a:t>
            </a:r>
          </a:p>
        </p:txBody>
      </p:sp>
      <p:sp>
        <p:nvSpPr>
          <p:cNvPr id="4" name="Date Placeholder 3"/>
          <p:cNvSpPr>
            <a:spLocks noGrp="1"/>
          </p:cNvSpPr>
          <p:nvPr>
            <p:ph type="dt" sz="half" idx="10"/>
          </p:nvPr>
        </p:nvSpPr>
        <p:spPr/>
        <p:txBody>
          <a:bodyPr/>
          <a:lstStyle/>
          <a:p>
            <a:pPr>
              <a:defRPr/>
            </a:pPr>
            <a:fld id="{8EF275AE-4845-4B9A-8F69-F06021054B04}"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pPr algn="just"/>
            <a:r>
              <a:rPr lang="en-US" sz="2400" dirty="0"/>
              <a:t>EVEN-EVEN (</a:t>
            </a:r>
            <a:r>
              <a:rPr lang="el-GR" sz="2400" dirty="0"/>
              <a:t>Σ = {</a:t>
            </a:r>
            <a:r>
              <a:rPr lang="en-US" sz="2400" dirty="0"/>
              <a:t>a, b})</a:t>
            </a:r>
          </a:p>
          <a:p>
            <a:pPr algn="just"/>
            <a:r>
              <a:rPr lang="en-US" sz="2400" dirty="0"/>
              <a:t>Language of all words having even number of </a:t>
            </a:r>
            <a:r>
              <a:rPr lang="en-US" sz="2400" i="1" dirty="0"/>
              <a:t>as and </a:t>
            </a:r>
            <a:r>
              <a:rPr lang="en-US" sz="2400" dirty="0"/>
              <a:t>even number of </a:t>
            </a:r>
            <a:r>
              <a:rPr lang="en-US" sz="2400" i="1" dirty="0" err="1"/>
              <a:t>bs</a:t>
            </a:r>
            <a:endParaRPr lang="en-US" sz="2400" i="1" dirty="0"/>
          </a:p>
          <a:p>
            <a:pPr algn="just"/>
            <a:r>
              <a:rPr lang="en-US" sz="2400" dirty="0"/>
              <a:t>Partitions/sets</a:t>
            </a:r>
          </a:p>
          <a:p>
            <a:pPr lvl="1" algn="just"/>
            <a:r>
              <a:rPr lang="en-US" sz="2000" dirty="0"/>
              <a:t>Even </a:t>
            </a:r>
            <a:r>
              <a:rPr lang="en-US" sz="2000" i="1" dirty="0"/>
              <a:t>as </a:t>
            </a:r>
            <a:r>
              <a:rPr lang="en-US" sz="2000" dirty="0"/>
              <a:t>even</a:t>
            </a:r>
            <a:r>
              <a:rPr lang="en-US" sz="2000" i="1" dirty="0"/>
              <a:t> </a:t>
            </a:r>
            <a:r>
              <a:rPr lang="en-US" sz="2000" i="1" dirty="0" err="1"/>
              <a:t>bs</a:t>
            </a:r>
            <a:r>
              <a:rPr lang="en-US" sz="2000" i="1" dirty="0"/>
              <a:t> (valid)</a:t>
            </a:r>
          </a:p>
          <a:p>
            <a:pPr lvl="1" algn="just"/>
            <a:r>
              <a:rPr lang="en-US" sz="2000" dirty="0"/>
              <a:t>Even </a:t>
            </a:r>
            <a:r>
              <a:rPr lang="en-US" sz="2000" i="1" dirty="0"/>
              <a:t>as </a:t>
            </a:r>
            <a:r>
              <a:rPr lang="en-US" sz="2000" dirty="0"/>
              <a:t>odd</a:t>
            </a:r>
            <a:r>
              <a:rPr lang="en-US" sz="2000" i="1" dirty="0"/>
              <a:t> </a:t>
            </a:r>
            <a:r>
              <a:rPr lang="en-US" sz="2000" i="1" dirty="0" err="1"/>
              <a:t>bs</a:t>
            </a:r>
            <a:r>
              <a:rPr lang="en-US" sz="2000" i="1" dirty="0"/>
              <a:t> (need to adjust </a:t>
            </a:r>
            <a:r>
              <a:rPr lang="en-US" sz="2000" i="1" dirty="0" err="1"/>
              <a:t>bs</a:t>
            </a:r>
            <a:r>
              <a:rPr lang="en-US" sz="2000" i="1" dirty="0"/>
              <a:t>)</a:t>
            </a:r>
          </a:p>
          <a:p>
            <a:pPr lvl="1" algn="just"/>
            <a:r>
              <a:rPr lang="en-US" sz="2000" dirty="0"/>
              <a:t>Odd </a:t>
            </a:r>
            <a:r>
              <a:rPr lang="en-US" sz="2000" i="1" dirty="0"/>
              <a:t>as </a:t>
            </a:r>
            <a:r>
              <a:rPr lang="en-US" sz="2000" dirty="0"/>
              <a:t>odd</a:t>
            </a:r>
            <a:r>
              <a:rPr lang="en-US" sz="2000" i="1" dirty="0"/>
              <a:t> </a:t>
            </a:r>
            <a:r>
              <a:rPr lang="en-US" sz="2000" i="1" dirty="0" err="1"/>
              <a:t>bs</a:t>
            </a:r>
            <a:r>
              <a:rPr lang="en-US" sz="2000" i="1" dirty="0"/>
              <a:t> (need to adjust as and </a:t>
            </a:r>
            <a:r>
              <a:rPr lang="en-US" sz="2000" i="1" dirty="0" err="1"/>
              <a:t>bs</a:t>
            </a:r>
            <a:r>
              <a:rPr lang="en-US" sz="2000" i="1" dirty="0"/>
              <a:t>)</a:t>
            </a:r>
          </a:p>
          <a:p>
            <a:pPr lvl="1" algn="just"/>
            <a:r>
              <a:rPr lang="en-US" sz="2000" dirty="0"/>
              <a:t>Odd </a:t>
            </a:r>
            <a:r>
              <a:rPr lang="en-US" sz="2000" i="1" dirty="0"/>
              <a:t>as </a:t>
            </a:r>
            <a:r>
              <a:rPr lang="en-US" sz="2000" dirty="0"/>
              <a:t>even</a:t>
            </a:r>
            <a:r>
              <a:rPr lang="en-US" sz="2000" i="1" dirty="0"/>
              <a:t> </a:t>
            </a:r>
            <a:r>
              <a:rPr lang="en-US" sz="2000" i="1" dirty="0" err="1"/>
              <a:t>bs</a:t>
            </a:r>
            <a:r>
              <a:rPr lang="en-US" sz="2000" i="1" dirty="0"/>
              <a:t> (need to adjust as)</a:t>
            </a:r>
            <a:endParaRPr lang="en-US" sz="2000" dirty="0"/>
          </a:p>
        </p:txBody>
      </p:sp>
      <p:sp>
        <p:nvSpPr>
          <p:cNvPr id="4" name="Date Placeholder 3"/>
          <p:cNvSpPr>
            <a:spLocks noGrp="1"/>
          </p:cNvSpPr>
          <p:nvPr>
            <p:ph type="dt" sz="half" idx="10"/>
          </p:nvPr>
        </p:nvSpPr>
        <p:spPr/>
        <p:txBody>
          <a:bodyPr/>
          <a:lstStyle/>
          <a:p>
            <a:pPr>
              <a:defRPr/>
            </a:pPr>
            <a:fld id="{FDE0E501-0855-499E-B5D4-535CBC638FDF}"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lstStyle/>
          <a:p>
            <a:pPr algn="just"/>
            <a:r>
              <a:rPr lang="en-US" sz="2400" dirty="0"/>
              <a:t>EVEN-EVEN (</a:t>
            </a:r>
            <a:r>
              <a:rPr lang="el-GR" sz="2400" dirty="0"/>
              <a:t>Σ = {</a:t>
            </a:r>
            <a:r>
              <a:rPr lang="en-US" sz="2400" dirty="0"/>
              <a:t>a, b}) i.e. = {</a:t>
            </a:r>
            <a:r>
              <a:rPr lang="el-GR" sz="2400" dirty="0"/>
              <a:t>Λ, </a:t>
            </a:r>
            <a:r>
              <a:rPr lang="en-US" sz="2400" dirty="0" err="1"/>
              <a:t>aa</a:t>
            </a:r>
            <a:r>
              <a:rPr lang="en-US" sz="2400" dirty="0"/>
              <a:t>, bb, </a:t>
            </a:r>
            <a:r>
              <a:rPr lang="en-US" sz="2400" dirty="0" err="1"/>
              <a:t>aaaa</a:t>
            </a:r>
            <a:r>
              <a:rPr lang="en-US" sz="2400" dirty="0"/>
              <a:t>, </a:t>
            </a:r>
            <a:r>
              <a:rPr lang="en-US" sz="2400" dirty="0" err="1"/>
              <a:t>aabb</a:t>
            </a:r>
            <a:r>
              <a:rPr lang="en-US" sz="2400" dirty="0"/>
              <a:t>, </a:t>
            </a:r>
            <a:r>
              <a:rPr lang="en-US" sz="2400" dirty="0" err="1"/>
              <a:t>abab</a:t>
            </a:r>
            <a:r>
              <a:rPr lang="en-US" sz="2400" dirty="0"/>
              <a:t>, </a:t>
            </a:r>
            <a:r>
              <a:rPr lang="en-US" sz="2400" dirty="0" err="1"/>
              <a:t>abba</a:t>
            </a:r>
            <a:r>
              <a:rPr lang="en-US" sz="2400" dirty="0"/>
              <a:t>, </a:t>
            </a:r>
            <a:r>
              <a:rPr lang="en-US" sz="2400" dirty="0" err="1"/>
              <a:t>baab</a:t>
            </a:r>
            <a:r>
              <a:rPr lang="en-US" sz="2400" dirty="0"/>
              <a:t>, </a:t>
            </a:r>
            <a:r>
              <a:rPr lang="en-US" sz="2400" dirty="0" err="1"/>
              <a:t>baba</a:t>
            </a:r>
            <a:r>
              <a:rPr lang="en-US" sz="2400" dirty="0"/>
              <a:t>, </a:t>
            </a:r>
            <a:r>
              <a:rPr lang="en-US" sz="2400" dirty="0" err="1"/>
              <a:t>bbaa</a:t>
            </a:r>
            <a:r>
              <a:rPr lang="en-US" sz="2400" dirty="0"/>
              <a:t>, </a:t>
            </a:r>
            <a:r>
              <a:rPr lang="en-US" sz="2400" dirty="0" err="1"/>
              <a:t>bbbb</a:t>
            </a:r>
            <a:r>
              <a:rPr lang="en-US" sz="2400" dirty="0"/>
              <a:t>, …}</a:t>
            </a:r>
          </a:p>
          <a:p>
            <a:pPr lvl="1" algn="just"/>
            <a:r>
              <a:rPr lang="en-US" sz="2000" dirty="0"/>
              <a:t>RE sets</a:t>
            </a:r>
          </a:p>
          <a:p>
            <a:pPr lvl="2" algn="just"/>
            <a:r>
              <a:rPr lang="en-US" sz="1800" dirty="0"/>
              <a:t>(</a:t>
            </a:r>
            <a:r>
              <a:rPr lang="en-US" sz="1800" dirty="0" err="1"/>
              <a:t>aa+bb</a:t>
            </a:r>
            <a:r>
              <a:rPr lang="en-US" sz="1800" dirty="0"/>
              <a:t>)*</a:t>
            </a:r>
          </a:p>
          <a:p>
            <a:pPr lvl="2" algn="just"/>
            <a:r>
              <a:rPr lang="en-US" sz="1800" dirty="0"/>
              <a:t>((</a:t>
            </a:r>
            <a:r>
              <a:rPr lang="en-US" sz="1800" dirty="0" err="1"/>
              <a:t>ab+ba</a:t>
            </a:r>
            <a:r>
              <a:rPr lang="en-US" sz="1800" dirty="0"/>
              <a:t>)(</a:t>
            </a:r>
            <a:r>
              <a:rPr lang="en-US" sz="1800" dirty="0" err="1"/>
              <a:t>ab+ba</a:t>
            </a:r>
            <a:r>
              <a:rPr lang="en-US" sz="1800" dirty="0"/>
              <a:t>))*</a:t>
            </a:r>
          </a:p>
          <a:p>
            <a:pPr lvl="2" algn="just"/>
            <a:r>
              <a:rPr lang="de-DE" sz="1800" dirty="0"/>
              <a:t>(aa + bb + (ab + ba )(aa + bb)* (ab + ba))*</a:t>
            </a:r>
            <a:endParaRPr lang="en-US" sz="1800" dirty="0"/>
          </a:p>
        </p:txBody>
      </p:sp>
      <p:sp>
        <p:nvSpPr>
          <p:cNvPr id="4" name="Date Placeholder 3"/>
          <p:cNvSpPr>
            <a:spLocks noGrp="1"/>
          </p:cNvSpPr>
          <p:nvPr>
            <p:ph type="dt" sz="half" idx="10"/>
          </p:nvPr>
        </p:nvSpPr>
        <p:spPr/>
        <p:txBody>
          <a:bodyPr/>
          <a:lstStyle/>
          <a:p>
            <a:pPr>
              <a:defRPr/>
            </a:pPr>
            <a:fld id="{2C50EF0D-4787-4628-A599-825536F661FC}"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p>
        </p:txBody>
      </p:sp>
      <p:sp>
        <p:nvSpPr>
          <p:cNvPr id="3" name="Content Placeholder 2"/>
          <p:cNvSpPr>
            <a:spLocks noGrp="1"/>
          </p:cNvSpPr>
          <p:nvPr>
            <p:ph idx="1"/>
          </p:nvPr>
        </p:nvSpPr>
        <p:spPr/>
        <p:txBody>
          <a:bodyPr>
            <a:normAutofit/>
          </a:bodyPr>
          <a:lstStyle/>
          <a:p>
            <a:pPr algn="just"/>
            <a:r>
              <a:rPr lang="en-US" sz="2400" b="1" dirty="0"/>
              <a:t>Note:</a:t>
            </a:r>
          </a:p>
          <a:p>
            <a:pPr lvl="1" algn="just"/>
            <a:r>
              <a:rPr lang="en-US" sz="2000" dirty="0"/>
              <a:t>If r1=(</a:t>
            </a:r>
            <a:r>
              <a:rPr lang="en-US" sz="2000" dirty="0" err="1"/>
              <a:t>aa+bb</a:t>
            </a:r>
            <a:r>
              <a:rPr lang="en-US" sz="2000" dirty="0"/>
              <a:t>) and r2=(</a:t>
            </a:r>
            <a:r>
              <a:rPr lang="en-US" sz="2000" dirty="0" err="1"/>
              <a:t>a+b</a:t>
            </a:r>
            <a:r>
              <a:rPr lang="en-US" sz="2000" dirty="0"/>
              <a:t>) then</a:t>
            </a:r>
          </a:p>
          <a:p>
            <a:pPr lvl="2" algn="just"/>
            <a:r>
              <a:rPr lang="en-US" sz="1800" dirty="0"/>
              <a:t>r1+r2 = (</a:t>
            </a:r>
            <a:r>
              <a:rPr lang="en-US" sz="1800" dirty="0" err="1"/>
              <a:t>aa+bb</a:t>
            </a:r>
            <a:r>
              <a:rPr lang="en-US" sz="1800" dirty="0"/>
              <a:t>) + (</a:t>
            </a:r>
            <a:r>
              <a:rPr lang="en-US" sz="1800" dirty="0" err="1"/>
              <a:t>a+b</a:t>
            </a:r>
            <a:r>
              <a:rPr lang="en-US" sz="1800" dirty="0"/>
              <a:t>)</a:t>
            </a:r>
          </a:p>
          <a:p>
            <a:pPr lvl="2" algn="just"/>
            <a:r>
              <a:rPr lang="pt-BR" sz="1800" dirty="0"/>
              <a:t>r1r2 = (aa+bb) (a+b) = (aaa + aab + bba + bbb)</a:t>
            </a:r>
          </a:p>
          <a:p>
            <a:pPr lvl="2" algn="just"/>
            <a:r>
              <a:rPr lang="en-US" sz="1800" dirty="0"/>
              <a:t>r1* = (</a:t>
            </a:r>
            <a:r>
              <a:rPr lang="en-US" sz="1800" dirty="0" err="1"/>
              <a:t>aa+bb</a:t>
            </a:r>
            <a:r>
              <a:rPr lang="en-US" sz="1800" dirty="0"/>
              <a:t>)*</a:t>
            </a:r>
          </a:p>
          <a:p>
            <a:pPr lvl="1" algn="just"/>
            <a:r>
              <a:rPr lang="en-US" sz="2000" dirty="0"/>
              <a:t>Two way relation is important in case of association of a RE with a language</a:t>
            </a:r>
          </a:p>
          <a:p>
            <a:pPr lvl="2" algn="just"/>
            <a:r>
              <a:rPr lang="en-US" sz="1800" dirty="0"/>
              <a:t>All possible strings of a language can be generated from the RE</a:t>
            </a:r>
          </a:p>
          <a:p>
            <a:pPr lvl="2" algn="just"/>
            <a:r>
              <a:rPr lang="en-US" sz="1800" dirty="0"/>
              <a:t>All strings generated by the RE should be part of the language</a:t>
            </a:r>
          </a:p>
        </p:txBody>
      </p:sp>
      <p:sp>
        <p:nvSpPr>
          <p:cNvPr id="4" name="Date Placeholder 3"/>
          <p:cNvSpPr>
            <a:spLocks noGrp="1"/>
          </p:cNvSpPr>
          <p:nvPr>
            <p:ph type="dt" sz="half" idx="10"/>
          </p:nvPr>
        </p:nvSpPr>
        <p:spPr/>
        <p:txBody>
          <a:bodyPr/>
          <a:lstStyle/>
          <a:p>
            <a:pPr>
              <a:defRPr/>
            </a:pPr>
            <a:fld id="{CF44842F-5E73-49D7-8C71-CBB47100D54F}"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endParaRPr lang="en-US" dirty="0"/>
          </a:p>
        </p:txBody>
      </p:sp>
      <p:sp>
        <p:nvSpPr>
          <p:cNvPr id="3" name="Content Placeholder 2"/>
          <p:cNvSpPr>
            <a:spLocks noGrp="1"/>
          </p:cNvSpPr>
          <p:nvPr>
            <p:ph idx="1"/>
          </p:nvPr>
        </p:nvSpPr>
        <p:spPr/>
        <p:txBody>
          <a:bodyPr/>
          <a:lstStyle/>
          <a:p>
            <a:pPr algn="just"/>
            <a:r>
              <a:rPr lang="en-US" sz="2400" b="1" dirty="0"/>
              <a:t>Equivalent Regular Expression: </a:t>
            </a:r>
            <a:r>
              <a:rPr lang="en-US" sz="2400" dirty="0"/>
              <a:t>two regular expressions are said to be equivalent if they generate the same language.</a:t>
            </a:r>
          </a:p>
          <a:p>
            <a:pPr algn="just"/>
            <a:r>
              <a:rPr lang="en-US" sz="2400" dirty="0"/>
              <a:t>Example</a:t>
            </a:r>
          </a:p>
          <a:p>
            <a:pPr lvl="1" algn="just"/>
            <a:r>
              <a:rPr lang="en-US" sz="2000" dirty="0"/>
              <a:t>r1 = (</a:t>
            </a:r>
            <a:r>
              <a:rPr lang="en-US" sz="2000" dirty="0" err="1"/>
              <a:t>a+b</a:t>
            </a:r>
            <a:r>
              <a:rPr lang="en-US" sz="2000" dirty="0"/>
              <a:t>)*(</a:t>
            </a:r>
            <a:r>
              <a:rPr lang="en-US" sz="2000" dirty="0" err="1"/>
              <a:t>aa+bb</a:t>
            </a:r>
            <a:r>
              <a:rPr lang="en-US" sz="2000" dirty="0"/>
              <a:t>)</a:t>
            </a:r>
          </a:p>
          <a:p>
            <a:pPr lvl="1" algn="just"/>
            <a:r>
              <a:rPr lang="pt-BR" sz="2000" dirty="0"/>
              <a:t>r2 = (a+b)*aa+(a+b)*bb</a:t>
            </a:r>
          </a:p>
          <a:p>
            <a:pPr lvl="1" algn="just"/>
            <a:r>
              <a:rPr lang="en-US" sz="2000" dirty="0"/>
              <a:t>Both RE define the language of strings ending in </a:t>
            </a:r>
            <a:r>
              <a:rPr lang="en-US" sz="2000" dirty="0" err="1"/>
              <a:t>aa</a:t>
            </a:r>
            <a:r>
              <a:rPr lang="en-US" sz="2000" dirty="0"/>
              <a:t> or bb</a:t>
            </a:r>
          </a:p>
        </p:txBody>
      </p:sp>
      <p:sp>
        <p:nvSpPr>
          <p:cNvPr id="4" name="Date Placeholder 3"/>
          <p:cNvSpPr>
            <a:spLocks noGrp="1"/>
          </p:cNvSpPr>
          <p:nvPr>
            <p:ph type="dt" sz="half" idx="10"/>
          </p:nvPr>
        </p:nvSpPr>
        <p:spPr/>
        <p:txBody>
          <a:bodyPr/>
          <a:lstStyle/>
          <a:p>
            <a:pPr>
              <a:defRPr/>
            </a:pPr>
            <a:fld id="{F4A51791-A342-4080-B854-DA253C14065E}"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Expressions</a:t>
            </a:r>
            <a:endParaRPr lang="en-US" dirty="0"/>
          </a:p>
        </p:txBody>
      </p:sp>
      <p:sp>
        <p:nvSpPr>
          <p:cNvPr id="3" name="Content Placeholder 2"/>
          <p:cNvSpPr>
            <a:spLocks noGrp="1"/>
          </p:cNvSpPr>
          <p:nvPr>
            <p:ph idx="1"/>
          </p:nvPr>
        </p:nvSpPr>
        <p:spPr/>
        <p:txBody>
          <a:bodyPr>
            <a:normAutofit/>
          </a:bodyPr>
          <a:lstStyle/>
          <a:p>
            <a:pPr algn="just"/>
            <a:r>
              <a:rPr lang="en-US" sz="2400" dirty="0"/>
              <a:t>The languages defined by a regular expression are called regular languages Or alternatively</a:t>
            </a:r>
          </a:p>
          <a:p>
            <a:pPr algn="just"/>
            <a:r>
              <a:rPr lang="en-US" sz="2400" dirty="0"/>
              <a:t>Any language that can be represented by a regular expression is a regular language</a:t>
            </a:r>
          </a:p>
          <a:p>
            <a:pPr algn="just"/>
            <a:r>
              <a:rPr lang="en-US" sz="2400" dirty="0"/>
              <a:t>It may be noted that a language may be expressed by more than 1 regular expression but given a RE there is a unique language generated by that RE.</a:t>
            </a:r>
          </a:p>
        </p:txBody>
      </p:sp>
      <p:sp>
        <p:nvSpPr>
          <p:cNvPr id="4" name="Date Placeholder 3"/>
          <p:cNvSpPr>
            <a:spLocks noGrp="1"/>
          </p:cNvSpPr>
          <p:nvPr>
            <p:ph type="dt" sz="half" idx="10"/>
          </p:nvPr>
        </p:nvSpPr>
        <p:spPr/>
        <p:txBody>
          <a:bodyPr/>
          <a:lstStyle/>
          <a:p>
            <a:pPr>
              <a:defRPr/>
            </a:pPr>
            <a:fld id="{87E0D58C-1DFA-4BFB-8899-B527BC76C90C}"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 (Set) operations</a:t>
            </a:r>
          </a:p>
        </p:txBody>
      </p:sp>
      <p:sp>
        <p:nvSpPr>
          <p:cNvPr id="3" name="Content Placeholder 2"/>
          <p:cNvSpPr>
            <a:spLocks noGrp="1"/>
          </p:cNvSpPr>
          <p:nvPr>
            <p:ph idx="1"/>
          </p:nvPr>
        </p:nvSpPr>
        <p:spPr/>
        <p:txBody>
          <a:bodyPr>
            <a:normAutofit/>
          </a:bodyPr>
          <a:lstStyle/>
          <a:p>
            <a:pPr algn="just"/>
            <a:r>
              <a:rPr lang="en-US" sz="2400" dirty="0"/>
              <a:t>If L1 and L2 are two languages (set of words)</a:t>
            </a:r>
          </a:p>
          <a:p>
            <a:pPr lvl="1" algn="just"/>
            <a:r>
              <a:rPr lang="en-US" sz="2000" dirty="0"/>
              <a:t>L1L2 is a product set that contain all combinations of a string from L1 concatenated with a string from L2</a:t>
            </a:r>
          </a:p>
          <a:p>
            <a:pPr lvl="1" algn="just"/>
            <a:r>
              <a:rPr lang="en-US" sz="2000" dirty="0"/>
              <a:t>L1+L2 is the union set (equivalently L1 U L2) containing all words of L1 and L2</a:t>
            </a:r>
          </a:p>
          <a:p>
            <a:pPr algn="just"/>
            <a:r>
              <a:rPr lang="en-US" sz="2400" dirty="0"/>
              <a:t>Examples</a:t>
            </a:r>
          </a:p>
          <a:p>
            <a:pPr lvl="1" algn="just"/>
            <a:r>
              <a:rPr lang="en-US" sz="2000" dirty="0"/>
              <a:t>If S = {a </a:t>
            </a:r>
            <a:r>
              <a:rPr lang="en-US" sz="2000" dirty="0" err="1"/>
              <a:t>aa</a:t>
            </a:r>
            <a:r>
              <a:rPr lang="en-US" sz="2000" dirty="0"/>
              <a:t> </a:t>
            </a:r>
            <a:r>
              <a:rPr lang="en-US" sz="2000" dirty="0" err="1"/>
              <a:t>aaa</a:t>
            </a:r>
            <a:r>
              <a:rPr lang="en-US" sz="2000" dirty="0"/>
              <a:t>}, T = { bb </a:t>
            </a:r>
            <a:r>
              <a:rPr lang="en-US" sz="2000" dirty="0" err="1"/>
              <a:t>bbb</a:t>
            </a:r>
            <a:r>
              <a:rPr lang="en-US" sz="2000" dirty="0"/>
              <a:t>}</a:t>
            </a:r>
          </a:p>
          <a:p>
            <a:pPr lvl="1" algn="just">
              <a:buNone/>
            </a:pPr>
            <a:r>
              <a:rPr lang="en-US" sz="2000" dirty="0"/>
              <a:t>	ST = {</a:t>
            </a:r>
            <a:r>
              <a:rPr lang="en-US" sz="2000" dirty="0" err="1"/>
              <a:t>abb</a:t>
            </a:r>
            <a:r>
              <a:rPr lang="en-US" sz="2000" dirty="0"/>
              <a:t> </a:t>
            </a:r>
            <a:r>
              <a:rPr lang="en-US" sz="2000" dirty="0" err="1"/>
              <a:t>abbb</a:t>
            </a:r>
            <a:r>
              <a:rPr lang="en-US" sz="2000" dirty="0"/>
              <a:t> </a:t>
            </a:r>
            <a:r>
              <a:rPr lang="en-US" sz="2000" dirty="0" err="1"/>
              <a:t>aabb</a:t>
            </a:r>
            <a:r>
              <a:rPr lang="en-US" sz="2000" dirty="0"/>
              <a:t> </a:t>
            </a:r>
            <a:r>
              <a:rPr lang="en-US" sz="2000" dirty="0" err="1"/>
              <a:t>aabbb</a:t>
            </a:r>
            <a:r>
              <a:rPr lang="en-US" sz="2000" dirty="0"/>
              <a:t> </a:t>
            </a:r>
            <a:r>
              <a:rPr lang="en-US" sz="2000" dirty="0" err="1"/>
              <a:t>aaabb</a:t>
            </a:r>
            <a:r>
              <a:rPr lang="en-US" sz="2000" dirty="0"/>
              <a:t> </a:t>
            </a:r>
            <a:r>
              <a:rPr lang="en-US" sz="2000" dirty="0" err="1"/>
              <a:t>aaabbb</a:t>
            </a:r>
            <a:r>
              <a:rPr lang="en-US" sz="2000" dirty="0"/>
              <a:t>}</a:t>
            </a:r>
          </a:p>
          <a:p>
            <a:pPr lvl="1" algn="just">
              <a:buNone/>
            </a:pPr>
            <a:r>
              <a:rPr lang="en-US" sz="2000" dirty="0"/>
              <a:t>	S+T = {a </a:t>
            </a:r>
            <a:r>
              <a:rPr lang="en-US" sz="2000" dirty="0" err="1"/>
              <a:t>aa</a:t>
            </a:r>
            <a:r>
              <a:rPr lang="en-US" sz="2000" dirty="0"/>
              <a:t> </a:t>
            </a:r>
            <a:r>
              <a:rPr lang="en-US" sz="2000" dirty="0" err="1"/>
              <a:t>aaa</a:t>
            </a:r>
            <a:r>
              <a:rPr lang="en-US" sz="2000" dirty="0"/>
              <a:t> bb </a:t>
            </a:r>
            <a:r>
              <a:rPr lang="en-US" sz="2000" dirty="0" err="1"/>
              <a:t>bbb</a:t>
            </a:r>
            <a:r>
              <a:rPr lang="en-US" sz="2000" dirty="0"/>
              <a:t>}</a:t>
            </a:r>
          </a:p>
          <a:p>
            <a:pPr lvl="1" algn="just"/>
            <a:r>
              <a:rPr lang="en-US" sz="2000" dirty="0"/>
              <a:t>If S = {a bb </a:t>
            </a:r>
            <a:r>
              <a:rPr lang="en-US" sz="2000" dirty="0" err="1"/>
              <a:t>bab</a:t>
            </a:r>
            <a:r>
              <a:rPr lang="en-US" sz="2000" dirty="0"/>
              <a:t>}, T = { a </a:t>
            </a:r>
            <a:r>
              <a:rPr lang="en-US" sz="2000" dirty="0" err="1"/>
              <a:t>ab</a:t>
            </a:r>
            <a:r>
              <a:rPr lang="en-US" sz="2000" dirty="0"/>
              <a:t>}</a:t>
            </a:r>
          </a:p>
        </p:txBody>
      </p:sp>
      <p:sp>
        <p:nvSpPr>
          <p:cNvPr id="4" name="Date Placeholder 3"/>
          <p:cNvSpPr>
            <a:spLocks noGrp="1"/>
          </p:cNvSpPr>
          <p:nvPr>
            <p:ph type="dt" sz="half" idx="10"/>
          </p:nvPr>
        </p:nvSpPr>
        <p:spPr/>
        <p:txBody>
          <a:bodyPr/>
          <a:lstStyle/>
          <a:p>
            <a:pPr>
              <a:defRPr/>
            </a:pPr>
            <a:fld id="{6D56B069-C99E-45C9-9181-44B0C9875E62}"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Does Automata Mean?</a:t>
            </a:r>
            <a:endParaRPr lang="en-US" dirty="0"/>
          </a:p>
        </p:txBody>
      </p:sp>
      <p:pic>
        <p:nvPicPr>
          <p:cNvPr id="5" name="Content Placeholder 4" descr="1.png"/>
          <p:cNvPicPr>
            <a:picLocks noGrp="1" noChangeAspect="1"/>
          </p:cNvPicPr>
          <p:nvPr>
            <p:ph idx="1"/>
          </p:nvPr>
        </p:nvPicPr>
        <p:blipFill>
          <a:blip r:embed="rId2"/>
          <a:stretch>
            <a:fillRect/>
          </a:stretch>
        </p:blipFill>
        <p:spPr>
          <a:xfrm>
            <a:off x="1828800" y="2362200"/>
            <a:ext cx="5562600" cy="2481614"/>
          </a:xfrm>
        </p:spPr>
      </p:pic>
      <p:sp>
        <p:nvSpPr>
          <p:cNvPr id="6" name="Date Placeholder 5"/>
          <p:cNvSpPr>
            <a:spLocks noGrp="1"/>
          </p:cNvSpPr>
          <p:nvPr>
            <p:ph type="dt" sz="half" idx="10"/>
          </p:nvPr>
        </p:nvSpPr>
        <p:spPr/>
        <p:txBody>
          <a:bodyPr/>
          <a:lstStyle/>
          <a:p>
            <a:pPr>
              <a:defRPr/>
            </a:pPr>
            <a:fld id="{2F3AE6E0-7C80-4D6E-BBDC-9554B001068B}" type="datetime1">
              <a:rPr lang="en-US" smtClean="0"/>
              <a:t>10/27/2020</a:t>
            </a:fld>
            <a:endParaRPr lang="en-US"/>
          </a:p>
        </p:txBody>
      </p:sp>
      <p:sp>
        <p:nvSpPr>
          <p:cNvPr id="8" name="Footer Placeholder 7"/>
          <p:cNvSpPr>
            <a:spLocks noGrp="1"/>
          </p:cNvSpPr>
          <p:nvPr>
            <p:ph type="ftr" sz="quarter" idx="11"/>
          </p:nvPr>
        </p:nvSpPr>
        <p:spPr/>
        <p:txBody>
          <a:bodyPr/>
          <a:lstStyle/>
          <a:p>
            <a:pPr>
              <a:defRPr/>
            </a:pPr>
            <a:r>
              <a:rPr lang="en-US" dirty="0"/>
              <a:t>Dr. Ahmed Mateen</a:t>
            </a:r>
          </a:p>
        </p:txBody>
      </p:sp>
      <p:sp>
        <p:nvSpPr>
          <p:cNvPr id="9"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Languages Associated with REs</a:t>
            </a:r>
          </a:p>
        </p:txBody>
      </p:sp>
      <p:sp>
        <p:nvSpPr>
          <p:cNvPr id="3" name="Content Placeholder 2"/>
          <p:cNvSpPr>
            <a:spLocks noGrp="1"/>
          </p:cNvSpPr>
          <p:nvPr>
            <p:ph idx="1"/>
          </p:nvPr>
        </p:nvSpPr>
        <p:spPr/>
        <p:txBody>
          <a:bodyPr/>
          <a:lstStyle/>
          <a:p>
            <a:pPr algn="just"/>
            <a:r>
              <a:rPr lang="en-US" sz="2400" dirty="0"/>
              <a:t>If </a:t>
            </a:r>
            <a:r>
              <a:rPr lang="en-US" sz="2400" i="1" dirty="0"/>
              <a:t>r</a:t>
            </a:r>
            <a:r>
              <a:rPr lang="en-US" sz="1600" i="1" dirty="0"/>
              <a:t>1</a:t>
            </a:r>
            <a:r>
              <a:rPr lang="en-US" sz="2400" i="1" dirty="0"/>
              <a:t> is a regular expression associated with the </a:t>
            </a:r>
            <a:r>
              <a:rPr lang="en-US" sz="2400" dirty="0"/>
              <a:t>language </a:t>
            </a:r>
            <a:r>
              <a:rPr lang="en-US" sz="2400" i="1" dirty="0"/>
              <a:t>L</a:t>
            </a:r>
            <a:r>
              <a:rPr lang="en-US" sz="1600" i="1" dirty="0"/>
              <a:t>1</a:t>
            </a:r>
            <a:r>
              <a:rPr lang="en-US" sz="2400" i="1" dirty="0"/>
              <a:t> and r</a:t>
            </a:r>
            <a:r>
              <a:rPr lang="en-US" sz="1600" i="1" dirty="0"/>
              <a:t>2</a:t>
            </a:r>
            <a:r>
              <a:rPr lang="en-US" sz="2400" i="1" dirty="0"/>
              <a:t> is a regular expression </a:t>
            </a:r>
            <a:r>
              <a:rPr lang="en-US" sz="2400" dirty="0"/>
              <a:t>associated with the language </a:t>
            </a:r>
            <a:r>
              <a:rPr lang="en-US" sz="2400" i="1" dirty="0"/>
              <a:t>L</a:t>
            </a:r>
            <a:r>
              <a:rPr lang="en-US" sz="1600" i="1" dirty="0"/>
              <a:t>2</a:t>
            </a:r>
            <a:r>
              <a:rPr lang="en-US" sz="2400" i="1" dirty="0"/>
              <a:t>, then</a:t>
            </a:r>
          </a:p>
          <a:p>
            <a:pPr lvl="1" algn="just"/>
            <a:r>
              <a:rPr lang="en-US" sz="2000" dirty="0"/>
              <a:t>Language(r</a:t>
            </a:r>
            <a:r>
              <a:rPr lang="en-US" sz="1600" dirty="0"/>
              <a:t>1</a:t>
            </a:r>
            <a:r>
              <a:rPr lang="en-US" sz="2000" dirty="0"/>
              <a:t>r</a:t>
            </a:r>
            <a:r>
              <a:rPr lang="en-US" sz="1600" dirty="0"/>
              <a:t>2</a:t>
            </a:r>
            <a:r>
              <a:rPr lang="en-US" sz="2000" dirty="0"/>
              <a:t>) = L</a:t>
            </a:r>
            <a:r>
              <a:rPr lang="en-US" sz="1600" dirty="0"/>
              <a:t>1</a:t>
            </a:r>
            <a:r>
              <a:rPr lang="en-US" sz="2000" dirty="0"/>
              <a:t>L</a:t>
            </a:r>
            <a:r>
              <a:rPr lang="en-US" sz="1600" dirty="0"/>
              <a:t>2</a:t>
            </a:r>
            <a:endParaRPr lang="en-US" sz="2000" dirty="0"/>
          </a:p>
          <a:p>
            <a:pPr lvl="1" algn="just"/>
            <a:r>
              <a:rPr lang="pt-BR" sz="2000" dirty="0"/>
              <a:t>Language(r</a:t>
            </a:r>
            <a:r>
              <a:rPr lang="pt-BR" sz="1600" dirty="0"/>
              <a:t>1</a:t>
            </a:r>
            <a:r>
              <a:rPr lang="pt-BR" sz="2000" dirty="0"/>
              <a:t>+ r</a:t>
            </a:r>
            <a:r>
              <a:rPr lang="pt-BR" sz="1600" dirty="0"/>
              <a:t>2</a:t>
            </a:r>
            <a:r>
              <a:rPr lang="pt-BR" sz="2000" dirty="0"/>
              <a:t>) = L</a:t>
            </a:r>
            <a:r>
              <a:rPr lang="pt-BR" sz="1600" dirty="0"/>
              <a:t>1</a:t>
            </a:r>
            <a:r>
              <a:rPr lang="pt-BR" sz="2000" dirty="0"/>
              <a:t>+ L</a:t>
            </a:r>
            <a:r>
              <a:rPr lang="pt-BR" sz="1600" dirty="0"/>
              <a:t>2</a:t>
            </a:r>
            <a:r>
              <a:rPr lang="pt-BR" sz="2000" dirty="0"/>
              <a:t> = L</a:t>
            </a:r>
            <a:r>
              <a:rPr lang="pt-BR" sz="1600" dirty="0"/>
              <a:t>1</a:t>
            </a:r>
            <a:r>
              <a:rPr lang="pt-BR" sz="2000" dirty="0"/>
              <a:t> U L</a:t>
            </a:r>
            <a:r>
              <a:rPr lang="pt-BR" sz="1600" dirty="0"/>
              <a:t>2</a:t>
            </a:r>
            <a:endParaRPr lang="pt-BR" sz="2000" dirty="0"/>
          </a:p>
          <a:p>
            <a:pPr lvl="1" algn="just"/>
            <a:r>
              <a:rPr lang="en-US" sz="2000" dirty="0"/>
              <a:t>Language(r</a:t>
            </a:r>
            <a:r>
              <a:rPr lang="en-US" sz="1600" dirty="0"/>
              <a:t>1</a:t>
            </a:r>
            <a:r>
              <a:rPr lang="en-US" sz="2000" dirty="0"/>
              <a:t>*) = L</a:t>
            </a:r>
            <a:r>
              <a:rPr lang="en-US" sz="1600" dirty="0"/>
              <a:t>1</a:t>
            </a:r>
            <a:r>
              <a:rPr lang="en-US" sz="2000" dirty="0"/>
              <a:t>* (</a:t>
            </a:r>
            <a:r>
              <a:rPr lang="en-US" sz="2000" dirty="0" err="1"/>
              <a:t>Kleen’s</a:t>
            </a:r>
            <a:r>
              <a:rPr lang="en-US" sz="2000" dirty="0"/>
              <a:t> Closure of L</a:t>
            </a:r>
            <a:r>
              <a:rPr lang="en-US" sz="1600" dirty="0"/>
              <a:t>1</a:t>
            </a:r>
            <a:r>
              <a:rPr lang="en-US" sz="2000" dirty="0"/>
              <a:t>)</a:t>
            </a:r>
          </a:p>
        </p:txBody>
      </p:sp>
      <p:sp>
        <p:nvSpPr>
          <p:cNvPr id="4" name="Date Placeholder 3"/>
          <p:cNvSpPr>
            <a:spLocks noGrp="1"/>
          </p:cNvSpPr>
          <p:nvPr>
            <p:ph type="dt" sz="half" idx="10"/>
          </p:nvPr>
        </p:nvSpPr>
        <p:spPr/>
        <p:txBody>
          <a:bodyPr/>
          <a:lstStyle/>
          <a:p>
            <a:pPr>
              <a:defRPr/>
            </a:pPr>
            <a:fld id="{CEC0CC01-4F10-4C80-8F08-A9D9279760B7}"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 Languages</a:t>
            </a:r>
          </a:p>
        </p:txBody>
      </p:sp>
      <p:sp>
        <p:nvSpPr>
          <p:cNvPr id="3" name="Content Placeholder 2"/>
          <p:cNvSpPr>
            <a:spLocks noGrp="1"/>
          </p:cNvSpPr>
          <p:nvPr>
            <p:ph idx="1"/>
          </p:nvPr>
        </p:nvSpPr>
        <p:spPr/>
        <p:txBody>
          <a:bodyPr/>
          <a:lstStyle/>
          <a:p>
            <a:pPr algn="just"/>
            <a:r>
              <a:rPr lang="en-US" dirty="0"/>
              <a:t>How to tell whether a language is regular</a:t>
            </a:r>
          </a:p>
          <a:p>
            <a:pPr lvl="1" algn="just"/>
            <a:r>
              <a:rPr lang="en-US" dirty="0"/>
              <a:t>Define a RE for it, if it is possible to define, the language is Regular otherwise non-regular</a:t>
            </a:r>
          </a:p>
          <a:p>
            <a:pPr algn="just"/>
            <a:r>
              <a:rPr lang="en-US" dirty="0"/>
              <a:t>Must define a precise checking mechanism for RLs(to be discussed later)</a:t>
            </a:r>
          </a:p>
        </p:txBody>
      </p:sp>
      <p:sp>
        <p:nvSpPr>
          <p:cNvPr id="4" name="Date Placeholder 3"/>
          <p:cNvSpPr>
            <a:spLocks noGrp="1"/>
          </p:cNvSpPr>
          <p:nvPr>
            <p:ph type="dt" sz="half" idx="10"/>
          </p:nvPr>
        </p:nvSpPr>
        <p:spPr/>
        <p:txBody>
          <a:bodyPr/>
          <a:lstStyle/>
          <a:p>
            <a:pPr>
              <a:defRPr/>
            </a:pPr>
            <a:fld id="{B7BAE18F-7EA3-44D7-8066-345AABB71B1C}"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Finite Languages are Regular</a:t>
            </a:r>
          </a:p>
        </p:txBody>
      </p:sp>
      <p:sp>
        <p:nvSpPr>
          <p:cNvPr id="3" name="Content Placeholder 2"/>
          <p:cNvSpPr>
            <a:spLocks noGrp="1"/>
          </p:cNvSpPr>
          <p:nvPr>
            <p:ph idx="1"/>
          </p:nvPr>
        </p:nvSpPr>
        <p:spPr/>
        <p:txBody>
          <a:bodyPr>
            <a:normAutofit/>
          </a:bodyPr>
          <a:lstStyle/>
          <a:p>
            <a:pPr algn="just"/>
            <a:r>
              <a:rPr lang="en-US" sz="2400" dirty="0"/>
              <a:t>If </a:t>
            </a:r>
            <a:r>
              <a:rPr lang="en-US" sz="2400" i="1" dirty="0"/>
              <a:t>L is a finite language (with only finitely many </a:t>
            </a:r>
            <a:r>
              <a:rPr lang="en-US" sz="2400" dirty="0"/>
              <a:t>words), then </a:t>
            </a:r>
            <a:r>
              <a:rPr lang="en-US" sz="2400" i="1" dirty="0"/>
              <a:t>L can be defined by a regular </a:t>
            </a:r>
            <a:r>
              <a:rPr lang="en-US" sz="2400" dirty="0"/>
              <a:t>expression</a:t>
            </a:r>
          </a:p>
          <a:p>
            <a:pPr algn="just"/>
            <a:r>
              <a:rPr lang="en-US" sz="2400" dirty="0"/>
              <a:t>All finite languages are regular</a:t>
            </a:r>
          </a:p>
          <a:p>
            <a:pPr algn="just"/>
            <a:r>
              <a:rPr lang="en-US" sz="2400" dirty="0"/>
              <a:t>Example</a:t>
            </a:r>
          </a:p>
          <a:p>
            <a:pPr lvl="1" algn="just"/>
            <a:r>
              <a:rPr lang="en-US" sz="2000" dirty="0"/>
              <a:t>Consider a language L1, defined over Σ = {a, b}, of strings of </a:t>
            </a:r>
            <a:r>
              <a:rPr lang="en-US" sz="2000" i="1" dirty="0"/>
              <a:t>length 2, starting with a, then L={</a:t>
            </a:r>
            <a:r>
              <a:rPr lang="en-US" sz="2000" i="1" dirty="0" err="1"/>
              <a:t>aa</a:t>
            </a:r>
            <a:r>
              <a:rPr lang="en-US" sz="2000" i="1" dirty="0"/>
              <a:t>, </a:t>
            </a:r>
            <a:r>
              <a:rPr lang="en-US" sz="2000" i="1" dirty="0" err="1"/>
              <a:t>ab</a:t>
            </a:r>
            <a:r>
              <a:rPr lang="en-US" sz="2000" i="1" dirty="0"/>
              <a:t>}, may </a:t>
            </a:r>
            <a:r>
              <a:rPr lang="en-US" sz="2000" dirty="0"/>
              <a:t>be expressed the RE </a:t>
            </a:r>
            <a:r>
              <a:rPr lang="en-US" sz="2000" dirty="0" err="1"/>
              <a:t>aa+ab</a:t>
            </a:r>
            <a:r>
              <a:rPr lang="en-US" sz="2000" dirty="0"/>
              <a:t>. Hence, L1 by definition, is a regular language.</a:t>
            </a:r>
          </a:p>
        </p:txBody>
      </p:sp>
      <p:sp>
        <p:nvSpPr>
          <p:cNvPr id="4" name="Date Placeholder 3"/>
          <p:cNvSpPr>
            <a:spLocks noGrp="1"/>
          </p:cNvSpPr>
          <p:nvPr>
            <p:ph type="dt" sz="half" idx="10"/>
          </p:nvPr>
        </p:nvSpPr>
        <p:spPr/>
        <p:txBody>
          <a:bodyPr/>
          <a:lstStyle/>
          <a:p>
            <a:pPr>
              <a:defRPr/>
            </a:pPr>
            <a:fld id="{3B3F0C31-3BBE-4EA6-BBA5-60B9315539C5}" type="datetime1">
              <a:rPr lang="en-US" smtClean="0"/>
              <a:t>10/27/2020</a:t>
            </a:fld>
            <a:endParaRPr lang="en-US"/>
          </a:p>
        </p:txBody>
      </p:sp>
      <p:sp>
        <p:nvSpPr>
          <p:cNvPr id="6" name="Footer Placeholder 5"/>
          <p:cNvSpPr>
            <a:spLocks noGrp="1"/>
          </p:cNvSpPr>
          <p:nvPr>
            <p:ph type="ftr" sz="quarter" idx="11"/>
          </p:nvPr>
        </p:nvSpPr>
        <p:spPr/>
        <p:txBody>
          <a:bodyPr/>
          <a:lstStyle/>
          <a:p>
            <a:pPr>
              <a:defRPr/>
            </a:pPr>
            <a:r>
              <a:rPr lang="en-US" dirty="0"/>
              <a:t>Dr. Ahmed Mateen</a:t>
            </a:r>
          </a:p>
        </p:txBody>
      </p:sp>
      <p:sp>
        <p:nvSpPr>
          <p:cNvPr id="7" name="TextBox 4"/>
          <p:cNvSpPr txBox="1">
            <a:spLocks noChangeArrowheads="1"/>
          </p:cNvSpPr>
          <p:nvPr/>
        </p:nvSpPr>
        <p:spPr bwMode="auto">
          <a:xfrm>
            <a:off x="0" y="0"/>
            <a:ext cx="9144000" cy="338554"/>
          </a:xfrm>
          <a:prstGeom prst="rect">
            <a:avLst/>
          </a:prstGeom>
          <a:solidFill>
            <a:schemeClr val="tx1"/>
          </a:solidFill>
          <a:ln w="9525">
            <a:no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a:lstStyle>
          <a:p>
            <a:pPr algn="just"/>
            <a:r>
              <a:rPr lang="en-US" sz="1600" b="1" dirty="0">
                <a:solidFill>
                  <a:schemeClr val="bg1"/>
                </a:solidFill>
                <a:latin typeface="Times New Roman" charset="0"/>
                <a:cs typeface="Times New Roman" charset="0"/>
              </a:rPr>
              <a:t>Theory of Automata</a:t>
            </a:r>
            <a:endParaRPr lang="en-US" sz="1600" dirty="0">
              <a:solidFill>
                <a:schemeClr val="bg1"/>
              </a:solidFill>
              <a:latin typeface="Times New Roman" charset="0"/>
              <a:cs typeface="Times New Roman" charset="0"/>
            </a:endParaRPr>
          </a:p>
        </p:txBody>
      </p:sp>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Microsoft Office PowerPoint Presentation</Template>
  <TotalTime>663</TotalTime>
  <Words>6233</Words>
  <Application>Microsoft Office PowerPoint</Application>
  <PresentationFormat>On-screen Show (4:3)</PresentationFormat>
  <Paragraphs>809</Paragraphs>
  <Slides>92</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92</vt:i4>
      </vt:variant>
    </vt:vector>
  </HeadingPairs>
  <TitlesOfParts>
    <vt:vector size="104" baseType="lpstr">
      <vt:lpstr>Arial</vt:lpstr>
      <vt:lpstr>Bookman Old Style</vt:lpstr>
      <vt:lpstr>Calibri</vt:lpstr>
      <vt:lpstr>Comic Sans MS</vt:lpstr>
      <vt:lpstr>Garamond</vt:lpstr>
      <vt:lpstr>Lucida Console</vt:lpstr>
      <vt:lpstr>Tahoma</vt:lpstr>
      <vt:lpstr>Times New Roman</vt:lpstr>
      <vt:lpstr>Verdana</vt:lpstr>
      <vt:lpstr>Wingdings</vt:lpstr>
      <vt:lpstr>Level</vt:lpstr>
      <vt:lpstr>Default Design</vt:lpstr>
      <vt:lpstr>            CS-701                  Theory of Automata-II</vt:lpstr>
      <vt:lpstr>Course contents in brief</vt:lpstr>
      <vt:lpstr>Purpose of Course</vt:lpstr>
      <vt:lpstr>Cont….</vt:lpstr>
      <vt:lpstr>Cont….</vt:lpstr>
      <vt:lpstr>Cont….</vt:lpstr>
      <vt:lpstr>Recommended Books</vt:lpstr>
      <vt:lpstr>PowerPoint Presentation</vt:lpstr>
      <vt:lpstr>What Does Automata Mean?</vt:lpstr>
      <vt:lpstr>What Does Automata Mean?</vt:lpstr>
      <vt:lpstr>What Does Automata Mean?</vt:lpstr>
      <vt:lpstr>What Does Automata Mean?</vt:lpstr>
      <vt:lpstr>PowerPoint Presentation</vt:lpstr>
      <vt:lpstr>PowerPoint Presentation</vt:lpstr>
      <vt:lpstr>What Does Automata Mean?</vt:lpstr>
      <vt:lpstr>What Does Automata Mean?</vt:lpstr>
      <vt:lpstr>What does automata mean?</vt:lpstr>
      <vt:lpstr>Different Kinds of Automata</vt:lpstr>
      <vt:lpstr>Finite Automaton</vt:lpstr>
      <vt:lpstr>Pushdown Automaton</vt:lpstr>
      <vt:lpstr>Turing Machine</vt:lpstr>
      <vt:lpstr>Power of Automata</vt:lpstr>
      <vt:lpstr>Languages</vt:lpstr>
      <vt:lpstr>Languages</vt:lpstr>
      <vt:lpstr>Languages</vt:lpstr>
      <vt:lpstr>Formal vs. Informal Rules</vt:lpstr>
      <vt:lpstr>Informal languages</vt:lpstr>
      <vt:lpstr>How to Communicate with machines ?</vt:lpstr>
      <vt:lpstr>Summary of Languages</vt:lpstr>
      <vt:lpstr>Formal Languages</vt:lpstr>
      <vt:lpstr>Formal Languages</vt:lpstr>
      <vt:lpstr>Formal Languages</vt:lpstr>
      <vt:lpstr>Formal Languages</vt:lpstr>
      <vt:lpstr>Formal Languages</vt:lpstr>
      <vt:lpstr>Formal Languages</vt:lpstr>
      <vt:lpstr>Formal Languages</vt:lpstr>
      <vt:lpstr>Formal Languages</vt:lpstr>
      <vt:lpstr>Defining Languages</vt:lpstr>
      <vt:lpstr>Defining Languages</vt:lpstr>
      <vt:lpstr>Defining languages</vt:lpstr>
      <vt:lpstr>Finite vs. Infinite Languages</vt:lpstr>
      <vt:lpstr>Infinite Languages</vt:lpstr>
      <vt:lpstr>Defining Language</vt:lpstr>
      <vt:lpstr>Defining Languages</vt:lpstr>
      <vt:lpstr>Defining Languages</vt:lpstr>
      <vt:lpstr>Defining Languages</vt:lpstr>
      <vt:lpstr>Defining Languages</vt:lpstr>
      <vt:lpstr>Defining Languages</vt:lpstr>
      <vt:lpstr>Defining Languages</vt:lpstr>
      <vt:lpstr>Defining Languages</vt:lpstr>
      <vt:lpstr>Defining Languages</vt:lpstr>
      <vt:lpstr>Defining Languages</vt:lpstr>
      <vt:lpstr>Kleene Closure</vt:lpstr>
      <vt:lpstr>Kleene Closure</vt:lpstr>
      <vt:lpstr>Kleene Star</vt:lpstr>
      <vt:lpstr>PLUS Operation (+)</vt:lpstr>
      <vt:lpstr>∑* and ∑+</vt:lpstr>
      <vt:lpstr>Some observations</vt:lpstr>
      <vt:lpstr>Recursive Language Definition</vt:lpstr>
      <vt:lpstr>Recursive Language Definition</vt:lpstr>
      <vt:lpstr>Recursive Language Definition</vt:lpstr>
      <vt:lpstr>Recursive Language Definition</vt:lpstr>
      <vt:lpstr>Recursive Language Definition</vt:lpstr>
      <vt:lpstr>Recursive Language Definition</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Language (Set) operations</vt:lpstr>
      <vt:lpstr>Languages Associated with REs</vt:lpstr>
      <vt:lpstr>Regular Languages</vt:lpstr>
      <vt:lpstr>Finite Languages are Regular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 01,02] - Introduction to Theory of Automata &amp; Regular Expressions</dc:title>
  <dc:creator>Ahmed Mateen Buttar</dc:creator>
  <cp:lastModifiedBy>Ahmed Mateen Buttar</cp:lastModifiedBy>
  <cp:revision>276</cp:revision>
  <dcterms:created xsi:type="dcterms:W3CDTF">2004-08-06T14:50:24Z</dcterms:created>
  <dcterms:modified xsi:type="dcterms:W3CDTF">2020-10-27T11:40:54Z</dcterms:modified>
</cp:coreProperties>
</file>