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059B-542C-69DF-09BC-451F3B037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BC4AF8F-7C0B-30FD-C7EB-6A2EE325A0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B925128-F3D3-A7F3-7730-57D19846DD39}"/>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5" name="Footer Placeholder 4">
            <a:extLst>
              <a:ext uri="{FF2B5EF4-FFF2-40B4-BE49-F238E27FC236}">
                <a16:creationId xmlns:a16="http://schemas.microsoft.com/office/drawing/2014/main" id="{E2432E7F-B69E-C153-B9AF-CB2B6B6CBFE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157F06F-93BB-A093-F508-62041FD77162}"/>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14636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2C1-807B-9609-B0D4-B53A7BD4510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ADA3C0B-B001-14D8-421E-40B25250DB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6FDC605-6D08-78DF-1203-D364F24FF12D}"/>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5" name="Footer Placeholder 4">
            <a:extLst>
              <a:ext uri="{FF2B5EF4-FFF2-40B4-BE49-F238E27FC236}">
                <a16:creationId xmlns:a16="http://schemas.microsoft.com/office/drawing/2014/main" id="{ACED4D1C-EB93-BEF5-35BB-7A82E38B053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505D877-557A-DB31-7312-AA14F46661B1}"/>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239800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30B7EC-624F-95DA-5AE9-BC13484259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79F7B1F-919D-8FFE-163F-B693853DC3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DB448F3-E471-B287-50E7-3E9003225FB2}"/>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5" name="Footer Placeholder 4">
            <a:extLst>
              <a:ext uri="{FF2B5EF4-FFF2-40B4-BE49-F238E27FC236}">
                <a16:creationId xmlns:a16="http://schemas.microsoft.com/office/drawing/2014/main" id="{3ED0E5F5-4444-F269-A3D8-B1E05F587B9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D54A0E-E977-AF95-7243-4C126D18E3E7}"/>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268511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616E-BD41-3397-2188-903CA2BED64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F34C750-C321-95CA-ACBD-96202EA3A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7B976A0-3700-75B9-B70B-90CED48F3C7B}"/>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5" name="Footer Placeholder 4">
            <a:extLst>
              <a:ext uri="{FF2B5EF4-FFF2-40B4-BE49-F238E27FC236}">
                <a16:creationId xmlns:a16="http://schemas.microsoft.com/office/drawing/2014/main" id="{DF041390-D4A1-120C-D46E-29DAAD0A8C8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4C56E5E-7401-3C3D-E4C5-A1D1E81D76C8}"/>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215450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31FB-D98A-8F6D-E5DC-3F4DDABC79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48A94FF-7E38-BBAA-2497-0258D74BCC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6ABE4-ED9B-37B8-DADA-A599854362BE}"/>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5" name="Footer Placeholder 4">
            <a:extLst>
              <a:ext uri="{FF2B5EF4-FFF2-40B4-BE49-F238E27FC236}">
                <a16:creationId xmlns:a16="http://schemas.microsoft.com/office/drawing/2014/main" id="{04135685-FF18-7403-A4ED-95691F06AC5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75850D0-CE03-0D4A-9C8A-B9D90B1A150A}"/>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213036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9B36-9A18-B8E3-F1D7-DB5538EF588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A0B6E57-B0F5-9CF8-7650-CE6A5BB1A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F58E71B-D0F3-3552-E5D2-D9EC04DD1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910673C-1012-311C-3822-A852C3D2A1BD}"/>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6" name="Footer Placeholder 5">
            <a:extLst>
              <a:ext uri="{FF2B5EF4-FFF2-40B4-BE49-F238E27FC236}">
                <a16:creationId xmlns:a16="http://schemas.microsoft.com/office/drawing/2014/main" id="{C8D225B5-C28F-7DE8-1453-EE0238905DC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7D3A855-A726-5D0B-F30A-2EC1C334CB42}"/>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216913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5EA0-2EB1-9293-165D-445800684B68}"/>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CEDE6EF-D704-DE71-C934-E4429878E6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00E6B-02F2-346C-38E5-02DD4D999B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EC15531-D570-CE38-088D-E171B4132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147DB-E0E9-1688-7990-C6824929D1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1BD0C94-379F-D683-BF26-3AA906034B9C}"/>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8" name="Footer Placeholder 7">
            <a:extLst>
              <a:ext uri="{FF2B5EF4-FFF2-40B4-BE49-F238E27FC236}">
                <a16:creationId xmlns:a16="http://schemas.microsoft.com/office/drawing/2014/main" id="{3E081691-D08A-A9D4-D87A-4C5A5176BD5C}"/>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2565B81-47A0-4587-BD16-6271C195057E}"/>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219753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5A1F-24E3-1884-D290-B6E06D3987A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CE4A341-2D4F-8358-A01A-125673140F27}"/>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4" name="Footer Placeholder 3">
            <a:extLst>
              <a:ext uri="{FF2B5EF4-FFF2-40B4-BE49-F238E27FC236}">
                <a16:creationId xmlns:a16="http://schemas.microsoft.com/office/drawing/2014/main" id="{4401E753-696F-A1B8-8394-E0BD76D0278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E309768-3FC7-FD37-9171-A3411B0E33FE}"/>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5519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B881D4-CA8D-D723-C637-7D98B1F598D6}"/>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3" name="Footer Placeholder 2">
            <a:extLst>
              <a:ext uri="{FF2B5EF4-FFF2-40B4-BE49-F238E27FC236}">
                <a16:creationId xmlns:a16="http://schemas.microsoft.com/office/drawing/2014/main" id="{C2410556-5C52-E3E8-A031-79C4ED450A2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9203436D-359B-F559-2150-69621B18368F}"/>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168809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EB0F-F135-418B-863B-FBC545B47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A6B3199-9DFC-18C7-E406-72D73EE9B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002FE17-28FE-6D68-1EE8-7161AD808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72FC6-C4E4-0309-E765-29F0CD22E256}"/>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6" name="Footer Placeholder 5">
            <a:extLst>
              <a:ext uri="{FF2B5EF4-FFF2-40B4-BE49-F238E27FC236}">
                <a16:creationId xmlns:a16="http://schemas.microsoft.com/office/drawing/2014/main" id="{228FC74F-0616-0474-CEF3-52DCEFADB0F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B4173EA-6102-5E13-3A88-3261AEAE3FA1}"/>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285851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25FE-9937-DBE0-C0B9-23CE8785A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06E4D7F8-C3F0-195B-4026-F86FC7D9B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C2C9105-4D02-ABA7-D524-AE38DC318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EE49B-5592-31FC-832E-E5E68274847F}"/>
              </a:ext>
            </a:extLst>
          </p:cNvPr>
          <p:cNvSpPr>
            <a:spLocks noGrp="1"/>
          </p:cNvSpPr>
          <p:nvPr>
            <p:ph type="dt" sz="half" idx="10"/>
          </p:nvPr>
        </p:nvSpPr>
        <p:spPr/>
        <p:txBody>
          <a:bodyPr/>
          <a:lstStyle/>
          <a:p>
            <a:fld id="{A30E113E-C6B4-4A86-88E7-363E3F9F080E}" type="datetimeFigureOut">
              <a:rPr lang="en-PK" smtClean="0"/>
              <a:t>26/06/2024</a:t>
            </a:fld>
            <a:endParaRPr lang="en-PK"/>
          </a:p>
        </p:txBody>
      </p:sp>
      <p:sp>
        <p:nvSpPr>
          <p:cNvPr id="6" name="Footer Placeholder 5">
            <a:extLst>
              <a:ext uri="{FF2B5EF4-FFF2-40B4-BE49-F238E27FC236}">
                <a16:creationId xmlns:a16="http://schemas.microsoft.com/office/drawing/2014/main" id="{3DAAA928-26BF-A1BB-5FB8-23415AE5AA3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8AEC2B9-A969-D4E3-F03B-C039B4CAAC4C}"/>
              </a:ext>
            </a:extLst>
          </p:cNvPr>
          <p:cNvSpPr>
            <a:spLocks noGrp="1"/>
          </p:cNvSpPr>
          <p:nvPr>
            <p:ph type="sldNum" sz="quarter" idx="12"/>
          </p:nvPr>
        </p:nvSpPr>
        <p:spPr/>
        <p:txBody>
          <a:bodyPr/>
          <a:lstStyle/>
          <a:p>
            <a:fld id="{24CAA776-0957-415B-9A41-3496CA245E58}" type="slidenum">
              <a:rPr lang="en-PK" smtClean="0"/>
              <a:t>‹#›</a:t>
            </a:fld>
            <a:endParaRPr lang="en-PK"/>
          </a:p>
        </p:txBody>
      </p:sp>
    </p:spTree>
    <p:extLst>
      <p:ext uri="{BB962C8B-B14F-4D97-AF65-F5344CB8AC3E}">
        <p14:creationId xmlns:p14="http://schemas.microsoft.com/office/powerpoint/2010/main" val="40136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1B204-D76E-6806-D300-7115088F54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5D025A9-9C4F-8510-D39D-AC5EBA571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8F9B3AB-B78D-4A5E-7D6D-0AF2A9841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0E113E-C6B4-4A86-88E7-363E3F9F080E}" type="datetimeFigureOut">
              <a:rPr lang="en-PK" smtClean="0"/>
              <a:t>26/06/2024</a:t>
            </a:fld>
            <a:endParaRPr lang="en-PK"/>
          </a:p>
        </p:txBody>
      </p:sp>
      <p:sp>
        <p:nvSpPr>
          <p:cNvPr id="5" name="Footer Placeholder 4">
            <a:extLst>
              <a:ext uri="{FF2B5EF4-FFF2-40B4-BE49-F238E27FC236}">
                <a16:creationId xmlns:a16="http://schemas.microsoft.com/office/drawing/2014/main" id="{2B5285A4-1629-DA3D-D07A-C2CB1ECF0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8587222D-AC4E-D484-D155-0F3DAEA7C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CAA776-0957-415B-9A41-3496CA245E58}" type="slidenum">
              <a:rPr lang="en-PK" smtClean="0"/>
              <a:t>‹#›</a:t>
            </a:fld>
            <a:endParaRPr lang="en-PK"/>
          </a:p>
        </p:txBody>
      </p:sp>
    </p:spTree>
    <p:extLst>
      <p:ext uri="{BB962C8B-B14F-4D97-AF65-F5344CB8AC3E}">
        <p14:creationId xmlns:p14="http://schemas.microsoft.com/office/powerpoint/2010/main" val="85652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E20B13-3D23-9A2B-6D24-663D0044CC87}"/>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Hotel Reservation Analysis with SQL</a:t>
            </a:r>
            <a:endParaRPr lang="en-PK" sz="48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94B3B5D-1818-C45A-31B5-89F8C9024C58}"/>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By Ahmed Bilal Umer</a:t>
            </a:r>
          </a:p>
          <a:p>
            <a:pPr algn="l"/>
            <a:r>
              <a:rPr lang="en-US">
                <a:solidFill>
                  <a:srgbClr val="FFFFFF"/>
                </a:solidFill>
              </a:rPr>
              <a:t>Batch – MIP-DA-10</a:t>
            </a:r>
            <a:endParaRPr lang="en-PK">
              <a:solidFill>
                <a:srgbClr val="FFFFFF"/>
              </a:solidFill>
            </a:endParaRPr>
          </a:p>
        </p:txBody>
      </p:sp>
    </p:spTree>
    <p:extLst>
      <p:ext uri="{BB962C8B-B14F-4D97-AF65-F5344CB8AC3E}">
        <p14:creationId xmlns:p14="http://schemas.microsoft.com/office/powerpoint/2010/main" val="30975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What is the highest and lowest lead time for reservations?</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dirty="0">
                <a:solidFill>
                  <a:schemeClr val="bg1"/>
                </a:solidFill>
              </a:rPr>
              <a:t>SELECT MAX(</a:t>
            </a:r>
            <a:r>
              <a:rPr lang="en-US" sz="2000" dirty="0" err="1">
                <a:solidFill>
                  <a:schemeClr val="bg1"/>
                </a:solidFill>
              </a:rPr>
              <a:t>lead_time</a:t>
            </a:r>
            <a:r>
              <a:rPr lang="en-US" sz="2000" dirty="0">
                <a:solidFill>
                  <a:schemeClr val="bg1"/>
                </a:solidFill>
              </a:rPr>
              <a:t>) AS </a:t>
            </a:r>
            <a:r>
              <a:rPr lang="en-US" sz="2000" dirty="0" err="1">
                <a:solidFill>
                  <a:schemeClr val="bg1"/>
                </a:solidFill>
              </a:rPr>
              <a:t>highest_lead_time</a:t>
            </a:r>
            <a:r>
              <a:rPr lang="en-US" sz="2000" dirty="0">
                <a:solidFill>
                  <a:schemeClr val="bg1"/>
                </a:solidFill>
              </a:rPr>
              <a:t>, MIN(</a:t>
            </a:r>
            <a:r>
              <a:rPr lang="en-US" sz="2000" dirty="0" err="1">
                <a:solidFill>
                  <a:schemeClr val="bg1"/>
                </a:solidFill>
              </a:rPr>
              <a:t>lead_time</a:t>
            </a:r>
            <a:r>
              <a:rPr lang="en-US" sz="2000" dirty="0">
                <a:solidFill>
                  <a:schemeClr val="bg1"/>
                </a:solidFill>
              </a:rPr>
              <a:t>) AS </a:t>
            </a:r>
            <a:r>
              <a:rPr lang="en-US" sz="2000" dirty="0" err="1">
                <a:solidFill>
                  <a:schemeClr val="bg1"/>
                </a:solidFill>
              </a:rPr>
              <a:t>lowest_lead_time</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r>
              <a:rPr lang="en-US" sz="2000" dirty="0">
                <a:solidFill>
                  <a:schemeClr val="bg1"/>
                </a:solidFill>
              </a:rPr>
              <a:t>;</a:t>
            </a:r>
          </a:p>
          <a:p>
            <a:pPr marL="0" indent="0" algn="ctr">
              <a:buNone/>
            </a:pPr>
            <a:endParaRPr lang="en-PK" sz="2000" dirty="0">
              <a:solidFill>
                <a:schemeClr val="bg1"/>
              </a:solidFill>
            </a:endParaRPr>
          </a:p>
        </p:txBody>
      </p:sp>
      <p:pic>
        <p:nvPicPr>
          <p:cNvPr id="6" name="Picture 5">
            <a:extLst>
              <a:ext uri="{FF2B5EF4-FFF2-40B4-BE49-F238E27FC236}">
                <a16:creationId xmlns:a16="http://schemas.microsoft.com/office/drawing/2014/main" id="{47F70CCB-F4CF-5249-E1CC-5E8109BF8E3A}"/>
              </a:ext>
            </a:extLst>
          </p:cNvPr>
          <p:cNvPicPr>
            <a:picLocks noChangeAspect="1"/>
          </p:cNvPicPr>
          <p:nvPr/>
        </p:nvPicPr>
        <p:blipFill>
          <a:blip r:embed="rId2"/>
          <a:stretch>
            <a:fillRect/>
          </a:stretch>
        </p:blipFill>
        <p:spPr>
          <a:xfrm>
            <a:off x="6096000" y="2314937"/>
            <a:ext cx="4767942" cy="1498215"/>
          </a:xfrm>
          <a:prstGeom prst="rect">
            <a:avLst/>
          </a:prstGeom>
        </p:spPr>
      </p:pic>
    </p:spTree>
    <p:extLst>
      <p:ext uri="{BB962C8B-B14F-4D97-AF65-F5344CB8AC3E}">
        <p14:creationId xmlns:p14="http://schemas.microsoft.com/office/powerpoint/2010/main" val="243079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What is the most common market segment type for reservations?</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fontScale="92500"/>
          </a:bodyPr>
          <a:lstStyle/>
          <a:p>
            <a:pPr marL="0" indent="0" algn="ctr">
              <a:buNone/>
            </a:pPr>
            <a:r>
              <a:rPr lang="en-US" sz="2000" dirty="0">
                <a:solidFill>
                  <a:schemeClr val="bg1"/>
                </a:solidFill>
              </a:rPr>
              <a:t>SELECT </a:t>
            </a:r>
            <a:r>
              <a:rPr lang="en-US" sz="2000" dirty="0" err="1">
                <a:solidFill>
                  <a:schemeClr val="bg1"/>
                </a:solidFill>
              </a:rPr>
              <a:t>market_segment_type</a:t>
            </a:r>
            <a:r>
              <a:rPr lang="en-US" sz="2000" dirty="0">
                <a:solidFill>
                  <a:schemeClr val="bg1"/>
                </a:solidFill>
              </a:rPr>
              <a:t>, COUNT(*) AS count</a:t>
            </a: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GROUP BY </a:t>
            </a:r>
            <a:r>
              <a:rPr lang="en-US" sz="2000" dirty="0" err="1">
                <a:solidFill>
                  <a:schemeClr val="bg1"/>
                </a:solidFill>
              </a:rPr>
              <a:t>market_segment_type</a:t>
            </a:r>
            <a:endParaRPr lang="en-US" sz="2000" dirty="0">
              <a:solidFill>
                <a:schemeClr val="bg1"/>
              </a:solidFill>
            </a:endParaRPr>
          </a:p>
          <a:p>
            <a:pPr marL="0" indent="0" algn="ctr">
              <a:buNone/>
            </a:pPr>
            <a:r>
              <a:rPr lang="en-US" sz="2000" dirty="0">
                <a:solidFill>
                  <a:schemeClr val="bg1"/>
                </a:solidFill>
              </a:rPr>
              <a:t>ORDER BY count DESC</a:t>
            </a:r>
          </a:p>
          <a:p>
            <a:pPr marL="0" indent="0" algn="ctr">
              <a:buNone/>
            </a:pPr>
            <a:r>
              <a:rPr lang="en-US" sz="2000" dirty="0">
                <a:solidFill>
                  <a:schemeClr val="bg1"/>
                </a:solidFill>
              </a:rPr>
              <a:t>LIMIT 1;</a:t>
            </a:r>
          </a:p>
          <a:p>
            <a:pPr marL="0" indent="0" algn="ctr">
              <a:buNone/>
            </a:pPr>
            <a:endParaRPr lang="en-PK" sz="2000" dirty="0">
              <a:solidFill>
                <a:schemeClr val="bg1"/>
              </a:solidFill>
            </a:endParaRPr>
          </a:p>
        </p:txBody>
      </p:sp>
      <p:pic>
        <p:nvPicPr>
          <p:cNvPr id="5" name="Picture 4">
            <a:extLst>
              <a:ext uri="{FF2B5EF4-FFF2-40B4-BE49-F238E27FC236}">
                <a16:creationId xmlns:a16="http://schemas.microsoft.com/office/drawing/2014/main" id="{DE2C6A76-A2B7-E8E0-A898-1E636686F7A0}"/>
              </a:ext>
            </a:extLst>
          </p:cNvPr>
          <p:cNvPicPr>
            <a:picLocks noChangeAspect="1"/>
          </p:cNvPicPr>
          <p:nvPr/>
        </p:nvPicPr>
        <p:blipFill>
          <a:blip r:embed="rId2"/>
          <a:stretch>
            <a:fillRect/>
          </a:stretch>
        </p:blipFill>
        <p:spPr>
          <a:xfrm>
            <a:off x="6003595" y="2129742"/>
            <a:ext cx="4960597" cy="1657015"/>
          </a:xfrm>
          <a:prstGeom prst="rect">
            <a:avLst/>
          </a:prstGeom>
        </p:spPr>
      </p:pic>
    </p:spTree>
    <p:extLst>
      <p:ext uri="{BB962C8B-B14F-4D97-AF65-F5344CB8AC3E}">
        <p14:creationId xmlns:p14="http://schemas.microsoft.com/office/powerpoint/2010/main" val="75168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How many reservations have a booking status of "Confirmed"?</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dirty="0">
                <a:solidFill>
                  <a:schemeClr val="bg1"/>
                </a:solidFill>
              </a:rPr>
              <a:t>SELECT COUNT(*) AS </a:t>
            </a:r>
            <a:r>
              <a:rPr lang="en-US" sz="2000" dirty="0" err="1">
                <a:solidFill>
                  <a:schemeClr val="bg1"/>
                </a:solidFill>
              </a:rPr>
              <a:t>confirmed_reservations</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WHERE </a:t>
            </a:r>
            <a:r>
              <a:rPr lang="en-US" sz="2000" dirty="0" err="1">
                <a:solidFill>
                  <a:schemeClr val="bg1"/>
                </a:solidFill>
              </a:rPr>
              <a:t>booking_status</a:t>
            </a:r>
            <a:r>
              <a:rPr lang="en-US" sz="2000" dirty="0">
                <a:solidFill>
                  <a:schemeClr val="bg1"/>
                </a:solidFill>
              </a:rPr>
              <a:t> = '</a:t>
            </a:r>
            <a:r>
              <a:rPr lang="en-US" sz="2000" dirty="0" err="1">
                <a:solidFill>
                  <a:schemeClr val="bg1"/>
                </a:solidFill>
              </a:rPr>
              <a:t>Not_Canceled</a:t>
            </a:r>
            <a:r>
              <a:rPr lang="en-US" sz="2000" dirty="0">
                <a:solidFill>
                  <a:schemeClr val="bg1"/>
                </a:solidFill>
              </a:rPr>
              <a:t>';</a:t>
            </a:r>
          </a:p>
          <a:p>
            <a:pPr marL="0" indent="0" algn="ctr">
              <a:buNone/>
            </a:pPr>
            <a:endParaRPr lang="en-PK" sz="2000" dirty="0">
              <a:solidFill>
                <a:schemeClr val="bg1"/>
              </a:solidFill>
            </a:endParaRPr>
          </a:p>
        </p:txBody>
      </p:sp>
      <p:pic>
        <p:nvPicPr>
          <p:cNvPr id="6" name="Picture 5">
            <a:extLst>
              <a:ext uri="{FF2B5EF4-FFF2-40B4-BE49-F238E27FC236}">
                <a16:creationId xmlns:a16="http://schemas.microsoft.com/office/drawing/2014/main" id="{FD0D1278-1C4E-063B-8413-A989E6D46D8E}"/>
              </a:ext>
            </a:extLst>
          </p:cNvPr>
          <p:cNvPicPr>
            <a:picLocks noChangeAspect="1"/>
          </p:cNvPicPr>
          <p:nvPr/>
        </p:nvPicPr>
        <p:blipFill>
          <a:blip r:embed="rId2"/>
          <a:stretch>
            <a:fillRect/>
          </a:stretch>
        </p:blipFill>
        <p:spPr>
          <a:xfrm>
            <a:off x="5833161" y="2369308"/>
            <a:ext cx="4653501" cy="1542935"/>
          </a:xfrm>
          <a:prstGeom prst="rect">
            <a:avLst/>
          </a:prstGeom>
        </p:spPr>
      </p:pic>
    </p:spTree>
    <p:extLst>
      <p:ext uri="{BB962C8B-B14F-4D97-AF65-F5344CB8AC3E}">
        <p14:creationId xmlns:p14="http://schemas.microsoft.com/office/powerpoint/2010/main" val="284651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What is the total number of adults and children across all reservations?</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dirty="0">
                <a:solidFill>
                  <a:schemeClr val="bg1"/>
                </a:solidFill>
              </a:rPr>
              <a:t>SELECT SUM(</a:t>
            </a:r>
            <a:r>
              <a:rPr lang="en-US" sz="2000" dirty="0" err="1">
                <a:solidFill>
                  <a:schemeClr val="bg1"/>
                </a:solidFill>
              </a:rPr>
              <a:t>no_of_adults</a:t>
            </a:r>
            <a:r>
              <a:rPr lang="en-US" sz="2000" dirty="0">
                <a:solidFill>
                  <a:schemeClr val="bg1"/>
                </a:solidFill>
              </a:rPr>
              <a:t>) AS </a:t>
            </a:r>
            <a:r>
              <a:rPr lang="en-US" sz="2000" dirty="0" err="1">
                <a:solidFill>
                  <a:schemeClr val="bg1"/>
                </a:solidFill>
              </a:rPr>
              <a:t>total_adults</a:t>
            </a:r>
            <a:r>
              <a:rPr lang="en-US" sz="2000" dirty="0">
                <a:solidFill>
                  <a:schemeClr val="bg1"/>
                </a:solidFill>
              </a:rPr>
              <a:t>, SUM(</a:t>
            </a:r>
            <a:r>
              <a:rPr lang="en-US" sz="2000" dirty="0" err="1">
                <a:solidFill>
                  <a:schemeClr val="bg1"/>
                </a:solidFill>
              </a:rPr>
              <a:t>no_of_children</a:t>
            </a:r>
            <a:r>
              <a:rPr lang="en-US" sz="2000" dirty="0">
                <a:solidFill>
                  <a:schemeClr val="bg1"/>
                </a:solidFill>
              </a:rPr>
              <a:t>) AS </a:t>
            </a:r>
            <a:r>
              <a:rPr lang="en-US" sz="2000" dirty="0" err="1">
                <a:solidFill>
                  <a:schemeClr val="bg1"/>
                </a:solidFill>
              </a:rPr>
              <a:t>total_children</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r>
              <a:rPr lang="en-US" sz="2000" dirty="0">
                <a:solidFill>
                  <a:schemeClr val="bg1"/>
                </a:solidFill>
              </a:rPr>
              <a:t>;</a:t>
            </a:r>
          </a:p>
          <a:p>
            <a:pPr marL="0" indent="0" algn="ctr">
              <a:buNone/>
            </a:pPr>
            <a:endParaRPr lang="en-PK" sz="2000" dirty="0">
              <a:solidFill>
                <a:schemeClr val="bg1"/>
              </a:solidFill>
            </a:endParaRPr>
          </a:p>
        </p:txBody>
      </p:sp>
      <p:pic>
        <p:nvPicPr>
          <p:cNvPr id="5" name="Picture 4">
            <a:extLst>
              <a:ext uri="{FF2B5EF4-FFF2-40B4-BE49-F238E27FC236}">
                <a16:creationId xmlns:a16="http://schemas.microsoft.com/office/drawing/2014/main" id="{97FAA5E8-DD91-96A6-F5E4-1E4028CA64EB}"/>
              </a:ext>
            </a:extLst>
          </p:cNvPr>
          <p:cNvPicPr>
            <a:picLocks noChangeAspect="1"/>
          </p:cNvPicPr>
          <p:nvPr/>
        </p:nvPicPr>
        <p:blipFill>
          <a:blip r:embed="rId2"/>
          <a:stretch>
            <a:fillRect/>
          </a:stretch>
        </p:blipFill>
        <p:spPr>
          <a:xfrm>
            <a:off x="5691586" y="2106593"/>
            <a:ext cx="5576771" cy="1727129"/>
          </a:xfrm>
          <a:prstGeom prst="rect">
            <a:avLst/>
          </a:prstGeom>
        </p:spPr>
      </p:pic>
    </p:spTree>
    <p:extLst>
      <p:ext uri="{BB962C8B-B14F-4D97-AF65-F5344CB8AC3E}">
        <p14:creationId xmlns:p14="http://schemas.microsoft.com/office/powerpoint/2010/main" val="112193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What is the average number of weekend nights for reservations involving children?</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dirty="0">
                <a:solidFill>
                  <a:schemeClr val="bg1"/>
                </a:solidFill>
              </a:rPr>
              <a:t>SELECT AVG(</a:t>
            </a:r>
            <a:r>
              <a:rPr lang="en-US" sz="2000" dirty="0" err="1">
                <a:solidFill>
                  <a:schemeClr val="bg1"/>
                </a:solidFill>
              </a:rPr>
              <a:t>no_of_weekend_nights</a:t>
            </a:r>
            <a:r>
              <a:rPr lang="en-US" sz="2000" dirty="0">
                <a:solidFill>
                  <a:schemeClr val="bg1"/>
                </a:solidFill>
              </a:rPr>
              <a:t>) AS </a:t>
            </a:r>
            <a:r>
              <a:rPr lang="en-US" sz="2000" dirty="0" err="1">
                <a:solidFill>
                  <a:schemeClr val="bg1"/>
                </a:solidFill>
              </a:rPr>
              <a:t>avg_weekend_nights_with_children</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WHERE </a:t>
            </a:r>
            <a:r>
              <a:rPr lang="en-US" sz="2000" dirty="0" err="1">
                <a:solidFill>
                  <a:schemeClr val="bg1"/>
                </a:solidFill>
              </a:rPr>
              <a:t>no_of_children</a:t>
            </a:r>
            <a:r>
              <a:rPr lang="en-US" sz="2000" dirty="0">
                <a:solidFill>
                  <a:schemeClr val="bg1"/>
                </a:solidFill>
              </a:rPr>
              <a:t> &gt; 0;</a:t>
            </a:r>
          </a:p>
          <a:p>
            <a:pPr marL="0" indent="0" algn="ctr">
              <a:buNone/>
            </a:pPr>
            <a:endParaRPr lang="en-PK" sz="2000" dirty="0">
              <a:solidFill>
                <a:schemeClr val="bg1"/>
              </a:solidFill>
            </a:endParaRPr>
          </a:p>
        </p:txBody>
      </p:sp>
      <p:pic>
        <p:nvPicPr>
          <p:cNvPr id="6" name="Picture 5">
            <a:extLst>
              <a:ext uri="{FF2B5EF4-FFF2-40B4-BE49-F238E27FC236}">
                <a16:creationId xmlns:a16="http://schemas.microsoft.com/office/drawing/2014/main" id="{49B61ACB-BA24-F7E0-F93D-12EB5A5B6DBB}"/>
              </a:ext>
            </a:extLst>
          </p:cNvPr>
          <p:cNvPicPr>
            <a:picLocks noChangeAspect="1"/>
          </p:cNvPicPr>
          <p:nvPr/>
        </p:nvPicPr>
        <p:blipFill>
          <a:blip r:embed="rId2"/>
          <a:stretch>
            <a:fillRect/>
          </a:stretch>
        </p:blipFill>
        <p:spPr>
          <a:xfrm>
            <a:off x="6138495" y="1871104"/>
            <a:ext cx="4682952" cy="1903228"/>
          </a:xfrm>
          <a:prstGeom prst="rect">
            <a:avLst/>
          </a:prstGeom>
        </p:spPr>
      </p:pic>
    </p:spTree>
    <p:extLst>
      <p:ext uri="{BB962C8B-B14F-4D97-AF65-F5344CB8AC3E}">
        <p14:creationId xmlns:p14="http://schemas.microsoft.com/office/powerpoint/2010/main" val="176069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How many reservations were made in each month of the year?</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dirty="0">
                <a:solidFill>
                  <a:schemeClr val="bg1"/>
                </a:solidFill>
              </a:rPr>
              <a:t>SELECT MONTH(</a:t>
            </a:r>
            <a:r>
              <a:rPr lang="en-US" sz="2000" dirty="0" err="1">
                <a:solidFill>
                  <a:schemeClr val="bg1"/>
                </a:solidFill>
              </a:rPr>
              <a:t>arrival_date</a:t>
            </a:r>
            <a:r>
              <a:rPr lang="en-US" sz="2000" dirty="0">
                <a:solidFill>
                  <a:schemeClr val="bg1"/>
                </a:solidFill>
              </a:rPr>
              <a:t>) AS month, COUNT(*) AS count</a:t>
            </a: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GROUP BY MONTH(</a:t>
            </a:r>
            <a:r>
              <a:rPr lang="en-US" sz="2000" dirty="0" err="1">
                <a:solidFill>
                  <a:schemeClr val="bg1"/>
                </a:solidFill>
              </a:rPr>
              <a:t>arrival_date</a:t>
            </a:r>
            <a:r>
              <a:rPr lang="en-US" sz="2000" dirty="0">
                <a:solidFill>
                  <a:schemeClr val="bg1"/>
                </a:solidFill>
              </a:rPr>
              <a:t>);</a:t>
            </a:r>
          </a:p>
          <a:p>
            <a:pPr marL="0" indent="0" algn="ctr">
              <a:buNone/>
            </a:pPr>
            <a:endParaRPr lang="en-PK" sz="2000" dirty="0">
              <a:solidFill>
                <a:schemeClr val="bg1"/>
              </a:solidFill>
            </a:endParaRPr>
          </a:p>
        </p:txBody>
      </p:sp>
      <p:pic>
        <p:nvPicPr>
          <p:cNvPr id="5" name="Picture 4">
            <a:extLst>
              <a:ext uri="{FF2B5EF4-FFF2-40B4-BE49-F238E27FC236}">
                <a16:creationId xmlns:a16="http://schemas.microsoft.com/office/drawing/2014/main" id="{45A70F7C-EE32-AD5D-F104-404D6AAA2C71}"/>
              </a:ext>
            </a:extLst>
          </p:cNvPr>
          <p:cNvPicPr>
            <a:picLocks noChangeAspect="1"/>
          </p:cNvPicPr>
          <p:nvPr/>
        </p:nvPicPr>
        <p:blipFill>
          <a:blip r:embed="rId2"/>
          <a:stretch>
            <a:fillRect/>
          </a:stretch>
        </p:blipFill>
        <p:spPr>
          <a:xfrm>
            <a:off x="6455626" y="607139"/>
            <a:ext cx="4048690" cy="3305636"/>
          </a:xfrm>
          <a:prstGeom prst="rect">
            <a:avLst/>
          </a:prstGeom>
        </p:spPr>
      </p:pic>
    </p:spTree>
    <p:extLst>
      <p:ext uri="{BB962C8B-B14F-4D97-AF65-F5344CB8AC3E}">
        <p14:creationId xmlns:p14="http://schemas.microsoft.com/office/powerpoint/2010/main" val="26742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What is the average number of nights (both weekend and weekday) spent by guests for each room type?</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dirty="0">
                <a:solidFill>
                  <a:schemeClr val="bg1"/>
                </a:solidFill>
              </a:rPr>
              <a:t>SELECT </a:t>
            </a:r>
            <a:r>
              <a:rPr lang="en-US" sz="2000" dirty="0" err="1">
                <a:solidFill>
                  <a:schemeClr val="bg1"/>
                </a:solidFill>
              </a:rPr>
              <a:t>room_type_reserved</a:t>
            </a:r>
            <a:r>
              <a:rPr lang="en-US" sz="2000" dirty="0">
                <a:solidFill>
                  <a:schemeClr val="bg1"/>
                </a:solidFill>
              </a:rPr>
              <a:t>, AVG(</a:t>
            </a:r>
            <a:r>
              <a:rPr lang="en-US" sz="2000" dirty="0" err="1">
                <a:solidFill>
                  <a:schemeClr val="bg1"/>
                </a:solidFill>
              </a:rPr>
              <a:t>no_of_weekend_nights</a:t>
            </a:r>
            <a:r>
              <a:rPr lang="en-US" sz="2000" dirty="0">
                <a:solidFill>
                  <a:schemeClr val="bg1"/>
                </a:solidFill>
              </a:rPr>
              <a:t> + </a:t>
            </a:r>
            <a:r>
              <a:rPr lang="en-US" sz="2000" dirty="0" err="1">
                <a:solidFill>
                  <a:schemeClr val="bg1"/>
                </a:solidFill>
              </a:rPr>
              <a:t>no_of_week_nights</a:t>
            </a:r>
            <a:r>
              <a:rPr lang="en-US" sz="2000" dirty="0">
                <a:solidFill>
                  <a:schemeClr val="bg1"/>
                </a:solidFill>
              </a:rPr>
              <a:t>) AS </a:t>
            </a:r>
            <a:r>
              <a:rPr lang="en-US" sz="2000" dirty="0" err="1">
                <a:solidFill>
                  <a:schemeClr val="bg1"/>
                </a:solidFill>
              </a:rPr>
              <a:t>avg_total_nights</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GROUP BY </a:t>
            </a:r>
            <a:r>
              <a:rPr lang="en-US" sz="2000" dirty="0" err="1">
                <a:solidFill>
                  <a:schemeClr val="bg1"/>
                </a:solidFill>
              </a:rPr>
              <a:t>room_type_reserved</a:t>
            </a:r>
            <a:r>
              <a:rPr lang="en-US" sz="2000" dirty="0">
                <a:solidFill>
                  <a:schemeClr val="bg1"/>
                </a:solidFill>
              </a:rPr>
              <a:t>;</a:t>
            </a:r>
          </a:p>
          <a:p>
            <a:pPr marL="0" indent="0" algn="ctr">
              <a:buNone/>
            </a:pPr>
            <a:endParaRPr lang="en-PK" sz="2000" dirty="0">
              <a:solidFill>
                <a:schemeClr val="bg1"/>
              </a:solidFill>
            </a:endParaRPr>
          </a:p>
        </p:txBody>
      </p:sp>
      <p:pic>
        <p:nvPicPr>
          <p:cNvPr id="6" name="Picture 5">
            <a:extLst>
              <a:ext uri="{FF2B5EF4-FFF2-40B4-BE49-F238E27FC236}">
                <a16:creationId xmlns:a16="http://schemas.microsoft.com/office/drawing/2014/main" id="{F8F0D15A-7320-DDA8-C056-95DF73E4F61A}"/>
              </a:ext>
            </a:extLst>
          </p:cNvPr>
          <p:cNvPicPr>
            <a:picLocks noChangeAspect="1"/>
          </p:cNvPicPr>
          <p:nvPr/>
        </p:nvPicPr>
        <p:blipFill>
          <a:blip r:embed="rId2"/>
          <a:stretch>
            <a:fillRect/>
          </a:stretch>
        </p:blipFill>
        <p:spPr>
          <a:xfrm>
            <a:off x="6155105" y="1319514"/>
            <a:ext cx="4657577" cy="2484051"/>
          </a:xfrm>
          <a:prstGeom prst="rect">
            <a:avLst/>
          </a:prstGeom>
        </p:spPr>
      </p:pic>
    </p:spTree>
    <p:extLst>
      <p:ext uri="{BB962C8B-B14F-4D97-AF65-F5344CB8AC3E}">
        <p14:creationId xmlns:p14="http://schemas.microsoft.com/office/powerpoint/2010/main" val="222918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For reservations involving children, what is the most common room type, and what is the average price for that room type?</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fontScale="70000" lnSpcReduction="20000"/>
          </a:bodyPr>
          <a:lstStyle/>
          <a:p>
            <a:pPr marL="0" indent="0" algn="ctr">
              <a:buNone/>
            </a:pPr>
            <a:r>
              <a:rPr lang="en-US" sz="2000" dirty="0">
                <a:solidFill>
                  <a:schemeClr val="bg1"/>
                </a:solidFill>
              </a:rPr>
              <a:t>SELECT </a:t>
            </a:r>
            <a:r>
              <a:rPr lang="en-US" sz="2000" dirty="0" err="1">
                <a:solidFill>
                  <a:schemeClr val="bg1"/>
                </a:solidFill>
              </a:rPr>
              <a:t>room_type_reserved</a:t>
            </a:r>
            <a:r>
              <a:rPr lang="en-US" sz="2000" dirty="0">
                <a:solidFill>
                  <a:schemeClr val="bg1"/>
                </a:solidFill>
              </a:rPr>
              <a:t>, COUNT(*) AS count, AVG(</a:t>
            </a:r>
            <a:r>
              <a:rPr lang="en-US" sz="2000" dirty="0" err="1">
                <a:solidFill>
                  <a:schemeClr val="bg1"/>
                </a:solidFill>
              </a:rPr>
              <a:t>avg_price_per_room</a:t>
            </a:r>
            <a:r>
              <a:rPr lang="en-US" sz="2000" dirty="0">
                <a:solidFill>
                  <a:schemeClr val="bg1"/>
                </a:solidFill>
              </a:rPr>
              <a:t>) AS </a:t>
            </a:r>
            <a:r>
              <a:rPr lang="en-US" sz="2000" dirty="0" err="1">
                <a:solidFill>
                  <a:schemeClr val="bg1"/>
                </a:solidFill>
              </a:rPr>
              <a:t>avg_price</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WHERE </a:t>
            </a:r>
            <a:r>
              <a:rPr lang="en-US" sz="2000" dirty="0" err="1">
                <a:solidFill>
                  <a:schemeClr val="bg1"/>
                </a:solidFill>
              </a:rPr>
              <a:t>no_of_children</a:t>
            </a:r>
            <a:r>
              <a:rPr lang="en-US" sz="2000" dirty="0">
                <a:solidFill>
                  <a:schemeClr val="bg1"/>
                </a:solidFill>
              </a:rPr>
              <a:t> &gt; 0</a:t>
            </a:r>
          </a:p>
          <a:p>
            <a:pPr marL="0" indent="0" algn="ctr">
              <a:buNone/>
            </a:pPr>
            <a:r>
              <a:rPr lang="en-US" sz="2000" dirty="0">
                <a:solidFill>
                  <a:schemeClr val="bg1"/>
                </a:solidFill>
              </a:rPr>
              <a:t>GROUP BY </a:t>
            </a:r>
            <a:r>
              <a:rPr lang="en-US" sz="2000" dirty="0" err="1">
                <a:solidFill>
                  <a:schemeClr val="bg1"/>
                </a:solidFill>
              </a:rPr>
              <a:t>room_type_reserved</a:t>
            </a:r>
            <a:endParaRPr lang="en-US" sz="2000" dirty="0">
              <a:solidFill>
                <a:schemeClr val="bg1"/>
              </a:solidFill>
            </a:endParaRPr>
          </a:p>
          <a:p>
            <a:pPr marL="0" indent="0" algn="ctr">
              <a:buNone/>
            </a:pPr>
            <a:r>
              <a:rPr lang="en-US" sz="2000" dirty="0">
                <a:solidFill>
                  <a:schemeClr val="bg1"/>
                </a:solidFill>
              </a:rPr>
              <a:t>ORDER BY count DESC</a:t>
            </a:r>
          </a:p>
          <a:p>
            <a:pPr marL="0" indent="0" algn="ctr">
              <a:buNone/>
            </a:pPr>
            <a:r>
              <a:rPr lang="en-US" sz="2000" dirty="0">
                <a:solidFill>
                  <a:schemeClr val="bg1"/>
                </a:solidFill>
              </a:rPr>
              <a:t>LIMIT 1;</a:t>
            </a:r>
          </a:p>
          <a:p>
            <a:pPr marL="0" indent="0" algn="ctr">
              <a:buNone/>
            </a:pPr>
            <a:endParaRPr lang="en-PK" sz="2000" dirty="0">
              <a:solidFill>
                <a:schemeClr val="bg1"/>
              </a:solidFill>
            </a:endParaRPr>
          </a:p>
        </p:txBody>
      </p:sp>
      <p:pic>
        <p:nvPicPr>
          <p:cNvPr id="5" name="Picture 4">
            <a:extLst>
              <a:ext uri="{FF2B5EF4-FFF2-40B4-BE49-F238E27FC236}">
                <a16:creationId xmlns:a16="http://schemas.microsoft.com/office/drawing/2014/main" id="{F592811C-4BF1-A5F7-684B-47BF05ABF3A0}"/>
              </a:ext>
            </a:extLst>
          </p:cNvPr>
          <p:cNvPicPr>
            <a:picLocks noChangeAspect="1"/>
          </p:cNvPicPr>
          <p:nvPr/>
        </p:nvPicPr>
        <p:blipFill>
          <a:blip r:embed="rId2"/>
          <a:stretch>
            <a:fillRect/>
          </a:stretch>
        </p:blipFill>
        <p:spPr>
          <a:xfrm>
            <a:off x="5479177" y="2442259"/>
            <a:ext cx="6001588" cy="1193990"/>
          </a:xfrm>
          <a:prstGeom prst="rect">
            <a:avLst/>
          </a:prstGeom>
        </p:spPr>
      </p:pic>
    </p:spTree>
    <p:extLst>
      <p:ext uri="{BB962C8B-B14F-4D97-AF65-F5344CB8AC3E}">
        <p14:creationId xmlns:p14="http://schemas.microsoft.com/office/powerpoint/2010/main" val="2649316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Find the market segment type that generates the highest average price per room.</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fontScale="92500" lnSpcReduction="20000"/>
          </a:bodyPr>
          <a:lstStyle/>
          <a:p>
            <a:pPr marL="0" indent="0" algn="ctr">
              <a:buNone/>
            </a:pPr>
            <a:r>
              <a:rPr lang="en-US" sz="2000" dirty="0">
                <a:solidFill>
                  <a:schemeClr val="bg1"/>
                </a:solidFill>
              </a:rPr>
              <a:t>SELECT </a:t>
            </a:r>
            <a:r>
              <a:rPr lang="en-US" sz="2000" dirty="0" err="1">
                <a:solidFill>
                  <a:schemeClr val="bg1"/>
                </a:solidFill>
              </a:rPr>
              <a:t>market_segment_type</a:t>
            </a:r>
            <a:r>
              <a:rPr lang="en-US" sz="2000" dirty="0">
                <a:solidFill>
                  <a:schemeClr val="bg1"/>
                </a:solidFill>
              </a:rPr>
              <a:t>, AVG(</a:t>
            </a:r>
            <a:r>
              <a:rPr lang="en-US" sz="2000" dirty="0" err="1">
                <a:solidFill>
                  <a:schemeClr val="bg1"/>
                </a:solidFill>
              </a:rPr>
              <a:t>avg_price_per_room</a:t>
            </a:r>
            <a:r>
              <a:rPr lang="en-US" sz="2000" dirty="0">
                <a:solidFill>
                  <a:schemeClr val="bg1"/>
                </a:solidFill>
              </a:rPr>
              <a:t>) AS </a:t>
            </a:r>
            <a:r>
              <a:rPr lang="en-US" sz="2000" dirty="0" err="1">
                <a:solidFill>
                  <a:schemeClr val="bg1"/>
                </a:solidFill>
              </a:rPr>
              <a:t>avg_price</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GROUP BY </a:t>
            </a:r>
            <a:r>
              <a:rPr lang="en-US" sz="2000" dirty="0" err="1">
                <a:solidFill>
                  <a:schemeClr val="bg1"/>
                </a:solidFill>
              </a:rPr>
              <a:t>market_segment_type</a:t>
            </a:r>
            <a:endParaRPr lang="en-US" sz="2000" dirty="0">
              <a:solidFill>
                <a:schemeClr val="bg1"/>
              </a:solidFill>
            </a:endParaRPr>
          </a:p>
          <a:p>
            <a:pPr marL="0" indent="0" algn="ctr">
              <a:buNone/>
            </a:pPr>
            <a:r>
              <a:rPr lang="en-US" sz="2000" dirty="0">
                <a:solidFill>
                  <a:schemeClr val="bg1"/>
                </a:solidFill>
              </a:rPr>
              <a:t>ORDER BY </a:t>
            </a:r>
            <a:r>
              <a:rPr lang="en-US" sz="2000" dirty="0" err="1">
                <a:solidFill>
                  <a:schemeClr val="bg1"/>
                </a:solidFill>
              </a:rPr>
              <a:t>avg_price</a:t>
            </a:r>
            <a:r>
              <a:rPr lang="en-US" sz="2000" dirty="0">
                <a:solidFill>
                  <a:schemeClr val="bg1"/>
                </a:solidFill>
              </a:rPr>
              <a:t> DESC</a:t>
            </a:r>
          </a:p>
          <a:p>
            <a:pPr marL="0" indent="0" algn="ctr">
              <a:buNone/>
            </a:pPr>
            <a:r>
              <a:rPr lang="en-US" sz="2000" dirty="0">
                <a:solidFill>
                  <a:schemeClr val="bg1"/>
                </a:solidFill>
              </a:rPr>
              <a:t>LIMIT 1;</a:t>
            </a:r>
          </a:p>
          <a:p>
            <a:pPr marL="0" indent="0" algn="ctr">
              <a:buNone/>
            </a:pPr>
            <a:endParaRPr lang="en-PK" sz="2000" dirty="0">
              <a:solidFill>
                <a:schemeClr val="bg1"/>
              </a:solidFill>
            </a:endParaRPr>
          </a:p>
        </p:txBody>
      </p:sp>
      <p:pic>
        <p:nvPicPr>
          <p:cNvPr id="6" name="Picture 5">
            <a:extLst>
              <a:ext uri="{FF2B5EF4-FFF2-40B4-BE49-F238E27FC236}">
                <a16:creationId xmlns:a16="http://schemas.microsoft.com/office/drawing/2014/main" id="{BC54532E-EAA5-5359-B4DB-A203B9C288F2}"/>
              </a:ext>
            </a:extLst>
          </p:cNvPr>
          <p:cNvPicPr>
            <a:picLocks noChangeAspect="1"/>
          </p:cNvPicPr>
          <p:nvPr/>
        </p:nvPicPr>
        <p:blipFill>
          <a:blip r:embed="rId2"/>
          <a:stretch>
            <a:fillRect/>
          </a:stretch>
        </p:blipFill>
        <p:spPr>
          <a:xfrm>
            <a:off x="6189099" y="2158008"/>
            <a:ext cx="4589590" cy="1255043"/>
          </a:xfrm>
          <a:prstGeom prst="rect">
            <a:avLst/>
          </a:prstGeom>
        </p:spPr>
      </p:pic>
    </p:spTree>
    <p:extLst>
      <p:ext uri="{BB962C8B-B14F-4D97-AF65-F5344CB8AC3E}">
        <p14:creationId xmlns:p14="http://schemas.microsoft.com/office/powerpoint/2010/main" val="365237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1EBEE2-BFE4-2CFF-F78B-0E20110B61DB}"/>
              </a:ext>
            </a:extLst>
          </p:cNvPr>
          <p:cNvSpPr>
            <a:spLocks noGrp="1"/>
          </p:cNvSpPr>
          <p:nvPr>
            <p:ph type="title"/>
          </p:nvPr>
        </p:nvSpPr>
        <p:spPr>
          <a:xfrm>
            <a:off x="2020905" y="1879558"/>
            <a:ext cx="8147713" cy="3081242"/>
          </a:xfrm>
        </p:spPr>
        <p:txBody>
          <a:bodyPr vert="horz" lIns="91440" tIns="45720" rIns="91440" bIns="45720" rtlCol="0" anchor="ctr">
            <a:normAutofit fontScale="90000"/>
          </a:bodyPr>
          <a:lstStyle/>
          <a:p>
            <a:pPr algn="ctr"/>
            <a:r>
              <a:rPr lang="en-US" sz="2600" kern="1200" dirty="0">
                <a:solidFill>
                  <a:srgbClr val="FFFFFF"/>
                </a:solidFill>
                <a:latin typeface="+mj-lt"/>
                <a:ea typeface="+mj-ea"/>
                <a:cs typeface="+mj-cs"/>
              </a:rPr>
              <a:t>Conclusion </a:t>
            </a:r>
            <a:br>
              <a:rPr lang="en-US" sz="2600" kern="1200" dirty="0">
                <a:solidFill>
                  <a:srgbClr val="FFFFFF"/>
                </a:solidFill>
                <a:latin typeface="+mj-lt"/>
                <a:ea typeface="+mj-ea"/>
                <a:cs typeface="+mj-cs"/>
              </a:rPr>
            </a:br>
            <a:br>
              <a:rPr lang="en-US" sz="2000" kern="1200" dirty="0">
                <a:solidFill>
                  <a:schemeClr val="bg1"/>
                </a:solidFill>
                <a:latin typeface="+mj-lt"/>
                <a:ea typeface="+mj-ea"/>
                <a:cs typeface="+mj-cs"/>
              </a:rPr>
            </a:br>
            <a:r>
              <a:rPr lang="en-US" sz="2000" dirty="0">
                <a:solidFill>
                  <a:schemeClr val="bg1"/>
                </a:solidFill>
              </a:rPr>
              <a:t>Our analysis of the hotel reservation dataset reveals several key insights. The most popular meal plan is Meal plan 1, and the average price per room for reservations with children is 144.56, suggesting opportunities for tailored family packages. In 2018, there were 577 reservations, aiding trend forecasting. The most booked room type is Room Type 1, informing inventory management. With 383 weekend reservations, weekend promotions are crucial. Lead times range from 443 to 0 days, optimizing booking windows. The dominant market segment is online, targeting marketing efforts. There are 493 confirmed reservations and a total of 1316 adults and 69 children, indicating capacity needs. The most common room type for families is room type 1 with an average price of 123.12. The highest average price per room is generated by the online market segment, focusing premium services and marketing. These insights enable data-driven enhancements in guest experience, operations, and revenue growth.</a:t>
            </a:r>
            <a:endParaRPr lang="en-US" sz="2000" kern="1200" dirty="0">
              <a:solidFill>
                <a:schemeClr val="bg1"/>
              </a:solidFill>
              <a:latin typeface="+mj-lt"/>
              <a:ea typeface="+mj-ea"/>
              <a:cs typeface="+mj-cs"/>
            </a:endParaRPr>
          </a:p>
        </p:txBody>
      </p:sp>
    </p:spTree>
    <p:extLst>
      <p:ext uri="{BB962C8B-B14F-4D97-AF65-F5344CB8AC3E}">
        <p14:creationId xmlns:p14="http://schemas.microsoft.com/office/powerpoint/2010/main" val="2915730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1EBEE2-BFE4-2CFF-F78B-0E20110B61DB}"/>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2600" kern="1200" dirty="0">
                <a:solidFill>
                  <a:srgbClr val="FFFFFF"/>
                </a:solidFill>
                <a:latin typeface="+mj-lt"/>
                <a:ea typeface="+mj-ea"/>
                <a:cs typeface="+mj-cs"/>
              </a:rPr>
              <a:t>Overview </a:t>
            </a: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The objective is to analyze hotel reservation data to gain insights into guest preferences, booking trends, and operational factors. It includes various data point which includes meal plans, reservation date, payments which are crucial for making decisions and business plans.</a:t>
            </a:r>
          </a:p>
        </p:txBody>
      </p:sp>
    </p:spTree>
    <p:extLst>
      <p:ext uri="{BB962C8B-B14F-4D97-AF65-F5344CB8AC3E}">
        <p14:creationId xmlns:p14="http://schemas.microsoft.com/office/powerpoint/2010/main" val="428402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1EBEE2-BFE4-2CFF-F78B-0E20110B61DB}"/>
              </a:ext>
            </a:extLst>
          </p:cNvPr>
          <p:cNvSpPr>
            <a:spLocks noGrp="1"/>
          </p:cNvSpPr>
          <p:nvPr>
            <p:ph type="title"/>
          </p:nvPr>
        </p:nvSpPr>
        <p:spPr>
          <a:xfrm>
            <a:off x="583364" y="1210871"/>
            <a:ext cx="6596245" cy="3268520"/>
          </a:xfrm>
        </p:spPr>
        <p:txBody>
          <a:bodyPr vert="horz" lIns="91440" tIns="45720" rIns="91440" bIns="45720" rtlCol="0" anchor="b">
            <a:noAutofit/>
          </a:bodyPr>
          <a:lstStyle/>
          <a:p>
            <a:r>
              <a:rPr lang="en-US" sz="4000" kern="1200" dirty="0">
                <a:solidFill>
                  <a:srgbClr val="FFFFFF"/>
                </a:solidFill>
                <a:latin typeface="+mj-lt"/>
                <a:ea typeface="+mj-ea"/>
                <a:cs typeface="+mj-cs"/>
              </a:rPr>
              <a:t>Dataset</a:t>
            </a:r>
            <a:r>
              <a:rPr lang="en-US" sz="2400" kern="1200" dirty="0">
                <a:solidFill>
                  <a:srgbClr val="FFFFFF"/>
                </a:solidFill>
                <a:latin typeface="+mj-lt"/>
                <a:ea typeface="+mj-ea"/>
                <a:cs typeface="+mj-cs"/>
              </a:rPr>
              <a:t>  </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kumimoji="0" lang="en-US" altLang="en-PK" sz="2400" b="0" i="0" u="none" strike="noStrike" kern="1200" cap="none" normalizeH="0" baseline="0" dirty="0" err="1">
                <a:ln>
                  <a:noFill/>
                </a:ln>
                <a:solidFill>
                  <a:srgbClr val="FFFFFF"/>
                </a:solidFill>
                <a:effectLst/>
                <a:latin typeface="+mj-lt"/>
                <a:ea typeface="+mj-ea"/>
                <a:cs typeface="+mj-cs"/>
              </a:rPr>
              <a:t>Booking_ID</a:t>
            </a:r>
            <a:r>
              <a:rPr kumimoji="0" lang="en-US" altLang="en-PK" sz="2400" b="0" i="0" u="none" strike="noStrike" kern="1200" cap="none" normalizeH="0" baseline="0" dirty="0">
                <a:ln>
                  <a:noFill/>
                </a:ln>
                <a:solidFill>
                  <a:srgbClr val="FFFFFF"/>
                </a:solidFill>
                <a:effectLst/>
                <a:latin typeface="+mj-lt"/>
                <a:ea typeface="+mj-ea"/>
                <a:cs typeface="+mj-cs"/>
              </a:rPr>
              <a:t>                                     </a:t>
            </a:r>
            <a:r>
              <a:rPr kumimoji="0" lang="en-US" altLang="en-PK" sz="2400" b="0" i="0" u="none" strike="noStrike" kern="1200" cap="none" normalizeH="0" baseline="0" dirty="0" err="1">
                <a:ln>
                  <a:noFill/>
                </a:ln>
                <a:solidFill>
                  <a:srgbClr val="FFFFFF"/>
                </a:solidFill>
                <a:effectLst/>
                <a:latin typeface="+mj-lt"/>
                <a:ea typeface="+mj-ea"/>
                <a:cs typeface="+mj-cs"/>
              </a:rPr>
              <a:t>avg_price_per_room</a:t>
            </a:r>
            <a:br>
              <a:rPr kumimoji="0" lang="en-US" altLang="en-PK" sz="2400" b="0" i="0" u="none" strike="noStrike" kern="1200" cap="none" normalizeH="0" baseline="0" dirty="0">
                <a:ln>
                  <a:noFill/>
                </a:ln>
                <a:solidFill>
                  <a:srgbClr val="FFFFFF"/>
                </a:solidFill>
                <a:effectLst/>
                <a:latin typeface="+mj-lt"/>
                <a:ea typeface="+mj-ea"/>
                <a:cs typeface="+mj-cs"/>
              </a:rPr>
            </a:br>
            <a:r>
              <a:rPr kumimoji="0" lang="en-US" altLang="en-PK" sz="2400" b="0" i="0" u="none" strike="noStrike" kern="1200" cap="none" normalizeH="0" baseline="0" dirty="0" err="1">
                <a:ln>
                  <a:noFill/>
                </a:ln>
                <a:solidFill>
                  <a:srgbClr val="FFFFFF"/>
                </a:solidFill>
                <a:effectLst/>
                <a:latin typeface="+mj-lt"/>
                <a:ea typeface="+mj-ea"/>
                <a:cs typeface="+mj-cs"/>
              </a:rPr>
              <a:t>no_of_adults</a:t>
            </a:r>
            <a:r>
              <a:rPr kumimoji="0" lang="en-US" altLang="en-PK" sz="2400" b="0" i="0" u="none" strike="noStrike" kern="1200" cap="none" normalizeH="0" baseline="0" dirty="0">
                <a:ln>
                  <a:noFill/>
                </a:ln>
                <a:solidFill>
                  <a:srgbClr val="FFFFFF"/>
                </a:solidFill>
                <a:effectLst/>
                <a:latin typeface="+mj-lt"/>
                <a:ea typeface="+mj-ea"/>
                <a:cs typeface="+mj-cs"/>
              </a:rPr>
              <a:t>                                 </a:t>
            </a:r>
            <a:r>
              <a:rPr kumimoji="0" lang="en-US" altLang="en-PK" sz="2400" b="0" i="0" u="none" strike="noStrike" kern="1200" cap="none" normalizeH="0" baseline="0" dirty="0" err="1">
                <a:ln>
                  <a:noFill/>
                </a:ln>
                <a:solidFill>
                  <a:srgbClr val="FFFFFF"/>
                </a:solidFill>
                <a:effectLst/>
                <a:latin typeface="+mj-lt"/>
                <a:ea typeface="+mj-ea"/>
                <a:cs typeface="+mj-cs"/>
              </a:rPr>
              <a:t>booking_status</a:t>
            </a:r>
            <a:r>
              <a:rPr kumimoji="0" lang="en-US" altLang="en-PK" sz="2400" b="0" i="0" u="none" strike="noStrike" kern="1200" cap="none" normalizeH="0" baseline="0" dirty="0">
                <a:ln>
                  <a:noFill/>
                </a:ln>
                <a:solidFill>
                  <a:srgbClr val="FFFFFF"/>
                </a:solidFill>
                <a:effectLst/>
                <a:latin typeface="+mj-lt"/>
                <a:ea typeface="+mj-ea"/>
                <a:cs typeface="+mj-cs"/>
              </a:rPr>
              <a:t> </a:t>
            </a:r>
            <a:br>
              <a:rPr kumimoji="0" lang="en-US" altLang="en-PK" sz="2400" b="0" i="0" u="none" strike="noStrike" kern="1200" cap="none" normalizeH="0" baseline="0" dirty="0">
                <a:ln>
                  <a:noFill/>
                </a:ln>
                <a:solidFill>
                  <a:srgbClr val="FFFFFF"/>
                </a:solidFill>
                <a:effectLst/>
                <a:latin typeface="+mj-lt"/>
                <a:ea typeface="+mj-ea"/>
                <a:cs typeface="+mj-cs"/>
              </a:rPr>
            </a:br>
            <a:r>
              <a:rPr kumimoji="0" lang="en-US" altLang="en-PK" sz="2400" b="0" i="0" u="none" strike="noStrike" kern="1200" cap="none" normalizeH="0" baseline="0" dirty="0" err="1">
                <a:ln>
                  <a:noFill/>
                </a:ln>
                <a:solidFill>
                  <a:srgbClr val="FFFFFF"/>
                </a:solidFill>
                <a:effectLst/>
                <a:latin typeface="+mj-lt"/>
                <a:ea typeface="+mj-ea"/>
                <a:cs typeface="+mj-cs"/>
              </a:rPr>
              <a:t>no_of_children</a:t>
            </a:r>
            <a:r>
              <a:rPr kumimoji="0" lang="en-US" altLang="en-PK" sz="2400" b="0" i="0" u="none" strike="noStrike" kern="1200" cap="none" normalizeH="0" baseline="0" dirty="0">
                <a:ln>
                  <a:noFill/>
                </a:ln>
                <a:solidFill>
                  <a:srgbClr val="FFFFFF"/>
                </a:solidFill>
                <a:effectLst/>
                <a:latin typeface="+mj-lt"/>
                <a:ea typeface="+mj-ea"/>
                <a:cs typeface="+mj-cs"/>
              </a:rPr>
              <a:t>                             </a:t>
            </a:r>
            <a:r>
              <a:rPr kumimoji="0" lang="en-US" altLang="en-PK" sz="2400" b="0" i="0" u="none" strike="noStrike" kern="1200" cap="none" normalizeH="0" baseline="0" dirty="0" err="1">
                <a:ln>
                  <a:noFill/>
                </a:ln>
                <a:solidFill>
                  <a:srgbClr val="FFFFFF"/>
                </a:solidFill>
                <a:effectLst/>
                <a:latin typeface="+mj-lt"/>
                <a:ea typeface="+mj-ea"/>
                <a:cs typeface="+mj-cs"/>
              </a:rPr>
              <a:t>market_segment_type</a:t>
            </a:r>
            <a:br>
              <a:rPr kumimoji="0" lang="en-US" altLang="en-PK" sz="2400" b="0" i="0" u="none" strike="noStrike" kern="1200" cap="none" normalizeH="0" baseline="0" dirty="0">
                <a:ln>
                  <a:noFill/>
                </a:ln>
                <a:solidFill>
                  <a:srgbClr val="FFFFFF"/>
                </a:solidFill>
                <a:effectLst/>
                <a:latin typeface="+mj-lt"/>
                <a:ea typeface="+mj-ea"/>
                <a:cs typeface="+mj-cs"/>
              </a:rPr>
            </a:br>
            <a:r>
              <a:rPr kumimoji="0" lang="en-US" altLang="en-PK" sz="2400" b="0" i="0" u="none" strike="noStrike" kern="1200" cap="none" normalizeH="0" baseline="0" dirty="0" err="1">
                <a:ln>
                  <a:noFill/>
                </a:ln>
                <a:solidFill>
                  <a:srgbClr val="FFFFFF"/>
                </a:solidFill>
                <a:effectLst/>
                <a:latin typeface="+mj-lt"/>
                <a:ea typeface="+mj-ea"/>
                <a:cs typeface="+mj-cs"/>
              </a:rPr>
              <a:t>no_of_weekend_nights</a:t>
            </a:r>
            <a:r>
              <a:rPr kumimoji="0" lang="en-US" altLang="en-PK" sz="2400" b="0" i="0" u="none" strike="noStrike" kern="1200" cap="none" normalizeH="0" baseline="0" dirty="0">
                <a:ln>
                  <a:noFill/>
                </a:ln>
                <a:solidFill>
                  <a:srgbClr val="FFFFFF"/>
                </a:solidFill>
                <a:effectLst/>
                <a:latin typeface="+mj-lt"/>
                <a:ea typeface="+mj-ea"/>
                <a:cs typeface="+mj-cs"/>
              </a:rPr>
              <a:t>            </a:t>
            </a:r>
            <a:r>
              <a:rPr lang="en-US" sz="2400" dirty="0" err="1">
                <a:solidFill>
                  <a:schemeClr val="bg1"/>
                </a:solidFill>
              </a:rPr>
              <a:t>avg_price_per_room</a:t>
            </a:r>
            <a:br>
              <a:rPr kumimoji="0" lang="en-US" altLang="en-PK" sz="2400" b="0" i="0" u="none" strike="noStrike" kern="1200" cap="none" normalizeH="0" baseline="0" dirty="0">
                <a:ln>
                  <a:noFill/>
                </a:ln>
                <a:solidFill>
                  <a:srgbClr val="FFFFFF"/>
                </a:solidFill>
                <a:effectLst/>
                <a:latin typeface="+mj-lt"/>
                <a:ea typeface="+mj-ea"/>
                <a:cs typeface="+mj-cs"/>
              </a:rPr>
            </a:br>
            <a:r>
              <a:rPr kumimoji="0" lang="en-US" altLang="en-PK" sz="2400" b="0" i="0" u="none" strike="noStrike" kern="1200" cap="none" normalizeH="0" baseline="0" dirty="0" err="1">
                <a:ln>
                  <a:noFill/>
                </a:ln>
                <a:solidFill>
                  <a:srgbClr val="FFFFFF"/>
                </a:solidFill>
                <a:effectLst/>
                <a:latin typeface="+mj-lt"/>
                <a:ea typeface="+mj-ea"/>
                <a:cs typeface="+mj-cs"/>
              </a:rPr>
              <a:t>no_of_week_nights</a:t>
            </a:r>
            <a:r>
              <a:rPr kumimoji="0" lang="en-US" altLang="en-PK" sz="2400" b="0" i="0" u="none" strike="noStrike" kern="1200" cap="none" normalizeH="0" baseline="0" dirty="0">
                <a:ln>
                  <a:noFill/>
                </a:ln>
                <a:solidFill>
                  <a:srgbClr val="FFFFFF"/>
                </a:solidFill>
                <a:effectLst/>
                <a:latin typeface="+mj-lt"/>
                <a:ea typeface="+mj-ea"/>
                <a:cs typeface="+mj-cs"/>
              </a:rPr>
              <a:t>                    </a:t>
            </a:r>
            <a:r>
              <a:rPr lang="en-US" sz="2400" dirty="0" err="1">
                <a:solidFill>
                  <a:schemeClr val="bg1"/>
                </a:solidFill>
              </a:rPr>
              <a:t>lead_time</a:t>
            </a:r>
            <a:br>
              <a:rPr kumimoji="0" lang="en-US" altLang="en-PK" sz="2400" b="0" i="0" u="none" strike="noStrike" kern="1200" cap="none" normalizeH="0" baseline="0" dirty="0">
                <a:ln>
                  <a:noFill/>
                </a:ln>
                <a:solidFill>
                  <a:srgbClr val="FFFFFF"/>
                </a:solidFill>
                <a:effectLst/>
                <a:latin typeface="+mj-lt"/>
                <a:ea typeface="+mj-ea"/>
                <a:cs typeface="+mj-cs"/>
              </a:rPr>
            </a:br>
            <a:r>
              <a:rPr kumimoji="0" lang="en-US" altLang="en-PK" sz="2400" b="0" i="0" u="none" strike="noStrike" kern="1200" cap="none" normalizeH="0" baseline="0" dirty="0" err="1">
                <a:ln>
                  <a:noFill/>
                </a:ln>
                <a:solidFill>
                  <a:srgbClr val="FFFFFF"/>
                </a:solidFill>
                <a:effectLst/>
                <a:latin typeface="+mj-lt"/>
                <a:ea typeface="+mj-ea"/>
                <a:cs typeface="+mj-cs"/>
              </a:rPr>
              <a:t>type_of_meal_plan</a:t>
            </a:r>
            <a:r>
              <a:rPr kumimoji="0" lang="en-US" altLang="en-PK" sz="2400" b="0" i="0" u="none" strike="noStrike" kern="1200" cap="none" normalizeH="0" baseline="0" dirty="0">
                <a:ln>
                  <a:noFill/>
                </a:ln>
                <a:solidFill>
                  <a:srgbClr val="FFFFFF"/>
                </a:solidFill>
                <a:effectLst/>
                <a:latin typeface="+mj-lt"/>
                <a:ea typeface="+mj-ea"/>
                <a:cs typeface="+mj-cs"/>
              </a:rPr>
              <a:t>                    </a:t>
            </a:r>
            <a:r>
              <a:rPr kumimoji="0" lang="en-US" altLang="en-PK" sz="2400" b="0" i="0" u="none" strike="noStrike" kern="1200" cap="none" normalizeH="0" baseline="0" dirty="0" err="1">
                <a:ln>
                  <a:noFill/>
                </a:ln>
                <a:solidFill>
                  <a:srgbClr val="FFFFFF"/>
                </a:solidFill>
                <a:effectLst/>
                <a:latin typeface="+mj-lt"/>
                <a:ea typeface="+mj-ea"/>
                <a:cs typeface="+mj-cs"/>
              </a:rPr>
              <a:t>arrival_date</a:t>
            </a:r>
            <a:br>
              <a:rPr kumimoji="0" lang="en-US" altLang="en-PK" sz="2400" b="0" i="0" u="none" strike="noStrike" kern="1200" cap="none" normalizeH="0" baseline="0" dirty="0">
                <a:ln>
                  <a:noFill/>
                </a:ln>
                <a:solidFill>
                  <a:srgbClr val="FFFFFF"/>
                </a:solidFill>
                <a:effectLst/>
                <a:latin typeface="+mj-lt"/>
                <a:ea typeface="+mj-ea"/>
                <a:cs typeface="+mj-cs"/>
              </a:rPr>
            </a:br>
            <a:br>
              <a:rPr kumimoji="0" lang="en-US" altLang="en-PK" sz="2400" b="0" i="0" u="none" strike="noStrike" kern="1200" cap="none" normalizeH="0" baseline="0" dirty="0">
                <a:ln>
                  <a:noFill/>
                </a:ln>
                <a:solidFill>
                  <a:srgbClr val="FFFFFF"/>
                </a:solidFill>
                <a:effectLst/>
                <a:latin typeface="+mj-lt"/>
                <a:ea typeface="+mj-ea"/>
                <a:cs typeface="+mj-cs"/>
              </a:rPr>
            </a:br>
            <a:br>
              <a:rPr lang="en-US" sz="2400" kern="1200" dirty="0">
                <a:solidFill>
                  <a:srgbClr val="FFFFFF"/>
                </a:solidFill>
                <a:latin typeface="+mj-lt"/>
                <a:ea typeface="+mj-ea"/>
                <a:cs typeface="+mj-cs"/>
              </a:rPr>
            </a:br>
            <a:endParaRPr lang="en-US" sz="2400" kern="1200" dirty="0">
              <a:solidFill>
                <a:srgbClr val="FFFFFF"/>
              </a:solidFill>
              <a:latin typeface="+mj-lt"/>
              <a:ea typeface="+mj-ea"/>
              <a:cs typeface="+mj-cs"/>
            </a:endParaRPr>
          </a:p>
        </p:txBody>
      </p:sp>
      <p:sp>
        <p:nvSpPr>
          <p:cNvPr id="71" name="Rectangle 7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13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alpha val="60000"/>
                  </a:schemeClr>
                </a:solidFill>
              </a:rPr>
              <a:t>What is the total number of reservations in the dataset?</a:t>
            </a:r>
            <a:endParaRPr lang="en-PK" sz="2800" dirty="0">
              <a:solidFill>
                <a:schemeClr val="bg1">
                  <a:alpha val="60000"/>
                </a:schemeClr>
              </a:solidFill>
            </a:endParaRPr>
          </a:p>
        </p:txBody>
      </p:sp>
      <p:pic>
        <p:nvPicPr>
          <p:cNvPr id="5" name="Picture 4">
            <a:extLst>
              <a:ext uri="{FF2B5EF4-FFF2-40B4-BE49-F238E27FC236}">
                <a16:creationId xmlns:a16="http://schemas.microsoft.com/office/drawing/2014/main" id="{3DC8262E-98A4-347C-0677-F4689B4B7E88}"/>
              </a:ext>
            </a:extLst>
          </p:cNvPr>
          <p:cNvPicPr>
            <a:picLocks noChangeAspect="1"/>
          </p:cNvPicPr>
          <p:nvPr/>
        </p:nvPicPr>
        <p:blipFill>
          <a:blip r:embed="rId2"/>
          <a:stretch>
            <a:fillRect/>
          </a:stretch>
        </p:blipFill>
        <p:spPr>
          <a:xfrm>
            <a:off x="5647234" y="983672"/>
            <a:ext cx="5673320" cy="2843006"/>
          </a:xfrm>
          <a:prstGeom prst="rect">
            <a:avLst/>
          </a:prstGeom>
        </p:spPr>
      </p:pic>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a:solidFill>
                  <a:schemeClr val="bg1"/>
                </a:solidFill>
              </a:rPr>
              <a:t>SELECT COUNT(*) AS total_reservations</a:t>
            </a:r>
          </a:p>
          <a:p>
            <a:pPr marL="0" indent="0" algn="ctr">
              <a:buNone/>
            </a:pPr>
            <a:r>
              <a:rPr lang="en-US" sz="2000">
                <a:solidFill>
                  <a:schemeClr val="bg1"/>
                </a:solidFill>
              </a:rPr>
              <a:t>FROM hotel_reservation;</a:t>
            </a:r>
          </a:p>
          <a:p>
            <a:pPr marL="0" indent="0" algn="ctr">
              <a:buNone/>
            </a:pPr>
            <a:endParaRPr lang="en-PK" sz="2000">
              <a:solidFill>
                <a:schemeClr val="bg1"/>
              </a:solidFill>
            </a:endParaRPr>
          </a:p>
        </p:txBody>
      </p:sp>
    </p:spTree>
    <p:extLst>
      <p:ext uri="{BB962C8B-B14F-4D97-AF65-F5344CB8AC3E}">
        <p14:creationId xmlns:p14="http://schemas.microsoft.com/office/powerpoint/2010/main" val="45336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a:solidFill>
                  <a:schemeClr val="bg1">
                    <a:alpha val="60000"/>
                  </a:schemeClr>
                </a:solidFill>
              </a:rPr>
              <a:t>Which meal plan is the most popular among guests?</a:t>
            </a:r>
            <a:endParaRPr lang="en-PK" sz="2800">
              <a:solidFill>
                <a:schemeClr val="bg1">
                  <a:alpha val="60000"/>
                </a:schemeClr>
              </a:solidFill>
            </a:endParaRPr>
          </a:p>
        </p:txBody>
      </p:sp>
      <p:pic>
        <p:nvPicPr>
          <p:cNvPr id="6" name="Picture 5">
            <a:extLst>
              <a:ext uri="{FF2B5EF4-FFF2-40B4-BE49-F238E27FC236}">
                <a16:creationId xmlns:a16="http://schemas.microsoft.com/office/drawing/2014/main" id="{58431860-DD5A-737C-3345-227DE2C91BA9}"/>
              </a:ext>
            </a:extLst>
          </p:cNvPr>
          <p:cNvPicPr>
            <a:picLocks noChangeAspect="1"/>
          </p:cNvPicPr>
          <p:nvPr/>
        </p:nvPicPr>
        <p:blipFill rotWithShape="1">
          <a:blip r:embed="rId2"/>
          <a:srcRect t="1" r="40162" b="1073"/>
          <a:stretch/>
        </p:blipFill>
        <p:spPr>
          <a:xfrm>
            <a:off x="4856490" y="1736203"/>
            <a:ext cx="7246963" cy="2199190"/>
          </a:xfrm>
          <a:prstGeom prst="rect">
            <a:avLst/>
          </a:prstGeom>
        </p:spPr>
      </p:pic>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lnSpcReduction="10000"/>
          </a:bodyPr>
          <a:lstStyle/>
          <a:p>
            <a:pPr marL="0" indent="0" algn="ctr">
              <a:buNone/>
            </a:pPr>
            <a:r>
              <a:rPr lang="en-US" sz="2000" dirty="0">
                <a:solidFill>
                  <a:schemeClr val="bg1"/>
                </a:solidFill>
              </a:rPr>
              <a:t>SELECT </a:t>
            </a:r>
            <a:r>
              <a:rPr lang="en-US" sz="2000" dirty="0" err="1">
                <a:solidFill>
                  <a:schemeClr val="bg1"/>
                </a:solidFill>
              </a:rPr>
              <a:t>type_of_meal_plan</a:t>
            </a:r>
            <a:r>
              <a:rPr lang="en-US" sz="2000" dirty="0">
                <a:solidFill>
                  <a:schemeClr val="bg1"/>
                </a:solidFill>
              </a:rPr>
              <a:t>, COUNT(*) AS count</a:t>
            </a: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GROUP BY </a:t>
            </a:r>
            <a:r>
              <a:rPr lang="en-US" sz="2000" dirty="0" err="1">
                <a:solidFill>
                  <a:schemeClr val="bg1"/>
                </a:solidFill>
              </a:rPr>
              <a:t>type_of_meal_plan</a:t>
            </a:r>
            <a:endParaRPr lang="en-US" sz="2000" dirty="0">
              <a:solidFill>
                <a:schemeClr val="bg1"/>
              </a:solidFill>
            </a:endParaRPr>
          </a:p>
          <a:p>
            <a:pPr marL="0" indent="0" algn="ctr">
              <a:buNone/>
            </a:pPr>
            <a:r>
              <a:rPr lang="en-US" sz="2000" dirty="0">
                <a:solidFill>
                  <a:schemeClr val="bg1"/>
                </a:solidFill>
              </a:rPr>
              <a:t>ORDER BY count DESC</a:t>
            </a:r>
          </a:p>
          <a:p>
            <a:pPr marL="0" indent="0" algn="ctr">
              <a:buNone/>
            </a:pPr>
            <a:r>
              <a:rPr lang="en-US" sz="2000" dirty="0">
                <a:solidFill>
                  <a:schemeClr val="bg1"/>
                </a:solidFill>
              </a:rPr>
              <a:t>LIMIT 1;</a:t>
            </a:r>
          </a:p>
          <a:p>
            <a:pPr marL="0" indent="0" algn="ctr">
              <a:buNone/>
            </a:pPr>
            <a:endParaRPr lang="en-PK" sz="2000" dirty="0">
              <a:solidFill>
                <a:schemeClr val="bg1"/>
              </a:solidFill>
            </a:endParaRPr>
          </a:p>
        </p:txBody>
      </p:sp>
    </p:spTree>
    <p:extLst>
      <p:ext uri="{BB962C8B-B14F-4D97-AF65-F5344CB8AC3E}">
        <p14:creationId xmlns:p14="http://schemas.microsoft.com/office/powerpoint/2010/main" val="256342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What is the average price per room for reservations involving children?</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dirty="0">
                <a:solidFill>
                  <a:schemeClr val="bg1"/>
                </a:solidFill>
              </a:rPr>
              <a:t>SELECT AVG(</a:t>
            </a:r>
            <a:r>
              <a:rPr lang="en-US" sz="2000" dirty="0" err="1">
                <a:solidFill>
                  <a:schemeClr val="bg1"/>
                </a:solidFill>
              </a:rPr>
              <a:t>avg_price_per_room</a:t>
            </a:r>
            <a:r>
              <a:rPr lang="en-US" sz="2000" dirty="0">
                <a:solidFill>
                  <a:schemeClr val="bg1"/>
                </a:solidFill>
              </a:rPr>
              <a:t>) AS </a:t>
            </a:r>
            <a:r>
              <a:rPr lang="en-US" sz="2000" dirty="0" err="1">
                <a:solidFill>
                  <a:schemeClr val="bg1"/>
                </a:solidFill>
              </a:rPr>
              <a:t>avg_price_with_children</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WHERE </a:t>
            </a:r>
            <a:r>
              <a:rPr lang="en-US" sz="2000" dirty="0" err="1">
                <a:solidFill>
                  <a:schemeClr val="bg1"/>
                </a:solidFill>
              </a:rPr>
              <a:t>no_of_children</a:t>
            </a:r>
            <a:r>
              <a:rPr lang="en-US" sz="2000" dirty="0">
                <a:solidFill>
                  <a:schemeClr val="bg1"/>
                </a:solidFill>
              </a:rPr>
              <a:t> &gt; 0;</a:t>
            </a:r>
          </a:p>
          <a:p>
            <a:pPr marL="0" indent="0" algn="ctr">
              <a:buNone/>
            </a:pPr>
            <a:endParaRPr lang="en-PK" sz="2000" dirty="0">
              <a:solidFill>
                <a:schemeClr val="bg1"/>
              </a:solidFill>
            </a:endParaRPr>
          </a:p>
        </p:txBody>
      </p:sp>
      <p:pic>
        <p:nvPicPr>
          <p:cNvPr id="7" name="Picture 6">
            <a:extLst>
              <a:ext uri="{FF2B5EF4-FFF2-40B4-BE49-F238E27FC236}">
                <a16:creationId xmlns:a16="http://schemas.microsoft.com/office/drawing/2014/main" id="{96A66230-3E87-5226-1A19-9E724D50CB4F}"/>
              </a:ext>
            </a:extLst>
          </p:cNvPr>
          <p:cNvPicPr>
            <a:picLocks noChangeAspect="1"/>
          </p:cNvPicPr>
          <p:nvPr/>
        </p:nvPicPr>
        <p:blipFill>
          <a:blip r:embed="rId2"/>
          <a:stretch>
            <a:fillRect/>
          </a:stretch>
        </p:blipFill>
        <p:spPr>
          <a:xfrm>
            <a:off x="6803337" y="1739782"/>
            <a:ext cx="3353268" cy="2267266"/>
          </a:xfrm>
          <a:prstGeom prst="rect">
            <a:avLst/>
          </a:prstGeom>
        </p:spPr>
      </p:pic>
    </p:spTree>
    <p:extLst>
      <p:ext uri="{BB962C8B-B14F-4D97-AF65-F5344CB8AC3E}">
        <p14:creationId xmlns:p14="http://schemas.microsoft.com/office/powerpoint/2010/main" val="291129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How many reservations were made for the year 20XX (replace XX with the desired year)?</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dirty="0">
                <a:solidFill>
                  <a:schemeClr val="bg1"/>
                </a:solidFill>
              </a:rPr>
              <a:t>SELECT COUNT(*) AS </a:t>
            </a:r>
            <a:r>
              <a:rPr lang="en-US" sz="2000" dirty="0" err="1">
                <a:solidFill>
                  <a:schemeClr val="bg1"/>
                </a:solidFill>
              </a:rPr>
              <a:t>TotalReservations</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WHERE YEAR(</a:t>
            </a:r>
            <a:r>
              <a:rPr lang="en-US" sz="2000" dirty="0" err="1">
                <a:solidFill>
                  <a:schemeClr val="bg1"/>
                </a:solidFill>
              </a:rPr>
              <a:t>arrival_date</a:t>
            </a:r>
            <a:r>
              <a:rPr lang="en-US" sz="2000" dirty="0">
                <a:solidFill>
                  <a:schemeClr val="bg1"/>
                </a:solidFill>
              </a:rPr>
              <a:t>) = 2018;</a:t>
            </a:r>
          </a:p>
          <a:p>
            <a:pPr marL="0" indent="0" algn="ctr">
              <a:buNone/>
            </a:pPr>
            <a:endParaRPr lang="en-PK" sz="2000" dirty="0">
              <a:solidFill>
                <a:schemeClr val="bg1"/>
              </a:solidFill>
            </a:endParaRPr>
          </a:p>
        </p:txBody>
      </p:sp>
      <p:pic>
        <p:nvPicPr>
          <p:cNvPr id="5" name="Picture 4">
            <a:extLst>
              <a:ext uri="{FF2B5EF4-FFF2-40B4-BE49-F238E27FC236}">
                <a16:creationId xmlns:a16="http://schemas.microsoft.com/office/drawing/2014/main" id="{A3EBD46B-C61A-F332-BE48-B0C6A17A4A2C}"/>
              </a:ext>
            </a:extLst>
          </p:cNvPr>
          <p:cNvPicPr>
            <a:picLocks noChangeAspect="1"/>
          </p:cNvPicPr>
          <p:nvPr/>
        </p:nvPicPr>
        <p:blipFill>
          <a:blip r:embed="rId2"/>
          <a:stretch>
            <a:fillRect/>
          </a:stretch>
        </p:blipFill>
        <p:spPr>
          <a:xfrm>
            <a:off x="6538072" y="2129743"/>
            <a:ext cx="3883798" cy="1563664"/>
          </a:xfrm>
          <a:prstGeom prst="rect">
            <a:avLst/>
          </a:prstGeom>
        </p:spPr>
      </p:pic>
    </p:spTree>
    <p:extLst>
      <p:ext uri="{BB962C8B-B14F-4D97-AF65-F5344CB8AC3E}">
        <p14:creationId xmlns:p14="http://schemas.microsoft.com/office/powerpoint/2010/main" val="379774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What is the most commonly booked room type?</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lnSpcReduction="10000"/>
          </a:bodyPr>
          <a:lstStyle/>
          <a:p>
            <a:pPr marL="0" indent="0" algn="ctr">
              <a:buNone/>
            </a:pPr>
            <a:r>
              <a:rPr lang="en-US" sz="2000" dirty="0">
                <a:solidFill>
                  <a:schemeClr val="bg1"/>
                </a:solidFill>
              </a:rPr>
              <a:t>SELECT </a:t>
            </a:r>
            <a:r>
              <a:rPr lang="en-US" sz="2000" dirty="0" err="1">
                <a:solidFill>
                  <a:schemeClr val="bg1"/>
                </a:solidFill>
              </a:rPr>
              <a:t>room_type_reserved</a:t>
            </a:r>
            <a:r>
              <a:rPr lang="en-US" sz="2000" dirty="0">
                <a:solidFill>
                  <a:schemeClr val="bg1"/>
                </a:solidFill>
              </a:rPr>
              <a:t>, COUNT(*) AS count</a:t>
            </a: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GROUP BY </a:t>
            </a:r>
            <a:r>
              <a:rPr lang="en-US" sz="2000" dirty="0" err="1">
                <a:solidFill>
                  <a:schemeClr val="bg1"/>
                </a:solidFill>
              </a:rPr>
              <a:t>room_type_reserved</a:t>
            </a:r>
            <a:endParaRPr lang="en-US" sz="2000" dirty="0">
              <a:solidFill>
                <a:schemeClr val="bg1"/>
              </a:solidFill>
            </a:endParaRPr>
          </a:p>
          <a:p>
            <a:pPr marL="0" indent="0" algn="ctr">
              <a:buNone/>
            </a:pPr>
            <a:r>
              <a:rPr lang="en-US" sz="2000" dirty="0">
                <a:solidFill>
                  <a:schemeClr val="bg1"/>
                </a:solidFill>
              </a:rPr>
              <a:t>ORDER BY count DESC</a:t>
            </a:r>
          </a:p>
          <a:p>
            <a:pPr marL="0" indent="0" algn="ctr">
              <a:buNone/>
            </a:pPr>
            <a:r>
              <a:rPr lang="en-US" sz="2000" dirty="0">
                <a:solidFill>
                  <a:schemeClr val="bg1"/>
                </a:solidFill>
              </a:rPr>
              <a:t>LIMIT 1;</a:t>
            </a:r>
          </a:p>
          <a:p>
            <a:pPr marL="0" indent="0" algn="ctr">
              <a:buNone/>
            </a:pPr>
            <a:endParaRPr lang="en-PK" sz="2000" dirty="0">
              <a:solidFill>
                <a:schemeClr val="bg1"/>
              </a:solidFill>
            </a:endParaRPr>
          </a:p>
        </p:txBody>
      </p:sp>
      <p:pic>
        <p:nvPicPr>
          <p:cNvPr id="6" name="Picture 5">
            <a:extLst>
              <a:ext uri="{FF2B5EF4-FFF2-40B4-BE49-F238E27FC236}">
                <a16:creationId xmlns:a16="http://schemas.microsoft.com/office/drawing/2014/main" id="{30A06E06-3DB3-B831-AC20-7873A145BA1C}"/>
              </a:ext>
            </a:extLst>
          </p:cNvPr>
          <p:cNvPicPr>
            <a:picLocks noChangeAspect="1"/>
          </p:cNvPicPr>
          <p:nvPr/>
        </p:nvPicPr>
        <p:blipFill>
          <a:blip r:embed="rId2"/>
          <a:stretch>
            <a:fillRect/>
          </a:stretch>
        </p:blipFill>
        <p:spPr>
          <a:xfrm>
            <a:off x="5643650" y="2361235"/>
            <a:ext cx="5672643" cy="1414712"/>
          </a:xfrm>
          <a:prstGeom prst="rect">
            <a:avLst/>
          </a:prstGeom>
        </p:spPr>
      </p:pic>
    </p:spTree>
    <p:extLst>
      <p:ext uri="{BB962C8B-B14F-4D97-AF65-F5344CB8AC3E}">
        <p14:creationId xmlns:p14="http://schemas.microsoft.com/office/powerpoint/2010/main" val="260108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60B3E-6C7B-CDB6-769F-11A73F4829AE}"/>
              </a:ext>
            </a:extLst>
          </p:cNvPr>
          <p:cNvSpPr>
            <a:spLocks noGrp="1"/>
          </p:cNvSpPr>
          <p:nvPr>
            <p:ph type="title"/>
          </p:nvPr>
        </p:nvSpPr>
        <p:spPr>
          <a:xfrm>
            <a:off x="875707" y="871442"/>
            <a:ext cx="3016529" cy="5115115"/>
          </a:xfrm>
        </p:spPr>
        <p:txBody>
          <a:bodyPr anchor="ctr">
            <a:normAutofit/>
          </a:bodyPr>
          <a:lstStyle/>
          <a:p>
            <a:pPr algn="ctr"/>
            <a:r>
              <a:rPr lang="en-US" sz="2800" dirty="0">
                <a:solidFill>
                  <a:schemeClr val="bg1">
                    <a:lumMod val="65000"/>
                  </a:schemeClr>
                </a:solidFill>
              </a:rPr>
              <a:t>How many reservations fall on a weekend (</a:t>
            </a:r>
            <a:r>
              <a:rPr lang="en-US" sz="2800" dirty="0" err="1">
                <a:solidFill>
                  <a:schemeClr val="bg1">
                    <a:lumMod val="65000"/>
                  </a:schemeClr>
                </a:solidFill>
              </a:rPr>
              <a:t>no_of_weekend_nights</a:t>
            </a:r>
            <a:r>
              <a:rPr lang="en-US" sz="2800" dirty="0">
                <a:solidFill>
                  <a:schemeClr val="bg1">
                    <a:lumMod val="65000"/>
                  </a:schemeClr>
                </a:solidFill>
              </a:rPr>
              <a:t> &gt; 0)?</a:t>
            </a:r>
            <a:endParaRPr lang="en-PK" sz="2800" dirty="0">
              <a:solidFill>
                <a:schemeClr val="bg1">
                  <a:lumMod val="65000"/>
                </a:schemeClr>
              </a:solidFill>
            </a:endParaRPr>
          </a:p>
        </p:txBody>
      </p:sp>
      <p:sp>
        <p:nvSpPr>
          <p:cNvPr id="3" name="Content Placeholder 2">
            <a:extLst>
              <a:ext uri="{FF2B5EF4-FFF2-40B4-BE49-F238E27FC236}">
                <a16:creationId xmlns:a16="http://schemas.microsoft.com/office/drawing/2014/main" id="{83C2094D-DAAC-7470-4B27-43E580AF1ABA}"/>
              </a:ext>
            </a:extLst>
          </p:cNvPr>
          <p:cNvSpPr>
            <a:spLocks noGrp="1"/>
          </p:cNvSpPr>
          <p:nvPr>
            <p:ph idx="1"/>
          </p:nvPr>
        </p:nvSpPr>
        <p:spPr>
          <a:xfrm>
            <a:off x="5647234" y="4183911"/>
            <a:ext cx="5673320" cy="1903229"/>
          </a:xfrm>
        </p:spPr>
        <p:txBody>
          <a:bodyPr anchor="t">
            <a:normAutofit/>
          </a:bodyPr>
          <a:lstStyle/>
          <a:p>
            <a:pPr marL="0" indent="0" algn="ctr">
              <a:buNone/>
            </a:pPr>
            <a:r>
              <a:rPr lang="en-US" sz="2000" dirty="0">
                <a:solidFill>
                  <a:schemeClr val="bg1"/>
                </a:solidFill>
              </a:rPr>
              <a:t>SELECT COUNT(*) AS </a:t>
            </a:r>
            <a:r>
              <a:rPr lang="en-US" sz="2000" dirty="0" err="1">
                <a:solidFill>
                  <a:schemeClr val="bg1"/>
                </a:solidFill>
              </a:rPr>
              <a:t>weekend_reservations</a:t>
            </a:r>
            <a:endParaRPr lang="en-US" sz="2000" dirty="0">
              <a:solidFill>
                <a:schemeClr val="bg1"/>
              </a:solidFill>
            </a:endParaRPr>
          </a:p>
          <a:p>
            <a:pPr marL="0" indent="0" algn="ctr">
              <a:buNone/>
            </a:pPr>
            <a:r>
              <a:rPr lang="en-US" sz="2000" dirty="0">
                <a:solidFill>
                  <a:schemeClr val="bg1"/>
                </a:solidFill>
              </a:rPr>
              <a:t>FROM </a:t>
            </a:r>
            <a:r>
              <a:rPr lang="en-US" sz="2000" dirty="0" err="1">
                <a:solidFill>
                  <a:schemeClr val="bg1"/>
                </a:solidFill>
              </a:rPr>
              <a:t>hotel_reservation</a:t>
            </a:r>
            <a:endParaRPr lang="en-US" sz="2000" dirty="0">
              <a:solidFill>
                <a:schemeClr val="bg1"/>
              </a:solidFill>
            </a:endParaRPr>
          </a:p>
          <a:p>
            <a:pPr marL="0" indent="0" algn="ctr">
              <a:buNone/>
            </a:pPr>
            <a:r>
              <a:rPr lang="en-US" sz="2000" dirty="0">
                <a:solidFill>
                  <a:schemeClr val="bg1"/>
                </a:solidFill>
              </a:rPr>
              <a:t>WHERE </a:t>
            </a:r>
            <a:r>
              <a:rPr lang="en-US" sz="2000" dirty="0" err="1">
                <a:solidFill>
                  <a:schemeClr val="bg1"/>
                </a:solidFill>
              </a:rPr>
              <a:t>no_of_weekend_nights</a:t>
            </a:r>
            <a:r>
              <a:rPr lang="en-US" sz="2000" dirty="0">
                <a:solidFill>
                  <a:schemeClr val="bg1"/>
                </a:solidFill>
              </a:rPr>
              <a:t> &gt; 0;</a:t>
            </a:r>
          </a:p>
          <a:p>
            <a:pPr marL="0" indent="0" algn="ctr">
              <a:buNone/>
            </a:pPr>
            <a:endParaRPr lang="en-PK" sz="2000" dirty="0">
              <a:solidFill>
                <a:schemeClr val="bg1"/>
              </a:solidFill>
            </a:endParaRPr>
          </a:p>
        </p:txBody>
      </p:sp>
      <p:pic>
        <p:nvPicPr>
          <p:cNvPr id="5" name="Picture 4">
            <a:extLst>
              <a:ext uri="{FF2B5EF4-FFF2-40B4-BE49-F238E27FC236}">
                <a16:creationId xmlns:a16="http://schemas.microsoft.com/office/drawing/2014/main" id="{6DB0EE16-0964-B2C2-4033-471D24D30030}"/>
              </a:ext>
            </a:extLst>
          </p:cNvPr>
          <p:cNvPicPr>
            <a:picLocks noChangeAspect="1"/>
          </p:cNvPicPr>
          <p:nvPr/>
        </p:nvPicPr>
        <p:blipFill>
          <a:blip r:embed="rId2"/>
          <a:stretch>
            <a:fillRect/>
          </a:stretch>
        </p:blipFill>
        <p:spPr>
          <a:xfrm>
            <a:off x="6505308" y="2233913"/>
            <a:ext cx="3949326" cy="1604621"/>
          </a:xfrm>
          <a:prstGeom prst="rect">
            <a:avLst/>
          </a:prstGeom>
        </p:spPr>
      </p:pic>
    </p:spTree>
    <p:extLst>
      <p:ext uri="{BB962C8B-B14F-4D97-AF65-F5344CB8AC3E}">
        <p14:creationId xmlns:p14="http://schemas.microsoft.com/office/powerpoint/2010/main" val="767009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249</TotalTime>
  <Words>973</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Hotel Reservation Analysis with SQL</vt:lpstr>
      <vt:lpstr>Overview    The objective is to analyze hotel reservation data to gain insights into guest preferences, booking trends, and operational factors. It includes various data point which includes meal plans, reservation date, payments which are crucial for making decisions and business plans.</vt:lpstr>
      <vt:lpstr>Dataset    Booking_ID                                     avg_price_per_room no_of_adults                                 booking_status  no_of_children                             market_segment_type no_of_weekend_nights            avg_price_per_room no_of_week_nights                    lead_time type_of_meal_plan                    arrival_date   </vt:lpstr>
      <vt:lpstr>What is the total number of reservations in the dataset?</vt:lpstr>
      <vt:lpstr>Which meal plan is the most popular among guests?</vt:lpstr>
      <vt:lpstr>What is the average price per room for reservations involving children?</vt:lpstr>
      <vt:lpstr>How many reservations were made for the year 20XX (replace XX with the desired year)?</vt:lpstr>
      <vt:lpstr>What is the most commonly booked room type?</vt:lpstr>
      <vt:lpstr>How many reservations fall on a weekend (no_of_weekend_nights &gt; 0)?</vt:lpstr>
      <vt:lpstr>What is the highest and lowest lead time for reservations?</vt:lpstr>
      <vt:lpstr>What is the most common market segment type for reservations?</vt:lpstr>
      <vt:lpstr>How many reservations have a booking status of "Confirmed"?</vt:lpstr>
      <vt:lpstr>What is the total number of adults and children across all reservations?</vt:lpstr>
      <vt:lpstr>What is the average number of weekend nights for reservations involving children?</vt:lpstr>
      <vt:lpstr>How many reservations were made in each month of the year?</vt:lpstr>
      <vt:lpstr>What is the average number of nights (both weekend and weekday) spent by guests for each room type?</vt:lpstr>
      <vt:lpstr>For reservations involving children, what is the most common room type, and what is the average price for that room type?</vt:lpstr>
      <vt:lpstr>Find the market segment type that generates the highest average price per room.</vt:lpstr>
      <vt:lpstr>Conclusion   Our analysis of the hotel reservation dataset reveals several key insights. The most popular meal plan is Meal plan 1, and the average price per room for reservations with children is 144.56, suggesting opportunities for tailored family packages. In 2018, there were 577 reservations, aiding trend forecasting. The most booked room type is Room Type 1, informing inventory management. With 383 weekend reservations, weekend promotions are crucial. Lead times range from 443 to 0 days, optimizing booking windows. The dominant market segment is online, targeting marketing efforts. There are 493 confirmed reservations and a total of 1316 adults and 69 children, indicating capacity needs. The most common room type for families is room type 1 with an average price of 123.12. The highest average price per room is generated by the online market segment, focusing premium services and marketing. These insights enable data-driven enhancements in guest experience, operations, and revenue growth.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 Bilal Umer</dc:creator>
  <cp:lastModifiedBy>Ahmad Bilal Umer</cp:lastModifiedBy>
  <cp:revision>10</cp:revision>
  <dcterms:created xsi:type="dcterms:W3CDTF">2024-06-26T16:12:24Z</dcterms:created>
  <dcterms:modified xsi:type="dcterms:W3CDTF">2024-06-26T20:21:41Z</dcterms:modified>
</cp:coreProperties>
</file>