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6"/>
  </p:notesMasterIdLst>
  <p:sldIdLst>
    <p:sldId id="256" r:id="rId3"/>
    <p:sldId id="258" r:id="rId4"/>
    <p:sldId id="260" r:id="rId5"/>
    <p:sldId id="262" r:id="rId6"/>
    <p:sldId id="292" r:id="rId7"/>
    <p:sldId id="293" r:id="rId8"/>
    <p:sldId id="263" r:id="rId9"/>
    <p:sldId id="265" r:id="rId10"/>
    <p:sldId id="267" r:id="rId11"/>
    <p:sldId id="268" r:id="rId12"/>
    <p:sldId id="269" r:id="rId13"/>
    <p:sldId id="275" r:id="rId14"/>
    <p:sldId id="276" r:id="rId15"/>
    <p:sldId id="278" r:id="rId16"/>
    <p:sldId id="280" r:id="rId17"/>
    <p:sldId id="281" r:id="rId18"/>
    <p:sldId id="282" r:id="rId19"/>
    <p:sldId id="283" r:id="rId20"/>
    <p:sldId id="285" r:id="rId21"/>
    <p:sldId id="286" r:id="rId22"/>
    <p:sldId id="287" r:id="rId23"/>
    <p:sldId id="289" r:id="rId24"/>
    <p:sldId id="291"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CC79A-9B6C-4EC0-921B-FB56FA7F6089}">
  <a:tblStyle styleId="{8F1CC79A-9B6C-4EC0-921B-FB56FA7F60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c535a6a2_0_3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4" name="Google Shape;224;g63c535a6a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39711a67d_1_12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2" name="Google Shape;232;g639711a67d_1_1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63c6be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463c6be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91" name="Google Shape;291;g62a777162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39711a67d_1_12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g639711a67d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3c535a6a2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3c535a6a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639711a67d_1_12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g639711a67d_1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49" name="Google Shape;349;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3c535a6a2_0_3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5" name="Google Shape;365;g63c535a6a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2a7771621_0_9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3" name="Google Shape;373;g62a777162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5f63b28d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83" name="Google Shape;383;g645f63b2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45f63b28d_0_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01" name="Google Shape;401;g645f63b2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45f63b28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19" name="Google Shape;419;g645f63b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c535a6a2_0_5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7" name="Google Shape;157;g63c535a6a2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c535a6a2_0_7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g63c535a6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c535a6a2_0_7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g63c535a6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69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c535a6a2_0_7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g63c535a6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8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c535a6a2_0_36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2" name="Google Shape;182;g63c535a6a2_0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473e69d8f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6" name="Google Shape;216;g6473e69d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proto/ja2nPtvBQ4tEr3H91GALKv/Automated-DoorDash?node-id=31%3A40&amp;scaling=scale-down&amp;page-id=0%3A1&amp;starting-point-node-id=1%3A2"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BPRRzWh205o1K3LMeSvvfKraSdUtAyOgmXb4ENZpV4Q/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BPRRzWh205o1K3LMeSvvfKraSdUtAyOgmXb4ENZpV4Q/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BPRRzWh205o1K3LMeSvvfKraSdUtAyOgmXb4ENZpV4Q/edit?usp=sharing"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www.figma.com/proto/ja2nPtvBQ4tEr3H91GALKv/Automated-DoorDash?node-id=31%3A40&amp;scaling=scale-down&amp;page-id=0%3A1&amp;starting-point-node-id=1%3A2"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a:t>Automated Dasher</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a:t>
            </a:r>
            <a:r>
              <a:rPr lang="en-US" b="1" dirty="0"/>
              <a:t>Ahmed Abdelnasser</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4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2</a:t>
            </a:r>
            <a:endParaRPr sz="2800"/>
          </a:p>
        </p:txBody>
      </p:sp>
      <p:sp>
        <p:nvSpPr>
          <p:cNvPr id="228" name="Google Shape;228;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10</a:t>
            </a:fld>
            <a:endParaRPr>
              <a:solidFill>
                <a:srgbClr val="929292"/>
              </a:solidFill>
            </a:endParaRPr>
          </a:p>
        </p:txBody>
      </p:sp>
      <p:graphicFrame>
        <p:nvGraphicFramePr>
          <p:cNvPr id="229" name="Google Shape;229;p42"/>
          <p:cNvGraphicFramePr/>
          <p:nvPr>
            <p:extLst>
              <p:ext uri="{D42A27DB-BD31-4B8C-83A1-F6EECF244321}">
                <p14:modId xmlns:p14="http://schemas.microsoft.com/office/powerpoint/2010/main" val="3608350641"/>
              </p:ext>
            </p:extLst>
          </p:nvPr>
        </p:nvGraphicFramePr>
        <p:xfrm>
          <a:off x="134950" y="758875"/>
          <a:ext cx="8603350" cy="4074691"/>
        </p:xfrm>
        <a:graphic>
          <a:graphicData uri="http://schemas.openxmlformats.org/drawingml/2006/table">
            <a:tbl>
              <a:tblPr>
                <a:noFill/>
                <a:tableStyleId>{8F1CC79A-9B6C-4EC0-921B-FB56FA7F6089}</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874773">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health of the robot to control if there an issue</a:t>
                      </a: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465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9E9E9E"/>
                          </a:solidFill>
                          <a:latin typeface="Open Sans"/>
                          <a:ea typeface="Open Sans"/>
                          <a:cs typeface="Open Sans"/>
                          <a:sym typeface="Open Sans"/>
                          <a:hlinkClick r:id="rId3"/>
                        </a:rPr>
                        <a:t>Robot’s Status</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09074">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The operator can find ‘Status’ when click ‘Robot’s status’ they can find status and estimated time and many more details </a:t>
                      </a:r>
                    </a:p>
                    <a:p>
                      <a:pPr marL="171450" lvl="0" indent="-171450" algn="l" rtl="0">
                        <a:lnSpc>
                          <a:spcPct val="115000"/>
                        </a:lnSpc>
                        <a:spcBef>
                          <a:spcPts val="0"/>
                        </a:spcBef>
                        <a:spcAft>
                          <a:spcPts val="0"/>
                        </a:spcAft>
                        <a:buFont typeface="Arial" panose="020B0604020202020204" pitchFamily="34" charset="0"/>
                        <a:buChar char="•"/>
                      </a:pPr>
                      <a:endParaRPr lang="en-US" sz="1200" dirty="0">
                        <a:solidFill>
                          <a:srgbClr val="2D3D4A"/>
                        </a:solidFill>
                        <a:latin typeface="Open Sans"/>
                        <a:ea typeface="Open Sans"/>
                        <a:cs typeface="Open Sans"/>
                        <a:sym typeface="Open Sans"/>
                      </a:endParaRP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After Knowing the status there are 3 status (Available, On work,  Error) if available they can assign or schedule a new job or if it is in a job also, if it has an error so he can control to know the issue and solve it </a:t>
                      </a: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7018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9E9E9E"/>
                          </a:solidFill>
                          <a:latin typeface="Open Sans"/>
                          <a:ea typeface="Open Sans"/>
                          <a:cs typeface="Open Sans"/>
                          <a:sym typeface="Open Sans"/>
                        </a:rPr>
                        <a:t>The operator must login with his credential ID and to connect customer number with the customer ID to be easily add for any information needed. </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9E9E9E"/>
                          </a:solidFill>
                          <a:latin typeface="Open Sans"/>
                          <a:ea typeface="Open Sans"/>
                          <a:cs typeface="Open Sans"/>
                          <a:sym typeface="Open Sans"/>
                        </a:rPr>
                        <a:t>Test the feature in a real work life</a:t>
                      </a:r>
                      <a:endParaRPr lang="en-US"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Font typeface="Open Sans"/>
              <a:buNone/>
            </a:pPr>
            <a:r>
              <a:rPr lang="en" sz="4200"/>
              <a:t>Decoding API Documentation</a:t>
            </a:r>
            <a:endParaRPr sz="4200"/>
          </a:p>
        </p:txBody>
      </p:sp>
      <p:sp>
        <p:nvSpPr>
          <p:cNvPr id="235" name="Google Shape;235;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43"/>
          <p:cNvSpPr txBox="1">
            <a:spLocks noGrp="1"/>
          </p:cNvSpPr>
          <p:nvPr>
            <p:ph type="body" idx="1"/>
          </p:nvPr>
        </p:nvSpPr>
        <p:spPr>
          <a:xfrm>
            <a:off x="457200" y="24050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287" name="Google Shape;287;p49"/>
          <p:cNvSpPr txBox="1">
            <a:spLocks noGrp="1"/>
          </p:cNvSpPr>
          <p:nvPr>
            <p:ph type="title"/>
          </p:nvPr>
        </p:nvSpPr>
        <p:spPr>
          <a:xfrm>
            <a:off x="304800" y="762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dirty="0"/>
              <a:t>Automated Dasher</a:t>
            </a:r>
            <a:endParaRPr sz="2800" dirty="0"/>
          </a:p>
        </p:txBody>
      </p:sp>
      <p:graphicFrame>
        <p:nvGraphicFramePr>
          <p:cNvPr id="288" name="Google Shape;288;p49"/>
          <p:cNvGraphicFramePr/>
          <p:nvPr>
            <p:extLst>
              <p:ext uri="{D42A27DB-BD31-4B8C-83A1-F6EECF244321}">
                <p14:modId xmlns:p14="http://schemas.microsoft.com/office/powerpoint/2010/main" val="1165170978"/>
              </p:ext>
            </p:extLst>
          </p:nvPr>
        </p:nvGraphicFramePr>
        <p:xfrm>
          <a:off x="152400" y="625600"/>
          <a:ext cx="8756850" cy="3906025"/>
        </p:xfrm>
        <a:graphic>
          <a:graphicData uri="http://schemas.openxmlformats.org/drawingml/2006/table">
            <a:tbl>
              <a:tblPr>
                <a:noFill/>
                <a:tableStyleId>{8F1CC79A-9B6C-4EC0-921B-FB56FA7F6089}</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Based on the API documentation how would you update your solution and design?</a:t>
                      </a: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70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A discussion with engineering team is required to know how to calculate the average time for Automated dasher to reach any destination. We need to test it To crosscheck the time and distance covered by the robot and update the final time and distance formulae accordingly.</a:t>
                      </a:r>
                    </a:p>
                    <a:p>
                      <a:pPr marL="171450" lvl="0" indent="-171450" algn="l" rtl="0">
                        <a:lnSpc>
                          <a:spcPct val="115000"/>
                        </a:lnSpc>
                        <a:spcBef>
                          <a:spcPts val="700"/>
                        </a:spcBef>
                        <a:spcAft>
                          <a:spcPts val="0"/>
                        </a:spcAft>
                        <a:buFont typeface="Arial" panose="020B0604020202020204" pitchFamily="34" charset="0"/>
                        <a:buChar char="•"/>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1613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r>
                        <a:rPr lang="en-US" sz="1200" dirty="0">
                          <a:solidFill>
                            <a:srgbClr val="9E9E9E"/>
                          </a:solidFill>
                          <a:latin typeface="Open Sans"/>
                          <a:ea typeface="Open Sans"/>
                          <a:cs typeface="Open Sans"/>
                          <a:sym typeface="Open Sans"/>
                        </a:rPr>
                        <a:t>Is the accuracy of the distance with the Google API 100% true?</a:t>
                      </a:r>
                    </a:p>
                    <a:p>
                      <a:pPr marL="0" lvl="0" indent="0" algn="l" rtl="0">
                        <a:lnSpc>
                          <a:spcPct val="115000"/>
                        </a:lnSpc>
                        <a:spcBef>
                          <a:spcPts val="700"/>
                        </a:spcBef>
                        <a:spcAft>
                          <a:spcPts val="0"/>
                        </a:spcAft>
                        <a:buNone/>
                      </a:pPr>
                      <a:endParaRPr lang="en-US" sz="1200" dirty="0">
                        <a:solidFill>
                          <a:srgbClr val="9E9E9E"/>
                        </a:solidFill>
                        <a:latin typeface="Open Sans"/>
                        <a:ea typeface="Open Sans"/>
                        <a:cs typeface="Open Sans"/>
                        <a:sym typeface="Open Sans"/>
                      </a:endParaRPr>
                    </a:p>
                    <a:p>
                      <a:pPr marL="0" lvl="0" indent="0" algn="l" rtl="0">
                        <a:lnSpc>
                          <a:spcPct val="115000"/>
                        </a:lnSpc>
                        <a:spcBef>
                          <a:spcPts val="700"/>
                        </a:spcBef>
                        <a:spcAft>
                          <a:spcPts val="0"/>
                        </a:spcAft>
                        <a:buNone/>
                      </a:pPr>
                      <a:r>
                        <a:rPr lang="en-US" sz="1200" dirty="0">
                          <a:solidFill>
                            <a:srgbClr val="9E9E9E"/>
                          </a:solidFill>
                          <a:latin typeface="Open Sans"/>
                          <a:ea typeface="Open Sans"/>
                          <a:cs typeface="Open Sans"/>
                          <a:sym typeface="Open Sans"/>
                        </a:rPr>
                        <a:t>How to handle the error or warning statuses returned for any API query? </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sz="4200"/>
              <a:t>Re-prioritize Sprint Backlog</a:t>
            </a:r>
            <a:endParaRPr sz="4200"/>
          </a:p>
        </p:txBody>
      </p:sp>
      <p:sp>
        <p:nvSpPr>
          <p:cNvPr id="294" name="Google Shape;294;p5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50"/>
          <p:cNvSpPr txBox="1">
            <a:spLocks noGrp="1"/>
          </p:cNvSpPr>
          <p:nvPr>
            <p:ph type="body" idx="1"/>
          </p:nvPr>
        </p:nvSpPr>
        <p:spPr>
          <a:xfrm>
            <a:off x="457200" y="2642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310" name="Google Shape;310;p5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
        <p:nvSpPr>
          <p:cNvPr id="311" name="Google Shape;311;p5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52"/>
          <p:cNvGraphicFramePr/>
          <p:nvPr>
            <p:extLst>
              <p:ext uri="{D42A27DB-BD31-4B8C-83A1-F6EECF244321}">
                <p14:modId xmlns:p14="http://schemas.microsoft.com/office/powerpoint/2010/main" val="2016915854"/>
              </p:ext>
            </p:extLst>
          </p:nvPr>
        </p:nvGraphicFramePr>
        <p:xfrm>
          <a:off x="105650" y="564275"/>
          <a:ext cx="8910450" cy="4414231"/>
        </p:xfrm>
        <a:graphic>
          <a:graphicData uri="http://schemas.openxmlformats.org/drawingml/2006/table">
            <a:tbl>
              <a:tblPr>
                <a:noFill/>
                <a:tableStyleId>{8F1CC79A-9B6C-4EC0-921B-FB56FA7F6089}</a:tableStyleId>
              </a:tblPr>
              <a:tblGrid>
                <a:gridCol w="1405875">
                  <a:extLst>
                    <a:ext uri="{9D8B030D-6E8A-4147-A177-3AD203B41FA5}">
                      <a16:colId xmlns:a16="http://schemas.microsoft.com/office/drawing/2014/main" val="20000"/>
                    </a:ext>
                  </a:extLst>
                </a:gridCol>
                <a:gridCol w="7504575">
                  <a:extLst>
                    <a:ext uri="{9D8B030D-6E8A-4147-A177-3AD203B41FA5}">
                      <a16:colId xmlns:a16="http://schemas.microsoft.com/office/drawing/2014/main" val="20001"/>
                    </a:ext>
                  </a:extLst>
                </a:gridCol>
              </a:tblGrid>
              <a:tr h="136740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issue</a:t>
                      </a:r>
                      <a:endParaRPr/>
                    </a:p>
                  </a:txBody>
                  <a:tcPr marL="91425" marR="91425" marT="91425" marB="91425"/>
                </a:tc>
                <a:tc>
                  <a:txBody>
                    <a:bodyPr/>
                    <a:lstStyle/>
                    <a:p>
                      <a:pPr marL="0" lvl="0" indent="0" algn="l" rtl="0">
                        <a:lnSpc>
                          <a:spcPct val="115000"/>
                        </a:lnSpc>
                        <a:spcBef>
                          <a:spcPts val="0"/>
                        </a:spcBef>
                        <a:spcAft>
                          <a:spcPts val="0"/>
                        </a:spcAft>
                        <a:buNone/>
                      </a:pPr>
                      <a:r>
                        <a:rPr lang="en-US" sz="1100" dirty="0">
                          <a:solidFill>
                            <a:srgbClr val="2D3D4A"/>
                          </a:solidFill>
                          <a:latin typeface="Open Sans"/>
                          <a:ea typeface="Open Sans"/>
                          <a:cs typeface="Open Sans"/>
                          <a:sym typeface="Open Sans"/>
                        </a:rPr>
                        <a:t>One of the biggest problems affair us ‘slow landing page’ that’s because of the customer is already in a bit of stress to know the time of delivery and location of their food that they have ordered. Making them wait for any longer time due to our technical issues is so poor quality so it’s a critical problem.</a:t>
                      </a:r>
                    </a:p>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Triggering the QA team to collect all traces and logs from the server for the engineering team to analyze</a:t>
                      </a:r>
                    </a:p>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Test all SW and report any errors appears, and ask the QA to test it also.</a:t>
                      </a:r>
                      <a:endParaRPr sz="1100" dirty="0">
                        <a:solidFill>
                          <a:srgbClr val="2D3D4A"/>
                        </a:solidFill>
                        <a:latin typeface="Open Sans"/>
                        <a:ea typeface="Open Sans"/>
                        <a:cs typeface="Open Sans"/>
                        <a:sym typeface="Open Sans"/>
                      </a:endParaRPr>
                    </a:p>
                    <a:p>
                      <a:pPr marL="914400" lvl="0" indent="0" algn="l" rtl="0">
                        <a:lnSpc>
                          <a:spcPct val="115000"/>
                        </a:lnSpc>
                        <a:spcBef>
                          <a:spcPts val="0"/>
                        </a:spcBef>
                        <a:spcAft>
                          <a:spcPts val="0"/>
                        </a:spcAft>
                        <a:buNone/>
                      </a:pPr>
                      <a:endParaRPr sz="11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1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82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using JIRA (ticketing tool), communication channel (Slack) </a:t>
                      </a:r>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i="0" dirty="0">
                          <a:solidFill>
                            <a:srgbClr val="2D3D4A"/>
                          </a:solidFill>
                          <a:latin typeface="Open Sans"/>
                          <a:ea typeface="Open Sans"/>
                          <a:cs typeface="Open Sans"/>
                          <a:sym typeface="Open Sans"/>
                        </a:rPr>
                        <a:t>Add the issue to the backlog sprint with a high priority (Priority 2) to solve it.</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dirty="0">
                          <a:latin typeface="Open Sans" panose="020B0606030504020204" pitchFamily="34" charset="0"/>
                          <a:ea typeface="Open Sans" panose="020B0606030504020204" pitchFamily="34" charset="0"/>
                          <a:cs typeface="Open Sans" panose="020B0606030504020204" pitchFamily="34" charset="0"/>
                        </a:rPr>
                        <a:t>add QA team and the engineering lead in the watchers list (JIRA). </a:t>
                      </a:r>
                    </a:p>
                    <a:p>
                      <a:pPr marL="171450" lvl="0" indent="-171450" algn="l" rtl="0">
                        <a:lnSpc>
                          <a:spcPct val="115000"/>
                        </a:lnSpc>
                        <a:spcBef>
                          <a:spcPts val="0"/>
                        </a:spcBef>
                        <a:spcAft>
                          <a:spcPts val="0"/>
                        </a:spcAft>
                        <a:buFont typeface="Arial" panose="020B0604020202020204" pitchFamily="34" charset="0"/>
                        <a:buChar char="•"/>
                      </a:pPr>
                      <a:r>
                        <a:rPr lang="en-US" sz="1200" i="0" dirty="0">
                          <a:solidFill>
                            <a:srgbClr val="2D3D4A"/>
                          </a:solidFill>
                          <a:latin typeface="Open Sans"/>
                          <a:ea typeface="Open Sans"/>
                          <a:cs typeface="Open Sans"/>
                          <a:sym typeface="Open Sans"/>
                        </a:rPr>
                        <a:t>discuss this issue in the regular daily meeting, As a product manager, I must involve in their daily Meetings to know the status of this fix and I should add one from QA as well to participate.</a:t>
                      </a:r>
                      <a:endParaRPr sz="1200" i="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2487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Would you take additional steps ?</a:t>
                      </a:r>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Open Sans"/>
                          <a:ea typeface="Open Sans"/>
                          <a:cs typeface="Open Sans"/>
                          <a:sym typeface="Open Sans"/>
                        </a:rPr>
                        <a:t>Create a discussion to know the root cause, And run an 8D analysis and share the reports to QA, engineering, head of product management.</a:t>
                      </a:r>
                    </a:p>
                    <a:p>
                      <a:pPr marL="171450" lvl="0" indent="-171450" algn="l" rtl="0">
                        <a:lnSpc>
                          <a:spcPct val="115000"/>
                        </a:lnSpc>
                        <a:spcBef>
                          <a:spcPts val="0"/>
                        </a:spcBef>
                        <a:spcAft>
                          <a:spcPts val="0"/>
                        </a:spcAft>
                        <a:buFont typeface="Arial" panose="020B0604020202020204" pitchFamily="34" charset="0"/>
                        <a:buChar char="•"/>
                      </a:pPr>
                      <a:endParaRPr lang="en-US" sz="1200" dirty="0">
                        <a:solidFill>
                          <a:schemeClr val="tx1"/>
                        </a:solidFill>
                        <a:latin typeface="Open Sans"/>
                        <a:ea typeface="Open Sans"/>
                        <a:cs typeface="Open Sans"/>
                        <a:sym typeface="Open Sans"/>
                      </a:endParaRP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Open Sans"/>
                          <a:ea typeface="Open Sans"/>
                          <a:cs typeface="Open Sans"/>
                          <a:sym typeface="Open Sans"/>
                        </a:rPr>
                        <a:t>After solving the issue we will discuss it in a meeting and identify the steps to follow on how to mitigate the issue if this happens again in the future in spite of the solution that we have chosen </a:t>
                      </a:r>
                      <a:endParaRPr sz="1200"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
        <p:nvSpPr>
          <p:cNvPr id="327" name="Google Shape;327;p5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54"/>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329" name="Google Shape;329;p54"/>
          <p:cNvGraphicFramePr/>
          <p:nvPr>
            <p:extLst>
              <p:ext uri="{D42A27DB-BD31-4B8C-83A1-F6EECF244321}">
                <p14:modId xmlns:p14="http://schemas.microsoft.com/office/powerpoint/2010/main" val="976126898"/>
              </p:ext>
            </p:extLst>
          </p:nvPr>
        </p:nvGraphicFramePr>
        <p:xfrm>
          <a:off x="105650" y="666750"/>
          <a:ext cx="8910450" cy="4166813"/>
        </p:xfrm>
        <a:graphic>
          <a:graphicData uri="http://schemas.openxmlformats.org/drawingml/2006/table">
            <a:tbl>
              <a:tblPr>
                <a:noFill/>
                <a:tableStyleId>{8F1CC79A-9B6C-4EC0-921B-FB56FA7F6089}</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918117">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issue</a:t>
                      </a:r>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Checking out the screen added by the QA team personally, to understand the actual impact that the misaligned field can have on the customer, also try to test the app as an end user to check if it happens always.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Discussion with UI/UX and Developers lead to get more technical insights into this issue from their perspectives and to collect their opinions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As the data analysis team consider that only 2% of users get this issue so it’s not a high priority issue we can say it’s normal (Priority 3)</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91440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9082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a:p>
                  </a:txBody>
                  <a:tcPr marL="91425" marR="91425" marT="91425" marB="91425"/>
                </a:tc>
                <a:tc>
                  <a:txBody>
                    <a:bodyPr/>
                    <a:lstStyle/>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i="0" dirty="0">
                          <a:solidFill>
                            <a:srgbClr val="2D3D4A"/>
                          </a:solidFill>
                          <a:latin typeface="Open Sans"/>
                          <a:ea typeface="Open Sans"/>
                          <a:cs typeface="Open Sans"/>
                          <a:sym typeface="Open Sans"/>
                        </a:rPr>
                        <a:t>Add the issue to the backlog sprint with a normal (Priority 3) to solve it.</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Discuss with the data analysis team if there’s any increasing in the percentage of customers using this issues.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Discuss with developers team to estimate the issue points to fix this issue.</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body" idx="1"/>
          </p:nvPr>
        </p:nvSpPr>
        <p:spPr>
          <a:xfrm>
            <a:off x="228600" y="609451"/>
            <a:ext cx="8229600" cy="3096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t>Use the information below to understand what is expected and use the next slide to share your answers</a:t>
            </a:r>
            <a:endParaRPr/>
          </a:p>
        </p:txBody>
      </p:sp>
      <p:sp>
        <p:nvSpPr>
          <p:cNvPr id="335" name="Google Shape;335;p5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336" name="Google Shape;336;p55"/>
          <p:cNvSpPr txBox="1">
            <a:spLocks noGrp="1"/>
          </p:cNvSpPr>
          <p:nvPr>
            <p:ph type="title"/>
          </p:nvPr>
        </p:nvSpPr>
        <p:spPr>
          <a:xfrm>
            <a:off x="228600" y="0"/>
            <a:ext cx="8229600" cy="457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Email from Customer Service Manager </a:t>
            </a:r>
            <a:endParaRPr sz="2800"/>
          </a:p>
        </p:txBody>
      </p:sp>
      <p:sp>
        <p:nvSpPr>
          <p:cNvPr id="337" name="Google Shape;337;p55"/>
          <p:cNvSpPr txBox="1">
            <a:spLocks noGrp="1"/>
          </p:cNvSpPr>
          <p:nvPr>
            <p:ph type="body" idx="3"/>
          </p:nvPr>
        </p:nvSpPr>
        <p:spPr>
          <a:xfrm>
            <a:off x="199575" y="919050"/>
            <a:ext cx="8567400" cy="34554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b="1">
                <a:solidFill>
                  <a:srgbClr val="2D3D4A"/>
                </a:solidFill>
              </a:rPr>
              <a:t>Sprint Progress </a:t>
            </a:r>
            <a:endParaRPr sz="1200" b="1">
              <a:solidFill>
                <a:srgbClr val="2D3D4A"/>
              </a:solidFill>
            </a:endParaRPr>
          </a:p>
          <a:p>
            <a:pPr marL="0" lvl="0" indent="0" algn="l" rtl="0">
              <a:lnSpc>
                <a:spcPct val="115000"/>
              </a:lnSpc>
              <a:spcBef>
                <a:spcPts val="0"/>
              </a:spcBef>
              <a:spcAft>
                <a:spcPts val="0"/>
              </a:spcAft>
              <a:buNone/>
            </a:pPr>
            <a:r>
              <a:rPr lang="en" sz="1200">
                <a:solidFill>
                  <a:srgbClr val="2D3D4A"/>
                </a:solidFill>
              </a:rPr>
              <a:t> You are 3 days into the 2 week sprint and issue has been reported from production in the last 5 days</a:t>
            </a:r>
            <a:endParaRPr sz="1200">
              <a:solidFill>
                <a:srgbClr val="2D3D4A"/>
              </a:solidFill>
            </a:endParaRPr>
          </a:p>
          <a:p>
            <a:pPr marL="0" lvl="0" indent="0" algn="l" rtl="0">
              <a:lnSpc>
                <a:spcPct val="115000"/>
              </a:lnSpc>
              <a:spcBef>
                <a:spcPts val="0"/>
              </a:spcBef>
              <a:spcAft>
                <a:spcPts val="0"/>
              </a:spcAft>
              <a:buNone/>
            </a:pPr>
            <a:endParaRPr sz="1200" b="1">
              <a:solidFill>
                <a:srgbClr val="2D3D4A"/>
              </a:solidFill>
            </a:endParaRPr>
          </a:p>
          <a:p>
            <a:pPr marL="0" lvl="0" indent="0" algn="l" rtl="0">
              <a:lnSpc>
                <a:spcPct val="115000"/>
              </a:lnSpc>
              <a:spcBef>
                <a:spcPts val="0"/>
              </a:spcBef>
              <a:spcAft>
                <a:spcPts val="0"/>
              </a:spcAft>
              <a:buNone/>
            </a:pPr>
            <a:r>
              <a:rPr lang="en" sz="1200" b="1">
                <a:solidFill>
                  <a:srgbClr val="2D3D4A"/>
                </a:solidFill>
              </a:rPr>
              <a:t>Email Thread</a:t>
            </a:r>
            <a:endParaRPr sz="1200" b="1">
              <a:solidFill>
                <a:srgbClr val="2D3D4A"/>
              </a:solidFill>
            </a:endParaRPr>
          </a:p>
          <a:p>
            <a:pPr marL="0" lvl="0" indent="0" algn="l" rtl="0">
              <a:lnSpc>
                <a:spcPct val="115000"/>
              </a:lnSpc>
              <a:spcBef>
                <a:spcPts val="0"/>
              </a:spcBef>
              <a:spcAft>
                <a:spcPts val="0"/>
              </a:spcAft>
              <a:buNone/>
            </a:pPr>
            <a:r>
              <a:rPr lang="en" sz="1200">
                <a:solidFill>
                  <a:srgbClr val="2D3D4A"/>
                </a:solidFill>
              </a:rPr>
              <a:t>Our internal tool’s “send email with reset password link” is not working. We are able to trigger the email (containing the link to reset password), however users are complaining that they are not receiving the email from us. We noticed that the email is being received by users after 12 hours of being triggered from our internal tool. This is frustrating them and has increased the incoming call volume.  Can you look into why the  email (containing the link reset password) is being delivered so late ASAP?</a:t>
            </a:r>
            <a:endParaRPr sz="1200">
              <a:solidFill>
                <a:srgbClr val="2D3D4A"/>
              </a:solidFill>
            </a:endParaRPr>
          </a:p>
          <a:p>
            <a:pPr marL="0" lvl="0" indent="0" algn="l" rtl="0">
              <a:lnSpc>
                <a:spcPct val="115000"/>
              </a:lnSpc>
              <a:spcBef>
                <a:spcPts val="0"/>
              </a:spcBef>
              <a:spcAft>
                <a:spcPts val="0"/>
              </a:spcAft>
              <a:buNone/>
            </a:pPr>
            <a:endParaRPr sz="1200" b="1">
              <a:solidFill>
                <a:srgbClr val="2D3D4A"/>
              </a:solidFill>
            </a:endParaRPr>
          </a:p>
          <a:p>
            <a:pPr marL="0" lvl="0" indent="0" algn="l" rtl="0">
              <a:lnSpc>
                <a:spcPct val="115000"/>
              </a:lnSpc>
              <a:spcBef>
                <a:spcPts val="0"/>
              </a:spcBef>
              <a:spcAft>
                <a:spcPts val="0"/>
              </a:spcAft>
              <a:buNone/>
            </a:pPr>
            <a:r>
              <a:rPr lang="en" sz="1200" b="1"/>
              <a:t>Additional Details</a:t>
            </a:r>
            <a:r>
              <a:rPr lang="en" sz="1200" b="1">
                <a:solidFill>
                  <a:srgbClr val="2D3D4A"/>
                </a:solidFill>
              </a:rPr>
              <a:t> </a:t>
            </a:r>
            <a:endParaRPr sz="1200" b="1">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a:solidFill>
                  <a:srgbClr val="2D3D4A"/>
                </a:solidFill>
              </a:rPr>
              <a:t>20% of users that are unable to log due to incorrect password reach out to customer service team, where they trigger the email with the link to reset password using internal tool. </a:t>
            </a:r>
            <a:endParaRPr sz="120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a:solidFill>
                  <a:srgbClr val="2D3D4A"/>
                </a:solidFill>
              </a:rPr>
              <a:t>From previous engineering discussions, you believe the same email with link to reset password is triggered when a user requests a password reset email from the product directly.</a:t>
            </a:r>
            <a:endParaRPr sz="120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a:solidFill>
                  <a:srgbClr val="2D3D4A"/>
                </a:solidFill>
              </a:rPr>
              <a:t>On an average, 7% of daily total users that are unable to log into the product request this email,</a:t>
            </a:r>
            <a:endParaRPr sz="1200" b="1">
              <a:solidFill>
                <a:srgbClr val="2D3D4A"/>
              </a:solidFill>
            </a:endParaRPr>
          </a:p>
        </p:txBody>
      </p:sp>
      <p:pic>
        <p:nvPicPr>
          <p:cNvPr id="338" name="Google Shape;338;p55"/>
          <p:cNvPicPr preferRelativeResize="0"/>
          <p:nvPr/>
        </p:nvPicPr>
        <p:blipFill rotWithShape="1">
          <a:blip r:embed="rId3">
            <a:alphaModFix/>
          </a:blip>
          <a:srcRect l="18073" t="20988" r="14486" b="11824"/>
          <a:stretch/>
        </p:blipFill>
        <p:spPr>
          <a:xfrm>
            <a:off x="3189777" y="4382693"/>
            <a:ext cx="2588100" cy="6445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
        <p:nvSpPr>
          <p:cNvPr id="344" name="Google Shape;344;p5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56"/>
          <p:cNvGraphicFramePr/>
          <p:nvPr>
            <p:extLst>
              <p:ext uri="{D42A27DB-BD31-4B8C-83A1-F6EECF244321}">
                <p14:modId xmlns:p14="http://schemas.microsoft.com/office/powerpoint/2010/main" val="2368359436"/>
              </p:ext>
            </p:extLst>
          </p:nvPr>
        </p:nvGraphicFramePr>
        <p:xfrm>
          <a:off x="146200" y="559750"/>
          <a:ext cx="8936575" cy="4924526"/>
        </p:xfrm>
        <a:graphic>
          <a:graphicData uri="http://schemas.openxmlformats.org/drawingml/2006/table">
            <a:tbl>
              <a:tblPr>
                <a:noFill/>
                <a:tableStyleId>{8F1CC79A-9B6C-4EC0-921B-FB56FA7F6089}</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13292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the issue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Open Sans"/>
                          <a:ea typeface="Open Sans"/>
                          <a:cs typeface="Open Sans"/>
                          <a:sym typeface="Open Sans"/>
                        </a:rPr>
                        <a:t>Our internal tool’s “send code” is not working. We are able to trigger the code (containing the link to open the robot) this is a 1 so a critical issue and keep all stakeholders informed about this issue because it’s affecting the 30% of our customer.</a:t>
                      </a:r>
                    </a:p>
                    <a:p>
                      <a:pPr marL="171450" lvl="0" indent="-171450" algn="l" rtl="0">
                        <a:lnSpc>
                          <a:spcPct val="115000"/>
                        </a:lnSpc>
                        <a:spcBef>
                          <a:spcPts val="0"/>
                        </a:spcBef>
                        <a:spcAft>
                          <a:spcPts val="0"/>
                        </a:spcAft>
                        <a:buFont typeface="Arial" panose="020B0604020202020204" pitchFamily="34" charset="0"/>
                        <a:buChar char="•"/>
                      </a:pPr>
                      <a:r>
                        <a:rPr lang="en-US" sz="1200" b="0" i="0" u="none" strike="noStrike" cap="none" dirty="0">
                          <a:solidFill>
                            <a:schemeClr val="tx1"/>
                          </a:solidFill>
                          <a:latin typeface="Open Sans"/>
                          <a:ea typeface="Open Sans"/>
                          <a:cs typeface="Open Sans"/>
                          <a:sym typeface="Open Sans"/>
                        </a:rPr>
                        <a:t>Since 7% of the total users would normally prefer to have their passwords reset due to forgotten passwords or so, it becomes all the way essential to fix this issue as soon as possible.</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latin typeface="Open Sans"/>
                          <a:ea typeface="Open Sans"/>
                          <a:cs typeface="Open Sans"/>
                          <a:sym typeface="Open Sans"/>
                        </a:rPr>
                        <a:t>Meeting with engineering team (backend) and IT to get more technical insights into this issue from their perspectives and to collect their opinion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3292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using JIRA (ticketing tool), communication channel (Slack)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chemeClr val="tx1"/>
                          </a:solidFill>
                          <a:latin typeface="Open Sans"/>
                          <a:ea typeface="Open Sans"/>
                          <a:cs typeface="Open Sans"/>
                          <a:sym typeface="Open Sans"/>
                        </a:rPr>
                        <a:t>Add this issue in the </a:t>
                      </a:r>
                      <a:r>
                        <a:rPr lang="en-GB" sz="1200" dirty="0">
                          <a:solidFill>
                            <a:schemeClr val="tx1"/>
                          </a:solidFill>
                          <a:latin typeface="Open Sans"/>
                          <a:ea typeface="Open Sans"/>
                          <a:cs typeface="Open Sans"/>
                          <a:sym typeface="Open Sans"/>
                        </a:rPr>
                        <a:t>current sprint backlog to work on that in the ongoing sprint.</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latin typeface="Open Sans"/>
                          <a:ea typeface="Open Sans"/>
                          <a:cs typeface="Open Sans"/>
                          <a:sym typeface="Open Sans"/>
                        </a:rPr>
                        <a:t>Set </a:t>
                      </a:r>
                      <a:r>
                        <a:rPr lang="en-GB" sz="1200" dirty="0">
                          <a:solidFill>
                            <a:schemeClr val="tx1"/>
                          </a:solidFill>
                          <a:latin typeface="Open Sans"/>
                          <a:ea typeface="Open Sans"/>
                          <a:cs typeface="Open Sans"/>
                          <a:sym typeface="Open Sans"/>
                        </a:rPr>
                        <a:t>a short daily stand-up Meeting with QA, engineer lead and internal tool teams head to know the status of the fix.</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Open Sans"/>
                          <a:ea typeface="Open Sans"/>
                          <a:cs typeface="Open Sans"/>
                          <a:sym typeface="Open Sans"/>
                        </a:rPr>
                        <a:t>get a dedicated engineers team to work on this issue exclusively.</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9660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US" sz="1200" dirty="0">
                          <a:solidFill>
                            <a:srgbClr val="2D3D4A"/>
                          </a:solidFill>
                          <a:latin typeface="Open Sans"/>
                          <a:ea typeface="Open Sans"/>
                          <a:cs typeface="Open Sans"/>
                          <a:sym typeface="Open Sans"/>
                        </a:rPr>
                        <a:t>Hello,</a:t>
                      </a:r>
                    </a:p>
                    <a:p>
                      <a:pPr marL="0" lvl="0" indent="0" algn="l" rtl="0">
                        <a:lnSpc>
                          <a:spcPct val="115000"/>
                        </a:lnSpc>
                        <a:spcBef>
                          <a:spcPts val="0"/>
                        </a:spcBef>
                        <a:spcAft>
                          <a:spcPts val="0"/>
                        </a:spcAft>
                        <a:buNone/>
                      </a:pPr>
                      <a:r>
                        <a:rPr lang="en-US" sz="1200" dirty="0">
                          <a:solidFill>
                            <a:srgbClr val="2D3D4A"/>
                          </a:solidFill>
                          <a:latin typeface="Open Sans"/>
                          <a:ea typeface="Open Sans"/>
                          <a:cs typeface="Open Sans"/>
                          <a:sym typeface="Open Sans"/>
                        </a:rPr>
                        <a:t>Thanks for informing us the technical issue well in time. Our engineering team has been informed about the issue and this issue raised to a critical priority due to the impact it has on our business and all stakeholders are informed and kept in the information loop for any updates, We are working hard to resolve this issue as soon as possible, Also we are thinking to Classify this issue so we won’t face this issue anymore.              </a:t>
                      </a:r>
                      <a:br>
                        <a:rPr lang="en-US" sz="1200" dirty="0">
                          <a:solidFill>
                            <a:srgbClr val="2D3D4A"/>
                          </a:solidFill>
                          <a:latin typeface="Open Sans"/>
                          <a:ea typeface="Open Sans"/>
                          <a:cs typeface="Open Sans"/>
                          <a:sym typeface="Open Sans"/>
                        </a:rPr>
                      </a:br>
                      <a:r>
                        <a:rPr lang="en-US" sz="1200" dirty="0">
                          <a:solidFill>
                            <a:srgbClr val="2D3D4A"/>
                          </a:solidFill>
                          <a:latin typeface="Open Sans"/>
                          <a:ea typeface="Open Sans"/>
                          <a:cs typeface="Open Sans"/>
                          <a:sym typeface="Open Sans"/>
                        </a:rPr>
                        <a:t>Regards,</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46" name="Google Shape;346;p56"/>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Handle Potentially Difficult Situations</a:t>
            </a:r>
            <a:endParaRPr sz="500"/>
          </a:p>
        </p:txBody>
      </p:sp>
      <p:sp>
        <p:nvSpPr>
          <p:cNvPr id="352" name="Google Shape;352;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57"/>
          <p:cNvSpPr txBox="1">
            <a:spLocks noGrp="1"/>
          </p:cNvSpPr>
          <p:nvPr>
            <p:ph type="body" idx="1"/>
          </p:nvPr>
        </p:nvSpPr>
        <p:spPr>
          <a:xfrm>
            <a:off x="457200" y="2633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59"/>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Respond to CEO or GM’s request via email</a:t>
            </a:r>
            <a:endParaRPr sz="2800"/>
          </a:p>
        </p:txBody>
      </p:sp>
      <p:sp>
        <p:nvSpPr>
          <p:cNvPr id="369" name="Google Shape;369;p5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19</a:t>
            </a:fld>
            <a:endParaRPr>
              <a:solidFill>
                <a:srgbClr val="929292"/>
              </a:solidFill>
            </a:endParaRPr>
          </a:p>
        </p:txBody>
      </p:sp>
      <p:graphicFrame>
        <p:nvGraphicFramePr>
          <p:cNvPr id="370" name="Google Shape;370;p59"/>
          <p:cNvGraphicFramePr/>
          <p:nvPr>
            <p:extLst>
              <p:ext uri="{D42A27DB-BD31-4B8C-83A1-F6EECF244321}">
                <p14:modId xmlns:p14="http://schemas.microsoft.com/office/powerpoint/2010/main" val="2082553624"/>
              </p:ext>
            </p:extLst>
          </p:nvPr>
        </p:nvGraphicFramePr>
        <p:xfrm>
          <a:off x="390075" y="671400"/>
          <a:ext cx="8450050" cy="4388561"/>
        </p:xfrm>
        <a:graphic>
          <a:graphicData uri="http://schemas.openxmlformats.org/drawingml/2006/table">
            <a:tbl>
              <a:tblPr>
                <a:noFill/>
                <a:tableStyleId>{8F1CC79A-9B6C-4EC0-921B-FB56FA7F6089}</a:tableStyleId>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6951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Assessment and result</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highlight>
                            <a:srgbClr val="FFFFFF"/>
                          </a:highlight>
                          <a:latin typeface="Open Sans"/>
                          <a:ea typeface="Open Sans"/>
                          <a:cs typeface="Open Sans"/>
                          <a:sym typeface="Open Sans"/>
                        </a:rPr>
                        <a:t>The product feature is 65% functionality complete and not fully stable yet since, so we need a discussion with engineering to know what are the sub features that can be tested for demo purpose.</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b="0" dirty="0">
                          <a:solidFill>
                            <a:srgbClr val="2D3D4A"/>
                          </a:solidFill>
                          <a:latin typeface="Open Sans"/>
                          <a:ea typeface="Open Sans"/>
                          <a:cs typeface="Open Sans"/>
                          <a:sym typeface="Open Sans"/>
                        </a:rPr>
                        <a:t>Get hands-on the current product as a user to check once if the product is in a position to be demoed. Try to fill the gap if I find something or issue.</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highlight>
                            <a:srgbClr val="FFFFFF"/>
                          </a:highlight>
                          <a:latin typeface="Open Sans"/>
                          <a:ea typeface="Open Sans"/>
                          <a:cs typeface="Open Sans"/>
                          <a:sym typeface="Open Sans"/>
                        </a:rPr>
                        <a:t>Check the backlog sprint for any issue and make a list with the features finished.</a:t>
                      </a: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846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200" dirty="0">
                          <a:solidFill>
                            <a:schemeClr val="tx1"/>
                          </a:solidFill>
                          <a:latin typeface="Open Sans"/>
                          <a:ea typeface="Open Sans"/>
                          <a:cs typeface="Open Sans"/>
                          <a:sym typeface="Open Sans"/>
                        </a:rPr>
                        <a:t>Hello GM,</a:t>
                      </a: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200" dirty="0">
                          <a:solidFill>
                            <a:schemeClr val="tx1"/>
                          </a:solidFill>
                          <a:latin typeface="Open Sans"/>
                          <a:ea typeface="Open Sans"/>
                          <a:cs typeface="Open Sans"/>
                          <a:sym typeface="Open Sans"/>
                        </a:rPr>
                        <a:t>Thanks a lot for the great interest that you show in the product and I surely understand the excitement that you have, to make a short demo to all the stakeholders. As you must be knowing that, we have 65% of the planned feature-set completed that can be definitely shown as a demo. However, they are not completely stable and not thoroughly tested. I’d further recommend to you that I give you a short demo before you show this to the customer, I'd be happy to assist you. Finally, I’d also like to check with you for a possibility if the date of demo can be postponed by another week. This would help us to show our tested product to the stakeholders with stable, tested features. Thanks for your understanding.</a:t>
                      </a:r>
                    </a:p>
                    <a:p>
                      <a:pPr marL="0" lvl="0" indent="0" algn="l" rtl="0">
                        <a:lnSpc>
                          <a:spcPct val="115000"/>
                        </a:lnSpc>
                        <a:spcBef>
                          <a:spcPts val="0"/>
                        </a:spcBef>
                        <a:spcAft>
                          <a:spcPts val="0"/>
                        </a:spcAft>
                        <a:buNone/>
                      </a:pPr>
                      <a:r>
                        <a:rPr lang="en-US" sz="1200" dirty="0">
                          <a:solidFill>
                            <a:schemeClr val="tx1"/>
                          </a:solidFill>
                          <a:latin typeface="Open Sans"/>
                          <a:ea typeface="Open Sans"/>
                          <a:cs typeface="Open Sans"/>
                          <a:sym typeface="Open Sans"/>
                        </a:rPr>
                        <a:t>Regards,</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0"/>
          <p:cNvSpPr txBox="1">
            <a:spLocks noGrp="1"/>
          </p:cNvSpPr>
          <p:nvPr>
            <p:ph type="body" idx="1"/>
          </p:nvPr>
        </p:nvSpPr>
        <p:spPr>
          <a:xfrm>
            <a:off x="228600" y="533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sz="1400"/>
              <a:t> </a:t>
            </a:r>
            <a:r>
              <a:rPr lang="en" sz="1200"/>
              <a:t>Use the information below to understand what is expected and use the next slide to share your answers</a:t>
            </a:r>
            <a:endParaRPr/>
          </a:p>
          <a:p>
            <a:pPr marL="0" marR="0" lvl="0" indent="0" algn="l" rtl="0">
              <a:lnSpc>
                <a:spcPct val="100000"/>
              </a:lnSpc>
              <a:spcBef>
                <a:spcPts val="0"/>
              </a:spcBef>
              <a:spcAft>
                <a:spcPts val="0"/>
              </a:spcAft>
              <a:buClr>
                <a:srgbClr val="02B3E4"/>
              </a:buClr>
              <a:buFont typeface="Open Sans"/>
              <a:buNone/>
            </a:pPr>
            <a:r>
              <a:rPr lang="en" sz="1400"/>
              <a:t> </a:t>
            </a:r>
            <a:endParaRPr sz="1200"/>
          </a:p>
        </p:txBody>
      </p:sp>
      <p:sp>
        <p:nvSpPr>
          <p:cNvPr id="376" name="Google Shape;376;p6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77" name="Google Shape;377;p60"/>
          <p:cNvSpPr txBox="1">
            <a:spLocks noGrp="1"/>
          </p:cNvSpPr>
          <p:nvPr>
            <p:ph type="title"/>
          </p:nvPr>
        </p:nvSpPr>
        <p:spPr>
          <a:xfrm>
            <a:off x="217725" y="0"/>
            <a:ext cx="8859300" cy="464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solidFill>
                  <a:srgbClr val="2D3D4A"/>
                </a:solidFill>
              </a:rPr>
              <a:t>Step-in and guide the scrum team at stand up</a:t>
            </a:r>
            <a:endParaRPr sz="2800">
              <a:solidFill>
                <a:srgbClr val="2D3D4A"/>
              </a:solidFill>
            </a:endParaRPr>
          </a:p>
        </p:txBody>
      </p:sp>
      <p:sp>
        <p:nvSpPr>
          <p:cNvPr id="378" name="Google Shape;378;p60"/>
          <p:cNvSpPr txBox="1">
            <a:spLocks noGrp="1"/>
          </p:cNvSpPr>
          <p:nvPr>
            <p:ph type="body" idx="3"/>
          </p:nvPr>
        </p:nvSpPr>
        <p:spPr>
          <a:xfrm>
            <a:off x="304800" y="919050"/>
            <a:ext cx="8676000" cy="3655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100" b="1">
                <a:solidFill>
                  <a:srgbClr val="2D3D4A"/>
                </a:solidFill>
              </a:rPr>
              <a:t>Sprint Progress</a:t>
            </a:r>
            <a:endParaRPr sz="1100" b="1">
              <a:solidFill>
                <a:srgbClr val="2D3D4A"/>
              </a:solidFill>
            </a:endParaRPr>
          </a:p>
          <a:p>
            <a:pPr marL="0" lvl="0" indent="0" algn="l" rtl="0">
              <a:lnSpc>
                <a:spcPct val="115000"/>
              </a:lnSpc>
              <a:spcBef>
                <a:spcPts val="0"/>
              </a:spcBef>
              <a:spcAft>
                <a:spcPts val="0"/>
              </a:spcAft>
              <a:buNone/>
            </a:pPr>
            <a:r>
              <a:rPr lang="en" sz="1100">
                <a:solidFill>
                  <a:srgbClr val="2D3D4A"/>
                </a:solidFill>
              </a:rPr>
              <a:t>You have 3 more days for the sprint to end</a:t>
            </a:r>
            <a:endParaRPr sz="1100">
              <a:solidFill>
                <a:srgbClr val="2D3D4A"/>
              </a:solidFill>
            </a:endParaRPr>
          </a:p>
          <a:p>
            <a:pPr marL="0" lvl="0" indent="0" algn="l" rtl="0">
              <a:lnSpc>
                <a:spcPct val="115000"/>
              </a:lnSpc>
              <a:spcBef>
                <a:spcPts val="0"/>
              </a:spcBef>
              <a:spcAft>
                <a:spcPts val="0"/>
              </a:spcAft>
              <a:buNone/>
            </a:pPr>
            <a:endParaRPr sz="1100">
              <a:solidFill>
                <a:srgbClr val="2D3D4A"/>
              </a:solidFill>
            </a:endParaRPr>
          </a:p>
          <a:p>
            <a:pPr marL="0" lvl="0" indent="0" algn="l" rtl="0">
              <a:lnSpc>
                <a:spcPct val="115000"/>
              </a:lnSpc>
              <a:spcBef>
                <a:spcPts val="0"/>
              </a:spcBef>
              <a:spcAft>
                <a:spcPts val="0"/>
              </a:spcAft>
              <a:buNone/>
            </a:pPr>
            <a:r>
              <a:rPr lang="en" sz="1100" b="1">
                <a:solidFill>
                  <a:srgbClr val="2D3D4A"/>
                </a:solidFill>
              </a:rPr>
              <a:t>Assumption for exercise-sake</a:t>
            </a:r>
            <a:endParaRPr sz="1100" b="1">
              <a:solidFill>
                <a:srgbClr val="2D3D4A"/>
              </a:solidFill>
            </a:endParaRPr>
          </a:p>
          <a:p>
            <a:pPr marL="0" lvl="0" indent="0" algn="l" rtl="0">
              <a:lnSpc>
                <a:spcPct val="115000"/>
              </a:lnSpc>
              <a:spcBef>
                <a:spcPts val="0"/>
              </a:spcBef>
              <a:spcAft>
                <a:spcPts val="0"/>
              </a:spcAft>
              <a:buNone/>
            </a:pPr>
            <a:r>
              <a:rPr lang="en" sz="1100">
                <a:solidFill>
                  <a:srgbClr val="2D3D4A"/>
                </a:solidFill>
              </a:rPr>
              <a:t>User stories being referred here are related to the product feature (project you are working on)</a:t>
            </a:r>
            <a:r>
              <a:rPr lang="en" sz="1100"/>
              <a:t>. The tickets are </a:t>
            </a:r>
            <a:r>
              <a:rPr lang="en" sz="1100">
                <a:solidFill>
                  <a:srgbClr val="2D3D4A"/>
                </a:solidFill>
              </a:rPr>
              <a:t>costed and targeted to be completed by the end of this sprint to go live with the product feature</a:t>
            </a:r>
            <a:endParaRPr sz="1100">
              <a:solidFill>
                <a:srgbClr val="2D3D4A"/>
              </a:solidFill>
            </a:endParaRPr>
          </a:p>
          <a:p>
            <a:pPr marL="0" lvl="0" indent="0" algn="l" rtl="0">
              <a:lnSpc>
                <a:spcPct val="115000"/>
              </a:lnSpc>
              <a:spcBef>
                <a:spcPts val="0"/>
              </a:spcBef>
              <a:spcAft>
                <a:spcPts val="0"/>
              </a:spcAft>
              <a:buNone/>
            </a:pPr>
            <a:endParaRPr sz="1100" b="1">
              <a:solidFill>
                <a:srgbClr val="2D3D4A"/>
              </a:solidFill>
            </a:endParaRPr>
          </a:p>
          <a:p>
            <a:pPr marL="0" lvl="0" indent="0" algn="l" rtl="0">
              <a:lnSpc>
                <a:spcPct val="115000"/>
              </a:lnSpc>
              <a:spcBef>
                <a:spcPts val="0"/>
              </a:spcBef>
              <a:spcAft>
                <a:spcPts val="0"/>
              </a:spcAft>
              <a:buNone/>
            </a:pPr>
            <a:r>
              <a:rPr lang="en" sz="1100" b="1">
                <a:solidFill>
                  <a:srgbClr val="2D3D4A"/>
                </a:solidFill>
              </a:rPr>
              <a:t>Situation Details</a:t>
            </a:r>
            <a:endParaRPr sz="1100" b="1">
              <a:solidFill>
                <a:srgbClr val="2D3D4A"/>
              </a:solidFill>
            </a:endParaRPr>
          </a:p>
          <a:p>
            <a:pPr marL="0" lvl="0" indent="0" algn="l" rtl="0">
              <a:lnSpc>
                <a:spcPct val="115000"/>
              </a:lnSpc>
              <a:spcBef>
                <a:spcPts val="0"/>
              </a:spcBef>
              <a:spcAft>
                <a:spcPts val="0"/>
              </a:spcAft>
              <a:buNone/>
            </a:pPr>
            <a:r>
              <a:rPr lang="en" sz="1100"/>
              <a:t>You are stepping in as Scrum master for the stand up today. Your back-end engineer just finished sharing their update (</a:t>
            </a:r>
            <a:r>
              <a:rPr lang="en" sz="1100" i="1"/>
              <a:t>pick up the analytics ticket, and there are no blockers</a:t>
            </a:r>
            <a:r>
              <a:rPr lang="en" sz="1100"/>
              <a:t>). Your QA team member is next in line to share their update. </a:t>
            </a:r>
            <a:r>
              <a:rPr lang="en" sz="1100">
                <a:solidFill>
                  <a:srgbClr val="2D3D4A"/>
                </a:solidFill>
              </a:rPr>
              <a:t>In JIRA</a:t>
            </a:r>
            <a:r>
              <a:rPr lang="en" sz="1100"/>
              <a:t> (</a:t>
            </a:r>
            <a:r>
              <a:rPr lang="en" sz="1100">
                <a:solidFill>
                  <a:srgbClr val="2D3D4A"/>
                </a:solidFill>
              </a:rPr>
              <a:t>ticket tracking tool)</a:t>
            </a:r>
            <a:r>
              <a:rPr lang="en" sz="1100"/>
              <a:t> you notice the following:</a:t>
            </a:r>
            <a:endParaRPr sz="1100">
              <a:solidFill>
                <a:srgbClr val="2D3D4A"/>
              </a:solidFill>
            </a:endParaRPr>
          </a:p>
          <a:p>
            <a:pPr marL="457200" lvl="0" indent="-298450" algn="l" rtl="0">
              <a:lnSpc>
                <a:spcPct val="115000"/>
              </a:lnSpc>
              <a:spcBef>
                <a:spcPts val="0"/>
              </a:spcBef>
              <a:spcAft>
                <a:spcPts val="0"/>
              </a:spcAft>
              <a:buSzPts val="1100"/>
              <a:buChar char="●"/>
            </a:pPr>
            <a:r>
              <a:rPr lang="en" sz="1100"/>
              <a:t>A </a:t>
            </a:r>
            <a:r>
              <a:rPr lang="en" sz="1100">
                <a:solidFill>
                  <a:srgbClr val="2D3D4A"/>
                </a:solidFill>
              </a:rPr>
              <a:t>user story that needs to be </a:t>
            </a:r>
            <a:r>
              <a:rPr lang="en" sz="1100"/>
              <a:t>marked as completed(‘done’)</a:t>
            </a:r>
            <a:r>
              <a:rPr lang="en" sz="1100">
                <a:solidFill>
                  <a:srgbClr val="2D3D4A"/>
                </a:solidFill>
              </a:rPr>
              <a:t> has two back-end tickets  in </a:t>
            </a:r>
            <a:r>
              <a:rPr lang="en" sz="1100"/>
              <a:t>“Code Review” status,which is </a:t>
            </a:r>
            <a:r>
              <a:rPr lang="en" sz="1100">
                <a:solidFill>
                  <a:srgbClr val="2D3D4A"/>
                </a:solidFill>
              </a:rPr>
              <a:t>assigned to </a:t>
            </a:r>
            <a:r>
              <a:rPr lang="en" sz="1100"/>
              <a:t>the back-end</a:t>
            </a:r>
            <a:r>
              <a:rPr lang="en" sz="1100">
                <a:solidFill>
                  <a:srgbClr val="2D3D4A"/>
                </a:solidFill>
              </a:rPr>
              <a:t> engineer that just shared their update. You </a:t>
            </a:r>
            <a:r>
              <a:rPr lang="en" sz="1100"/>
              <a:t>know</a:t>
            </a:r>
            <a:r>
              <a:rPr lang="en" sz="1100">
                <a:solidFill>
                  <a:srgbClr val="2D3D4A"/>
                </a:solidFill>
              </a:rPr>
              <a:t> from at</a:t>
            </a:r>
            <a:r>
              <a:rPr lang="en" sz="1100"/>
              <a:t>tending </a:t>
            </a:r>
            <a:r>
              <a:rPr lang="en" sz="1100">
                <a:solidFill>
                  <a:srgbClr val="2D3D4A"/>
                </a:solidFill>
              </a:rPr>
              <a:t>previous standups that these two tickets have been</a:t>
            </a:r>
            <a:r>
              <a:rPr lang="en" sz="1100"/>
              <a:t> </a:t>
            </a:r>
            <a:r>
              <a:rPr lang="en" sz="1100">
                <a:solidFill>
                  <a:srgbClr val="2D3D4A"/>
                </a:solidFill>
              </a:rPr>
              <a:t>in </a:t>
            </a:r>
            <a:r>
              <a:rPr lang="en" sz="1100"/>
              <a:t> ‘Code Review’ status </a:t>
            </a:r>
            <a:r>
              <a:rPr lang="en" sz="1100">
                <a:solidFill>
                  <a:srgbClr val="2D3D4A"/>
                </a:solidFill>
              </a:rPr>
              <a:t>for </a:t>
            </a:r>
            <a:r>
              <a:rPr lang="en" sz="1100"/>
              <a:t>2</a:t>
            </a:r>
            <a:r>
              <a:rPr lang="en" sz="1100">
                <a:solidFill>
                  <a:srgbClr val="2D3D4A"/>
                </a:solidFill>
              </a:rPr>
              <a:t> days now</a:t>
            </a:r>
            <a:endParaRPr sz="1100">
              <a:solidFill>
                <a:srgbClr val="2D3D4A"/>
              </a:solidFill>
            </a:endParaRPr>
          </a:p>
          <a:p>
            <a:pPr marL="914400" lvl="1" indent="-298450" algn="l" rtl="0">
              <a:lnSpc>
                <a:spcPct val="115000"/>
              </a:lnSpc>
              <a:spcBef>
                <a:spcPts val="0"/>
              </a:spcBef>
              <a:spcAft>
                <a:spcPts val="0"/>
              </a:spcAft>
              <a:buClr>
                <a:srgbClr val="2D3D4A"/>
              </a:buClr>
              <a:buSzPts val="1100"/>
              <a:buChar char="○"/>
            </a:pPr>
            <a:r>
              <a:rPr lang="en" sz="1100">
                <a:solidFill>
                  <a:srgbClr val="2D3D4A"/>
                </a:solidFill>
              </a:rPr>
              <a:t>The back-end tickets are blocking two front-end tickets (which are i</a:t>
            </a:r>
            <a:r>
              <a:rPr lang="en" sz="1100"/>
              <a:t>n</a:t>
            </a:r>
            <a:r>
              <a:rPr lang="en" sz="1100">
                <a:solidFill>
                  <a:srgbClr val="2D3D4A"/>
                </a:solidFill>
              </a:rPr>
              <a:t> </a:t>
            </a:r>
            <a:r>
              <a:rPr lang="en" sz="1100"/>
              <a:t>‘Ready to Test’ status</a:t>
            </a:r>
            <a:r>
              <a:rPr lang="en" sz="1100">
                <a:solidFill>
                  <a:srgbClr val="2D3D4A"/>
                </a:solidFill>
              </a:rPr>
              <a:t>’) from being </a:t>
            </a:r>
            <a:r>
              <a:rPr lang="en" sz="1100"/>
              <a:t>verified</a:t>
            </a:r>
            <a:r>
              <a:rPr lang="en" sz="1100">
                <a:solidFill>
                  <a:srgbClr val="2D3D4A"/>
                </a:solidFill>
              </a:rPr>
              <a:t> by QA </a:t>
            </a:r>
            <a:endParaRPr sz="1100">
              <a:solidFill>
                <a:srgbClr val="2D3D4A"/>
              </a:solidFill>
            </a:endParaRPr>
          </a:p>
          <a:p>
            <a:pPr marL="457200" lvl="0" indent="-298450" algn="l" rtl="0">
              <a:lnSpc>
                <a:spcPct val="115000"/>
              </a:lnSpc>
              <a:spcBef>
                <a:spcPts val="0"/>
              </a:spcBef>
              <a:spcAft>
                <a:spcPts val="0"/>
              </a:spcAft>
              <a:buClr>
                <a:srgbClr val="2D3D4A"/>
              </a:buClr>
              <a:buSzPts val="1100"/>
              <a:buChar char="●"/>
            </a:pPr>
            <a:r>
              <a:rPr lang="en" sz="1100"/>
              <a:t>Also, t</a:t>
            </a:r>
            <a:r>
              <a:rPr lang="en" sz="1100">
                <a:solidFill>
                  <a:srgbClr val="2D3D4A"/>
                </a:solidFill>
              </a:rPr>
              <a:t>here is one another ticket covering analytics requirements (story points =3), </a:t>
            </a:r>
            <a:r>
              <a:rPr lang="en" sz="1100"/>
              <a:t>for which </a:t>
            </a:r>
            <a:r>
              <a:rPr lang="en" sz="1100">
                <a:solidFill>
                  <a:srgbClr val="2D3D4A"/>
                </a:solidFill>
              </a:rPr>
              <a:t>development has not yet started. T</a:t>
            </a:r>
            <a:r>
              <a:rPr lang="en" sz="1100"/>
              <a:t>his is currently ‘must-have’ for the launch</a:t>
            </a:r>
            <a:r>
              <a:rPr lang="en" sz="1100">
                <a:solidFill>
                  <a:srgbClr val="2D3D4A"/>
                </a:solidFill>
              </a:rPr>
              <a:t> </a:t>
            </a:r>
            <a:r>
              <a:rPr lang="en" sz="1100"/>
              <a:t>and is</a:t>
            </a:r>
            <a:r>
              <a:rPr lang="en" sz="1100">
                <a:solidFill>
                  <a:srgbClr val="2D3D4A"/>
                </a:solidFill>
              </a:rPr>
              <a:t> expected to be completed in th</a:t>
            </a:r>
            <a:r>
              <a:rPr lang="en" sz="1100"/>
              <a:t>is</a:t>
            </a:r>
            <a:r>
              <a:rPr lang="en" sz="1100">
                <a:solidFill>
                  <a:srgbClr val="2D3D4A"/>
                </a:solidFill>
              </a:rPr>
              <a:t> sprint</a:t>
            </a:r>
            <a:r>
              <a:rPr lang="en" sz="1100"/>
              <a:t>. The ticket cannot be completed (marked as done) by end of this sprint if it is not picked up for development by the end of today, The ticket</a:t>
            </a:r>
            <a:r>
              <a:rPr lang="en" sz="1100">
                <a:solidFill>
                  <a:srgbClr val="2D3D4A"/>
                </a:solidFill>
              </a:rPr>
              <a:t> has 5 tracking requirements</a:t>
            </a:r>
            <a:r>
              <a:rPr lang="en" sz="1100"/>
              <a:t> as of now and you believe it is ok to have</a:t>
            </a:r>
            <a:r>
              <a:rPr lang="en" sz="1100">
                <a:solidFill>
                  <a:srgbClr val="2D3D4A"/>
                </a:solidFill>
              </a:rPr>
              <a:t> 2</a:t>
            </a:r>
            <a:r>
              <a:rPr lang="en" sz="1100"/>
              <a:t> out of these </a:t>
            </a:r>
            <a:r>
              <a:rPr lang="en" sz="1100">
                <a:solidFill>
                  <a:srgbClr val="2D3D4A"/>
                </a:solidFill>
              </a:rPr>
              <a:t>5 be downgraded to ‘nice-to</a:t>
            </a:r>
            <a:r>
              <a:rPr lang="en" sz="1100"/>
              <a:t>-</a:t>
            </a:r>
            <a:r>
              <a:rPr lang="en" sz="1100">
                <a:solidFill>
                  <a:srgbClr val="2D3D4A"/>
                </a:solidFill>
              </a:rPr>
              <a:t>have’ if needed to de-risk for the launch</a:t>
            </a:r>
            <a:endParaRPr sz="1100">
              <a:solidFill>
                <a:srgbClr val="2D3D4A"/>
              </a:solidFill>
            </a:endParaRPr>
          </a:p>
        </p:txBody>
      </p:sp>
      <p:sp>
        <p:nvSpPr>
          <p:cNvPr id="379" name="Google Shape;379;p6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20</a:t>
            </a:fld>
            <a:endParaRPr>
              <a:solidFill>
                <a:srgbClr val="929292"/>
              </a:solidFill>
            </a:endParaRPr>
          </a:p>
        </p:txBody>
      </p:sp>
      <p:pic>
        <p:nvPicPr>
          <p:cNvPr id="380" name="Google Shape;380;p60"/>
          <p:cNvPicPr preferRelativeResize="0"/>
          <p:nvPr/>
        </p:nvPicPr>
        <p:blipFill rotWithShape="1">
          <a:blip r:embed="rId3">
            <a:alphaModFix/>
          </a:blip>
          <a:srcRect l="18073" t="20988" r="14486" b="11824"/>
          <a:stretch/>
        </p:blipFill>
        <p:spPr>
          <a:xfrm>
            <a:off x="3265977" y="4535093"/>
            <a:ext cx="2588100" cy="644579"/>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61"/>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2D3D4A"/>
              </a:buClr>
              <a:buFont typeface="Open Sans"/>
              <a:buNone/>
            </a:pPr>
            <a:r>
              <a:rPr lang="en" sz="2800"/>
              <a:t>Step-in and guide the scrum team at stand up</a:t>
            </a:r>
            <a:endParaRPr sz="2800"/>
          </a:p>
        </p:txBody>
      </p:sp>
      <p:sp>
        <p:nvSpPr>
          <p:cNvPr id="387" name="Google Shape;387;p6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21</a:t>
            </a:fld>
            <a:endParaRPr>
              <a:solidFill>
                <a:srgbClr val="929292"/>
              </a:solidFill>
            </a:endParaRPr>
          </a:p>
        </p:txBody>
      </p:sp>
      <p:graphicFrame>
        <p:nvGraphicFramePr>
          <p:cNvPr id="388" name="Google Shape;388;p61"/>
          <p:cNvGraphicFramePr/>
          <p:nvPr/>
        </p:nvGraphicFramePr>
        <p:xfrm>
          <a:off x="237675" y="671400"/>
          <a:ext cx="8769975" cy="4042050"/>
        </p:xfrm>
        <a:graphic>
          <a:graphicData uri="http://schemas.openxmlformats.org/drawingml/2006/table">
            <a:tbl>
              <a:tblPr>
                <a:noFill/>
                <a:tableStyleId>{8F1CC79A-9B6C-4EC0-921B-FB56FA7F6089}</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a:t>
                      </a: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&lt;insert link&gt;</a:t>
                      </a:r>
                      <a:endParaRPr sz="1200">
                        <a:solidFill>
                          <a:srgbClr val="0097A7"/>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lang="en" sz="1200" b="1">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Focus on recording the list of </a:t>
                      </a:r>
                      <a:r>
                        <a:rPr lang="en" sz="1200" b="1">
                          <a:solidFill>
                            <a:srgbClr val="9E9E9E"/>
                          </a:solidFill>
                          <a:latin typeface="Open Sans"/>
                          <a:ea typeface="Open Sans"/>
                          <a:cs typeface="Open Sans"/>
                          <a:sym typeface="Open Sans"/>
                        </a:rPr>
                        <a:t>all </a:t>
                      </a:r>
                      <a:r>
                        <a:rPr lang="en" sz="1200">
                          <a:solidFill>
                            <a:srgbClr val="9E9E9E"/>
                          </a:solidFill>
                          <a:latin typeface="Open Sans"/>
                          <a:ea typeface="Open Sans"/>
                          <a:cs typeface="Open Sans"/>
                          <a:sym typeface="Open Sans"/>
                        </a:rPr>
                        <a:t>questions and discussion details</a:t>
                      </a:r>
                      <a:r>
                        <a:rPr lang="en" sz="1200" b="1">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you plan to share with the the back-end engineer if you were present in the standup meeting</a:t>
                      </a:r>
                      <a:endParaRPr sz="120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9E9E9E"/>
                          </a:solidFill>
                          <a:latin typeface="Open Sans"/>
                          <a:ea typeface="Open Sans"/>
                          <a:cs typeface="Open Sans"/>
                          <a:sym typeface="Open Sans"/>
                        </a:rPr>
                        <a:t>💡 Pay attention to your tone and focus on the purpose of intervention</a:t>
                      </a:r>
                      <a:r>
                        <a:rPr lang="en" sz="1200" b="1">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.Keep it focused and succinct( &lt; 2minutes)</a:t>
                      </a:r>
                      <a:endParaRPr sz="120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63"/>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Handling Resource Constraints</a:t>
            </a:r>
            <a:endParaRPr sz="2800"/>
          </a:p>
        </p:txBody>
      </p:sp>
      <p:sp>
        <p:nvSpPr>
          <p:cNvPr id="405" name="Google Shape;405;p6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22</a:t>
            </a:fld>
            <a:endParaRPr>
              <a:solidFill>
                <a:srgbClr val="929292"/>
              </a:solidFill>
            </a:endParaRPr>
          </a:p>
        </p:txBody>
      </p:sp>
      <p:graphicFrame>
        <p:nvGraphicFramePr>
          <p:cNvPr id="406" name="Google Shape;406;p63"/>
          <p:cNvGraphicFramePr/>
          <p:nvPr>
            <p:extLst>
              <p:ext uri="{D42A27DB-BD31-4B8C-83A1-F6EECF244321}">
                <p14:modId xmlns:p14="http://schemas.microsoft.com/office/powerpoint/2010/main" val="3529939777"/>
              </p:ext>
            </p:extLst>
          </p:nvPr>
        </p:nvGraphicFramePr>
        <p:xfrm>
          <a:off x="245200" y="533700"/>
          <a:ext cx="8747325" cy="4688791"/>
        </p:xfrm>
        <a:graphic>
          <a:graphicData uri="http://schemas.openxmlformats.org/drawingml/2006/table">
            <a:tbl>
              <a:tblPr>
                <a:noFill/>
                <a:tableStyleId>{8F1CC79A-9B6C-4EC0-921B-FB56FA7F6089}</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1503228">
                <a:tc>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List 2- 3 activities that you would carry out as a PM to unblock the scrum team immediately ?</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100" b="1">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 sz="1100" dirty="0">
                          <a:solidFill>
                            <a:srgbClr val="2D3D4A"/>
                          </a:solidFill>
                          <a:latin typeface="Open Sans"/>
                          <a:ea typeface="Open Sans"/>
                          <a:cs typeface="Open Sans"/>
                          <a:sym typeface="Open Sans"/>
                        </a:rPr>
                        <a:t> </a:t>
                      </a:r>
                      <a:r>
                        <a:rPr lang="en-US" sz="1100" dirty="0">
                          <a:solidFill>
                            <a:schemeClr val="tx1"/>
                          </a:solidFill>
                          <a:latin typeface="Open Sans"/>
                          <a:ea typeface="Open Sans"/>
                          <a:cs typeface="Open Sans"/>
                          <a:sym typeface="Open Sans"/>
                        </a:rPr>
                        <a:t>Analyze the tasks that are immediately waiting for the QA testing. To handle the crisis I would request engineering to focus on the other planned tasks that can be started without QA.</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100" dirty="0">
                          <a:solidFill>
                            <a:srgbClr val="2E3D49"/>
                          </a:solidFill>
                          <a:highlight>
                            <a:srgbClr val="FFFFFF"/>
                          </a:highlight>
                          <a:latin typeface="Open Sans" panose="020B0606030504020204" pitchFamily="34" charset="0"/>
                          <a:ea typeface="Open Sans" panose="020B0606030504020204" pitchFamily="34" charset="0"/>
                          <a:cs typeface="Open Sans" panose="020B0606030504020204" pitchFamily="34" charset="0"/>
                        </a:rPr>
                        <a:t>I will coordinate the Scrum master to unblock the engineering team so they can start immediately </a:t>
                      </a:r>
                      <a:r>
                        <a:rPr lang="en-US" sz="1100" dirty="0">
                          <a:solidFill>
                            <a:srgbClr val="2D3D4A"/>
                          </a:solidFill>
                          <a:highlight>
                            <a:srgbClr val="FFFFFF"/>
                          </a:highlight>
                          <a:latin typeface="Open Sans"/>
                          <a:ea typeface="Open Sans"/>
                          <a:cs typeface="Open Sans"/>
                          <a:sym typeface="Open Sans"/>
                        </a:rPr>
                        <a:t>to focus on other important tasks at hand for launch.</a:t>
                      </a:r>
                    </a:p>
                    <a:p>
                      <a:pPr marL="171450" marR="0" lvl="0" indent="-1714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1100" dirty="0">
                          <a:solidFill>
                            <a:srgbClr val="2D3D4A"/>
                          </a:solidFill>
                          <a:latin typeface="Open Sans"/>
                          <a:ea typeface="Open Sans"/>
                          <a:cs typeface="Open Sans"/>
                          <a:sym typeface="Open Sans"/>
                        </a:rPr>
                        <a:t>focus on alternatives to test features that were developed and waiting for QA.</a:t>
                      </a:r>
                      <a:endParaRPr lang="en-US" sz="1100" dirty="0">
                        <a:solidFill>
                          <a:srgbClr val="2E3D49"/>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503228">
                <a:tc>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plan for a discussion with the head of PM and impacted PMs about the crisis situation and share our measures taken to address the issue.</a:t>
                      </a:r>
                    </a:p>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Confirm that they can still be shared across multiple projects as the assumption is,  engineering would have chance to try to test their features during QA’s absence and QA would not be stressed once they back.</a:t>
                      </a:r>
                    </a:p>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organize the sprint and the next releases.</a:t>
                      </a:r>
                      <a:endParaRPr sz="11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544187">
                <a:tc rowSpan="2">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9E9E9E"/>
                        </a:solidFill>
                        <a:latin typeface="Open Sans"/>
                        <a:ea typeface="Open Sans"/>
                        <a:cs typeface="Open Sans"/>
                        <a:sym typeface="Open Sans"/>
                      </a:endParaRPr>
                    </a:p>
                  </a:txBody>
                  <a:tcPr marL="91425" marR="91425" marT="91425" marB="91425"/>
                </a:tc>
                <a:tc>
                  <a:txBody>
                    <a:bodyPr/>
                    <a:lstStyle/>
                    <a:p>
                      <a:pPr marL="0" lvl="0" indent="0" algn="just" rtl="0">
                        <a:lnSpc>
                          <a:spcPct val="115000"/>
                        </a:lnSpc>
                        <a:spcBef>
                          <a:spcPts val="0"/>
                        </a:spcBef>
                        <a:spcAft>
                          <a:spcPts val="0"/>
                        </a:spcAft>
                        <a:buNone/>
                      </a:pPr>
                      <a:r>
                        <a:rPr lang="en-US" sz="1100" dirty="0">
                          <a:solidFill>
                            <a:srgbClr val="2D3D4A"/>
                          </a:solidFill>
                          <a:latin typeface="Open Sans"/>
                          <a:ea typeface="Open Sans"/>
                          <a:cs typeface="Open Sans"/>
                          <a:sym typeface="Open Sans"/>
                        </a:rPr>
                        <a:t>Head of Products, Impacted PMs, </a:t>
                      </a:r>
                      <a:r>
                        <a:rPr lang="en-US" sz="1100" dirty="0">
                          <a:solidFill>
                            <a:schemeClr val="tx1"/>
                          </a:solidFill>
                          <a:latin typeface="Open Sans"/>
                          <a:ea typeface="Open Sans"/>
                          <a:cs typeface="Open Sans"/>
                          <a:sym typeface="Open Sans"/>
                        </a:rPr>
                        <a:t>Engineering and Marketing (to keep all of them informed to escalate any Issue/Bug on time in launching a feature).</a:t>
                      </a:r>
                    </a:p>
                  </a:txBody>
                  <a:tcPr marL="91425" marR="91425" marT="91425" marB="91425"/>
                </a:tc>
                <a:extLst>
                  <a:ext uri="{0D108BD9-81ED-4DB2-BD59-A6C34878D82A}">
                    <a16:rowId xmlns:a16="http://schemas.microsoft.com/office/drawing/2014/main" val="10002"/>
                  </a:ext>
                </a:extLst>
              </a:tr>
              <a:tr h="1059157">
                <a:tc vMerge="1">
                  <a:txBody>
                    <a:bodyPr/>
                    <a:lstStyle/>
                    <a:p>
                      <a:endParaRPr lang="en-US"/>
                    </a:p>
                  </a:txBody>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I will show them the Data and KPI’s that I taken to measure the success and how I handle any crisis situation or issue.</a:t>
                      </a:r>
                    </a:p>
                    <a:p>
                      <a:pPr marL="171450" lvl="0" indent="-171450" algn="l" rtl="0">
                        <a:lnSpc>
                          <a:spcPct val="115000"/>
                        </a:lnSpc>
                        <a:spcBef>
                          <a:spcPts val="0"/>
                        </a:spcBef>
                        <a:spcAft>
                          <a:spcPts val="0"/>
                        </a:spcAft>
                        <a:buFont typeface="Arial" panose="020B0604020202020204" pitchFamily="34" charset="0"/>
                        <a:buChar char="•"/>
                      </a:pPr>
                      <a:r>
                        <a:rPr lang="en-US" sz="1100" dirty="0">
                          <a:solidFill>
                            <a:srgbClr val="2D3D4A"/>
                          </a:solidFill>
                          <a:latin typeface="Open Sans"/>
                          <a:ea typeface="Open Sans"/>
                          <a:cs typeface="Open Sans"/>
                          <a:sym typeface="Open Sans"/>
                        </a:rPr>
                        <a:t>show the launch date and show the impact those untested features have on the launch and the consequences if this feature is not delivered on time</a:t>
                      </a:r>
                      <a:endParaRPr sz="11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65"/>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423" name="Google Shape;423;p6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23</a:t>
            </a:fld>
            <a:endParaRPr>
              <a:solidFill>
                <a:srgbClr val="929292"/>
              </a:solidFill>
            </a:endParaRPr>
          </a:p>
        </p:txBody>
      </p:sp>
      <p:graphicFrame>
        <p:nvGraphicFramePr>
          <p:cNvPr id="424" name="Google Shape;424;p65"/>
          <p:cNvGraphicFramePr/>
          <p:nvPr/>
        </p:nvGraphicFramePr>
        <p:xfrm>
          <a:off x="161475" y="595200"/>
          <a:ext cx="8735700" cy="4154600"/>
        </p:xfrm>
        <a:graphic>
          <a:graphicData uri="http://schemas.openxmlformats.org/drawingml/2006/table">
            <a:tbl>
              <a:tblPr>
                <a:noFill/>
                <a:tableStyleId>{8F1CC79A-9B6C-4EC0-921B-FB56FA7F6089}</a:tableStyleId>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7295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Feedback Assessment</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lang="en" sz="1200" b="1">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3 bullets to list the questions you would ask the stakeholder to understand their feedback better</a:t>
                      </a:r>
                      <a:endParaRPr sz="120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 </a:t>
                      </a:r>
                      <a:endParaRPr sz="1200" b="1">
                        <a:solidFill>
                          <a:srgbClr val="2D3D4A"/>
                        </a:solidFill>
                        <a:latin typeface="Open Sans"/>
                        <a:ea typeface="Open Sans"/>
                        <a:cs typeface="Open Sans"/>
                        <a:sym typeface="Open Sans"/>
                      </a:endParaRPr>
                    </a:p>
                    <a:p>
                      <a:pPr marL="11430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(insert link)</a:t>
                      </a:r>
                      <a:endParaRPr sz="1200">
                        <a:solidFill>
                          <a:srgbClr val="0097A7"/>
                        </a:solidFill>
                        <a:latin typeface="Open Sans"/>
                        <a:ea typeface="Open Sans"/>
                        <a:cs typeface="Open Sans"/>
                        <a:sym typeface="Open Sans"/>
                      </a:endParaRPr>
                    </a:p>
                    <a:p>
                      <a:pPr marL="0" lvl="0" indent="0" algn="l" rtl="0">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lang="en" sz="1200" b="1">
                          <a:solidFill>
                            <a:srgbClr val="9E9E9E"/>
                          </a:solidFill>
                          <a:latin typeface="Open Sans"/>
                          <a:ea typeface="Open Sans"/>
                          <a:cs typeface="Open Sans"/>
                          <a:sym typeface="Open Sans"/>
                        </a:rPr>
                        <a:t>Remove below help text before you submit</a:t>
                      </a:r>
                      <a:r>
                        <a:rPr lang="en" sz="1200">
                          <a:solidFill>
                            <a:srgbClr val="9E9E9E"/>
                          </a:solidFill>
                          <a:latin typeface="Open Sans"/>
                          <a:ea typeface="Open Sans"/>
                          <a:cs typeface="Open Sans"/>
                          <a:sym typeface="Open Sans"/>
                        </a:rPr>
                        <a:t>]</a:t>
                      </a:r>
                      <a:r>
                        <a:rPr lang="en" sz="1200">
                          <a:solidFill>
                            <a:srgbClr val="0000FF"/>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Record your final response to the stakeholder </a:t>
                      </a:r>
                      <a:r>
                        <a:rPr lang="en" sz="1200" i="1">
                          <a:solidFill>
                            <a:srgbClr val="9E9E9E"/>
                          </a:solidFill>
                          <a:latin typeface="Open Sans"/>
                          <a:ea typeface="Open Sans"/>
                          <a:cs typeface="Open Sans"/>
                          <a:sym typeface="Open Sans"/>
                        </a:rPr>
                        <a:t>( whether you agree or disagree with their suggestion that notification feature is a launch blocker) </a:t>
                      </a:r>
                      <a:endParaRPr sz="120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9E9E9E"/>
                          </a:solidFill>
                          <a:latin typeface="Open Sans"/>
                          <a:ea typeface="Open Sans"/>
                          <a:cs typeface="Open Sans"/>
                          <a:sym typeface="Open Sans"/>
                        </a:rPr>
                        <a:t>💡Keep your response focused and succinct( &lt; 2minutes)</a:t>
                      </a:r>
                      <a:endParaRPr sz="1200">
                        <a:solidFill>
                          <a:srgbClr val="9E9E9E"/>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Create Project Blueprint</a:t>
            </a:r>
            <a:endParaRPr sz="4200"/>
          </a:p>
        </p:txBody>
      </p:sp>
      <p:sp>
        <p:nvSpPr>
          <p:cNvPr id="160" name="Google Shape;160;p3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34"/>
          <p:cNvSpPr txBox="1">
            <a:spLocks noGrp="1"/>
          </p:cNvSpPr>
          <p:nvPr>
            <p:ph type="body" idx="1"/>
          </p:nvPr>
        </p:nvSpPr>
        <p:spPr>
          <a:xfrm>
            <a:off x="457200" y="2557475"/>
            <a:ext cx="8421900" cy="7680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4</a:t>
            </a:fld>
            <a:endParaRPr>
              <a:solidFill>
                <a:srgbClr val="929292"/>
              </a:solidFill>
            </a:endParaRPr>
          </a:p>
        </p:txBody>
      </p:sp>
      <p:sp>
        <p:nvSpPr>
          <p:cNvPr id="176" name="Google Shape;176;p36"/>
          <p:cNvSpPr txBox="1">
            <a:spLocks noGrp="1"/>
          </p:cNvSpPr>
          <p:nvPr>
            <p:ph type="body" idx="1"/>
          </p:nvPr>
        </p:nvSpPr>
        <p:spPr>
          <a:xfrm>
            <a:off x="475050" y="631275"/>
            <a:ext cx="8440800" cy="283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200" dirty="0">
                <a:highlight>
                  <a:srgbClr val="FFFFFF"/>
                </a:highlight>
                <a:latin typeface="Open Sans Light"/>
                <a:ea typeface="Open Sans Light"/>
                <a:cs typeface="Open Sans Light"/>
                <a:sym typeface="Open Sans Light"/>
              </a:rPr>
              <a:t>Share </a:t>
            </a:r>
            <a:r>
              <a:rPr lang="en" sz="1200" dirty="0">
                <a:solidFill>
                  <a:srgbClr val="02B3E4"/>
                </a:solidFill>
                <a:highlight>
                  <a:srgbClr val="FFFFFF"/>
                </a:highlight>
                <a:latin typeface="Open Sans Light"/>
                <a:ea typeface="Open Sans Light"/>
                <a:cs typeface="Open Sans Light"/>
                <a:sym typeface="Open Sans Light"/>
              </a:rPr>
              <a:t>your project-speci</a:t>
            </a:r>
            <a:r>
              <a:rPr lang="en" sz="1200" dirty="0">
                <a:highlight>
                  <a:srgbClr val="FFFFFF"/>
                </a:highlight>
                <a:latin typeface="Open Sans Light"/>
                <a:ea typeface="Open Sans Light"/>
                <a:cs typeface="Open Sans Light"/>
                <a:sym typeface="Open Sans Light"/>
              </a:rPr>
              <a:t>fic coordination activities map here (</a:t>
            </a:r>
            <a:r>
              <a:rPr lang="en" sz="1200" dirty="0">
                <a:solidFill>
                  <a:srgbClr val="0097A7"/>
                </a:solidFill>
                <a:highlight>
                  <a:srgbClr val="FFFFFF"/>
                </a:highlight>
                <a:latin typeface="Open Sans Light"/>
                <a:ea typeface="Open Sans Light"/>
                <a:cs typeface="Open Sans Light"/>
                <a:sym typeface="Open Sans Light"/>
                <a:hlinkClick r:id="rId3"/>
              </a:rPr>
              <a:t>Insert Link here</a:t>
            </a:r>
            <a:r>
              <a:rPr lang="en" sz="1200" dirty="0">
                <a:solidFill>
                  <a:srgbClr val="0097A7"/>
                </a:solidFill>
                <a:highlight>
                  <a:srgbClr val="FFFFFF"/>
                </a:highlight>
                <a:latin typeface="Open Sans Light"/>
                <a:ea typeface="Open Sans Light"/>
                <a:cs typeface="Open Sans Light"/>
                <a:sym typeface="Open Sans Light"/>
              </a:rPr>
              <a:t>). </a:t>
            </a:r>
            <a:r>
              <a:rPr lang="en" sz="1200" dirty="0">
                <a:highlight>
                  <a:srgbClr val="FFFFFF"/>
                </a:highlight>
                <a:latin typeface="Open Sans Light"/>
                <a:ea typeface="Open Sans Light"/>
                <a:cs typeface="Open Sans Light"/>
                <a:sym typeface="Open Sans Light"/>
              </a:rPr>
              <a:t>You can also s</a:t>
            </a:r>
            <a:r>
              <a:rPr lang="en" sz="1200" dirty="0">
                <a:solidFill>
                  <a:srgbClr val="02B3E4"/>
                </a:solidFill>
                <a:highlight>
                  <a:srgbClr val="FFFFFF"/>
                </a:highlight>
                <a:latin typeface="Open Sans Light"/>
                <a:ea typeface="Open Sans Light"/>
                <a:cs typeface="Open Sans Light"/>
                <a:sym typeface="Open Sans Light"/>
              </a:rPr>
              <a:t>hare a screenshot</a:t>
            </a:r>
            <a:r>
              <a:rPr lang="en" sz="1200" dirty="0">
                <a:highlight>
                  <a:srgbClr val="FFFFFF"/>
                </a:highlight>
                <a:latin typeface="Open Sans Light"/>
                <a:ea typeface="Open Sans Light"/>
                <a:cs typeface="Open Sans Light"/>
                <a:sym typeface="Open Sans Light"/>
              </a:rPr>
              <a:t> below.</a:t>
            </a:r>
            <a:endParaRPr sz="1200" dirty="0">
              <a:solidFill>
                <a:srgbClr val="02B3E4"/>
              </a:solidFill>
            </a:endParaRPr>
          </a:p>
        </p:txBody>
      </p:sp>
      <p:sp>
        <p:nvSpPr>
          <p:cNvPr id="177" name="Google Shape;177;p36"/>
          <p:cNvSpPr txBox="1">
            <a:spLocks noGrp="1"/>
          </p:cNvSpPr>
          <p:nvPr>
            <p:ph type="title"/>
          </p:nvPr>
        </p:nvSpPr>
        <p:spPr>
          <a:xfrm>
            <a:off x="457200" y="76200"/>
            <a:ext cx="8229600" cy="4788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Create a coordination activities map</a:t>
            </a:r>
            <a:endParaRPr sz="2800"/>
          </a:p>
        </p:txBody>
      </p:sp>
      <p:pic>
        <p:nvPicPr>
          <p:cNvPr id="3" name="Picture 2">
            <a:extLst>
              <a:ext uri="{FF2B5EF4-FFF2-40B4-BE49-F238E27FC236}">
                <a16:creationId xmlns:a16="http://schemas.microsoft.com/office/drawing/2014/main" id="{D311BDDA-170F-4F15-A760-FC2DE0190CE2}"/>
              </a:ext>
            </a:extLst>
          </p:cNvPr>
          <p:cNvPicPr>
            <a:picLocks noChangeAspect="1"/>
          </p:cNvPicPr>
          <p:nvPr/>
        </p:nvPicPr>
        <p:blipFill rotWithShape="1">
          <a:blip r:embed="rId4"/>
          <a:srcRect t="23518" r="5924" b="4865"/>
          <a:stretch/>
        </p:blipFill>
        <p:spPr>
          <a:xfrm>
            <a:off x="483302" y="1163859"/>
            <a:ext cx="8177395" cy="3501656"/>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5</a:t>
            </a:fld>
            <a:endParaRPr>
              <a:solidFill>
                <a:srgbClr val="929292"/>
              </a:solidFill>
            </a:endParaRPr>
          </a:p>
        </p:txBody>
      </p:sp>
      <p:sp>
        <p:nvSpPr>
          <p:cNvPr id="176" name="Google Shape;176;p36"/>
          <p:cNvSpPr txBox="1">
            <a:spLocks noGrp="1"/>
          </p:cNvSpPr>
          <p:nvPr>
            <p:ph type="body" idx="1"/>
          </p:nvPr>
        </p:nvSpPr>
        <p:spPr>
          <a:xfrm>
            <a:off x="475050" y="631275"/>
            <a:ext cx="8440800" cy="283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200" dirty="0">
                <a:highlight>
                  <a:srgbClr val="FFFFFF"/>
                </a:highlight>
                <a:latin typeface="Open Sans Light"/>
                <a:ea typeface="Open Sans Light"/>
                <a:cs typeface="Open Sans Light"/>
                <a:sym typeface="Open Sans Light"/>
              </a:rPr>
              <a:t>Share </a:t>
            </a:r>
            <a:r>
              <a:rPr lang="en" sz="1200" dirty="0">
                <a:solidFill>
                  <a:srgbClr val="02B3E4"/>
                </a:solidFill>
                <a:highlight>
                  <a:srgbClr val="FFFFFF"/>
                </a:highlight>
                <a:latin typeface="Open Sans Light"/>
                <a:ea typeface="Open Sans Light"/>
                <a:cs typeface="Open Sans Light"/>
                <a:sym typeface="Open Sans Light"/>
              </a:rPr>
              <a:t>your project-speci</a:t>
            </a:r>
            <a:r>
              <a:rPr lang="en" sz="1200" dirty="0">
                <a:highlight>
                  <a:srgbClr val="FFFFFF"/>
                </a:highlight>
                <a:latin typeface="Open Sans Light"/>
                <a:ea typeface="Open Sans Light"/>
                <a:cs typeface="Open Sans Light"/>
                <a:sym typeface="Open Sans Light"/>
              </a:rPr>
              <a:t>fic coordination activities map here (</a:t>
            </a:r>
            <a:r>
              <a:rPr lang="en" sz="1200" dirty="0">
                <a:solidFill>
                  <a:srgbClr val="0097A7"/>
                </a:solidFill>
                <a:highlight>
                  <a:srgbClr val="FFFFFF"/>
                </a:highlight>
                <a:latin typeface="Open Sans Light"/>
                <a:ea typeface="Open Sans Light"/>
                <a:cs typeface="Open Sans Light"/>
                <a:sym typeface="Open Sans Light"/>
                <a:hlinkClick r:id="rId3"/>
              </a:rPr>
              <a:t>Insert Link here</a:t>
            </a:r>
            <a:r>
              <a:rPr lang="en" sz="1200" dirty="0">
                <a:solidFill>
                  <a:srgbClr val="0097A7"/>
                </a:solidFill>
                <a:highlight>
                  <a:srgbClr val="FFFFFF"/>
                </a:highlight>
                <a:latin typeface="Open Sans Light"/>
                <a:ea typeface="Open Sans Light"/>
                <a:cs typeface="Open Sans Light"/>
                <a:sym typeface="Open Sans Light"/>
              </a:rPr>
              <a:t>). </a:t>
            </a:r>
            <a:r>
              <a:rPr lang="en" sz="1200" dirty="0">
                <a:highlight>
                  <a:srgbClr val="FFFFFF"/>
                </a:highlight>
                <a:latin typeface="Open Sans Light"/>
                <a:ea typeface="Open Sans Light"/>
                <a:cs typeface="Open Sans Light"/>
                <a:sym typeface="Open Sans Light"/>
              </a:rPr>
              <a:t>You can also s</a:t>
            </a:r>
            <a:r>
              <a:rPr lang="en" sz="1200" dirty="0">
                <a:solidFill>
                  <a:srgbClr val="02B3E4"/>
                </a:solidFill>
                <a:highlight>
                  <a:srgbClr val="FFFFFF"/>
                </a:highlight>
                <a:latin typeface="Open Sans Light"/>
                <a:ea typeface="Open Sans Light"/>
                <a:cs typeface="Open Sans Light"/>
                <a:sym typeface="Open Sans Light"/>
              </a:rPr>
              <a:t>hare a screenshot</a:t>
            </a:r>
            <a:r>
              <a:rPr lang="en" sz="1200" dirty="0">
                <a:highlight>
                  <a:srgbClr val="FFFFFF"/>
                </a:highlight>
                <a:latin typeface="Open Sans Light"/>
                <a:ea typeface="Open Sans Light"/>
                <a:cs typeface="Open Sans Light"/>
                <a:sym typeface="Open Sans Light"/>
              </a:rPr>
              <a:t> below.</a:t>
            </a:r>
            <a:endParaRPr sz="1200" dirty="0">
              <a:solidFill>
                <a:srgbClr val="02B3E4"/>
              </a:solidFill>
            </a:endParaRPr>
          </a:p>
        </p:txBody>
      </p:sp>
      <p:sp>
        <p:nvSpPr>
          <p:cNvPr id="177" name="Google Shape;177;p36"/>
          <p:cNvSpPr txBox="1">
            <a:spLocks noGrp="1"/>
          </p:cNvSpPr>
          <p:nvPr>
            <p:ph type="title"/>
          </p:nvPr>
        </p:nvSpPr>
        <p:spPr>
          <a:xfrm>
            <a:off x="457200" y="76200"/>
            <a:ext cx="8229600" cy="4788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Create a coordination activities map</a:t>
            </a:r>
            <a:endParaRPr sz="2800"/>
          </a:p>
        </p:txBody>
      </p:sp>
      <p:pic>
        <p:nvPicPr>
          <p:cNvPr id="4" name="Picture 3">
            <a:extLst>
              <a:ext uri="{FF2B5EF4-FFF2-40B4-BE49-F238E27FC236}">
                <a16:creationId xmlns:a16="http://schemas.microsoft.com/office/drawing/2014/main" id="{91555329-A693-4C3C-8258-347ABBAED02D}"/>
              </a:ext>
            </a:extLst>
          </p:cNvPr>
          <p:cNvPicPr>
            <a:picLocks noChangeAspect="1"/>
          </p:cNvPicPr>
          <p:nvPr/>
        </p:nvPicPr>
        <p:blipFill rotWithShape="1">
          <a:blip r:embed="rId4"/>
          <a:srcRect t="24255" r="5562" b="4445"/>
          <a:stretch/>
        </p:blipFill>
        <p:spPr>
          <a:xfrm>
            <a:off x="280447" y="1081013"/>
            <a:ext cx="8635403" cy="3667348"/>
          </a:xfrm>
          <a:prstGeom prst="rect">
            <a:avLst/>
          </a:prstGeom>
        </p:spPr>
      </p:pic>
    </p:spTree>
    <p:extLst>
      <p:ext uri="{BB962C8B-B14F-4D97-AF65-F5344CB8AC3E}">
        <p14:creationId xmlns:p14="http://schemas.microsoft.com/office/powerpoint/2010/main" val="1713996562"/>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sp>
        <p:nvSpPr>
          <p:cNvPr id="176" name="Google Shape;176;p36"/>
          <p:cNvSpPr txBox="1">
            <a:spLocks noGrp="1"/>
          </p:cNvSpPr>
          <p:nvPr>
            <p:ph type="body" idx="1"/>
          </p:nvPr>
        </p:nvSpPr>
        <p:spPr>
          <a:xfrm>
            <a:off x="475050" y="631275"/>
            <a:ext cx="8440800" cy="283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200" dirty="0">
                <a:highlight>
                  <a:srgbClr val="FFFFFF"/>
                </a:highlight>
                <a:latin typeface="Open Sans Light"/>
                <a:ea typeface="Open Sans Light"/>
                <a:cs typeface="Open Sans Light"/>
                <a:sym typeface="Open Sans Light"/>
              </a:rPr>
              <a:t>Share </a:t>
            </a:r>
            <a:r>
              <a:rPr lang="en" sz="1200" dirty="0">
                <a:solidFill>
                  <a:srgbClr val="02B3E4"/>
                </a:solidFill>
                <a:highlight>
                  <a:srgbClr val="FFFFFF"/>
                </a:highlight>
                <a:latin typeface="Open Sans Light"/>
                <a:ea typeface="Open Sans Light"/>
                <a:cs typeface="Open Sans Light"/>
                <a:sym typeface="Open Sans Light"/>
              </a:rPr>
              <a:t>your project-speci</a:t>
            </a:r>
            <a:r>
              <a:rPr lang="en" sz="1200" dirty="0">
                <a:highlight>
                  <a:srgbClr val="FFFFFF"/>
                </a:highlight>
                <a:latin typeface="Open Sans Light"/>
                <a:ea typeface="Open Sans Light"/>
                <a:cs typeface="Open Sans Light"/>
                <a:sym typeface="Open Sans Light"/>
              </a:rPr>
              <a:t>fic coordination activities map here (</a:t>
            </a:r>
            <a:r>
              <a:rPr lang="en" sz="1200" dirty="0">
                <a:solidFill>
                  <a:srgbClr val="0097A7"/>
                </a:solidFill>
                <a:highlight>
                  <a:srgbClr val="FFFFFF"/>
                </a:highlight>
                <a:latin typeface="Open Sans Light"/>
                <a:ea typeface="Open Sans Light"/>
                <a:cs typeface="Open Sans Light"/>
                <a:sym typeface="Open Sans Light"/>
                <a:hlinkClick r:id="rId3"/>
              </a:rPr>
              <a:t>Insert Link here</a:t>
            </a:r>
            <a:r>
              <a:rPr lang="en" sz="1200" dirty="0">
                <a:solidFill>
                  <a:srgbClr val="0097A7"/>
                </a:solidFill>
                <a:highlight>
                  <a:srgbClr val="FFFFFF"/>
                </a:highlight>
                <a:latin typeface="Open Sans Light"/>
                <a:ea typeface="Open Sans Light"/>
                <a:cs typeface="Open Sans Light"/>
                <a:sym typeface="Open Sans Light"/>
              </a:rPr>
              <a:t>). </a:t>
            </a:r>
            <a:r>
              <a:rPr lang="en" sz="1200" dirty="0">
                <a:highlight>
                  <a:srgbClr val="FFFFFF"/>
                </a:highlight>
                <a:latin typeface="Open Sans Light"/>
                <a:ea typeface="Open Sans Light"/>
                <a:cs typeface="Open Sans Light"/>
                <a:sym typeface="Open Sans Light"/>
              </a:rPr>
              <a:t>You can also s</a:t>
            </a:r>
            <a:r>
              <a:rPr lang="en" sz="1200" dirty="0">
                <a:solidFill>
                  <a:srgbClr val="02B3E4"/>
                </a:solidFill>
                <a:highlight>
                  <a:srgbClr val="FFFFFF"/>
                </a:highlight>
                <a:latin typeface="Open Sans Light"/>
                <a:ea typeface="Open Sans Light"/>
                <a:cs typeface="Open Sans Light"/>
                <a:sym typeface="Open Sans Light"/>
              </a:rPr>
              <a:t>hare a screenshot</a:t>
            </a:r>
            <a:r>
              <a:rPr lang="en" sz="1200" dirty="0">
                <a:highlight>
                  <a:srgbClr val="FFFFFF"/>
                </a:highlight>
                <a:latin typeface="Open Sans Light"/>
                <a:ea typeface="Open Sans Light"/>
                <a:cs typeface="Open Sans Light"/>
                <a:sym typeface="Open Sans Light"/>
              </a:rPr>
              <a:t> below.</a:t>
            </a:r>
            <a:endParaRPr sz="1200" dirty="0">
              <a:solidFill>
                <a:srgbClr val="02B3E4"/>
              </a:solidFill>
            </a:endParaRPr>
          </a:p>
        </p:txBody>
      </p:sp>
      <p:sp>
        <p:nvSpPr>
          <p:cNvPr id="177" name="Google Shape;177;p36"/>
          <p:cNvSpPr txBox="1">
            <a:spLocks noGrp="1"/>
          </p:cNvSpPr>
          <p:nvPr>
            <p:ph type="title"/>
          </p:nvPr>
        </p:nvSpPr>
        <p:spPr>
          <a:xfrm>
            <a:off x="457200" y="76200"/>
            <a:ext cx="8229600" cy="4788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Create a coordination activities map</a:t>
            </a:r>
            <a:endParaRPr sz="2800"/>
          </a:p>
        </p:txBody>
      </p:sp>
      <p:pic>
        <p:nvPicPr>
          <p:cNvPr id="3" name="Picture 2">
            <a:extLst>
              <a:ext uri="{FF2B5EF4-FFF2-40B4-BE49-F238E27FC236}">
                <a16:creationId xmlns:a16="http://schemas.microsoft.com/office/drawing/2014/main" id="{3E70DFD7-9159-43A4-A658-1BFE12AB7B4E}"/>
              </a:ext>
            </a:extLst>
          </p:cNvPr>
          <p:cNvPicPr>
            <a:picLocks noChangeAspect="1"/>
          </p:cNvPicPr>
          <p:nvPr/>
        </p:nvPicPr>
        <p:blipFill rotWithShape="1">
          <a:blip r:embed="rId4"/>
          <a:srcRect t="23843" r="5562" b="4444"/>
          <a:stretch/>
        </p:blipFill>
        <p:spPr>
          <a:xfrm>
            <a:off x="254298" y="1226288"/>
            <a:ext cx="8635403" cy="3688612"/>
          </a:xfrm>
          <a:prstGeom prst="rect">
            <a:avLst/>
          </a:prstGeom>
        </p:spPr>
      </p:pic>
    </p:spTree>
    <p:extLst>
      <p:ext uri="{BB962C8B-B14F-4D97-AF65-F5344CB8AC3E}">
        <p14:creationId xmlns:p14="http://schemas.microsoft.com/office/powerpoint/2010/main" val="364828182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 Plan for Sprint Meeting</a:t>
            </a:r>
            <a:endParaRPr sz="4200"/>
          </a:p>
        </p:txBody>
      </p:sp>
      <p:sp>
        <p:nvSpPr>
          <p:cNvPr id="185" name="Google Shape;185;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37"/>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39"/>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203" name="Google Shape;203;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graphicFrame>
        <p:nvGraphicFramePr>
          <p:cNvPr id="204" name="Google Shape;204;p39"/>
          <p:cNvGraphicFramePr/>
          <p:nvPr>
            <p:extLst>
              <p:ext uri="{D42A27DB-BD31-4B8C-83A1-F6EECF244321}">
                <p14:modId xmlns:p14="http://schemas.microsoft.com/office/powerpoint/2010/main" val="2390690074"/>
              </p:ext>
            </p:extLst>
          </p:nvPr>
        </p:nvGraphicFramePr>
        <p:xfrm>
          <a:off x="457200" y="517451"/>
          <a:ext cx="8229600" cy="4542236"/>
        </p:xfrm>
        <a:graphic>
          <a:graphicData uri="http://schemas.openxmlformats.org/drawingml/2006/table">
            <a:tbl>
              <a:tblPr>
                <a:noFill/>
                <a:tableStyleId>{8F1CC79A-9B6C-4EC0-921B-FB56FA7F6089}</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63470">
                <a:tc gridSpan="2">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Sprint Goal</a:t>
                      </a:r>
                      <a:endParaRPr sz="120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63470">
                <a:tc gridSpan="2">
                  <a:txBody>
                    <a:bodyPr/>
                    <a:lstStyle/>
                    <a:p>
                      <a:pPr marL="0" lvl="0" indent="0" algn="l" rtl="0">
                        <a:lnSpc>
                          <a:spcPct val="115000"/>
                        </a:lnSpc>
                        <a:spcBef>
                          <a:spcPts val="0"/>
                        </a:spcBef>
                        <a:spcAft>
                          <a:spcPts val="0"/>
                        </a:spcAft>
                        <a:buNone/>
                      </a:pPr>
                      <a:r>
                        <a:rPr lang="en" sz="1200" b="1" dirty="0">
                          <a:solidFill>
                            <a:srgbClr val="9E9E9E"/>
                          </a:solidFill>
                          <a:latin typeface="Open Sans"/>
                          <a:ea typeface="Open Sans"/>
                          <a:cs typeface="Open Sans"/>
                          <a:sym typeface="Open Sans"/>
                        </a:rPr>
                        <a:t>Give the operator access to Track and know status, Time estimated, Health of the robot</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63470">
                <a:tc gridSpan="2">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Sprint Backlog (</a:t>
                      </a:r>
                      <a:r>
                        <a:rPr lang="en" sz="1200" dirty="0">
                          <a:solidFill>
                            <a:srgbClr val="2D3D4A"/>
                          </a:solidFill>
                          <a:latin typeface="Open Sans"/>
                          <a:ea typeface="Open Sans"/>
                          <a:cs typeface="Open Sans"/>
                          <a:sym typeface="Open Sans"/>
                        </a:rPr>
                        <a:t>list the prioritized </a:t>
                      </a:r>
                      <a:r>
                        <a:rPr lang="en" sz="1200" b="1" dirty="0">
                          <a:solidFill>
                            <a:srgbClr val="2D3D4A"/>
                          </a:solidFill>
                          <a:latin typeface="Open Sans"/>
                          <a:ea typeface="Open Sans"/>
                          <a:cs typeface="Open Sans"/>
                          <a:sym typeface="Open Sans"/>
                        </a:rPr>
                        <a:t>user-stories</a:t>
                      </a:r>
                      <a:r>
                        <a:rPr lang="en" sz="1200" dirty="0">
                          <a:solidFill>
                            <a:srgbClr val="2D3D4A"/>
                          </a:solidFill>
                          <a:latin typeface="Open Sans"/>
                          <a:ea typeface="Open Sans"/>
                          <a:cs typeface="Open Sans"/>
                          <a:sym typeface="Open Sans"/>
                        </a:rPr>
                        <a:t> from the product backlog)</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49863">
                <a:tc>
                  <a:txBody>
                    <a:bodyPr/>
                    <a:lstStyle/>
                    <a:p>
                      <a:pPr marL="0" lvl="0" indent="0" algn="l" rtl="0">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estimated time to help customer with details about their delivery</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49863">
                <a:tc>
                  <a:txBody>
                    <a:bodyPr/>
                    <a:lstStyle/>
                    <a:p>
                      <a:pPr marL="0" lvl="0" indent="0" algn="l" rtl="0">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where’s the robot now(Track), To assign or schedule a new job for the robot</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49863">
                <a:tc>
                  <a:txBody>
                    <a:bodyPr/>
                    <a:lstStyle/>
                    <a:p>
                      <a:pPr marL="0" lvl="0" indent="0" algn="l" rtl="0">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status of the robot to help customer if he need to add something more</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49863">
                <a:tc>
                  <a:txBody>
                    <a:bodyPr/>
                    <a:lstStyle/>
                    <a:p>
                      <a:pPr marL="0" lvl="0" indent="0" algn="l" rtl="0">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health of the robot to control if there an issue</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524809">
                <a:tc>
                  <a:txBody>
                    <a:bodyPr/>
                    <a:lstStyle/>
                    <a:p>
                      <a:pPr marL="0" lvl="0" indent="0" algn="l" rtl="0">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order details and customer details so I can check it and give better assistant for the customer</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63470">
                <a:tc gridSpan="2">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967033">
                <a:tc gridSpan="2">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9E9E9E"/>
                          </a:solidFill>
                          <a:latin typeface="Open Sans"/>
                          <a:ea typeface="Open Sans"/>
                          <a:cs typeface="Open Sans"/>
                          <a:sym typeface="Open Sans"/>
                        </a:rPr>
                        <a:t>Focusing on the high priority, high critical feature at start would make sure that we have enough resources to build this feature set.</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9E9E9E"/>
                          </a:solidFill>
                          <a:latin typeface="Open Sans"/>
                          <a:ea typeface="Open Sans"/>
                          <a:cs typeface="Open Sans"/>
                          <a:sym typeface="Open Sans"/>
                        </a:rPr>
                        <a:t>Operator should be equipped with details that allow him to assist the customers well, like Tracking, Time estimated, Control the robot if there’s an issue and status all of this are essential features.</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41"/>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1</a:t>
            </a:r>
            <a:endParaRPr sz="280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9</a:t>
            </a:fld>
            <a:endParaRPr>
              <a:solidFill>
                <a:srgbClr val="929292"/>
              </a:solidFill>
            </a:endParaRPr>
          </a:p>
        </p:txBody>
      </p:sp>
      <p:graphicFrame>
        <p:nvGraphicFramePr>
          <p:cNvPr id="221" name="Google Shape;221;p41"/>
          <p:cNvGraphicFramePr/>
          <p:nvPr>
            <p:extLst>
              <p:ext uri="{D42A27DB-BD31-4B8C-83A1-F6EECF244321}">
                <p14:modId xmlns:p14="http://schemas.microsoft.com/office/powerpoint/2010/main" val="2988955672"/>
              </p:ext>
            </p:extLst>
          </p:nvPr>
        </p:nvGraphicFramePr>
        <p:xfrm>
          <a:off x="287350" y="682675"/>
          <a:ext cx="8603350" cy="4087879"/>
        </p:xfrm>
        <a:graphic>
          <a:graphicData uri="http://schemas.openxmlformats.org/drawingml/2006/table">
            <a:tbl>
              <a:tblPr>
                <a:noFill/>
                <a:tableStyleId>{8F1CC79A-9B6C-4EC0-921B-FB56FA7F6089}</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rgbClr val="2D3D4A"/>
                          </a:solidFill>
                          <a:latin typeface="Open Sans"/>
                          <a:ea typeface="Open Sans"/>
                          <a:cs typeface="Open Sans"/>
                          <a:sym typeface="Open Sans"/>
                        </a:rPr>
                        <a:t>As an operator, I need to know the estimated time to help customer with details about their delivery</a:t>
                      </a: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solidFill>
                            <a:srgbClr val="9E9E9E"/>
                          </a:solidFill>
                          <a:latin typeface="Open Sans"/>
                          <a:ea typeface="Open Sans"/>
                          <a:cs typeface="Open Sans"/>
                          <a:sym typeface="Open Sans"/>
                          <a:hlinkClick r:id="rId3"/>
                        </a:rPr>
                        <a:t>Robot Estimated time</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The operator can find the ‘Estimated Time’ when clicking ‘Robot Status’ and add the customer ID or Robot ID to find all details like: Estimated time, Order details, Order number, Customer ID, Robot ID.</a:t>
                      </a:r>
                    </a:p>
                    <a:p>
                      <a:pPr marL="171450" lvl="0" indent="-171450" algn="l" rtl="0">
                        <a:lnSpc>
                          <a:spcPct val="115000"/>
                        </a:lnSpc>
                        <a:spcBef>
                          <a:spcPts val="0"/>
                        </a:spcBef>
                        <a:spcAft>
                          <a:spcPts val="0"/>
                        </a:spcAft>
                        <a:buFont typeface="Arial" panose="020B0604020202020204" pitchFamily="34" charset="0"/>
                        <a:buChar char="•"/>
                      </a:pPr>
                      <a:endParaRPr lang="en-US" sz="1200" dirty="0">
                        <a:solidFill>
                          <a:srgbClr val="2D3D4A"/>
                        </a:solidFill>
                        <a:latin typeface="Open Sans"/>
                        <a:ea typeface="Open Sans"/>
                        <a:cs typeface="Open Sans"/>
                        <a:sym typeface="Open Sans"/>
                      </a:endParaRP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Time taken to populate this information after clicking the ‘Robot's status’ button from previous screen must be less than 500 MS.</a:t>
                      </a:r>
                    </a:p>
                    <a:p>
                      <a:pPr marL="171450" lvl="0" indent="-171450" algn="l" rtl="0">
                        <a:lnSpc>
                          <a:spcPct val="115000"/>
                        </a:lnSpc>
                        <a:spcBef>
                          <a:spcPts val="0"/>
                        </a:spcBef>
                        <a:spcAft>
                          <a:spcPts val="0"/>
                        </a:spcAft>
                        <a:buFont typeface="Arial" panose="020B0604020202020204" pitchFamily="34" charset="0"/>
                        <a:buChar char="•"/>
                      </a:pPr>
                      <a:endParaRPr lang="en-US" sz="1200" dirty="0">
                        <a:solidFill>
                          <a:srgbClr val="2D3D4A"/>
                        </a:solidFill>
                        <a:latin typeface="Open Sans"/>
                        <a:ea typeface="Open Sans"/>
                        <a:cs typeface="Open Sans"/>
                        <a:sym typeface="Open Sans"/>
                      </a:endParaRP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The information must be in a big/bold font and comfortable for the eyes.</a:t>
                      </a: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9E9E9E"/>
                          </a:solidFill>
                          <a:latin typeface="Open Sans"/>
                          <a:ea typeface="Open Sans"/>
                          <a:cs typeface="Open Sans"/>
                          <a:sym typeface="Open Sans"/>
                        </a:rPr>
                        <a:t>The operator must login with his credintal ID and to </a:t>
                      </a:r>
                      <a:r>
                        <a:rPr lang="en-US" sz="1200" dirty="0">
                          <a:solidFill>
                            <a:srgbClr val="9E9E9E"/>
                          </a:solidFill>
                          <a:latin typeface="Open Sans"/>
                          <a:ea typeface="Open Sans"/>
                          <a:cs typeface="Open Sans"/>
                          <a:sym typeface="Open Sans"/>
                        </a:rPr>
                        <a:t>connect customer number with the customer ID to be easily add for any information needed. </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9E9E9E"/>
                          </a:solidFill>
                          <a:latin typeface="Open Sans"/>
                          <a:ea typeface="Open Sans"/>
                          <a:cs typeface="Open Sans"/>
                          <a:sym typeface="Open Sans"/>
                        </a:rPr>
                        <a:t>Test the feature in a real work life</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3221</TotalTime>
  <Words>3202</Words>
  <Application>Microsoft Office PowerPoint</Application>
  <PresentationFormat>On-screen Show (16:9)</PresentationFormat>
  <Paragraphs>219</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Open Sans Light</vt:lpstr>
      <vt:lpstr>Cabin</vt:lpstr>
      <vt:lpstr>Open Sans</vt:lpstr>
      <vt:lpstr>Simple Light</vt:lpstr>
      <vt:lpstr>Udacity Template 16x9</vt:lpstr>
      <vt:lpstr>Automated Dasher</vt:lpstr>
      <vt:lpstr>Getting Started</vt:lpstr>
      <vt:lpstr>Create Project Blueprint</vt:lpstr>
      <vt:lpstr>Create a coordination activities map</vt:lpstr>
      <vt:lpstr>Create a coordination activities map</vt:lpstr>
      <vt:lpstr>Create a coordination activities map</vt:lpstr>
      <vt:lpstr> Plan for Sprint Meeting</vt:lpstr>
      <vt:lpstr>Sprint Planning Meeting Preparation</vt:lpstr>
      <vt:lpstr>User Story 1</vt:lpstr>
      <vt:lpstr>User Story 2</vt:lpstr>
      <vt:lpstr>Decoding API Documentation</vt:lpstr>
      <vt:lpstr>Automated Dasher</vt:lpstr>
      <vt:lpstr>Re-prioritize Sprint Backlog</vt:lpstr>
      <vt:lpstr>Issue 1: Landing Page loading too slow</vt:lpstr>
      <vt:lpstr>PowerPoint Presentation</vt:lpstr>
      <vt:lpstr>Email from Customer Service Manager </vt:lpstr>
      <vt:lpstr>PowerPoint Presentation</vt:lpstr>
      <vt:lpstr>Handle Potentially Difficult Situations</vt:lpstr>
      <vt:lpstr>Respond to CEO or GM’s request via email</vt:lpstr>
      <vt:lpstr>Step-in and guide the scrum team at stand up</vt:lpstr>
      <vt:lpstr>Step-in and guide the scrum team at stand up</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Dasher</dc:title>
  <cp:lastModifiedBy>ahmed abdelnasser</cp:lastModifiedBy>
  <cp:revision>25</cp:revision>
  <dcterms:modified xsi:type="dcterms:W3CDTF">2021-07-17T07:52:10Z</dcterms:modified>
</cp:coreProperties>
</file>