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Lora" charset="1" panose="00000500000000000000"/>
      <p:regular r:id="rId8"/>
    </p:embeddedFont>
    <p:embeddedFont>
      <p:font typeface="Lora Bold" charset="1" panose="00000800000000000000"/>
      <p:regular r:id="rId9"/>
    </p:embeddedFont>
    <p:embeddedFont>
      <p:font typeface="Lora Italics" charset="1" panose="00000500000000000000"/>
      <p:regular r:id="rId10"/>
    </p:embeddedFont>
    <p:embeddedFont>
      <p:font typeface="Lora Bold Italics" charset="1" panose="00000800000000000000"/>
      <p:regular r:id="rId11"/>
    </p:embeddedFont>
    <p:embeddedFont>
      <p:font typeface="Arimo" charset="1" panose="020B0604020202020204"/>
      <p:regular r:id="rId12"/>
    </p:embeddedFont>
    <p:embeddedFont>
      <p:font typeface="Arimo Bold" charset="1" panose="020B0704020202020204"/>
      <p:regular r:id="rId13"/>
    </p:embeddedFont>
    <p:embeddedFont>
      <p:font typeface="Arimo Italics" charset="1" panose="020B0604020202090204"/>
      <p:regular r:id="rId14"/>
    </p:embeddedFont>
    <p:embeddedFont>
      <p:font typeface="Arimo Bold Italics" charset="1" panose="020B0704020202090204"/>
      <p:regular r:id="rId15"/>
    </p:embeddedFont>
    <p:embeddedFont>
      <p:font typeface="Poppins" charset="1" panose="00000500000000000000"/>
      <p:regular r:id="rId16"/>
    </p:embeddedFont>
    <p:embeddedFont>
      <p:font typeface="Poppins Bold" charset="1" panose="00000800000000000000"/>
      <p:regular r:id="rId17"/>
    </p:embeddedFont>
    <p:embeddedFont>
      <p:font typeface="Poppins Italics" charset="1" panose="00000500000000000000"/>
      <p:regular r:id="rId18"/>
    </p:embeddedFont>
    <p:embeddedFont>
      <p:font typeface="Poppins Bold Italics" charset="1" panose="00000800000000000000"/>
      <p:regular r:id="rId19"/>
    </p:embeddedFont>
    <p:embeddedFont>
      <p:font typeface="Poppins Thin" charset="1" panose="00000300000000000000"/>
      <p:regular r:id="rId20"/>
    </p:embeddedFont>
    <p:embeddedFont>
      <p:font typeface="Poppins Thin Italics" charset="1" panose="00000300000000000000"/>
      <p:regular r:id="rId21"/>
    </p:embeddedFont>
    <p:embeddedFont>
      <p:font typeface="Poppins Light" charset="1" panose="00000400000000000000"/>
      <p:regular r:id="rId22"/>
    </p:embeddedFont>
    <p:embeddedFont>
      <p:font typeface="Poppins Light Italics" charset="1" panose="00000400000000000000"/>
      <p:regular r:id="rId23"/>
    </p:embeddedFont>
    <p:embeddedFont>
      <p:font typeface="Poppins Medium" charset="1" panose="00000600000000000000"/>
      <p:regular r:id="rId24"/>
    </p:embeddedFont>
    <p:embeddedFont>
      <p:font typeface="Poppins Medium Italics" charset="1" panose="00000600000000000000"/>
      <p:regular r:id="rId25"/>
    </p:embeddedFont>
    <p:embeddedFont>
      <p:font typeface="Poppins Semi-Bold" charset="1" panose="00000700000000000000"/>
      <p:regular r:id="rId26"/>
    </p:embeddedFont>
    <p:embeddedFont>
      <p:font typeface="Poppins Semi-Bold Italics" charset="1" panose="00000700000000000000"/>
      <p:regular r:id="rId27"/>
    </p:embeddedFont>
    <p:embeddedFont>
      <p:font typeface="Poppins Ultra-Bold" charset="1" panose="00000900000000000000"/>
      <p:regular r:id="rId28"/>
    </p:embeddedFont>
    <p:embeddedFont>
      <p:font typeface="Poppins Ultra-Bold Italics" charset="1" panose="00000900000000000000"/>
      <p:regular r:id="rId29"/>
    </p:embeddedFont>
    <p:embeddedFont>
      <p:font typeface="Poppins Heavy" charset="1" panose="00000A00000000000000"/>
      <p:regular r:id="rId30"/>
    </p:embeddedFont>
    <p:embeddedFont>
      <p:font typeface="Poppins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474179"/>
            <a:ext cx="10443683" cy="8487866"/>
          </a:xfrm>
          <a:custGeom>
            <a:avLst/>
            <a:gdLst/>
            <a:ahLst/>
            <a:cxnLst/>
            <a:rect r="r" b="b" t="t" l="l"/>
            <a:pathLst>
              <a:path h="8487866" w="10443683">
                <a:moveTo>
                  <a:pt x="0" y="0"/>
                </a:moveTo>
                <a:lnTo>
                  <a:pt x="10443683" y="0"/>
                </a:lnTo>
                <a:lnTo>
                  <a:pt x="10443683" y="8487865"/>
                </a:lnTo>
                <a:lnTo>
                  <a:pt x="0" y="848786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1028700"/>
            <a:ext cx="6079722" cy="1741054"/>
          </a:xfrm>
          <a:custGeom>
            <a:avLst/>
            <a:gdLst/>
            <a:ahLst/>
            <a:cxnLst/>
            <a:rect r="r" b="b" t="t" l="l"/>
            <a:pathLst>
              <a:path h="1741054" w="6079722">
                <a:moveTo>
                  <a:pt x="0" y="0"/>
                </a:moveTo>
                <a:lnTo>
                  <a:pt x="6079722" y="0"/>
                </a:lnTo>
                <a:lnTo>
                  <a:pt x="6079722" y="1741054"/>
                </a:lnTo>
                <a:lnTo>
                  <a:pt x="0" y="1741054"/>
                </a:lnTo>
                <a:lnTo>
                  <a:pt x="0" y="0"/>
                </a:lnTo>
                <a:close/>
              </a:path>
            </a:pathLst>
          </a:custGeom>
          <a:blipFill>
            <a:blip r:embed="rId6"/>
            <a:stretch>
              <a:fillRect l="0" t="0" r="0" b="0"/>
            </a:stretch>
          </a:blipFill>
        </p:spPr>
      </p:sp>
      <p:sp>
        <p:nvSpPr>
          <p:cNvPr name="TextBox 5" id="5"/>
          <p:cNvSpPr txBox="true"/>
          <p:nvPr/>
        </p:nvSpPr>
        <p:spPr>
          <a:xfrm rot="0">
            <a:off x="1028700" y="3542076"/>
            <a:ext cx="10204939" cy="1490598"/>
          </a:xfrm>
          <a:prstGeom prst="rect">
            <a:avLst/>
          </a:prstGeom>
        </p:spPr>
        <p:txBody>
          <a:bodyPr anchor="t" rtlCol="false" tIns="0" lIns="0" bIns="0" rIns="0">
            <a:spAutoFit/>
          </a:bodyPr>
          <a:lstStyle/>
          <a:p>
            <a:pPr>
              <a:lnSpc>
                <a:spcPts val="11135"/>
              </a:lnSpc>
            </a:pPr>
            <a:r>
              <a:rPr lang="en-US" sz="11247">
                <a:solidFill>
                  <a:srgbClr val="004AAD"/>
                </a:solidFill>
                <a:latin typeface="Montserrat Classic Bold"/>
              </a:rPr>
              <a:t>RENTAL CAR</a:t>
            </a:r>
          </a:p>
        </p:txBody>
      </p:sp>
      <p:sp>
        <p:nvSpPr>
          <p:cNvPr name="TextBox 6" id="6"/>
          <p:cNvSpPr txBox="true"/>
          <p:nvPr/>
        </p:nvSpPr>
        <p:spPr>
          <a:xfrm rot="0">
            <a:off x="1028700" y="5099349"/>
            <a:ext cx="8544752" cy="776630"/>
          </a:xfrm>
          <a:prstGeom prst="rect">
            <a:avLst/>
          </a:prstGeom>
        </p:spPr>
        <p:txBody>
          <a:bodyPr anchor="t" rtlCol="false" tIns="0" lIns="0" bIns="0" rIns="0">
            <a:spAutoFit/>
          </a:bodyPr>
          <a:lstStyle/>
          <a:p>
            <a:pPr>
              <a:lnSpc>
                <a:spcPts val="5493"/>
              </a:lnSpc>
            </a:pPr>
            <a:r>
              <a:rPr lang="en-US" sz="5548">
                <a:solidFill>
                  <a:srgbClr val="2BB4D4"/>
                </a:solidFill>
                <a:latin typeface="Poppins Bold"/>
              </a:rPr>
              <a:t>APPLICATION BUREAU</a:t>
            </a:r>
          </a:p>
        </p:txBody>
      </p:sp>
      <p:sp>
        <p:nvSpPr>
          <p:cNvPr name="TextBox 7" id="7"/>
          <p:cNvSpPr txBox="true"/>
          <p:nvPr/>
        </p:nvSpPr>
        <p:spPr>
          <a:xfrm rot="0">
            <a:off x="1028700" y="6932926"/>
            <a:ext cx="4595524" cy="570510"/>
          </a:xfrm>
          <a:prstGeom prst="rect">
            <a:avLst/>
          </a:prstGeom>
        </p:spPr>
        <p:txBody>
          <a:bodyPr anchor="t" rtlCol="false" tIns="0" lIns="0" bIns="0" rIns="0">
            <a:spAutoFit/>
          </a:bodyPr>
          <a:lstStyle/>
          <a:p>
            <a:pPr>
              <a:lnSpc>
                <a:spcPts val="4206"/>
              </a:lnSpc>
            </a:pPr>
            <a:r>
              <a:rPr lang="en-US" sz="4248">
                <a:solidFill>
                  <a:srgbClr val="004AAD"/>
                </a:solidFill>
                <a:latin typeface="Lora Bold"/>
              </a:rPr>
              <a:t>RÉALISÉ PAR :</a:t>
            </a:r>
          </a:p>
        </p:txBody>
      </p:sp>
      <p:sp>
        <p:nvSpPr>
          <p:cNvPr name="TextBox 8" id="8"/>
          <p:cNvSpPr txBox="true"/>
          <p:nvPr/>
        </p:nvSpPr>
        <p:spPr>
          <a:xfrm rot="0">
            <a:off x="1028700" y="7673522"/>
            <a:ext cx="5739405" cy="608610"/>
          </a:xfrm>
          <a:prstGeom prst="rect">
            <a:avLst/>
          </a:prstGeom>
        </p:spPr>
        <p:txBody>
          <a:bodyPr anchor="t" rtlCol="false" tIns="0" lIns="0" bIns="0" rIns="0">
            <a:spAutoFit/>
          </a:bodyPr>
          <a:lstStyle/>
          <a:p>
            <a:pPr>
              <a:lnSpc>
                <a:spcPts val="4206"/>
              </a:lnSpc>
            </a:pPr>
            <a:r>
              <a:rPr lang="en-US" sz="4248">
                <a:solidFill>
                  <a:srgbClr val="004AAD"/>
                </a:solidFill>
                <a:latin typeface="Poppins"/>
              </a:rPr>
              <a:t>BOUGUERBA AHMED</a:t>
            </a:r>
          </a:p>
        </p:txBody>
      </p:sp>
      <p:sp>
        <p:nvSpPr>
          <p:cNvPr name="TextBox 9" id="9"/>
          <p:cNvSpPr txBox="true"/>
          <p:nvPr/>
        </p:nvSpPr>
        <p:spPr>
          <a:xfrm rot="0">
            <a:off x="1028700" y="8453583"/>
            <a:ext cx="6333343" cy="608610"/>
          </a:xfrm>
          <a:prstGeom prst="rect">
            <a:avLst/>
          </a:prstGeom>
        </p:spPr>
        <p:txBody>
          <a:bodyPr anchor="t" rtlCol="false" tIns="0" lIns="0" bIns="0" rIns="0">
            <a:spAutoFit/>
          </a:bodyPr>
          <a:lstStyle/>
          <a:p>
            <a:pPr>
              <a:lnSpc>
                <a:spcPts val="4206"/>
              </a:lnSpc>
            </a:pPr>
            <a:r>
              <a:rPr lang="en-US" sz="4248">
                <a:solidFill>
                  <a:srgbClr val="004AAD"/>
                </a:solidFill>
                <a:latin typeface="Poppins"/>
              </a:rPr>
              <a:t>BOUKHRISS MOHAMED</a:t>
            </a:r>
          </a:p>
        </p:txBody>
      </p:sp>
      <p:sp>
        <p:nvSpPr>
          <p:cNvPr name="TextBox 10" id="10"/>
          <p:cNvSpPr txBox="true"/>
          <p:nvPr/>
        </p:nvSpPr>
        <p:spPr>
          <a:xfrm rot="0">
            <a:off x="11519895" y="6932926"/>
            <a:ext cx="4595524" cy="570510"/>
          </a:xfrm>
          <a:prstGeom prst="rect">
            <a:avLst/>
          </a:prstGeom>
        </p:spPr>
        <p:txBody>
          <a:bodyPr anchor="t" rtlCol="false" tIns="0" lIns="0" bIns="0" rIns="0">
            <a:spAutoFit/>
          </a:bodyPr>
          <a:lstStyle/>
          <a:p>
            <a:pPr>
              <a:lnSpc>
                <a:spcPts val="4206"/>
              </a:lnSpc>
            </a:pPr>
            <a:r>
              <a:rPr lang="en-US" sz="4248">
                <a:solidFill>
                  <a:srgbClr val="004AAD"/>
                </a:solidFill>
                <a:latin typeface="Lora Bold"/>
              </a:rPr>
              <a:t>ENCADRÉ PAR :</a:t>
            </a:r>
          </a:p>
        </p:txBody>
      </p:sp>
      <p:sp>
        <p:nvSpPr>
          <p:cNvPr name="TextBox 11" id="11"/>
          <p:cNvSpPr txBox="true"/>
          <p:nvPr/>
        </p:nvSpPr>
        <p:spPr>
          <a:xfrm rot="0">
            <a:off x="11519895" y="7541536"/>
            <a:ext cx="5739405" cy="1142010"/>
          </a:xfrm>
          <a:prstGeom prst="rect">
            <a:avLst/>
          </a:prstGeom>
        </p:spPr>
        <p:txBody>
          <a:bodyPr anchor="t" rtlCol="false" tIns="0" lIns="0" bIns="0" rIns="0">
            <a:spAutoFit/>
          </a:bodyPr>
          <a:lstStyle/>
          <a:p>
            <a:pPr>
              <a:lnSpc>
                <a:spcPts val="4206"/>
              </a:lnSpc>
            </a:pPr>
            <a:r>
              <a:rPr lang="en-US" sz="4248">
                <a:solidFill>
                  <a:srgbClr val="004AAD"/>
                </a:solidFill>
                <a:latin typeface="Poppins"/>
              </a:rPr>
              <a:t>MR. IHAB ABDELBASSET ANNAKI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29694" y="847609"/>
            <a:ext cx="12230230" cy="1285875"/>
          </a:xfrm>
          <a:prstGeom prst="rect">
            <a:avLst/>
          </a:prstGeom>
        </p:spPr>
        <p:txBody>
          <a:bodyPr anchor="t" rtlCol="false" tIns="0" lIns="0" bIns="0" rIns="0">
            <a:spAutoFit/>
          </a:bodyPr>
          <a:lstStyle/>
          <a:p>
            <a:pPr algn="ctr">
              <a:lnSpc>
                <a:spcPts val="9000"/>
              </a:lnSpc>
            </a:pPr>
            <a:r>
              <a:rPr lang="en-US" sz="9000">
                <a:solidFill>
                  <a:srgbClr val="004AAD"/>
                </a:solidFill>
                <a:latin typeface="Poppins Bold"/>
              </a:rPr>
              <a:t>PLAN</a:t>
            </a:r>
          </a:p>
        </p:txBody>
      </p:sp>
      <p:sp>
        <p:nvSpPr>
          <p:cNvPr name="Freeform 3" id="3"/>
          <p:cNvSpPr/>
          <p:nvPr/>
        </p:nvSpPr>
        <p:spPr>
          <a:xfrm flipH="false" flipV="false" rot="-1773037">
            <a:off x="9903114" y="893876"/>
            <a:ext cx="12344140" cy="10032419"/>
          </a:xfrm>
          <a:custGeom>
            <a:avLst/>
            <a:gdLst/>
            <a:ahLst/>
            <a:cxnLst/>
            <a:rect r="r" b="b" t="t" l="l"/>
            <a:pathLst>
              <a:path h="10032419" w="12344140">
                <a:moveTo>
                  <a:pt x="0" y="0"/>
                </a:moveTo>
                <a:lnTo>
                  <a:pt x="12344140" y="0"/>
                </a:lnTo>
                <a:lnTo>
                  <a:pt x="12344140" y="10032418"/>
                </a:lnTo>
                <a:lnTo>
                  <a:pt x="0" y="1003241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313578" y="3037113"/>
            <a:ext cx="3895576" cy="909991"/>
          </a:xfrm>
          <a:prstGeom prst="rect">
            <a:avLst/>
          </a:prstGeom>
        </p:spPr>
        <p:txBody>
          <a:bodyPr anchor="t" rtlCol="false" tIns="0" lIns="0" bIns="0" rIns="0">
            <a:spAutoFit/>
          </a:bodyPr>
          <a:lstStyle/>
          <a:p>
            <a:pPr>
              <a:lnSpc>
                <a:spcPts val="7068"/>
              </a:lnSpc>
              <a:spcBef>
                <a:spcPct val="0"/>
              </a:spcBef>
            </a:pPr>
            <a:r>
              <a:rPr lang="en-US" sz="5048">
                <a:solidFill>
                  <a:srgbClr val="004AAD"/>
                </a:solidFill>
                <a:latin typeface="Poppins"/>
              </a:rPr>
              <a:t>Introduction</a:t>
            </a:r>
          </a:p>
        </p:txBody>
      </p:sp>
      <p:sp>
        <p:nvSpPr>
          <p:cNvPr name="TextBox 5" id="5"/>
          <p:cNvSpPr txBox="true"/>
          <p:nvPr/>
        </p:nvSpPr>
        <p:spPr>
          <a:xfrm rot="0">
            <a:off x="3313578" y="4461454"/>
            <a:ext cx="2819698" cy="909991"/>
          </a:xfrm>
          <a:prstGeom prst="rect">
            <a:avLst/>
          </a:prstGeom>
        </p:spPr>
        <p:txBody>
          <a:bodyPr anchor="t" rtlCol="false" tIns="0" lIns="0" bIns="0" rIns="0">
            <a:spAutoFit/>
          </a:bodyPr>
          <a:lstStyle/>
          <a:p>
            <a:pPr>
              <a:lnSpc>
                <a:spcPts val="7068"/>
              </a:lnSpc>
              <a:spcBef>
                <a:spcPct val="0"/>
              </a:spcBef>
            </a:pPr>
            <a:r>
              <a:rPr lang="en-US" sz="5048">
                <a:solidFill>
                  <a:srgbClr val="004AAD"/>
                </a:solidFill>
                <a:latin typeface="Poppins"/>
              </a:rPr>
              <a:t>Objectifs</a:t>
            </a:r>
          </a:p>
        </p:txBody>
      </p:sp>
      <p:sp>
        <p:nvSpPr>
          <p:cNvPr name="TextBox 6" id="6"/>
          <p:cNvSpPr txBox="true"/>
          <p:nvPr/>
        </p:nvSpPr>
        <p:spPr>
          <a:xfrm rot="0">
            <a:off x="3313578" y="5885795"/>
            <a:ext cx="9836881" cy="909991"/>
          </a:xfrm>
          <a:prstGeom prst="rect">
            <a:avLst/>
          </a:prstGeom>
        </p:spPr>
        <p:txBody>
          <a:bodyPr anchor="t" rtlCol="false" tIns="0" lIns="0" bIns="0" rIns="0">
            <a:spAutoFit/>
          </a:bodyPr>
          <a:lstStyle/>
          <a:p>
            <a:pPr>
              <a:lnSpc>
                <a:spcPts val="7068"/>
              </a:lnSpc>
              <a:spcBef>
                <a:spcPct val="0"/>
              </a:spcBef>
            </a:pPr>
            <a:r>
              <a:rPr lang="en-US" sz="5048">
                <a:solidFill>
                  <a:srgbClr val="004AAD"/>
                </a:solidFill>
                <a:latin typeface="Poppins"/>
              </a:rPr>
              <a:t>Developpement</a:t>
            </a:r>
          </a:p>
        </p:txBody>
      </p:sp>
      <p:sp>
        <p:nvSpPr>
          <p:cNvPr name="TextBox 7" id="7"/>
          <p:cNvSpPr txBox="true"/>
          <p:nvPr/>
        </p:nvSpPr>
        <p:spPr>
          <a:xfrm rot="0">
            <a:off x="3313578" y="7310136"/>
            <a:ext cx="9836881" cy="909991"/>
          </a:xfrm>
          <a:prstGeom prst="rect">
            <a:avLst/>
          </a:prstGeom>
        </p:spPr>
        <p:txBody>
          <a:bodyPr anchor="t" rtlCol="false" tIns="0" lIns="0" bIns="0" rIns="0">
            <a:spAutoFit/>
          </a:bodyPr>
          <a:lstStyle/>
          <a:p>
            <a:pPr>
              <a:lnSpc>
                <a:spcPts val="7068"/>
              </a:lnSpc>
              <a:spcBef>
                <a:spcPct val="0"/>
              </a:spcBef>
            </a:pPr>
            <a:r>
              <a:rPr lang="en-US" sz="5048">
                <a:solidFill>
                  <a:srgbClr val="004AAD"/>
                </a:solidFill>
                <a:latin typeface="Poppins"/>
              </a:rPr>
              <a:t>Démonstration</a:t>
            </a:r>
          </a:p>
        </p:txBody>
      </p:sp>
      <p:sp>
        <p:nvSpPr>
          <p:cNvPr name="TextBox 8" id="8"/>
          <p:cNvSpPr txBox="true"/>
          <p:nvPr/>
        </p:nvSpPr>
        <p:spPr>
          <a:xfrm rot="0">
            <a:off x="3313578" y="8734477"/>
            <a:ext cx="9836881" cy="909991"/>
          </a:xfrm>
          <a:prstGeom prst="rect">
            <a:avLst/>
          </a:prstGeom>
        </p:spPr>
        <p:txBody>
          <a:bodyPr anchor="t" rtlCol="false" tIns="0" lIns="0" bIns="0" rIns="0">
            <a:spAutoFit/>
          </a:bodyPr>
          <a:lstStyle/>
          <a:p>
            <a:pPr>
              <a:lnSpc>
                <a:spcPts val="7068"/>
              </a:lnSpc>
              <a:spcBef>
                <a:spcPct val="0"/>
              </a:spcBef>
            </a:pPr>
            <a:r>
              <a:rPr lang="en-US" sz="5048">
                <a:solidFill>
                  <a:srgbClr val="004AAD"/>
                </a:solidFill>
                <a:latin typeface="Poppins"/>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04284" y="3564216"/>
            <a:ext cx="8355016" cy="5270500"/>
            <a:chOff x="0" y="0"/>
            <a:chExt cx="11140021" cy="7027333"/>
          </a:xfrm>
        </p:grpSpPr>
        <p:pic>
          <p:nvPicPr>
            <p:cNvPr name="Picture 4" id="4"/>
            <p:cNvPicPr>
              <a:picLocks noChangeAspect="true"/>
            </p:cNvPicPr>
            <p:nvPr/>
          </p:nvPicPr>
          <p:blipFill>
            <a:blip r:embed="rId4"/>
            <a:srcRect l="0" t="4150" r="0" b="4150"/>
            <a:stretch>
              <a:fillRect/>
            </a:stretch>
          </p:blipFill>
          <p:spPr>
            <a:xfrm flipH="false" flipV="false">
              <a:off x="0" y="0"/>
              <a:ext cx="11140021" cy="7027333"/>
            </a:xfrm>
            <a:prstGeom prst="rect">
              <a:avLst/>
            </a:prstGeom>
          </p:spPr>
        </p:pic>
      </p:grpSp>
      <p:sp>
        <p:nvSpPr>
          <p:cNvPr name="TextBox 5" id="5"/>
          <p:cNvSpPr txBox="true"/>
          <p:nvPr/>
        </p:nvSpPr>
        <p:spPr>
          <a:xfrm rot="0">
            <a:off x="1028700" y="1550530"/>
            <a:ext cx="11339643" cy="1285875"/>
          </a:xfrm>
          <a:prstGeom prst="rect">
            <a:avLst/>
          </a:prstGeom>
        </p:spPr>
        <p:txBody>
          <a:bodyPr anchor="t" rtlCol="false" tIns="0" lIns="0" bIns="0" rIns="0">
            <a:spAutoFit/>
          </a:bodyPr>
          <a:lstStyle/>
          <a:p>
            <a:pPr>
              <a:lnSpc>
                <a:spcPts val="9000"/>
              </a:lnSpc>
            </a:pPr>
            <a:r>
              <a:rPr lang="en-US" sz="9000">
                <a:solidFill>
                  <a:srgbClr val="004AAD"/>
                </a:solidFill>
                <a:latin typeface="Poppins Bold"/>
              </a:rPr>
              <a:t>INTRODUCTION</a:t>
            </a:r>
          </a:p>
        </p:txBody>
      </p:sp>
      <p:sp>
        <p:nvSpPr>
          <p:cNvPr name="TextBox 6" id="6"/>
          <p:cNvSpPr txBox="true"/>
          <p:nvPr/>
        </p:nvSpPr>
        <p:spPr>
          <a:xfrm rot="0">
            <a:off x="1028700" y="3468966"/>
            <a:ext cx="6008785" cy="5016500"/>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Notre projet de fin d'études comprend le développement d'une application desktop dédiée à la gestion des réservations de voitures.</a:t>
            </a:r>
          </a:p>
          <a:p>
            <a:pPr>
              <a:lnSpc>
                <a:spcPts val="3999"/>
              </a:lnSpc>
            </a:pPr>
          </a:p>
          <a:p>
            <a:pPr>
              <a:lnSpc>
                <a:spcPts val="3999"/>
              </a:lnSpc>
            </a:pPr>
            <a:r>
              <a:rPr lang="en-US" sz="2499">
                <a:solidFill>
                  <a:srgbClr val="2E2E2E"/>
                </a:solidFill>
                <a:latin typeface="Montserrat Classic"/>
              </a:rPr>
              <a:t>Grâce à notre application, les entreprises pourront gérer facilement les réservations, améliorer leur efficacité et fournir un service client de qualité.</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29422" y="732238"/>
            <a:ext cx="736600" cy="736600"/>
          </a:xfrm>
          <a:custGeom>
            <a:avLst/>
            <a:gdLst/>
            <a:ahLst/>
            <a:cxnLst/>
            <a:rect r="r" b="b" t="t" l="l"/>
            <a:pathLst>
              <a:path h="736600" w="736600">
                <a:moveTo>
                  <a:pt x="0" y="0"/>
                </a:moveTo>
                <a:lnTo>
                  <a:pt x="736600" y="0"/>
                </a:lnTo>
                <a:lnTo>
                  <a:pt x="736600" y="736600"/>
                </a:lnTo>
                <a:lnTo>
                  <a:pt x="0" y="736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3914806"/>
            <a:ext cx="736600" cy="736600"/>
          </a:xfrm>
          <a:custGeom>
            <a:avLst/>
            <a:gdLst/>
            <a:ahLst/>
            <a:cxnLst/>
            <a:rect r="r" b="b" t="t" l="l"/>
            <a:pathLst>
              <a:path h="736600" w="736600">
                <a:moveTo>
                  <a:pt x="0" y="0"/>
                </a:moveTo>
                <a:lnTo>
                  <a:pt x="736600" y="0"/>
                </a:lnTo>
                <a:lnTo>
                  <a:pt x="736600" y="736600"/>
                </a:lnTo>
                <a:lnTo>
                  <a:pt x="0" y="7366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2180625"/>
            <a:ext cx="8572512" cy="1285875"/>
          </a:xfrm>
          <a:prstGeom prst="rect">
            <a:avLst/>
          </a:prstGeom>
        </p:spPr>
        <p:txBody>
          <a:bodyPr anchor="t" rtlCol="false" tIns="0" lIns="0" bIns="0" rIns="0">
            <a:spAutoFit/>
          </a:bodyPr>
          <a:lstStyle/>
          <a:p>
            <a:pPr>
              <a:lnSpc>
                <a:spcPts val="9000"/>
              </a:lnSpc>
            </a:pPr>
            <a:r>
              <a:rPr lang="en-US" sz="9000">
                <a:solidFill>
                  <a:srgbClr val="004AAD"/>
                </a:solidFill>
                <a:latin typeface="Poppins Bold"/>
              </a:rPr>
              <a:t>OBJECTIFS</a:t>
            </a:r>
          </a:p>
        </p:txBody>
      </p:sp>
      <p:sp>
        <p:nvSpPr>
          <p:cNvPr name="Freeform 6" id="6"/>
          <p:cNvSpPr/>
          <p:nvPr/>
        </p:nvSpPr>
        <p:spPr>
          <a:xfrm flipH="false" flipV="false" rot="0">
            <a:off x="6231080" y="7339466"/>
            <a:ext cx="736600" cy="736600"/>
          </a:xfrm>
          <a:custGeom>
            <a:avLst/>
            <a:gdLst/>
            <a:ahLst/>
            <a:cxnLst/>
            <a:rect r="r" b="b" t="t" l="l"/>
            <a:pathLst>
              <a:path h="736600" w="736600">
                <a:moveTo>
                  <a:pt x="0" y="0"/>
                </a:moveTo>
                <a:lnTo>
                  <a:pt x="736600" y="0"/>
                </a:lnTo>
                <a:lnTo>
                  <a:pt x="736600" y="736600"/>
                </a:lnTo>
                <a:lnTo>
                  <a:pt x="0" y="736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7354459" y="7282316"/>
            <a:ext cx="6175661" cy="504826"/>
          </a:xfrm>
          <a:prstGeom prst="rect">
            <a:avLst/>
          </a:prstGeom>
        </p:spPr>
        <p:txBody>
          <a:bodyPr anchor="t" rtlCol="false" tIns="0" lIns="0" bIns="0" rIns="0">
            <a:spAutoFit/>
          </a:bodyPr>
          <a:lstStyle/>
          <a:p>
            <a:pPr>
              <a:lnSpc>
                <a:spcPts val="4199"/>
              </a:lnSpc>
            </a:pPr>
            <a:r>
              <a:rPr lang="en-US" sz="2999">
                <a:solidFill>
                  <a:srgbClr val="2E2E2E"/>
                </a:solidFill>
                <a:latin typeface="Montserrat Classic Bold"/>
              </a:rPr>
              <a:t>Intégration avec le site web</a:t>
            </a:r>
          </a:p>
        </p:txBody>
      </p:sp>
      <p:sp>
        <p:nvSpPr>
          <p:cNvPr name="TextBox 8" id="8"/>
          <p:cNvSpPr txBox="true"/>
          <p:nvPr/>
        </p:nvSpPr>
        <p:spPr>
          <a:xfrm rot="0">
            <a:off x="7354459" y="7809366"/>
            <a:ext cx="6175661" cy="198437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permettant une synchronisation en temps réel des données entre les deux plateformes. Ainsi, les entreprises pourront gérer les réservations à partir de l'application sans avoir à basculer entre les systèmes.</a:t>
            </a:r>
          </a:p>
        </p:txBody>
      </p:sp>
      <p:sp>
        <p:nvSpPr>
          <p:cNvPr name="TextBox 9" id="9"/>
          <p:cNvSpPr txBox="true"/>
          <p:nvPr/>
        </p:nvSpPr>
        <p:spPr>
          <a:xfrm rot="0">
            <a:off x="11752801" y="675088"/>
            <a:ext cx="5251928" cy="1028701"/>
          </a:xfrm>
          <a:prstGeom prst="rect">
            <a:avLst/>
          </a:prstGeom>
        </p:spPr>
        <p:txBody>
          <a:bodyPr anchor="t" rtlCol="false" tIns="0" lIns="0" bIns="0" rIns="0">
            <a:spAutoFit/>
          </a:bodyPr>
          <a:lstStyle/>
          <a:p>
            <a:pPr>
              <a:lnSpc>
                <a:spcPts val="4199"/>
              </a:lnSpc>
            </a:pPr>
            <a:r>
              <a:rPr lang="en-US" sz="2999">
                <a:solidFill>
                  <a:srgbClr val="2E2E2E"/>
                </a:solidFill>
                <a:latin typeface="Montserrat Classic Bold"/>
              </a:rPr>
              <a:t>Automatiser la gestion des réservations</a:t>
            </a:r>
          </a:p>
        </p:txBody>
      </p:sp>
      <p:sp>
        <p:nvSpPr>
          <p:cNvPr name="TextBox 10" id="10"/>
          <p:cNvSpPr txBox="true"/>
          <p:nvPr/>
        </p:nvSpPr>
        <p:spPr>
          <a:xfrm rot="0">
            <a:off x="11752801" y="1870960"/>
            <a:ext cx="5251928" cy="158432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L'objectif principal de l'application est de centraliser et d'automatiser la gestion des réservations effectuées par les clients sur le site web.</a:t>
            </a:r>
          </a:p>
        </p:txBody>
      </p:sp>
      <p:sp>
        <p:nvSpPr>
          <p:cNvPr name="TextBox 11" id="11"/>
          <p:cNvSpPr txBox="true"/>
          <p:nvPr/>
        </p:nvSpPr>
        <p:spPr>
          <a:xfrm rot="0">
            <a:off x="10267379" y="3857656"/>
            <a:ext cx="5251928" cy="1028701"/>
          </a:xfrm>
          <a:prstGeom prst="rect">
            <a:avLst/>
          </a:prstGeom>
        </p:spPr>
        <p:txBody>
          <a:bodyPr anchor="t" rtlCol="false" tIns="0" lIns="0" bIns="0" rIns="0">
            <a:spAutoFit/>
          </a:bodyPr>
          <a:lstStyle/>
          <a:p>
            <a:pPr>
              <a:lnSpc>
                <a:spcPts val="4199"/>
              </a:lnSpc>
            </a:pPr>
            <a:r>
              <a:rPr lang="en-US" sz="2999">
                <a:solidFill>
                  <a:srgbClr val="2E2E2E"/>
                </a:solidFill>
                <a:latin typeface="Montserrat Classic Bold"/>
              </a:rPr>
              <a:t>Suivi en temps réel des réservations </a:t>
            </a:r>
          </a:p>
        </p:txBody>
      </p:sp>
      <p:sp>
        <p:nvSpPr>
          <p:cNvPr name="TextBox 12" id="12"/>
          <p:cNvSpPr txBox="true"/>
          <p:nvPr/>
        </p:nvSpPr>
        <p:spPr>
          <a:xfrm rot="0">
            <a:off x="10267379" y="5172741"/>
            <a:ext cx="6991921" cy="158432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permettant aux entreprises de location de voitures de visualiser rapidement les réservations en cours, les détails des véhicules réservés, les dates et les heures de prise en charge, etc.</a:t>
            </a:r>
          </a:p>
        </p:txBody>
      </p:sp>
      <p:sp>
        <p:nvSpPr>
          <p:cNvPr name="Freeform 13" id="1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10">
              <a:alphaModFix amt="5000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61200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6131531"/>
            <a:ext cx="6921221" cy="1098549"/>
            <a:chOff x="0" y="0"/>
            <a:chExt cx="9228295" cy="1464733"/>
          </a:xfrm>
        </p:grpSpPr>
        <p:sp>
          <p:nvSpPr>
            <p:cNvPr name="Freeform 4" id="4"/>
            <p:cNvSpPr/>
            <p:nvPr/>
          </p:nvSpPr>
          <p:spPr>
            <a:xfrm flipH="true" flipV="false" rot="0">
              <a:off x="0" y="555374"/>
              <a:ext cx="1967480" cy="886987"/>
            </a:xfrm>
            <a:custGeom>
              <a:avLst/>
              <a:gdLst/>
              <a:ahLst/>
              <a:cxnLst/>
              <a:rect r="r" b="b" t="t" l="l"/>
              <a:pathLst>
                <a:path h="886987" w="1967480">
                  <a:moveTo>
                    <a:pt x="1967480" y="0"/>
                  </a:moveTo>
                  <a:lnTo>
                    <a:pt x="0" y="0"/>
                  </a:lnTo>
                  <a:lnTo>
                    <a:pt x="0" y="886987"/>
                  </a:lnTo>
                  <a:lnTo>
                    <a:pt x="1967480" y="886987"/>
                  </a:lnTo>
                  <a:lnTo>
                    <a:pt x="196748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90498" y="712582"/>
              <a:ext cx="1786484" cy="52514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JavaFX</a:t>
              </a:r>
            </a:p>
          </p:txBody>
        </p:sp>
        <p:sp>
          <p:nvSpPr>
            <p:cNvPr name="TextBox 6" id="6"/>
            <p:cNvSpPr txBox="true"/>
            <p:nvPr/>
          </p:nvSpPr>
          <p:spPr>
            <a:xfrm rot="0">
              <a:off x="2685913" y="-85725"/>
              <a:ext cx="6542382" cy="1550458"/>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framework de développement d'interfaces utilisateur (UI) pour les applications de bureau Java. </a:t>
              </a:r>
            </a:p>
          </p:txBody>
        </p:sp>
      </p:grpSp>
      <p:sp>
        <p:nvSpPr>
          <p:cNvPr name="Freeform 7" id="7"/>
          <p:cNvSpPr/>
          <p:nvPr/>
        </p:nvSpPr>
        <p:spPr>
          <a:xfrm flipH="true" flipV="false" rot="0">
            <a:off x="9857504" y="2765292"/>
            <a:ext cx="1956184" cy="881895"/>
          </a:xfrm>
          <a:custGeom>
            <a:avLst/>
            <a:gdLst/>
            <a:ahLst/>
            <a:cxnLst/>
            <a:rect r="r" b="b" t="t" l="l"/>
            <a:pathLst>
              <a:path h="881895" w="1956184">
                <a:moveTo>
                  <a:pt x="1956184" y="0"/>
                </a:moveTo>
                <a:lnTo>
                  <a:pt x="0" y="0"/>
                </a:lnTo>
                <a:lnTo>
                  <a:pt x="0" y="881895"/>
                </a:lnTo>
                <a:lnTo>
                  <a:pt x="1956184" y="881895"/>
                </a:lnTo>
                <a:lnTo>
                  <a:pt x="195618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0111353" y="2794479"/>
            <a:ext cx="1339863" cy="82486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Scene Builder</a:t>
            </a:r>
          </a:p>
        </p:txBody>
      </p:sp>
      <p:sp>
        <p:nvSpPr>
          <p:cNvPr name="TextBox 9" id="9"/>
          <p:cNvSpPr txBox="true"/>
          <p:nvPr/>
        </p:nvSpPr>
        <p:spPr>
          <a:xfrm rot="0">
            <a:off x="12352513" y="2571240"/>
            <a:ext cx="4906787" cy="118427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Scene Builder est un outil visuel de conception d'interfaces utilisateur pour JavaFX</a:t>
            </a:r>
          </a:p>
        </p:txBody>
      </p:sp>
      <p:sp>
        <p:nvSpPr>
          <p:cNvPr name="Freeform 10" id="10"/>
          <p:cNvSpPr/>
          <p:nvPr/>
        </p:nvSpPr>
        <p:spPr>
          <a:xfrm flipH="true" flipV="false" rot="0">
            <a:off x="10338079" y="7230081"/>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405952" y="7336080"/>
            <a:ext cx="1339863" cy="40576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MySql</a:t>
            </a:r>
          </a:p>
        </p:txBody>
      </p:sp>
      <p:sp>
        <p:nvSpPr>
          <p:cNvPr name="TextBox 12" id="12"/>
          <p:cNvSpPr txBox="true"/>
          <p:nvPr/>
        </p:nvSpPr>
        <p:spPr>
          <a:xfrm rot="0">
            <a:off x="12352513" y="7144356"/>
            <a:ext cx="4906787" cy="78422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système de gestion de base de données relationnelles très populaire. </a:t>
            </a:r>
          </a:p>
        </p:txBody>
      </p:sp>
      <p:sp>
        <p:nvSpPr>
          <p:cNvPr name="TextBox 13" id="13"/>
          <p:cNvSpPr txBox="true"/>
          <p:nvPr/>
        </p:nvSpPr>
        <p:spPr>
          <a:xfrm rot="0">
            <a:off x="1028700" y="1114425"/>
            <a:ext cx="9309379" cy="2428875"/>
          </a:xfrm>
          <a:prstGeom prst="rect">
            <a:avLst/>
          </a:prstGeom>
        </p:spPr>
        <p:txBody>
          <a:bodyPr anchor="t" rtlCol="false" tIns="0" lIns="0" bIns="0" rIns="0">
            <a:spAutoFit/>
          </a:bodyPr>
          <a:lstStyle/>
          <a:p>
            <a:pPr>
              <a:lnSpc>
                <a:spcPts val="9000"/>
              </a:lnSpc>
            </a:pPr>
            <a:r>
              <a:rPr lang="en-US" sz="9000">
                <a:solidFill>
                  <a:srgbClr val="004AAD"/>
                </a:solidFill>
                <a:latin typeface="Poppins Bold"/>
              </a:rPr>
              <a:t>TECHNOLOGIES UTILISÉS</a:t>
            </a:r>
          </a:p>
        </p:txBody>
      </p:sp>
      <p:sp>
        <p:nvSpPr>
          <p:cNvPr name="Freeform 14" id="14"/>
          <p:cNvSpPr/>
          <p:nvPr/>
        </p:nvSpPr>
        <p:spPr>
          <a:xfrm flipH="true" flipV="false" rot="-6618222">
            <a:off x="-2279903" y="7595490"/>
            <a:ext cx="8814327" cy="7163644"/>
          </a:xfrm>
          <a:custGeom>
            <a:avLst/>
            <a:gdLst/>
            <a:ahLst/>
            <a:cxnLst/>
            <a:rect r="r" b="b" t="t" l="l"/>
            <a:pathLst>
              <a:path h="7163644" w="8814327">
                <a:moveTo>
                  <a:pt x="8814327" y="0"/>
                </a:moveTo>
                <a:lnTo>
                  <a:pt x="0" y="0"/>
                </a:lnTo>
                <a:lnTo>
                  <a:pt x="0" y="7163644"/>
                </a:lnTo>
                <a:lnTo>
                  <a:pt x="8814327" y="7163644"/>
                </a:lnTo>
                <a:lnTo>
                  <a:pt x="8814327"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1028700" y="4002695"/>
            <a:ext cx="6921221" cy="1098549"/>
            <a:chOff x="0" y="0"/>
            <a:chExt cx="9228295" cy="1464733"/>
          </a:xfrm>
        </p:grpSpPr>
        <p:sp>
          <p:nvSpPr>
            <p:cNvPr name="Freeform 16" id="16"/>
            <p:cNvSpPr/>
            <p:nvPr/>
          </p:nvSpPr>
          <p:spPr>
            <a:xfrm flipH="true" flipV="false" rot="0">
              <a:off x="0" y="555374"/>
              <a:ext cx="1967480" cy="886987"/>
            </a:xfrm>
            <a:custGeom>
              <a:avLst/>
              <a:gdLst/>
              <a:ahLst/>
              <a:cxnLst/>
              <a:rect r="r" b="b" t="t" l="l"/>
              <a:pathLst>
                <a:path h="886987" w="1967480">
                  <a:moveTo>
                    <a:pt x="1967480" y="0"/>
                  </a:moveTo>
                  <a:lnTo>
                    <a:pt x="0" y="0"/>
                  </a:lnTo>
                  <a:lnTo>
                    <a:pt x="0" y="886987"/>
                  </a:lnTo>
                  <a:lnTo>
                    <a:pt x="1967480" y="886987"/>
                  </a:lnTo>
                  <a:lnTo>
                    <a:pt x="196748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90498" y="712582"/>
              <a:ext cx="1786484" cy="52514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GIT</a:t>
              </a:r>
            </a:p>
          </p:txBody>
        </p:sp>
        <p:sp>
          <p:nvSpPr>
            <p:cNvPr name="TextBox 18" id="18"/>
            <p:cNvSpPr txBox="true"/>
            <p:nvPr/>
          </p:nvSpPr>
          <p:spPr>
            <a:xfrm rot="0">
              <a:off x="2685913" y="-85725"/>
              <a:ext cx="6542382" cy="1550458"/>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système de contrôle de version distribué largement utilisé dans le développement logiciel</a:t>
              </a:r>
            </a:p>
          </p:txBody>
        </p:sp>
      </p:grpSp>
      <p:sp>
        <p:nvSpPr>
          <p:cNvPr name="Freeform 19" id="19"/>
          <p:cNvSpPr/>
          <p:nvPr/>
        </p:nvSpPr>
        <p:spPr>
          <a:xfrm flipH="true" flipV="false" rot="0">
            <a:off x="9857504" y="5223376"/>
            <a:ext cx="2014435" cy="908156"/>
          </a:xfrm>
          <a:custGeom>
            <a:avLst/>
            <a:gdLst/>
            <a:ahLst/>
            <a:cxnLst/>
            <a:rect r="r" b="b" t="t" l="l"/>
            <a:pathLst>
              <a:path h="908156" w="2014435">
                <a:moveTo>
                  <a:pt x="2014435" y="0"/>
                </a:moveTo>
                <a:lnTo>
                  <a:pt x="0" y="0"/>
                </a:lnTo>
                <a:lnTo>
                  <a:pt x="0" y="908155"/>
                </a:lnTo>
                <a:lnTo>
                  <a:pt x="2014435" y="908155"/>
                </a:lnTo>
                <a:lnTo>
                  <a:pt x="20144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9925378" y="5499629"/>
            <a:ext cx="1946561" cy="40576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Workbench</a:t>
            </a:r>
          </a:p>
        </p:txBody>
      </p:sp>
      <p:sp>
        <p:nvSpPr>
          <p:cNvPr name="TextBox 21" id="21"/>
          <p:cNvSpPr txBox="true"/>
          <p:nvPr/>
        </p:nvSpPr>
        <p:spPr>
          <a:xfrm rot="0">
            <a:off x="12352513" y="4947257"/>
            <a:ext cx="4906787" cy="118427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MySQL Workbench est un outil visuel d'administration de bases de données pour MySQL.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392537"/>
            <a:ext cx="14888975" cy="1597177"/>
          </a:xfrm>
          <a:prstGeom prst="rect">
            <a:avLst/>
          </a:prstGeom>
        </p:spPr>
        <p:txBody>
          <a:bodyPr anchor="t" rtlCol="false" tIns="0" lIns="0" bIns="0" rIns="0">
            <a:spAutoFit/>
          </a:bodyPr>
          <a:lstStyle/>
          <a:p>
            <a:pPr>
              <a:lnSpc>
                <a:spcPts val="11130"/>
              </a:lnSpc>
            </a:pPr>
            <a:r>
              <a:rPr lang="en-US" sz="11130" spc="-378">
                <a:solidFill>
                  <a:srgbClr val="004AAD"/>
                </a:solidFill>
                <a:latin typeface="Poppins Bold"/>
              </a:rPr>
              <a:t>DÉMONSTRATION</a:t>
            </a:r>
          </a:p>
        </p:txBody>
      </p:sp>
      <p:sp>
        <p:nvSpPr>
          <p:cNvPr name="Freeform 3" id="3"/>
          <p:cNvSpPr/>
          <p:nvPr/>
        </p:nvSpPr>
        <p:spPr>
          <a:xfrm flipH="false" flipV="false" rot="-1766807">
            <a:off x="10460579" y="2341404"/>
            <a:ext cx="12112141" cy="9843868"/>
          </a:xfrm>
          <a:custGeom>
            <a:avLst/>
            <a:gdLst/>
            <a:ahLst/>
            <a:cxnLst/>
            <a:rect r="r" b="b" t="t" l="l"/>
            <a:pathLst>
              <a:path h="9843868" w="12112141">
                <a:moveTo>
                  <a:pt x="0" y="0"/>
                </a:moveTo>
                <a:lnTo>
                  <a:pt x="12112141" y="0"/>
                </a:lnTo>
                <a:lnTo>
                  <a:pt x="12112141" y="9843868"/>
                </a:lnTo>
                <a:lnTo>
                  <a:pt x="0" y="984386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39933" y="1852478"/>
            <a:ext cx="9167258" cy="1599716"/>
          </a:xfrm>
          <a:prstGeom prst="rect">
            <a:avLst/>
          </a:prstGeom>
        </p:spPr>
        <p:txBody>
          <a:bodyPr anchor="t" rtlCol="false" tIns="0" lIns="0" bIns="0" rIns="0">
            <a:spAutoFit/>
          </a:bodyPr>
          <a:lstStyle/>
          <a:p>
            <a:pPr>
              <a:lnSpc>
                <a:spcPts val="11230"/>
              </a:lnSpc>
            </a:pPr>
            <a:r>
              <a:rPr lang="en-US" sz="11230" spc="-381">
                <a:solidFill>
                  <a:srgbClr val="004AAD"/>
                </a:solidFill>
                <a:latin typeface="Poppins Bold"/>
              </a:rPr>
              <a:t>CONCLUSION</a:t>
            </a:r>
          </a:p>
        </p:txBody>
      </p:sp>
      <p:sp>
        <p:nvSpPr>
          <p:cNvPr name="Freeform 3" id="3"/>
          <p:cNvSpPr/>
          <p:nvPr/>
        </p:nvSpPr>
        <p:spPr>
          <a:xfrm flipH="false" flipV="false" rot="-5400000">
            <a:off x="10697749" y="-2321985"/>
            <a:ext cx="12112141" cy="9843868"/>
          </a:xfrm>
          <a:custGeom>
            <a:avLst/>
            <a:gdLst/>
            <a:ahLst/>
            <a:cxnLst/>
            <a:rect r="r" b="b" t="t" l="l"/>
            <a:pathLst>
              <a:path h="9843868" w="12112141">
                <a:moveTo>
                  <a:pt x="0" y="0"/>
                </a:moveTo>
                <a:lnTo>
                  <a:pt x="12112141" y="0"/>
                </a:lnTo>
                <a:lnTo>
                  <a:pt x="12112141" y="9843867"/>
                </a:lnTo>
                <a:lnTo>
                  <a:pt x="0" y="984386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39933" y="3861435"/>
            <a:ext cx="10591953" cy="5396865"/>
          </a:xfrm>
          <a:prstGeom prst="rect">
            <a:avLst/>
          </a:prstGeom>
        </p:spPr>
        <p:txBody>
          <a:bodyPr anchor="t" rtlCol="false" tIns="0" lIns="0" bIns="0" rIns="0">
            <a:spAutoFit/>
          </a:bodyPr>
          <a:lstStyle/>
          <a:p>
            <a:pPr>
              <a:lnSpc>
                <a:spcPts val="4319"/>
              </a:lnSpc>
            </a:pPr>
            <a:r>
              <a:rPr lang="en-US" sz="2699">
                <a:solidFill>
                  <a:srgbClr val="2E2E2E"/>
                </a:solidFill>
                <a:latin typeface="Montserrat Classic"/>
              </a:rPr>
              <a:t>En conclusion, notre projet de développement d'une application de gestion des réservations de voitures en ligne, accompagnée d'une application desktop, vise à simplifier et optimiser le processus de réservation. En utilisant des technologies telles que Git, JavaFX, Scene Builder, MySQL et Workbench, nous avons créé une solution complète et conviviale. Notre projet répond aux besoins des entreprises de location de voitures et de leurs clients en offrant une expérience utilisateur améliorée et des fonctionnalités avancées de gestion des réservations.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DAFnt2s7Zac</dc:identifier>
  <dcterms:modified xsi:type="dcterms:W3CDTF">2011-08-01T06:04:30Z</dcterms:modified>
  <cp:revision>1</cp:revision>
  <dc:title>Presentation PFE Rental Car Desktop</dc:title>
</cp:coreProperties>
</file>