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5" r:id="rId4"/>
    <p:sldId id="266" r:id="rId5"/>
    <p:sldId id="267" r:id="rId6"/>
    <p:sldId id="257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5"/>
  </p:normalViewPr>
  <p:slideViewPr>
    <p:cSldViewPr snapToGrid="0" snapToObjects="1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D8244-32D7-D444-8689-AFEBAAE63DB6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70F90-1D44-CA42-903D-32F11CC7D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3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DF835-88F3-428C-A7B0-7CC873B1DF9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876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70F90-1D44-CA42-903D-32F11CC7D5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08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Cashing Opportunities in SPARK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Presented By</a:t>
            </a:r>
          </a:p>
          <a:p>
            <a:pPr algn="ctr"/>
            <a:r>
              <a:rPr lang="en-US" dirty="0" smtClean="0"/>
              <a:t>Ahmed Mohamed </a:t>
            </a:r>
            <a:r>
              <a:rPr lang="en-US" dirty="0" err="1" smtClean="0"/>
              <a:t>Abdelmoniem</a:t>
            </a:r>
            <a:r>
              <a:rPr lang="en-US" dirty="0" smtClean="0"/>
              <a:t> Sayed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50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Missed </a:t>
            </a:r>
            <a:r>
              <a:rPr lang="en-US" dirty="0"/>
              <a:t>Caching Opportunities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When Caching is useful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dirty="0" smtClean="0"/>
              <a:t>cache is </a:t>
            </a:r>
            <a:r>
              <a:rPr lang="en-US" sz="2200" dirty="0"/>
              <a:t>useful when the lineage of the RDD branches out. </a:t>
            </a:r>
          </a:p>
          <a:p>
            <a:r>
              <a:rPr lang="en-US" sz="2200" dirty="0" smtClean="0"/>
              <a:t>If we want to filter </a:t>
            </a:r>
            <a:r>
              <a:rPr lang="en-US" sz="2200" dirty="0"/>
              <a:t>the words of the previous example into a count for positive and negative words</a:t>
            </a:r>
            <a:r>
              <a:rPr lang="en-US" sz="2200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sz="2200" dirty="0" smtClean="0"/>
          </a:p>
          <a:p>
            <a:r>
              <a:rPr lang="en-US" sz="2200" dirty="0" smtClean="0"/>
              <a:t>Without explicit call to </a:t>
            </a:r>
            <a:r>
              <a:rPr lang="en-US" sz="2200" dirty="0" smtClean="0">
                <a:solidFill>
                  <a:srgbClr val="FF0000"/>
                </a:solidFill>
              </a:rPr>
              <a:t>Cache</a:t>
            </a:r>
            <a:r>
              <a:rPr lang="en-US" sz="2200" dirty="0" smtClean="0"/>
              <a:t>, </a:t>
            </a:r>
            <a:r>
              <a:rPr lang="en-US" sz="2200" dirty="0"/>
              <a:t>each branch issues a reload of the data. </a:t>
            </a:r>
            <a:endParaRPr lang="en-US" sz="2200" dirty="0" smtClean="0"/>
          </a:p>
          <a:p>
            <a:r>
              <a:rPr lang="en-US" sz="2200" dirty="0"/>
              <a:t>Adding an explicit cache statement will ensure that processing done previously </a:t>
            </a:r>
            <a:r>
              <a:rPr lang="en-US" sz="2200" dirty="0" smtClean="0"/>
              <a:t>in one branch is </a:t>
            </a:r>
            <a:r>
              <a:rPr lang="en-US" sz="2200" dirty="0"/>
              <a:t>preserved and reused.</a:t>
            </a:r>
          </a:p>
          <a:p>
            <a:endParaRPr lang="en-US" sz="2200" dirty="0" smtClean="0"/>
          </a:p>
          <a:p>
            <a:endParaRPr lang="en-US" sz="22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911" y="3460828"/>
            <a:ext cx="7480300" cy="91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3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Missed </a:t>
            </a:r>
            <a:r>
              <a:rPr lang="en-US" dirty="0"/>
              <a:t>Caching Opportunities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Adding Explicit Call to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200" dirty="0" smtClean="0"/>
              <a:t>In this case, </a:t>
            </a:r>
            <a:r>
              <a:rPr lang="en-US" sz="2200" dirty="0" smtClean="0">
                <a:solidFill>
                  <a:srgbClr val="FF0000"/>
                </a:solidFill>
              </a:rPr>
              <a:t>Cache</a:t>
            </a:r>
            <a:r>
              <a:rPr lang="en-US" sz="2200" dirty="0" smtClean="0"/>
              <a:t> is </a:t>
            </a:r>
            <a:r>
              <a:rPr lang="en-US" sz="2200" dirty="0"/>
              <a:t>said to </a:t>
            </a:r>
            <a:r>
              <a:rPr lang="en-US" sz="2200" i="1" dirty="0" smtClean="0">
                <a:solidFill>
                  <a:srgbClr val="FF0000"/>
                </a:solidFill>
              </a:rPr>
              <a:t>“break </a:t>
            </a:r>
            <a:r>
              <a:rPr lang="en-US" sz="2200" i="1" dirty="0">
                <a:solidFill>
                  <a:srgbClr val="FF0000"/>
                </a:solidFill>
              </a:rPr>
              <a:t>the </a:t>
            </a:r>
            <a:r>
              <a:rPr lang="en-US" sz="2200" i="1" dirty="0" smtClean="0">
                <a:solidFill>
                  <a:srgbClr val="FF0000"/>
                </a:solidFill>
              </a:rPr>
              <a:t>lineage”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smtClean="0"/>
              <a:t>as </a:t>
            </a:r>
            <a:r>
              <a:rPr lang="en-US" sz="2200" dirty="0"/>
              <a:t>it creates a checkpoint that can be reused for further processing.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sz="2200" dirty="0" smtClean="0">
                <a:solidFill>
                  <a:srgbClr val="00B0F0"/>
                </a:solidFill>
              </a:rPr>
              <a:t>RULE</a:t>
            </a:r>
            <a:r>
              <a:rPr lang="en-US" sz="2200" dirty="0" smtClean="0"/>
              <a:t>: </a:t>
            </a:r>
            <a:r>
              <a:rPr lang="en-US" sz="2200" dirty="0"/>
              <a:t>Use cache when the lineage of your RDD </a:t>
            </a:r>
            <a:r>
              <a:rPr lang="en-US" sz="2200" i="1" dirty="0">
                <a:solidFill>
                  <a:srgbClr val="FF0000"/>
                </a:solidFill>
              </a:rPr>
              <a:t>branches out</a:t>
            </a:r>
            <a:r>
              <a:rPr lang="en-US" sz="2200" dirty="0"/>
              <a:t> or when an RDD is </a:t>
            </a:r>
            <a:r>
              <a:rPr lang="en-US" sz="2200" dirty="0">
                <a:solidFill>
                  <a:srgbClr val="FF0000"/>
                </a:solidFill>
              </a:rPr>
              <a:t>used multiple times</a:t>
            </a:r>
            <a:r>
              <a:rPr lang="en-US" sz="2200" dirty="0"/>
              <a:t> like in a loop</a:t>
            </a:r>
            <a:r>
              <a:rPr lang="en-US" sz="2200" dirty="0" smtClean="0"/>
              <a:t>.</a:t>
            </a:r>
          </a:p>
          <a:p>
            <a:endParaRPr lang="en-US" sz="2200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183" y="2115600"/>
            <a:ext cx="76581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657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to Benefit from Caching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Programmers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81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Introduction to Spark</a:t>
            </a:r>
          </a:p>
          <a:p>
            <a:r>
              <a:rPr lang="en-US" sz="3200" dirty="0" smtClean="0"/>
              <a:t>How Caching works in SPARK</a:t>
            </a:r>
          </a:p>
          <a:p>
            <a:r>
              <a:rPr lang="en-US" sz="3200" dirty="0" smtClean="0"/>
              <a:t>Missed Caching opportunities</a:t>
            </a:r>
          </a:p>
          <a:p>
            <a:r>
              <a:rPr lang="en-US" sz="3200" dirty="0" smtClean="0"/>
              <a:t>How to benefit from Caching</a:t>
            </a:r>
          </a:p>
          <a:p>
            <a:r>
              <a:rPr lang="en-US" sz="3200" dirty="0" smtClean="0"/>
              <a:t>Implementation Aspects</a:t>
            </a:r>
          </a:p>
          <a:p>
            <a:r>
              <a:rPr lang="en-US" sz="3200" dirty="0" smtClean="0"/>
              <a:t>Planned Approach</a:t>
            </a:r>
          </a:p>
          <a:p>
            <a:r>
              <a:rPr lang="en-US" sz="3200" dirty="0" smtClean="0"/>
              <a:t>Future Work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65355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b="1" dirty="0" smtClean="0"/>
              <a:t>Introduction to SPARK</a:t>
            </a:r>
            <a:endParaRPr lang="zh-CN" altLang="en-US" sz="4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It extends </a:t>
            </a:r>
            <a:r>
              <a:rPr lang="en-US" altLang="zh-CN" sz="2400" dirty="0" smtClean="0"/>
              <a:t>the MapReduce </a:t>
            </a:r>
            <a:r>
              <a:rPr lang="en-US" altLang="zh-CN" sz="2400" dirty="0" smtClean="0"/>
              <a:t>model of Hadoop Framework </a:t>
            </a:r>
            <a:r>
              <a:rPr lang="en-US" altLang="zh-CN" sz="2400" dirty="0" smtClean="0"/>
              <a:t>to better support two common classes of </a:t>
            </a:r>
            <a:r>
              <a:rPr lang="en-US" altLang="zh-CN" sz="2400" dirty="0" smtClean="0"/>
              <a:t>batch and analytics applications:</a:t>
            </a:r>
          </a:p>
          <a:p>
            <a:pPr lvl="1"/>
            <a:r>
              <a:rPr lang="en-US" altLang="zh-CN" sz="2200" dirty="0" smtClean="0"/>
              <a:t>Iterative </a:t>
            </a:r>
            <a:r>
              <a:rPr lang="en-US" altLang="zh-CN" sz="2200" dirty="0"/>
              <a:t>algorithms (machine learning, </a:t>
            </a:r>
            <a:r>
              <a:rPr lang="en-US" altLang="zh-CN" sz="2200" dirty="0" smtClean="0"/>
              <a:t>graph)</a:t>
            </a:r>
          </a:p>
          <a:p>
            <a:pPr lvl="1"/>
            <a:r>
              <a:rPr lang="en-US" altLang="zh-CN" sz="2200" dirty="0" smtClean="0"/>
              <a:t>Interactive </a:t>
            </a:r>
            <a:r>
              <a:rPr lang="en-US" altLang="zh-CN" sz="2200" dirty="0"/>
              <a:t>data </a:t>
            </a:r>
            <a:r>
              <a:rPr lang="en-US" altLang="zh-CN" sz="2200" dirty="0" smtClean="0"/>
              <a:t>mining</a:t>
            </a:r>
            <a:endParaRPr lang="en-US" altLang="zh-CN" sz="2800" dirty="0"/>
          </a:p>
          <a:p>
            <a:r>
              <a:rPr lang="en-US" altLang="zh-CN" sz="2400" dirty="0" smtClean="0"/>
              <a:t>Enhance programmability:</a:t>
            </a:r>
          </a:p>
          <a:p>
            <a:pPr lvl="1"/>
            <a:r>
              <a:rPr lang="en-US" altLang="zh-CN" sz="2200" dirty="0" smtClean="0"/>
              <a:t>Integrates </a:t>
            </a:r>
            <a:r>
              <a:rPr lang="en-US" altLang="zh-CN" sz="2200" dirty="0"/>
              <a:t>into Scala programming </a:t>
            </a:r>
            <a:r>
              <a:rPr lang="en-US" altLang="zh-CN" sz="2200" dirty="0" smtClean="0"/>
              <a:t>language.</a:t>
            </a:r>
          </a:p>
          <a:p>
            <a:pPr lvl="1"/>
            <a:r>
              <a:rPr lang="en-US" altLang="zh-CN" sz="2200" dirty="0" smtClean="0"/>
              <a:t> </a:t>
            </a:r>
            <a:r>
              <a:rPr lang="en-US" altLang="zh-CN" sz="2200" dirty="0"/>
              <a:t>Allow interactive use from Scala interpreter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6147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7434" y="1832497"/>
            <a:ext cx="8229600" cy="4525963"/>
          </a:xfrm>
        </p:spPr>
        <p:txBody>
          <a:bodyPr/>
          <a:lstStyle/>
          <a:p>
            <a:r>
              <a:rPr lang="en-US" altLang="zh-CN" sz="2400" dirty="0" smtClean="0"/>
              <a:t>Most current cluster programming models are based on directed acyclic data flow from stable storage to stable </a:t>
            </a:r>
            <a:r>
              <a:rPr lang="en-US" altLang="zh-CN" sz="2400" dirty="0" smtClean="0"/>
              <a:t>storage</a:t>
            </a:r>
          </a:p>
          <a:p>
            <a:r>
              <a:rPr lang="en-US" altLang="zh-CN" sz="2400" dirty="0"/>
              <a:t>C</a:t>
            </a:r>
            <a:r>
              <a:rPr lang="en-US" altLang="zh-CN" sz="2400" dirty="0" smtClean="0"/>
              <a:t>urrent frameworks </a:t>
            </a:r>
            <a:r>
              <a:rPr lang="en-US" altLang="zh-CN" sz="2400" dirty="0"/>
              <a:t>a</a:t>
            </a:r>
            <a:r>
              <a:rPr lang="en-US" altLang="zh-CN" sz="2400" dirty="0" smtClean="0"/>
              <a:t>nd apps </a:t>
            </a:r>
            <a:r>
              <a:rPr lang="en-US" altLang="zh-CN" sz="2400" dirty="0"/>
              <a:t>reload data from stable storage on each </a:t>
            </a:r>
            <a:r>
              <a:rPr lang="en-US" altLang="zh-CN" sz="2400" dirty="0" smtClean="0"/>
              <a:t>query execution.</a:t>
            </a:r>
            <a:endParaRPr lang="zh-CN" altLang="en-US" sz="2400" dirty="0"/>
          </a:p>
          <a:p>
            <a:endParaRPr lang="en-US" altLang="zh-CN" sz="2400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96" y="3993266"/>
            <a:ext cx="6848475" cy="2505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1169805" y="4346097"/>
            <a:ext cx="7704856" cy="1800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b="1" dirty="0">
                <a:solidFill>
                  <a:schemeClr val="tx1"/>
                </a:solidFill>
              </a:rPr>
              <a:t>Benefits of data flow: </a:t>
            </a:r>
            <a:r>
              <a:rPr lang="en-US" altLang="zh-CN" sz="3200" dirty="0">
                <a:solidFill>
                  <a:schemeClr val="tx1"/>
                </a:solidFill>
              </a:rPr>
              <a:t>runtime can decide where to run tasks and can automatically recover from failures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563516" y="511697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CN" sz="4800" b="1" dirty="0" smtClean="0"/>
              <a:t>Introduction to SPARK</a:t>
            </a:r>
          </a:p>
          <a:p>
            <a:pPr algn="ctr"/>
            <a:r>
              <a:rPr lang="en-US" altLang="zh-CN" sz="4800" b="1" dirty="0" smtClean="0"/>
              <a:t>Problem and Motivation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70011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0664" y="1984946"/>
            <a:ext cx="8229600" cy="4288532"/>
          </a:xfrm>
        </p:spPr>
        <p:txBody>
          <a:bodyPr>
            <a:normAutofit/>
          </a:bodyPr>
          <a:lstStyle/>
          <a:p>
            <a:r>
              <a:rPr lang="en-US" altLang="zh-CN" sz="2200" dirty="0" smtClean="0"/>
              <a:t>Introduce </a:t>
            </a:r>
            <a:r>
              <a:rPr lang="en-US" altLang="zh-CN" sz="2200" b="1" dirty="0" smtClean="0"/>
              <a:t>Resilient Distributed </a:t>
            </a:r>
            <a:r>
              <a:rPr lang="en-US" altLang="zh-CN" sz="2200" b="1" dirty="0"/>
              <a:t>Datasets (RDDs</a:t>
            </a:r>
            <a:r>
              <a:rPr lang="en-US" altLang="zh-CN" sz="2200" b="1" dirty="0" smtClean="0"/>
              <a:t>).</a:t>
            </a:r>
          </a:p>
          <a:p>
            <a:r>
              <a:rPr lang="en-US" altLang="zh-CN" sz="2200" dirty="0" smtClean="0"/>
              <a:t>RDDs allow applications to </a:t>
            </a:r>
            <a:r>
              <a:rPr lang="en-US" altLang="zh-CN" sz="2200" dirty="0" smtClean="0"/>
              <a:t>keep working sets in memory for efficient </a:t>
            </a:r>
            <a:r>
              <a:rPr lang="en-US" altLang="zh-CN" sz="2200" dirty="0" smtClean="0"/>
              <a:t>reuse within a single lineage.</a:t>
            </a:r>
            <a:endParaRPr lang="en-US" altLang="zh-CN" sz="2200" dirty="0"/>
          </a:p>
          <a:p>
            <a:r>
              <a:rPr lang="en-US" altLang="zh-CN" sz="2200" dirty="0" smtClean="0"/>
              <a:t>Retain </a:t>
            </a:r>
            <a:r>
              <a:rPr lang="en-US" altLang="zh-CN" sz="2200" dirty="0" smtClean="0"/>
              <a:t>the attractive properties of </a:t>
            </a:r>
            <a:r>
              <a:rPr lang="en-US" altLang="zh-CN" sz="2200" dirty="0" smtClean="0"/>
              <a:t>MapReduce</a:t>
            </a:r>
          </a:p>
          <a:p>
            <a:pPr lvl="1"/>
            <a:r>
              <a:rPr lang="en-US" altLang="zh-CN" sz="2000" dirty="0" smtClean="0"/>
              <a:t>Fault </a:t>
            </a:r>
            <a:r>
              <a:rPr lang="en-US" altLang="zh-CN" sz="2000" dirty="0"/>
              <a:t>tolerance, data locality, </a:t>
            </a:r>
            <a:r>
              <a:rPr lang="en-US" altLang="zh-CN" sz="2000" dirty="0" smtClean="0"/>
              <a:t>scalability</a:t>
            </a:r>
          </a:p>
          <a:p>
            <a:r>
              <a:rPr lang="en-US" altLang="zh-CN" sz="2200" dirty="0" smtClean="0"/>
              <a:t>RDD is has the following characteristics:</a:t>
            </a:r>
          </a:p>
          <a:p>
            <a:pPr lvl="1"/>
            <a:r>
              <a:rPr lang="en-US" altLang="zh-CN" sz="1800" dirty="0"/>
              <a:t>Immutable collections of objects spread across a cluster</a:t>
            </a:r>
          </a:p>
          <a:p>
            <a:pPr lvl="1"/>
            <a:r>
              <a:rPr lang="en-US" altLang="zh-CN" sz="1800" dirty="0"/>
              <a:t>Built through parallel </a:t>
            </a:r>
            <a:r>
              <a:rPr lang="en-US" altLang="zh-CN" sz="1800" i="1" dirty="0"/>
              <a:t>transformations</a:t>
            </a:r>
            <a:r>
              <a:rPr lang="en-US" altLang="zh-CN" sz="1800" dirty="0"/>
              <a:t> (</a:t>
            </a:r>
            <a:r>
              <a:rPr lang="en-US" altLang="zh-CN" sz="1800" i="1" dirty="0"/>
              <a:t>map, filter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etc</a:t>
            </a:r>
            <a:r>
              <a:rPr lang="en-US" altLang="zh-CN" sz="1800" dirty="0"/>
              <a:t>)</a:t>
            </a:r>
          </a:p>
          <a:p>
            <a:pPr lvl="1"/>
            <a:r>
              <a:rPr lang="en-US" altLang="zh-CN" sz="1800" dirty="0"/>
              <a:t>Automatically rebuilt on </a:t>
            </a:r>
            <a:r>
              <a:rPr lang="en-US" altLang="zh-CN" sz="1800" dirty="0" smtClean="0"/>
              <a:t>failure</a:t>
            </a:r>
          </a:p>
          <a:p>
            <a:pPr lvl="1"/>
            <a:r>
              <a:rPr lang="en-US" altLang="zh-CN" sz="1800" dirty="0">
                <a:solidFill>
                  <a:srgbClr val="FF0000"/>
                </a:solidFill>
              </a:rPr>
              <a:t>Controllable </a:t>
            </a:r>
            <a:r>
              <a:rPr lang="en-US" altLang="zh-CN" sz="1800" i="1" dirty="0">
                <a:solidFill>
                  <a:srgbClr val="FF0000"/>
                </a:solidFill>
              </a:rPr>
              <a:t>persistence</a:t>
            </a:r>
            <a:r>
              <a:rPr lang="en-US" altLang="zh-CN" sz="1800" dirty="0">
                <a:solidFill>
                  <a:srgbClr val="FF0000"/>
                </a:solidFill>
              </a:rPr>
              <a:t> (e.g. caching in RAM) for </a:t>
            </a:r>
            <a:r>
              <a:rPr lang="en-US" altLang="zh-CN" sz="1800" dirty="0" smtClean="0">
                <a:solidFill>
                  <a:srgbClr val="FF0000"/>
                </a:solidFill>
              </a:rPr>
              <a:t>reuse</a:t>
            </a:r>
          </a:p>
          <a:p>
            <a:pPr lvl="1"/>
            <a:endParaRPr lang="en-US" altLang="zh-CN" sz="1800" dirty="0" smtClean="0">
              <a:solidFill>
                <a:srgbClr val="FF0000"/>
              </a:solidFill>
            </a:endParaRPr>
          </a:p>
          <a:p>
            <a:pPr lvl="1"/>
            <a:endParaRPr lang="en-US" altLang="zh-CN" sz="1800" dirty="0"/>
          </a:p>
          <a:p>
            <a:pPr lvl="1"/>
            <a:endParaRPr lang="zh-CN" altLang="en-US" sz="20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343596" y="41351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CN" sz="4800" b="1" dirty="0" smtClean="0"/>
              <a:t>Introduction to SPARK</a:t>
            </a:r>
          </a:p>
          <a:p>
            <a:pPr algn="ctr"/>
            <a:r>
              <a:rPr lang="en-US" altLang="zh-CN" sz="4800" b="1" dirty="0" smtClean="0"/>
              <a:t>Solution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70089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Caching Works in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Most RDD operations are </a:t>
            </a:r>
            <a:r>
              <a:rPr lang="en-US" sz="2200" dirty="0" smtClean="0">
                <a:solidFill>
                  <a:srgbClr val="FF0000"/>
                </a:solidFill>
              </a:rPr>
              <a:t>lazy</a:t>
            </a:r>
            <a:r>
              <a:rPr lang="en-US" sz="2200" dirty="0" smtClean="0"/>
              <a:t> (</a:t>
            </a:r>
            <a:r>
              <a:rPr lang="en-US" sz="2200" dirty="0" err="1" smtClean="0"/>
              <a:t>i.e</a:t>
            </a:r>
            <a:r>
              <a:rPr lang="en-US" sz="2200" dirty="0" smtClean="0"/>
              <a:t>, execution is delayed)</a:t>
            </a:r>
          </a:p>
          <a:p>
            <a:r>
              <a:rPr lang="en-US" sz="2200" dirty="0"/>
              <a:t>Think of an RDD as a description of a series of </a:t>
            </a:r>
            <a:r>
              <a:rPr lang="en-US" sz="2200" dirty="0" smtClean="0"/>
              <a:t>operations.</a:t>
            </a:r>
          </a:p>
          <a:p>
            <a:r>
              <a:rPr lang="en-US" sz="2200" dirty="0" smtClean="0"/>
              <a:t>No data manipulation is carried out until an “</a:t>
            </a:r>
            <a:r>
              <a:rPr lang="en-US" sz="2200" b="1" u="sng" dirty="0" smtClean="0"/>
              <a:t>ACTION</a:t>
            </a:r>
            <a:r>
              <a:rPr lang="en-US" sz="2200" dirty="0" smtClean="0"/>
              <a:t>” is called.</a:t>
            </a:r>
          </a:p>
          <a:p>
            <a:r>
              <a:rPr lang="en-US" sz="2200" dirty="0" smtClean="0"/>
              <a:t>The following code is RDD that does ”</a:t>
            </a:r>
            <a:r>
              <a:rPr lang="en-US" sz="2200" b="1" u="sng" dirty="0" smtClean="0"/>
              <a:t>NOTHING</a:t>
            </a:r>
            <a:r>
              <a:rPr lang="en-US" sz="2200" dirty="0" smtClean="0"/>
              <a:t>”:</a:t>
            </a:r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 smtClean="0"/>
              <a:t>IF an action is called, the file is read and action executes: </a:t>
            </a:r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858" y="4027990"/>
            <a:ext cx="6794339" cy="5551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6821" y="5477981"/>
            <a:ext cx="4305782" cy="56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29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</a:t>
            </a:r>
            <a:r>
              <a:rPr lang="en-US" dirty="0"/>
              <a:t>Caching Works in 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Actions: any RDD operation </a:t>
            </a:r>
            <a:r>
              <a:rPr lang="en-US" sz="2200" dirty="0"/>
              <a:t>that require observing the contents of the </a:t>
            </a:r>
            <a:r>
              <a:rPr lang="en-US" sz="2200" dirty="0" smtClean="0"/>
              <a:t>data and hence </a:t>
            </a:r>
            <a:r>
              <a:rPr lang="en-US" sz="2200" dirty="0"/>
              <a:t>cannot be </a:t>
            </a:r>
            <a:r>
              <a:rPr lang="en-US" sz="2200" dirty="0">
                <a:solidFill>
                  <a:srgbClr val="FF0000"/>
                </a:solidFill>
              </a:rPr>
              <a:t>lazy</a:t>
            </a:r>
            <a:r>
              <a:rPr lang="en-US" sz="2200" dirty="0" smtClean="0"/>
              <a:t>.</a:t>
            </a:r>
          </a:p>
          <a:p>
            <a:r>
              <a:rPr lang="en-US" sz="2200" b="1" u="sng" dirty="0" smtClean="0"/>
              <a:t>Count</a:t>
            </a:r>
            <a:r>
              <a:rPr lang="en-US" sz="2200" dirty="0" smtClean="0"/>
              <a:t>: </a:t>
            </a:r>
            <a:r>
              <a:rPr lang="en-US" sz="2400" dirty="0"/>
              <a:t>the file needs to be </a:t>
            </a:r>
            <a:r>
              <a:rPr lang="en-US" sz="2400" dirty="0" smtClean="0"/>
              <a:t>read to count the </a:t>
            </a:r>
            <a:r>
              <a:rPr lang="en-US" sz="2400" dirty="0"/>
              <a:t>number of lines in the </a:t>
            </a:r>
            <a:r>
              <a:rPr lang="en-US" sz="2400" dirty="0" smtClean="0"/>
              <a:t>file.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200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8625" y="3963227"/>
            <a:ext cx="945832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What if you call </a:t>
            </a:r>
            <a:r>
              <a:rPr lang="en-US" sz="3600" b="1" dirty="0" err="1">
                <a:solidFill>
                  <a:srgbClr val="FF0000"/>
                </a:solidFill>
              </a:rPr>
              <a:t>textFile.count</a:t>
            </a:r>
            <a:r>
              <a:rPr lang="en-US" sz="3600" b="1" dirty="0">
                <a:solidFill>
                  <a:srgbClr val="FF0000"/>
                </a:solidFill>
              </a:rPr>
              <a:t> again</a:t>
            </a:r>
            <a:r>
              <a:rPr lang="en-US" sz="3600" b="1" dirty="0" smtClean="0">
                <a:solidFill>
                  <a:srgbClr val="FF0000"/>
                </a:solidFill>
              </a:rPr>
              <a:t>?</a:t>
            </a:r>
          </a:p>
          <a:p>
            <a:pPr algn="ctr"/>
            <a:endParaRPr lang="en-US" sz="36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3600" dirty="0" smtClean="0"/>
              <a:t> The </a:t>
            </a:r>
            <a:r>
              <a:rPr lang="en-US" sz="3600" dirty="0"/>
              <a:t>file will be read and counted again. </a:t>
            </a:r>
            <a:endParaRPr lang="en-US" sz="3600" dirty="0" smtClean="0"/>
          </a:p>
          <a:p>
            <a:pPr algn="ctr"/>
            <a:r>
              <a:rPr lang="en-US" sz="3600" dirty="0"/>
              <a:t>An RDD is not </a:t>
            </a:r>
            <a:r>
              <a:rPr lang="en-US" sz="3600" dirty="0" smtClean="0"/>
              <a:t>data hence nothing </a:t>
            </a:r>
            <a:r>
              <a:rPr lang="en-US" sz="3600" dirty="0"/>
              <a:t>is stored. 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71267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Caching </a:t>
            </a:r>
            <a:r>
              <a:rPr lang="en-US" dirty="0" smtClean="0"/>
              <a:t>Works </a:t>
            </a:r>
            <a:r>
              <a:rPr lang="en-US" dirty="0"/>
              <a:t>in 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200" dirty="0" smtClean="0"/>
              <a:t>SPARK Framework has caching statement to cache an RDD in memory.</a:t>
            </a:r>
          </a:p>
          <a:p>
            <a:endParaRPr lang="en-US" sz="2200" dirty="0"/>
          </a:p>
          <a:p>
            <a:endParaRPr lang="en-US" sz="2200" dirty="0" smtClean="0"/>
          </a:p>
          <a:p>
            <a:r>
              <a:rPr lang="en-US" sz="2200" dirty="0" smtClean="0"/>
              <a:t>Now, the execution is same as before, “</a:t>
            </a:r>
            <a:r>
              <a:rPr lang="en-US" sz="2200" b="1" dirty="0" smtClean="0"/>
              <a:t>NOTHING</a:t>
            </a:r>
            <a:r>
              <a:rPr lang="en-US" sz="2200" dirty="0" smtClean="0"/>
              <a:t>” is executed.</a:t>
            </a:r>
          </a:p>
          <a:p>
            <a:r>
              <a:rPr lang="en-US" sz="2400" b="1" dirty="0" err="1" smtClean="0">
                <a:solidFill>
                  <a:srgbClr val="FF0000"/>
                </a:solidFill>
              </a:rPr>
              <a:t>textFile.cache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200" dirty="0"/>
              <a:t>is </a:t>
            </a:r>
            <a:r>
              <a:rPr lang="en-US" sz="2200" dirty="0" smtClean="0"/>
              <a:t>also a </a:t>
            </a:r>
            <a:r>
              <a:rPr lang="en-US" sz="2200" dirty="0" smtClean="0">
                <a:solidFill>
                  <a:srgbClr val="FF0000"/>
                </a:solidFill>
              </a:rPr>
              <a:t>lazy</a:t>
            </a:r>
            <a:r>
              <a:rPr lang="en-US" sz="2200" dirty="0" smtClean="0"/>
              <a:t> operation</a:t>
            </a:r>
          </a:p>
          <a:p>
            <a:r>
              <a:rPr lang="en-US" sz="2200" dirty="0" smtClean="0"/>
              <a:t>What happens when first call to </a:t>
            </a:r>
            <a:r>
              <a:rPr lang="en-US" sz="2400" b="1" dirty="0" err="1" smtClean="0">
                <a:solidFill>
                  <a:srgbClr val="FF0000"/>
                </a:solidFill>
              </a:rPr>
              <a:t>textFile.count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200" dirty="0" smtClean="0"/>
              <a:t>is called.</a:t>
            </a:r>
          </a:p>
          <a:p>
            <a:r>
              <a:rPr lang="en-US" sz="2200" dirty="0" smtClean="0"/>
              <a:t>Now, </a:t>
            </a:r>
            <a:r>
              <a:rPr lang="en-US" sz="2400" dirty="0" smtClean="0"/>
              <a:t>the </a:t>
            </a:r>
            <a:r>
              <a:rPr lang="en-US" sz="2400" dirty="0"/>
              <a:t>file will be loaded, cached, and counted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All subsequent calls to </a:t>
            </a:r>
            <a:r>
              <a:rPr lang="en-US" sz="2400" b="1" dirty="0" err="1" smtClean="0">
                <a:solidFill>
                  <a:srgbClr val="FF0000"/>
                </a:solidFill>
              </a:rPr>
              <a:t>textFile.count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rgbClr val="FF0000"/>
                </a:solidFill>
              </a:rPr>
              <a:t>will use the cached version of the file.</a:t>
            </a:r>
            <a:endParaRPr lang="en-US" sz="2200" dirty="0">
              <a:solidFill>
                <a:srgbClr val="FF0000"/>
              </a:solidFill>
            </a:endParaRPr>
          </a:p>
          <a:p>
            <a:endParaRPr lang="en-US" sz="2200" dirty="0" smtClean="0"/>
          </a:p>
          <a:p>
            <a:endParaRPr lang="en-US" sz="22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154" y="2639031"/>
            <a:ext cx="7211028" cy="74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01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Caching Works in SPARK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Important Notes about 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The cache behavior depends on the available memory. </a:t>
            </a:r>
            <a:endParaRPr lang="en-US" sz="2200" dirty="0" smtClean="0"/>
          </a:p>
          <a:p>
            <a:pPr lvl="1"/>
            <a:r>
              <a:rPr lang="en-US" sz="2000" dirty="0" smtClean="0"/>
              <a:t>If </a:t>
            </a:r>
            <a:r>
              <a:rPr lang="en-US" sz="2000" dirty="0"/>
              <a:t>the file does not fit in the memory, </a:t>
            </a:r>
            <a:r>
              <a:rPr lang="en-US" sz="2000" dirty="0" smtClean="0"/>
              <a:t>then </a:t>
            </a:r>
            <a:r>
              <a:rPr lang="en-US" sz="2000" dirty="0" err="1">
                <a:solidFill>
                  <a:srgbClr val="FF0000"/>
                </a:solidFill>
              </a:rPr>
              <a:t>textFile.count</a:t>
            </a:r>
            <a:r>
              <a:rPr lang="en-US" sz="2000" dirty="0"/>
              <a:t> will fall back to the usual behavior and re-read the file.</a:t>
            </a:r>
          </a:p>
          <a:p>
            <a:r>
              <a:rPr lang="en-US" sz="2200" dirty="0" smtClean="0"/>
              <a:t>SPARK also assumes </a:t>
            </a:r>
            <a:r>
              <a:rPr lang="en-US" sz="2200" dirty="0"/>
              <a:t>the file will never change. </a:t>
            </a:r>
            <a:endParaRPr lang="en-US" sz="2200" dirty="0" smtClean="0"/>
          </a:p>
          <a:p>
            <a:pPr lvl="1"/>
            <a:r>
              <a:rPr lang="en-US" sz="2000" dirty="0" smtClean="0"/>
              <a:t>It </a:t>
            </a:r>
            <a:r>
              <a:rPr lang="en-US" sz="2000" dirty="0"/>
              <a:t>reads the file at an arbitrary point in time and may re-read parts of it as necessary later.</a:t>
            </a:r>
          </a:p>
          <a:p>
            <a:r>
              <a:rPr lang="en-US" sz="2200" dirty="0" smtClean="0"/>
              <a:t>To handle changes/writes a new RDD </a:t>
            </a:r>
            <a:r>
              <a:rPr lang="en-US" sz="2200" dirty="0" smtClean="0">
                <a:solidFill>
                  <a:srgbClr val="FF0000"/>
                </a:solidFill>
              </a:rPr>
              <a:t>(immutable) </a:t>
            </a:r>
            <a:r>
              <a:rPr lang="en-US" sz="2200" dirty="0" smtClean="0"/>
              <a:t>is created</a:t>
            </a:r>
          </a:p>
          <a:p>
            <a:pPr lvl="1"/>
            <a:r>
              <a:rPr lang="en-US" sz="2000" dirty="0" smtClean="0"/>
              <a:t>Simply by creating </a:t>
            </a:r>
            <a:r>
              <a:rPr lang="en-US" sz="2000" dirty="0"/>
              <a:t>a new file </a:t>
            </a:r>
            <a:r>
              <a:rPr lang="en-US" sz="2000" dirty="0" smtClean="0"/>
              <a:t>with </a:t>
            </a:r>
            <a:r>
              <a:rPr lang="en-US" sz="2000" dirty="0"/>
              <a:t>a new name </a:t>
            </a:r>
            <a:r>
              <a:rPr lang="en-US" sz="2000" dirty="0" smtClean="0">
                <a:solidFill>
                  <a:srgbClr val="FF0000"/>
                </a:solidFill>
              </a:rPr>
              <a:t>(textFile1</a:t>
            </a:r>
            <a:r>
              <a:rPr lang="en-US" sz="2000" dirty="0">
                <a:solidFill>
                  <a:srgbClr val="FF0000"/>
                </a:solidFill>
              </a:rPr>
              <a:t>) 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whenever </a:t>
            </a:r>
            <a:r>
              <a:rPr lang="en-US" sz="2000" dirty="0"/>
              <a:t>you have new data, then load it as a new RDD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83002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141</TotalTime>
  <Words>615</Words>
  <Application>Microsoft Macintosh PowerPoint</Application>
  <PresentationFormat>Widescreen</PresentationFormat>
  <Paragraphs>87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Calibri</vt:lpstr>
      <vt:lpstr>DengXian</vt:lpstr>
      <vt:lpstr>Trebuchet MS</vt:lpstr>
      <vt:lpstr>Wingdings 3</vt:lpstr>
      <vt:lpstr>华文新魏</vt:lpstr>
      <vt:lpstr>方正姚体</vt:lpstr>
      <vt:lpstr>Arial</vt:lpstr>
      <vt:lpstr>Facet</vt:lpstr>
      <vt:lpstr>Cashing Opportunities in SPARK Framework</vt:lpstr>
      <vt:lpstr>Outline</vt:lpstr>
      <vt:lpstr>Introduction to SPARK</vt:lpstr>
      <vt:lpstr>PowerPoint Presentation</vt:lpstr>
      <vt:lpstr>PowerPoint Presentation</vt:lpstr>
      <vt:lpstr>How Caching Works in SPARK</vt:lpstr>
      <vt:lpstr>How Caching Works in SPARK</vt:lpstr>
      <vt:lpstr>How Caching Works in SPARK</vt:lpstr>
      <vt:lpstr>How Caching Works in SPARK Important Notes about Caching</vt:lpstr>
      <vt:lpstr>Missed Caching Opportunities When Caching is useful</vt:lpstr>
      <vt:lpstr>Missed Caching Opportunities Adding Explicit Call to Cache</vt:lpstr>
      <vt:lpstr>How to Benefit from Caching Programmers 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Cashing Opportunities in SPARK Framework</dc:title>
  <dc:creator>Ahmed MOHAMED ABDELMONIEM SAYED</dc:creator>
  <cp:lastModifiedBy>Ahmed MOHAMED ABDELMONIEM SAYED</cp:lastModifiedBy>
  <cp:revision>19</cp:revision>
  <dcterms:created xsi:type="dcterms:W3CDTF">2016-11-22T12:59:01Z</dcterms:created>
  <dcterms:modified xsi:type="dcterms:W3CDTF">2016-11-22T15:20:56Z</dcterms:modified>
</cp:coreProperties>
</file>