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5" r:id="rId4"/>
    <p:sldId id="266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D8244-32D7-D444-8689-AFEBAAE63DB6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70F90-1D44-CA42-903D-32F11CC7D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0F90-1D44-CA42-903D-32F11CC7D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Cashing Opportunities in SPARK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Presented By</a:t>
            </a:r>
          </a:p>
          <a:p>
            <a:pPr algn="ctr"/>
            <a:r>
              <a:rPr lang="en-US" dirty="0" smtClean="0"/>
              <a:t>Ahmed </a:t>
            </a:r>
            <a:r>
              <a:rPr lang="en-US" dirty="0" smtClean="0"/>
              <a:t>Sayed and Byron Yi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Missed </a:t>
            </a:r>
            <a:r>
              <a:rPr lang="en-US" dirty="0"/>
              <a:t>Caching Opportunities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Caching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cache is </a:t>
            </a:r>
            <a:r>
              <a:rPr lang="en-US" sz="2200" dirty="0"/>
              <a:t>useful when the lineage of the RDD branches out. </a:t>
            </a:r>
          </a:p>
          <a:p>
            <a:r>
              <a:rPr lang="en-US" sz="2200" dirty="0" smtClean="0"/>
              <a:t>If we want to filter </a:t>
            </a:r>
            <a:r>
              <a:rPr lang="en-US" sz="2200" dirty="0"/>
              <a:t>the words of the previous example into a count for positive and negative words</a:t>
            </a:r>
            <a:r>
              <a:rPr lang="en-US" sz="22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200" dirty="0" smtClean="0"/>
          </a:p>
          <a:p>
            <a:r>
              <a:rPr lang="en-US" sz="2200" dirty="0" smtClean="0"/>
              <a:t>Without explicit call to </a:t>
            </a:r>
            <a:r>
              <a:rPr lang="en-US" sz="2200" dirty="0" smtClean="0">
                <a:solidFill>
                  <a:srgbClr val="FF0000"/>
                </a:solidFill>
              </a:rPr>
              <a:t>Cache</a:t>
            </a:r>
            <a:r>
              <a:rPr lang="en-US" sz="2200" dirty="0" smtClean="0"/>
              <a:t>, </a:t>
            </a:r>
            <a:r>
              <a:rPr lang="en-US" sz="2200" dirty="0"/>
              <a:t>each branch issues a reload of the data. </a:t>
            </a:r>
            <a:endParaRPr lang="en-US" sz="2200" dirty="0" smtClean="0"/>
          </a:p>
          <a:p>
            <a:r>
              <a:rPr lang="en-US" sz="2200" dirty="0"/>
              <a:t>Adding an explicit cache statement will ensure that processing done previously </a:t>
            </a:r>
            <a:r>
              <a:rPr lang="en-US" sz="2200" dirty="0" smtClean="0"/>
              <a:t>in one branch is </a:t>
            </a:r>
            <a:r>
              <a:rPr lang="en-US" sz="2200" dirty="0"/>
              <a:t>preserved and reused.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11" y="3460828"/>
            <a:ext cx="7480300" cy="9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Missed </a:t>
            </a:r>
            <a:r>
              <a:rPr lang="en-US" dirty="0"/>
              <a:t>Caching Opportunities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Explicit Call to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200" dirty="0" smtClean="0"/>
              <a:t>In this case, </a:t>
            </a:r>
            <a:r>
              <a:rPr lang="en-US" sz="2200" dirty="0" smtClean="0">
                <a:solidFill>
                  <a:srgbClr val="FF0000"/>
                </a:solidFill>
              </a:rPr>
              <a:t>Cache</a:t>
            </a:r>
            <a:r>
              <a:rPr lang="en-US" sz="2200" dirty="0" smtClean="0"/>
              <a:t> is </a:t>
            </a:r>
            <a:r>
              <a:rPr lang="en-US" sz="2200" dirty="0"/>
              <a:t>said to </a:t>
            </a:r>
            <a:r>
              <a:rPr lang="en-US" sz="2200" i="1" dirty="0" smtClean="0">
                <a:solidFill>
                  <a:srgbClr val="FF0000"/>
                </a:solidFill>
              </a:rPr>
              <a:t>“break </a:t>
            </a:r>
            <a:r>
              <a:rPr lang="en-US" sz="2200" i="1" dirty="0">
                <a:solidFill>
                  <a:srgbClr val="FF0000"/>
                </a:solidFill>
              </a:rPr>
              <a:t>the </a:t>
            </a:r>
            <a:r>
              <a:rPr lang="en-US" sz="2200" i="1" dirty="0" smtClean="0">
                <a:solidFill>
                  <a:srgbClr val="FF0000"/>
                </a:solidFill>
              </a:rPr>
              <a:t>lineage”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as </a:t>
            </a:r>
            <a:r>
              <a:rPr lang="en-US" sz="2200" dirty="0"/>
              <a:t>it creates a checkpoint that can be reused for further processing.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2200" dirty="0" smtClean="0">
                <a:solidFill>
                  <a:srgbClr val="00B0F0"/>
                </a:solidFill>
              </a:rPr>
              <a:t>RULE</a:t>
            </a:r>
            <a:r>
              <a:rPr lang="en-US" sz="2200" dirty="0" smtClean="0"/>
              <a:t>: </a:t>
            </a:r>
            <a:r>
              <a:rPr lang="en-US" sz="2200" dirty="0"/>
              <a:t>Use cache when the lineage of your RDD </a:t>
            </a:r>
            <a:r>
              <a:rPr lang="en-US" sz="2200" i="1" dirty="0">
                <a:solidFill>
                  <a:srgbClr val="FF0000"/>
                </a:solidFill>
              </a:rPr>
              <a:t>branches out</a:t>
            </a:r>
            <a:r>
              <a:rPr lang="en-US" sz="2200" dirty="0"/>
              <a:t> or when an RDD is </a:t>
            </a:r>
            <a:r>
              <a:rPr lang="en-US" sz="2200" dirty="0">
                <a:solidFill>
                  <a:srgbClr val="FF0000"/>
                </a:solidFill>
              </a:rPr>
              <a:t>used multiple times</a:t>
            </a:r>
            <a:r>
              <a:rPr lang="en-US" sz="2200" dirty="0"/>
              <a:t> like in a loop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83" y="2115600"/>
            <a:ext cx="7658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Benefit from Caching</a:t>
            </a:r>
            <a:br>
              <a:rPr lang="en-US" dirty="0" smtClean="0"/>
            </a:br>
            <a:r>
              <a:rPr lang="en-US" dirty="0" smtClean="0"/>
              <a:t>Programmers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Programmers need to identify the </a:t>
            </a:r>
            <a:r>
              <a:rPr lang="en-US" sz="2200" dirty="0"/>
              <a:t>dependency graphs for different </a:t>
            </a:r>
            <a:r>
              <a:rPr lang="en-US" sz="2200" dirty="0" smtClean="0"/>
              <a:t>RDDs that share </a:t>
            </a:r>
            <a:r>
              <a:rPr lang="en-US" sz="2200" dirty="0"/>
              <a:t>a common substructure. </a:t>
            </a:r>
            <a:endParaRPr lang="en-US" sz="2200" dirty="0" smtClean="0"/>
          </a:p>
          <a:p>
            <a:r>
              <a:rPr lang="en-US" sz="2200" dirty="0" smtClean="0"/>
              <a:t>Programmers need to pin point the caching points in the whole program.</a:t>
            </a:r>
          </a:p>
          <a:p>
            <a:r>
              <a:rPr lang="en-US" sz="2200" dirty="0" smtClean="0"/>
              <a:t>Programmers need to explicitly call function </a:t>
            </a:r>
            <a:r>
              <a:rPr lang="en-US" sz="2200" dirty="0" smtClean="0">
                <a:solidFill>
                  <a:srgbClr val="FF0000"/>
                </a:solidFill>
              </a:rPr>
              <a:t>Cache</a:t>
            </a:r>
            <a:r>
              <a:rPr lang="en-US" sz="2200" dirty="0" smtClean="0"/>
              <a:t> on RDDs.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Non-Trivial task for programmers.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Programmers may not well trained/aware to benefit from Caching.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Projects have many contributors which makes even Caching harder.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658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Benefit from Caching</a:t>
            </a:r>
            <a:br>
              <a:rPr lang="en-US" dirty="0" smtClean="0"/>
            </a:br>
            <a:r>
              <a:rPr lang="en-US" dirty="0" smtClean="0"/>
              <a:t>The right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Programmers need to focus on the functionality of different jobs.</a:t>
            </a:r>
          </a:p>
          <a:p>
            <a:r>
              <a:rPr lang="en-US" sz="2200" dirty="0" smtClean="0"/>
              <a:t>Programmers need not worry about Caching enforcement.</a:t>
            </a:r>
          </a:p>
          <a:p>
            <a:r>
              <a:rPr lang="en-US" sz="2200" dirty="0" smtClean="0"/>
              <a:t>Programmers need to collaborate smoothly.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Code Analysis to identify Job dependencies 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Automatic insertion of caching calls.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Efficient caching management framework.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675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Aspects</a:t>
            </a:r>
            <a:br>
              <a:rPr lang="en-US" dirty="0"/>
            </a:br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program instantiates an instance of Java </a:t>
            </a:r>
            <a:r>
              <a:rPr lang="en-US" dirty="0" smtClean="0"/>
              <a:t>class T </a:t>
            </a:r>
            <a:r>
              <a:rPr lang="en-US" dirty="0"/>
              <a:t>that is a subclass of the base class </a:t>
            </a:r>
            <a:r>
              <a:rPr lang="en-US" dirty="0" err="1"/>
              <a:t>org.apache.spark.rdd.RDD</a:t>
            </a:r>
            <a:r>
              <a:rPr lang="en-US" dirty="0"/>
              <a:t> for each transformation.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constructor of the base class consists of two arguments </a:t>
            </a:r>
            <a:endParaRPr lang="en-US" dirty="0"/>
          </a:p>
          <a:p>
            <a:pPr lvl="1"/>
            <a:r>
              <a:rPr lang="en-US" dirty="0"/>
              <a:t>a sequence of its dependencies deps </a:t>
            </a:r>
            <a:r>
              <a:rPr lang="en-US" dirty="0" smtClean="0"/>
              <a:t>into </a:t>
            </a:r>
            <a:r>
              <a:rPr lang="en-US" dirty="0" err="1" smtClean="0">
                <a:solidFill>
                  <a:srgbClr val="FF0000"/>
                </a:solidFill>
              </a:rPr>
              <a:t>dependcies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 variable.</a:t>
            </a:r>
            <a:endParaRPr lang="en-US" dirty="0"/>
          </a:p>
          <a:p>
            <a:pPr lvl="1"/>
            <a:r>
              <a:rPr lang="en-US" dirty="0"/>
              <a:t>a Spark </a:t>
            </a:r>
            <a:r>
              <a:rPr lang="en-US" dirty="0">
                <a:solidFill>
                  <a:srgbClr val="FF0000"/>
                </a:solidFill>
              </a:rPr>
              <a:t>context</a:t>
            </a:r>
            <a:r>
              <a:rPr lang="en-US" dirty="0"/>
              <a:t> </a:t>
            </a:r>
            <a:r>
              <a:rPr lang="en-US" dirty="0" smtClean="0"/>
              <a:t>singleton.</a:t>
            </a:r>
          </a:p>
          <a:p>
            <a:r>
              <a:rPr lang="en-US" dirty="0">
                <a:solidFill>
                  <a:srgbClr val="FF0000"/>
                </a:solidFill>
              </a:rPr>
              <a:t>dependencies_ </a:t>
            </a:r>
            <a:r>
              <a:rPr lang="en-US" dirty="0"/>
              <a:t>of the base class will be used in runtime to analyze the dependency graph.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the subclass could override this behavior by </a:t>
            </a:r>
            <a:r>
              <a:rPr lang="en-US" dirty="0" smtClean="0">
                <a:solidFill>
                  <a:srgbClr val="FF0000"/>
                </a:solidFill>
              </a:rPr>
              <a:t>providing </a:t>
            </a:r>
            <a:r>
              <a:rPr lang="en-US" dirty="0">
                <a:solidFill>
                  <a:srgbClr val="FF0000"/>
                </a:solidFill>
              </a:rPr>
              <a:t>an alternative implementation of </a:t>
            </a:r>
            <a:r>
              <a:rPr lang="en-US" dirty="0" err="1">
                <a:solidFill>
                  <a:srgbClr val="FF0000"/>
                </a:solidFill>
              </a:rPr>
              <a:t>getDependencies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 of dependencies</a:t>
            </a:r>
            <a:r>
              <a:rPr lang="en-US" dirty="0">
                <a:solidFill>
                  <a:srgbClr val="FF0000"/>
                </a:solidFill>
              </a:rPr>
              <a:t>_ is 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[Dependency[T]],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generic container type and its actual content is difficult to be revealed in the compile-time.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8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Aspects</a:t>
            </a:r>
            <a:br>
              <a:rPr lang="en-US" dirty="0"/>
            </a:br>
            <a:r>
              <a:rPr lang="en-US" dirty="0" smtClean="0"/>
              <a:t>The right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</a:t>
            </a:r>
            <a:r>
              <a:rPr lang="en-US" dirty="0"/>
              <a:t>the dependencies by only inspecting the code instead of looking into the content of variable </a:t>
            </a:r>
            <a:r>
              <a:rPr lang="en-US" dirty="0" err="1">
                <a:solidFill>
                  <a:srgbClr val="FF0000"/>
                </a:solidFill>
              </a:rPr>
              <a:t>dependcies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-use chain of RDD variables in transformation methods reveals data flow dependencies </a:t>
            </a:r>
            <a:r>
              <a:rPr lang="en-US" dirty="0" err="1" smtClean="0"/>
              <a:t>dfdeps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While not as accurate as </a:t>
            </a:r>
            <a:r>
              <a:rPr lang="en-US" dirty="0" err="1">
                <a:solidFill>
                  <a:srgbClr val="FF0000"/>
                </a:solidFill>
              </a:rPr>
              <a:t>dependcies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</a:t>
            </a:r>
            <a:r>
              <a:rPr lang="en-US" dirty="0" smtClean="0"/>
              <a:t>but gives useful insight on deps.</a:t>
            </a:r>
          </a:p>
          <a:p>
            <a:r>
              <a:rPr lang="en-US" dirty="0" smtClean="0"/>
              <a:t>Actual deps </a:t>
            </a:r>
            <a:r>
              <a:rPr lang="en-US" dirty="0"/>
              <a:t>is always a subset of </a:t>
            </a:r>
            <a:r>
              <a:rPr lang="en-US" dirty="0" err="1" smtClean="0"/>
              <a:t>dfdeps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ata-flow dependencies </a:t>
            </a:r>
            <a:r>
              <a:rPr lang="en-US" dirty="0"/>
              <a:t>is not </a:t>
            </a:r>
            <a:r>
              <a:rPr lang="en-US" dirty="0" smtClean="0"/>
              <a:t>sound (</a:t>
            </a:r>
            <a:r>
              <a:rPr lang="en-US" dirty="0" err="1" smtClean="0"/>
              <a:t>i.e</a:t>
            </a:r>
            <a:r>
              <a:rPr lang="en-US" dirty="0" smtClean="0"/>
              <a:t>, if an </a:t>
            </a:r>
            <a:r>
              <a:rPr lang="en-US" dirty="0"/>
              <a:t>RDD u in the data-flow </a:t>
            </a:r>
            <a:r>
              <a:rPr lang="en-US" dirty="0" smtClean="0"/>
              <a:t>dependencies </a:t>
            </a:r>
            <a:r>
              <a:rPr lang="en-US" dirty="0"/>
              <a:t>of RDD v does not imply u is an actual DAG dependency of </a:t>
            </a:r>
            <a:r>
              <a:rPr lang="en-US" dirty="0" smtClean="0"/>
              <a:t>v)</a:t>
            </a:r>
          </a:p>
          <a:p>
            <a:r>
              <a:rPr lang="en-US" dirty="0" smtClean="0"/>
              <a:t>However, if the value of u does not propagate to instantiation of v in the user program, u is certainly not an actual DAG dependency of v.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Approach</a:t>
            </a:r>
            <a:br>
              <a:rPr lang="en-US" dirty="0" smtClean="0"/>
            </a:br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83355" cy="41013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Static code analysis</a:t>
            </a:r>
            <a:r>
              <a:rPr lang="en-US" dirty="0"/>
              <a:t>, which does not involve actually running of the </a:t>
            </a:r>
            <a:r>
              <a:rPr lang="en-US" dirty="0" smtClean="0"/>
              <a:t>program.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Static (Data-flow) analysis pose inaccurate </a:t>
            </a:r>
            <a:r>
              <a:rPr lang="en-US" dirty="0">
                <a:solidFill>
                  <a:srgbClr val="FF0000"/>
                </a:solidFill>
              </a:rPr>
              <a:t>possibilities given existence of a variety of control flow </a:t>
            </a:r>
            <a:r>
              <a:rPr lang="en-US" dirty="0" smtClean="0">
                <a:solidFill>
                  <a:srgbClr val="FF0000"/>
                </a:solidFill>
              </a:rPr>
              <a:t>constructs (e.g</a:t>
            </a:r>
            <a:r>
              <a:rPr lang="en-US" dirty="0">
                <a:solidFill>
                  <a:srgbClr val="FF0000"/>
                </a:solidFill>
              </a:rPr>
              <a:t>. branching, switching, and </a:t>
            </a:r>
            <a:r>
              <a:rPr lang="en-US" dirty="0" smtClean="0">
                <a:solidFill>
                  <a:srgbClr val="FF0000"/>
                </a:solidFill>
              </a:rPr>
              <a:t>loops)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actual </a:t>
            </a:r>
            <a:r>
              <a:rPr lang="en-US" dirty="0" smtClean="0"/>
              <a:t>precision </a:t>
            </a:r>
            <a:r>
              <a:rPr lang="en-US" dirty="0"/>
              <a:t>of the dependency </a:t>
            </a:r>
            <a:r>
              <a:rPr lang="en-US" dirty="0" smtClean="0"/>
              <a:t>analysis can be quantified</a:t>
            </a:r>
          </a:p>
          <a:p>
            <a:pPr lvl="1"/>
            <a:r>
              <a:rPr lang="en-US" dirty="0" smtClean="0"/>
              <a:t>By Comparing </a:t>
            </a:r>
            <a:r>
              <a:rPr lang="en-US" dirty="0"/>
              <a:t>against the </a:t>
            </a:r>
            <a:r>
              <a:rPr lang="en-US" dirty="0" smtClean="0"/>
              <a:t>benchmark </a:t>
            </a:r>
            <a:r>
              <a:rPr lang="en-US" dirty="0"/>
              <a:t>caching </a:t>
            </a:r>
            <a:r>
              <a:rPr lang="en-US" dirty="0" smtClean="0"/>
              <a:t>policy (i.e</a:t>
            </a:r>
            <a:r>
              <a:rPr lang="en-US" dirty="0"/>
              <a:t>. blindly taking all previous defined RDDs as dependencies without doing data-flow </a:t>
            </a:r>
            <a:r>
              <a:rPr lang="en-US" dirty="0" smtClean="0"/>
              <a:t>analysis).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ariables </a:t>
            </a:r>
            <a:r>
              <a:rPr lang="en-US" dirty="0">
                <a:solidFill>
                  <a:srgbClr val="FF0000"/>
                </a:solidFill>
              </a:rPr>
              <a:t>in the user program that represent the same RDD in terms of </a:t>
            </a:r>
            <a:r>
              <a:rPr lang="en-US" dirty="0" err="1">
                <a:solidFill>
                  <a:srgbClr val="FF0000"/>
                </a:solidFill>
              </a:rPr>
              <a:t>materalization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Reading </a:t>
            </a:r>
            <a:r>
              <a:rPr lang="en-US" dirty="0"/>
              <a:t>the same input from disk multiple </a:t>
            </a:r>
            <a:r>
              <a:rPr lang="en-US" dirty="0" smtClean="0"/>
              <a:t>times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semantically </a:t>
            </a:r>
            <a:r>
              <a:rPr lang="en-US" dirty="0" smtClean="0"/>
              <a:t>same mapper/aggregation </a:t>
            </a:r>
            <a:r>
              <a:rPr lang="en-US" dirty="0"/>
              <a:t>functions more than once to the </a:t>
            </a:r>
            <a:r>
              <a:rPr lang="en-US" dirty="0" smtClean="0"/>
              <a:t>dataset. 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limitation is also impossible to avoid in Spark since there is no algorithm that is guaranteed to halt for equivalence relation </a:t>
            </a:r>
            <a:r>
              <a:rPr lang="en-US" dirty="0" smtClean="0"/>
              <a:t>detection. 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Approach</a:t>
            </a:r>
            <a:br>
              <a:rPr lang="en-US" dirty="0" smtClean="0"/>
            </a:br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83355" cy="4101315"/>
          </a:xfrm>
        </p:spPr>
        <p:txBody>
          <a:bodyPr>
            <a:normAutofit/>
          </a:bodyPr>
          <a:lstStyle/>
          <a:p>
            <a:r>
              <a:rPr lang="en-US" dirty="0" smtClean="0"/>
              <a:t>Spark </a:t>
            </a:r>
            <a:r>
              <a:rPr lang="en-US" dirty="0"/>
              <a:t>RDD is </a:t>
            </a:r>
            <a:r>
              <a:rPr lang="en-US" dirty="0" smtClean="0"/>
              <a:t>represented </a:t>
            </a:r>
            <a:r>
              <a:rPr lang="en-US" dirty="0"/>
              <a:t>as a immutable variable in the Scala </a:t>
            </a:r>
            <a:r>
              <a:rPr lang="en-US" dirty="0" err="1" smtClean="0"/>
              <a:t>progra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xplicitly </a:t>
            </a:r>
            <a:r>
              <a:rPr lang="en-US" dirty="0"/>
              <a:t>declared using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keyword.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mplicitly </a:t>
            </a:r>
            <a:r>
              <a:rPr lang="en-US" dirty="0"/>
              <a:t>declared in the return value of chaining method </a:t>
            </a:r>
            <a:r>
              <a:rPr lang="en-US" dirty="0" smtClean="0"/>
              <a:t>calls.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flow graph of RDD variables, which is available at compile-time when constructing the </a:t>
            </a:r>
            <a:r>
              <a:rPr lang="en-US" dirty="0" err="1"/>
              <a:t>def</a:t>
            </a:r>
            <a:r>
              <a:rPr lang="en-US" dirty="0"/>
              <a:t>-use chain for each of the </a:t>
            </a:r>
            <a:r>
              <a:rPr lang="en-US" dirty="0" smtClean="0"/>
              <a:t>program.</a:t>
            </a:r>
          </a:p>
          <a:p>
            <a:r>
              <a:rPr lang="en-US" dirty="0"/>
              <a:t>After merging the dependency graphs of all output into a single </a:t>
            </a:r>
            <a:r>
              <a:rPr lang="en-US" dirty="0" smtClean="0"/>
              <a:t>monolithic </a:t>
            </a:r>
            <a:r>
              <a:rPr lang="en-US" dirty="0"/>
              <a:t>dependency </a:t>
            </a:r>
            <a:r>
              <a:rPr lang="en-US" dirty="0" smtClean="0"/>
              <a:t>graph.</a:t>
            </a:r>
          </a:p>
          <a:p>
            <a:pPr lvl="1"/>
            <a:r>
              <a:rPr lang="en-US" dirty="0" smtClean="0"/>
              <a:t>prune </a:t>
            </a:r>
            <a:r>
              <a:rPr lang="en-US" dirty="0"/>
              <a:t>to paths that do not lead to an </a:t>
            </a:r>
            <a:r>
              <a:rPr lang="en-US" dirty="0" smtClean="0"/>
              <a:t>output.</a:t>
            </a:r>
          </a:p>
          <a:p>
            <a:r>
              <a:rPr lang="en-US" dirty="0" smtClean="0"/>
              <a:t>The </a:t>
            </a:r>
            <a:r>
              <a:rPr lang="en-US" dirty="0"/>
              <a:t>out degrees of the intermediate nodes in the graph will be used to determine whether an alternative caching policy </a:t>
            </a:r>
            <a:endParaRPr lang="en-US" dirty="0"/>
          </a:p>
          <a:p>
            <a:r>
              <a:rPr lang="en-US" dirty="0" smtClean="0"/>
              <a:t>Caching is prioritized in the descending order</a:t>
            </a:r>
            <a:r>
              <a:rPr lang="en-US" dirty="0"/>
              <a:t> </a:t>
            </a:r>
            <a:r>
              <a:rPr lang="en-US" dirty="0" smtClean="0"/>
              <a:t>of intermediate nodes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1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Approach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3" y="2160588"/>
            <a:ext cx="8388912" cy="3881437"/>
          </a:xfrm>
        </p:spPr>
      </p:pic>
    </p:spTree>
    <p:extLst>
      <p:ext uri="{BB962C8B-B14F-4D97-AF65-F5344CB8AC3E}">
        <p14:creationId xmlns:p14="http://schemas.microsoft.com/office/powerpoint/2010/main" val="139173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Approach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spark.textFile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</a:t>
            </a:r>
            <a:r>
              <a:rPr lang="en-US" dirty="0" err="1"/>
              <a:t>inputData</a:t>
            </a:r>
            <a:r>
              <a:rPr lang="en-US" dirty="0" smtClean="0"/>
              <a:t>")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errors = </a:t>
            </a:r>
            <a:r>
              <a:rPr lang="en-US" dirty="0" err="1"/>
              <a:t>lines.filter</a:t>
            </a:r>
            <a:r>
              <a:rPr lang="en-US" dirty="0"/>
              <a:t>(_.</a:t>
            </a:r>
            <a:r>
              <a:rPr lang="en-US" dirty="0" err="1"/>
              <a:t>startsWith</a:t>
            </a:r>
            <a:r>
              <a:rPr lang="en-US" dirty="0"/>
              <a:t>("ERROR"))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detected between </a:t>
            </a:r>
            <a:r>
              <a:rPr lang="en-US" dirty="0" err="1" smtClean="0"/>
              <a:t>errors_php</a:t>
            </a:r>
            <a:r>
              <a:rPr lang="en-US" dirty="0" smtClean="0"/>
              <a:t> and </a:t>
            </a:r>
            <a:r>
              <a:rPr lang="en-US" dirty="0" err="1" smtClean="0"/>
              <a:t>errors_mysql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this point the call to </a:t>
            </a:r>
            <a:r>
              <a:rPr lang="en-US" dirty="0" err="1" smtClean="0"/>
              <a:t>errors.cache</a:t>
            </a:r>
            <a:r>
              <a:rPr lang="en-US" dirty="0" smtClean="0"/>
              <a:t> is injected at the compilation time</a:t>
            </a:r>
            <a:endParaRPr lang="en-US" dirty="0"/>
          </a:p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r>
              <a:rPr lang="en-US" dirty="0" err="1">
                <a:solidFill>
                  <a:srgbClr val="FF0000"/>
                </a:solidFill>
              </a:rPr>
              <a:t>errors.cache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num_error_php</a:t>
            </a:r>
            <a:r>
              <a:rPr lang="en-US" dirty="0"/>
              <a:t> = </a:t>
            </a:r>
            <a:r>
              <a:rPr lang="en-US" dirty="0" err="1"/>
              <a:t>errors.filter</a:t>
            </a:r>
            <a:r>
              <a:rPr lang="en-US" dirty="0"/>
              <a:t>(_.contains("</a:t>
            </a:r>
            <a:r>
              <a:rPr lang="en-US" dirty="0" err="1"/>
              <a:t>php</a:t>
            </a:r>
            <a:r>
              <a:rPr lang="en-US" dirty="0"/>
              <a:t>")).count()</a:t>
            </a:r>
          </a:p>
          <a:p>
            <a:pPr marL="0" indent="0" algn="ctr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num_error_mysql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errors.filter</a:t>
            </a:r>
            <a:r>
              <a:rPr lang="en-US" dirty="0" smtClean="0">
                <a:solidFill>
                  <a:srgbClr val="FF0000"/>
                </a:solidFill>
              </a:rPr>
              <a:t>(_.contains("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>
                <a:solidFill>
                  <a:srgbClr val="FF0000"/>
                </a:solidFill>
              </a:rPr>
              <a:t>")).count()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No need to read </a:t>
            </a:r>
            <a:r>
              <a:rPr lang="en-US" dirty="0" err="1" smtClean="0">
                <a:solidFill>
                  <a:srgbClr val="FF0000"/>
                </a:solidFill>
              </a:rPr>
              <a:t>inputData</a:t>
            </a:r>
            <a:r>
              <a:rPr lang="en-US" dirty="0" smtClean="0">
                <a:solidFill>
                  <a:srgbClr val="FF0000"/>
                </a:solidFill>
              </a:rPr>
              <a:t> again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Introduction to Spark</a:t>
            </a:r>
          </a:p>
          <a:p>
            <a:r>
              <a:rPr lang="en-US" sz="3200" dirty="0" smtClean="0"/>
              <a:t>How Caching works in SPARK</a:t>
            </a:r>
          </a:p>
          <a:p>
            <a:r>
              <a:rPr lang="en-US" sz="3200" dirty="0" smtClean="0"/>
              <a:t>Missed Caching opportunities</a:t>
            </a:r>
          </a:p>
          <a:p>
            <a:r>
              <a:rPr lang="en-US" sz="3200" dirty="0" smtClean="0"/>
              <a:t>How to benefit from Caching</a:t>
            </a:r>
          </a:p>
          <a:p>
            <a:r>
              <a:rPr lang="en-US" sz="3200" dirty="0" smtClean="0"/>
              <a:t>Implementation Aspects</a:t>
            </a:r>
          </a:p>
          <a:p>
            <a:r>
              <a:rPr lang="en-US" sz="3200" dirty="0" smtClean="0"/>
              <a:t>Proposed Approach</a:t>
            </a:r>
            <a:endParaRPr lang="en-US" sz="3200" dirty="0" smtClean="0"/>
          </a:p>
          <a:p>
            <a:r>
              <a:rPr lang="en-US" sz="3200" dirty="0" smtClean="0"/>
              <a:t>Future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53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83355" cy="41013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Fully understand the compilation engine of SPARK framework.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 an algorithm to extract the data-flow dependencies among submitted jobs.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 a tree to prioritize RDDs based on their order and out degree.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and integrate as a module in SPARK.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the performance gains and compare with naïve cache all RDD approach.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90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10" y="2855088"/>
            <a:ext cx="8596668" cy="1320800"/>
          </a:xfrm>
        </p:spPr>
        <p:txBody>
          <a:bodyPr/>
          <a:lstStyle/>
          <a:p>
            <a:pPr algn="ctr"/>
            <a:r>
              <a:rPr lang="en-US" sz="6000" dirty="0" smtClean="0"/>
              <a:t>Thanks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0110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Introduction to SPARK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It extends the MapReduce model of Hadoop Framework to better support two common classes of batch and analytics applications:</a:t>
            </a:r>
          </a:p>
          <a:p>
            <a:pPr lvl="1"/>
            <a:r>
              <a:rPr lang="en-US" altLang="zh-CN" sz="2200" dirty="0" smtClean="0"/>
              <a:t>Iterative </a:t>
            </a:r>
            <a:r>
              <a:rPr lang="en-US" altLang="zh-CN" sz="2200" dirty="0"/>
              <a:t>algorithms (machine learning, </a:t>
            </a:r>
            <a:r>
              <a:rPr lang="en-US" altLang="zh-CN" sz="2200" dirty="0" smtClean="0"/>
              <a:t>graph)</a:t>
            </a:r>
          </a:p>
          <a:p>
            <a:pPr lvl="1"/>
            <a:r>
              <a:rPr lang="en-US" altLang="zh-CN" sz="2200" dirty="0" smtClean="0"/>
              <a:t>Interactive </a:t>
            </a:r>
            <a:r>
              <a:rPr lang="en-US" altLang="zh-CN" sz="2200" dirty="0"/>
              <a:t>data </a:t>
            </a:r>
            <a:r>
              <a:rPr lang="en-US" altLang="zh-CN" sz="2200" dirty="0" smtClean="0"/>
              <a:t>mining</a:t>
            </a:r>
            <a:endParaRPr lang="en-US" altLang="zh-CN" sz="2800" dirty="0"/>
          </a:p>
          <a:p>
            <a:r>
              <a:rPr lang="en-US" altLang="zh-CN" sz="2400" dirty="0" smtClean="0"/>
              <a:t>Enhance programmability:</a:t>
            </a:r>
          </a:p>
          <a:p>
            <a:pPr lvl="1"/>
            <a:r>
              <a:rPr lang="en-US" altLang="zh-CN" sz="2200" dirty="0" smtClean="0"/>
              <a:t>Integrates </a:t>
            </a:r>
            <a:r>
              <a:rPr lang="en-US" altLang="zh-CN" sz="2200" dirty="0"/>
              <a:t>into Scala programming </a:t>
            </a:r>
            <a:r>
              <a:rPr lang="en-US" altLang="zh-CN" sz="2200" dirty="0" smtClean="0"/>
              <a:t>language.</a:t>
            </a:r>
          </a:p>
          <a:p>
            <a:pPr lvl="1"/>
            <a:r>
              <a:rPr lang="en-US" altLang="zh-CN" sz="2200" dirty="0" smtClean="0"/>
              <a:t> </a:t>
            </a:r>
            <a:r>
              <a:rPr lang="en-US" altLang="zh-CN" sz="2200" dirty="0"/>
              <a:t>Allow interactive use from Scala interpreter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434" y="1832497"/>
            <a:ext cx="8229600" cy="4525963"/>
          </a:xfrm>
        </p:spPr>
        <p:txBody>
          <a:bodyPr/>
          <a:lstStyle/>
          <a:p>
            <a:r>
              <a:rPr lang="en-US" altLang="zh-CN" sz="2400" dirty="0" smtClean="0"/>
              <a:t>Most current cluster programming models are based on directed acyclic data flow from stable storage to stable storage</a:t>
            </a:r>
          </a:p>
          <a:p>
            <a:r>
              <a:rPr lang="en-US" altLang="zh-CN" sz="2400" dirty="0"/>
              <a:t>C</a:t>
            </a:r>
            <a:r>
              <a:rPr lang="en-US" altLang="zh-CN" sz="2400" dirty="0" smtClean="0"/>
              <a:t>urrent frameworks 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nd apps </a:t>
            </a:r>
            <a:r>
              <a:rPr lang="en-US" altLang="zh-CN" sz="2400" dirty="0"/>
              <a:t>reload data from stable storage on each </a:t>
            </a:r>
            <a:r>
              <a:rPr lang="en-US" altLang="zh-CN" sz="2400" dirty="0" smtClean="0"/>
              <a:t>query execution.</a:t>
            </a:r>
            <a:endParaRPr lang="zh-CN" altLang="en-US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96" y="3993266"/>
            <a:ext cx="6848475" cy="250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169805" y="4346097"/>
            <a:ext cx="7704856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Benefits of data flow: </a:t>
            </a:r>
            <a:r>
              <a:rPr lang="en-US" altLang="zh-CN" sz="3200" dirty="0">
                <a:solidFill>
                  <a:schemeClr val="tx1"/>
                </a:solidFill>
              </a:rPr>
              <a:t>runtime can decide where to run tasks and can automatically recover from failures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63516" y="5116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b="1" dirty="0" smtClean="0"/>
              <a:t>Introduction to SPARK</a:t>
            </a:r>
          </a:p>
          <a:p>
            <a:pPr algn="ctr"/>
            <a:r>
              <a:rPr lang="en-US" altLang="zh-CN" sz="4800" b="1" dirty="0" smtClean="0"/>
              <a:t>Problem and Motivation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001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664" y="1984946"/>
            <a:ext cx="8229600" cy="4288532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Introduce </a:t>
            </a:r>
            <a:r>
              <a:rPr lang="en-US" altLang="zh-CN" sz="2200" b="1" dirty="0" smtClean="0"/>
              <a:t>Resilient Distributed </a:t>
            </a:r>
            <a:r>
              <a:rPr lang="en-US" altLang="zh-CN" sz="2200" b="1" dirty="0"/>
              <a:t>Datasets (RDDs</a:t>
            </a:r>
            <a:r>
              <a:rPr lang="en-US" altLang="zh-CN" sz="2200" b="1" dirty="0" smtClean="0"/>
              <a:t>).</a:t>
            </a:r>
          </a:p>
          <a:p>
            <a:r>
              <a:rPr lang="en-US" altLang="zh-CN" sz="2200" dirty="0" smtClean="0"/>
              <a:t>RDDs allow applications to keep working sets in memory for efficient reuse within a single lineage.</a:t>
            </a:r>
            <a:endParaRPr lang="en-US" altLang="zh-CN" sz="2200" dirty="0"/>
          </a:p>
          <a:p>
            <a:r>
              <a:rPr lang="en-US" altLang="zh-CN" sz="2200" dirty="0" smtClean="0"/>
              <a:t>RDD </a:t>
            </a:r>
            <a:r>
              <a:rPr lang="en-US" altLang="zh-CN" sz="2200" dirty="0" smtClean="0"/>
              <a:t>is has the following characteristics:</a:t>
            </a:r>
          </a:p>
          <a:p>
            <a:pPr lvl="1"/>
            <a:r>
              <a:rPr lang="en-US" altLang="zh-CN" sz="1800" dirty="0"/>
              <a:t>Immutable collections of objects spread across a cluster</a:t>
            </a:r>
          </a:p>
          <a:p>
            <a:pPr lvl="1"/>
            <a:r>
              <a:rPr lang="en-US" altLang="zh-CN" sz="1800" dirty="0"/>
              <a:t>Built through parallel </a:t>
            </a:r>
            <a:r>
              <a:rPr lang="en-US" altLang="zh-CN" sz="1800" i="1" dirty="0"/>
              <a:t>transformations</a:t>
            </a:r>
            <a:r>
              <a:rPr lang="en-US" altLang="zh-CN" sz="1800" dirty="0"/>
              <a:t> (</a:t>
            </a:r>
            <a:r>
              <a:rPr lang="en-US" altLang="zh-CN" sz="1800" i="1" dirty="0"/>
              <a:t>map, filter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Automatically rebuilt on </a:t>
            </a:r>
            <a:r>
              <a:rPr lang="en-US" altLang="zh-CN" sz="1800" dirty="0" smtClean="0"/>
              <a:t>failure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Controllable </a:t>
            </a:r>
            <a:r>
              <a:rPr lang="en-US" altLang="zh-CN" sz="1800" i="1" dirty="0">
                <a:solidFill>
                  <a:srgbClr val="FF0000"/>
                </a:solidFill>
              </a:rPr>
              <a:t>persistence</a:t>
            </a:r>
            <a:r>
              <a:rPr lang="en-US" altLang="zh-CN" sz="1800" dirty="0">
                <a:solidFill>
                  <a:srgbClr val="FF0000"/>
                </a:solidFill>
              </a:rPr>
              <a:t> (e.g. caching in RAM) for </a:t>
            </a:r>
            <a:r>
              <a:rPr lang="en-US" altLang="zh-CN" sz="1800" dirty="0" smtClean="0">
                <a:solidFill>
                  <a:srgbClr val="FF0000"/>
                </a:solidFill>
              </a:rPr>
              <a:t>reuse</a:t>
            </a:r>
          </a:p>
          <a:p>
            <a:r>
              <a:rPr lang="en-US" altLang="zh-CN" sz="2200" dirty="0"/>
              <a:t>Retain the attractive properties of MapReduce</a:t>
            </a:r>
          </a:p>
          <a:p>
            <a:pPr lvl="1"/>
            <a:r>
              <a:rPr lang="en-US" altLang="zh-CN" sz="2000" dirty="0"/>
              <a:t>Fault tolerance, data locality, </a:t>
            </a:r>
            <a:r>
              <a:rPr lang="en-US" altLang="zh-CN" sz="2000" dirty="0" smtClean="0"/>
              <a:t>scalability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endParaRPr lang="en-US" altLang="zh-CN" sz="1800" dirty="0"/>
          </a:p>
          <a:p>
            <a:pPr lvl="1"/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43596" y="4135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b="1" dirty="0" smtClean="0"/>
              <a:t>Introduction to SPARK</a:t>
            </a:r>
          </a:p>
          <a:p>
            <a:pPr algn="ctr"/>
            <a:r>
              <a:rPr lang="en-US" altLang="zh-CN" sz="4800" b="1" dirty="0" smtClean="0"/>
              <a:t>Solution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008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 smtClean="0"/>
              <a:t>Caching Works </a:t>
            </a:r>
            <a:r>
              <a:rPr lang="en-US" dirty="0" smtClean="0"/>
              <a:t>in </a:t>
            </a:r>
            <a:r>
              <a:rPr lang="en-US" dirty="0" smtClean="0"/>
              <a:t>SPARK</a:t>
            </a:r>
            <a:br>
              <a:rPr lang="en-US" dirty="0" smtClean="0"/>
            </a:br>
            <a:r>
              <a:rPr lang="en-US" dirty="0" smtClean="0"/>
              <a:t>Lazy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Most RDD operations are </a:t>
            </a:r>
            <a:r>
              <a:rPr lang="en-US" sz="2200" dirty="0" smtClean="0">
                <a:solidFill>
                  <a:srgbClr val="FF0000"/>
                </a:solidFill>
              </a:rPr>
              <a:t>lazy</a:t>
            </a:r>
            <a:r>
              <a:rPr lang="en-US" sz="2200" dirty="0" smtClean="0"/>
              <a:t> (</a:t>
            </a:r>
            <a:r>
              <a:rPr lang="en-US" sz="2200" dirty="0" err="1" smtClean="0"/>
              <a:t>i.e</a:t>
            </a:r>
            <a:r>
              <a:rPr lang="en-US" sz="2200" dirty="0" smtClean="0"/>
              <a:t>, execution is delayed)</a:t>
            </a:r>
          </a:p>
          <a:p>
            <a:r>
              <a:rPr lang="en-US" sz="2200" dirty="0" smtClean="0"/>
              <a:t>RDD is </a:t>
            </a:r>
            <a:r>
              <a:rPr lang="en-US" sz="2200" dirty="0"/>
              <a:t>a description of a series of </a:t>
            </a:r>
            <a:r>
              <a:rPr lang="en-US" sz="2200" dirty="0" smtClean="0"/>
              <a:t>operations.</a:t>
            </a:r>
          </a:p>
          <a:p>
            <a:r>
              <a:rPr lang="en-US" sz="2200" dirty="0" smtClean="0"/>
              <a:t>No data manipulation is carried out until an “</a:t>
            </a:r>
            <a:r>
              <a:rPr lang="en-US" sz="2200" b="1" u="sng" dirty="0" smtClean="0"/>
              <a:t>ACTION</a:t>
            </a:r>
            <a:r>
              <a:rPr lang="en-US" sz="2200" dirty="0" smtClean="0"/>
              <a:t>” is called.</a:t>
            </a:r>
          </a:p>
          <a:p>
            <a:r>
              <a:rPr lang="en-US" sz="2200" dirty="0" smtClean="0"/>
              <a:t>The following code is RDD that does ”</a:t>
            </a:r>
            <a:r>
              <a:rPr lang="en-US" sz="2200" b="1" u="sng" dirty="0" smtClean="0"/>
              <a:t>NOTHING</a:t>
            </a:r>
            <a:r>
              <a:rPr lang="en-US" sz="2200" dirty="0" smtClean="0"/>
              <a:t>”: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smtClean="0"/>
              <a:t>IF an action is called, the file is read and action executes: 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98" y="4224759"/>
            <a:ext cx="6794339" cy="555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21" y="5477981"/>
            <a:ext cx="4305782" cy="5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Caching Works in </a:t>
            </a:r>
            <a:r>
              <a:rPr lang="en-US" dirty="0" smtClean="0"/>
              <a:t>SPARK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Actions: any RDD operation </a:t>
            </a:r>
            <a:r>
              <a:rPr lang="en-US" sz="2200" dirty="0"/>
              <a:t>that require observing the contents of the </a:t>
            </a:r>
            <a:r>
              <a:rPr lang="en-US" sz="2200" dirty="0" smtClean="0"/>
              <a:t>data and hence </a:t>
            </a:r>
            <a:r>
              <a:rPr lang="en-US" sz="2200" dirty="0"/>
              <a:t>cannot be </a:t>
            </a:r>
            <a:r>
              <a:rPr lang="en-US" sz="2200" dirty="0">
                <a:solidFill>
                  <a:srgbClr val="FF0000"/>
                </a:solidFill>
              </a:rPr>
              <a:t>lazy</a:t>
            </a:r>
            <a:r>
              <a:rPr lang="en-US" sz="2200" dirty="0" smtClean="0"/>
              <a:t>.</a:t>
            </a:r>
          </a:p>
          <a:p>
            <a:r>
              <a:rPr lang="en-US" sz="2200" b="1" u="sng" dirty="0" smtClean="0"/>
              <a:t>Count</a:t>
            </a:r>
            <a:r>
              <a:rPr lang="en-US" sz="2200" dirty="0" smtClean="0"/>
              <a:t>: </a:t>
            </a:r>
            <a:r>
              <a:rPr lang="en-US" sz="2400" dirty="0"/>
              <a:t>the file needs to be </a:t>
            </a:r>
            <a:r>
              <a:rPr lang="en-US" sz="2400" dirty="0" smtClean="0"/>
              <a:t>read to count the </a:t>
            </a:r>
            <a:r>
              <a:rPr lang="en-US" sz="2400" dirty="0"/>
              <a:t>number of lines in the </a:t>
            </a:r>
            <a:r>
              <a:rPr lang="en-US" sz="2400" dirty="0" smtClean="0"/>
              <a:t>file.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625" y="3963227"/>
            <a:ext cx="9458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What if you call </a:t>
            </a:r>
            <a:r>
              <a:rPr lang="en-US" sz="3600" b="1" dirty="0" err="1">
                <a:solidFill>
                  <a:srgbClr val="FF0000"/>
                </a:solidFill>
              </a:rPr>
              <a:t>textFile.count</a:t>
            </a:r>
            <a:r>
              <a:rPr lang="en-US" sz="3600" b="1" dirty="0">
                <a:solidFill>
                  <a:srgbClr val="FF0000"/>
                </a:solidFill>
              </a:rPr>
              <a:t> again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/>
              <a:t> The </a:t>
            </a:r>
            <a:r>
              <a:rPr lang="en-US" sz="3600" dirty="0"/>
              <a:t>file will be read and counted again. </a:t>
            </a:r>
            <a:endParaRPr lang="en-US" sz="3600" dirty="0" smtClean="0"/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RDD is not </a:t>
            </a:r>
            <a:r>
              <a:rPr lang="en-US" sz="3600" dirty="0" smtClean="0">
                <a:solidFill>
                  <a:srgbClr val="FF0000"/>
                </a:solidFill>
              </a:rPr>
              <a:t>data hence nothing </a:t>
            </a:r>
            <a:r>
              <a:rPr lang="en-US" sz="3600" dirty="0">
                <a:solidFill>
                  <a:srgbClr val="FF0000"/>
                </a:solidFill>
              </a:rPr>
              <a:t>is stored. 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Caching </a:t>
            </a:r>
            <a:r>
              <a:rPr lang="en-US" dirty="0" smtClean="0"/>
              <a:t>Works </a:t>
            </a:r>
            <a:r>
              <a:rPr lang="en-US" dirty="0"/>
              <a:t>in </a:t>
            </a:r>
            <a:r>
              <a:rPr lang="en-US" dirty="0" smtClean="0"/>
              <a:t>SPARK</a:t>
            </a:r>
            <a:br>
              <a:rPr lang="en-US" dirty="0" smtClean="0"/>
            </a:br>
            <a:r>
              <a:rPr lang="en-US" dirty="0" smtClean="0"/>
              <a:t>Cache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SPARK Framework has caching statement to cache an RDD in memory.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Now, the execution is same as before, “</a:t>
            </a:r>
            <a:r>
              <a:rPr lang="en-US" sz="2200" b="1" dirty="0" smtClean="0"/>
              <a:t>NOTHING</a:t>
            </a:r>
            <a:r>
              <a:rPr lang="en-US" sz="2200" dirty="0" smtClean="0"/>
              <a:t>” is executed.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textFile.cache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200" dirty="0"/>
              <a:t>is </a:t>
            </a:r>
            <a:r>
              <a:rPr lang="en-US" sz="2200" dirty="0" smtClean="0"/>
              <a:t>also a </a:t>
            </a:r>
            <a:r>
              <a:rPr lang="en-US" sz="2200" dirty="0" smtClean="0">
                <a:solidFill>
                  <a:srgbClr val="FF0000"/>
                </a:solidFill>
              </a:rPr>
              <a:t>lazy</a:t>
            </a:r>
            <a:r>
              <a:rPr lang="en-US" sz="2200" dirty="0" smtClean="0"/>
              <a:t> operation</a:t>
            </a:r>
          </a:p>
          <a:p>
            <a:r>
              <a:rPr lang="en-US" sz="2200" dirty="0" smtClean="0"/>
              <a:t>What happens when first call to </a:t>
            </a:r>
            <a:r>
              <a:rPr lang="en-US" sz="2400" b="1" dirty="0" err="1" smtClean="0">
                <a:solidFill>
                  <a:srgbClr val="FF0000"/>
                </a:solidFill>
              </a:rPr>
              <a:t>textFile.count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is called.</a:t>
            </a:r>
          </a:p>
          <a:p>
            <a:r>
              <a:rPr lang="en-US" sz="2200" dirty="0" smtClean="0"/>
              <a:t>Now, </a:t>
            </a:r>
            <a:r>
              <a:rPr lang="en-US" sz="2400" dirty="0" smtClean="0"/>
              <a:t>the </a:t>
            </a:r>
            <a:r>
              <a:rPr lang="en-US" sz="2400" dirty="0"/>
              <a:t>file will be loaded, cached, and counted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All subsequent calls to </a:t>
            </a:r>
            <a:r>
              <a:rPr lang="en-US" sz="2400" b="1" dirty="0" err="1" smtClean="0">
                <a:solidFill>
                  <a:srgbClr val="FF0000"/>
                </a:solidFill>
              </a:rPr>
              <a:t>textFile.count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will use the cached version of the file.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54" y="2639031"/>
            <a:ext cx="7211028" cy="7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Caching Works in SPARK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Important Notes about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cache behavior depends on the available memory. </a:t>
            </a:r>
            <a:endParaRPr lang="en-US" sz="22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the file does not fit in the memory, </a:t>
            </a:r>
            <a:r>
              <a:rPr lang="en-US" sz="2000" dirty="0" smtClean="0"/>
              <a:t>then </a:t>
            </a:r>
            <a:r>
              <a:rPr lang="en-US" sz="2000" dirty="0" err="1">
                <a:solidFill>
                  <a:srgbClr val="FF0000"/>
                </a:solidFill>
              </a:rPr>
              <a:t>textFile.count</a:t>
            </a:r>
            <a:r>
              <a:rPr lang="en-US" sz="2000" dirty="0"/>
              <a:t> will fall back to the usual behavior and re-read the file.</a:t>
            </a:r>
          </a:p>
          <a:p>
            <a:r>
              <a:rPr lang="en-US" sz="2200" dirty="0" smtClean="0"/>
              <a:t>SPARK also assumes </a:t>
            </a:r>
            <a:r>
              <a:rPr lang="en-US" sz="2200" dirty="0"/>
              <a:t>the file will never change. </a:t>
            </a:r>
            <a:endParaRPr lang="en-US" sz="22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reads the file at an arbitrary point in time and may re-read parts of it as necessary later.</a:t>
            </a:r>
          </a:p>
          <a:p>
            <a:r>
              <a:rPr lang="en-US" sz="2200" dirty="0" smtClean="0"/>
              <a:t>To handle changes/writes a new RDD </a:t>
            </a:r>
            <a:r>
              <a:rPr lang="en-US" sz="2200" dirty="0" smtClean="0">
                <a:solidFill>
                  <a:srgbClr val="FF0000"/>
                </a:solidFill>
              </a:rPr>
              <a:t>(immutable) </a:t>
            </a:r>
            <a:r>
              <a:rPr lang="en-US" sz="2200" dirty="0" smtClean="0"/>
              <a:t>is created</a:t>
            </a:r>
          </a:p>
          <a:p>
            <a:pPr lvl="1"/>
            <a:r>
              <a:rPr lang="en-US" sz="2000" dirty="0" smtClean="0"/>
              <a:t>Simply by creating </a:t>
            </a:r>
            <a:r>
              <a:rPr lang="en-US" sz="2000" dirty="0"/>
              <a:t>a new file </a:t>
            </a:r>
            <a:r>
              <a:rPr lang="en-US" sz="2000" dirty="0" smtClean="0"/>
              <a:t>with </a:t>
            </a:r>
            <a:r>
              <a:rPr lang="en-US" sz="2000" dirty="0"/>
              <a:t>a new name </a:t>
            </a:r>
            <a:r>
              <a:rPr lang="en-US" sz="2000" dirty="0" smtClean="0">
                <a:solidFill>
                  <a:srgbClr val="FF0000"/>
                </a:solidFill>
              </a:rPr>
              <a:t>(textFile1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whenever </a:t>
            </a:r>
            <a:r>
              <a:rPr lang="en-US" sz="2000" dirty="0"/>
              <a:t>you have new data, then load it as a new RDD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8300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1326</Words>
  <Application>Microsoft Macintosh PowerPoint</Application>
  <PresentationFormat>Widescreen</PresentationFormat>
  <Paragraphs>160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DengXian</vt:lpstr>
      <vt:lpstr>Tahoma</vt:lpstr>
      <vt:lpstr>Trebuchet MS</vt:lpstr>
      <vt:lpstr>Wingdings 3</vt:lpstr>
      <vt:lpstr>华文新魏</vt:lpstr>
      <vt:lpstr>方正姚体</vt:lpstr>
      <vt:lpstr>Arial</vt:lpstr>
      <vt:lpstr>Facet</vt:lpstr>
      <vt:lpstr>Cashing Opportunities in SPARK Framework</vt:lpstr>
      <vt:lpstr>Outline</vt:lpstr>
      <vt:lpstr>Introduction to SPARK</vt:lpstr>
      <vt:lpstr>PowerPoint Presentation</vt:lpstr>
      <vt:lpstr>PowerPoint Presentation</vt:lpstr>
      <vt:lpstr>How Caching Works in SPARK Lazy Execution</vt:lpstr>
      <vt:lpstr>How Caching Works in SPARK Actions</vt:lpstr>
      <vt:lpstr>How Caching Works in SPARK Cache statement</vt:lpstr>
      <vt:lpstr>How Caching Works in SPARK Important Notes about Caching</vt:lpstr>
      <vt:lpstr>Missed Caching Opportunities When Caching is useful</vt:lpstr>
      <vt:lpstr>Missed Caching Opportunities Adding Explicit Call to Cache</vt:lpstr>
      <vt:lpstr>How to Benefit from Caching Programmers </vt:lpstr>
      <vt:lpstr>How to Benefit from Caching The right way</vt:lpstr>
      <vt:lpstr>Implementation Aspects Current state</vt:lpstr>
      <vt:lpstr>Implementation Aspects The right way</vt:lpstr>
      <vt:lpstr>Proposed Approach Static Analysis</vt:lpstr>
      <vt:lpstr>Proposed Approach System Design</vt:lpstr>
      <vt:lpstr>Proposed Approach Example</vt:lpstr>
      <vt:lpstr>Proposed Approach Example</vt:lpstr>
      <vt:lpstr>Future Work</vt:lpstr>
      <vt:lpstr>Thanks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Cashing Opportunities in SPARK Framework</dc:title>
  <dc:creator>Ahmed MOHAMED ABDELMONIEM SAYED</dc:creator>
  <cp:lastModifiedBy>Ahmed MOHAMED ABDELMONIEM SAYED</cp:lastModifiedBy>
  <cp:revision>43</cp:revision>
  <dcterms:created xsi:type="dcterms:W3CDTF">2016-11-22T12:59:01Z</dcterms:created>
  <dcterms:modified xsi:type="dcterms:W3CDTF">2016-11-25T07:12:22Z</dcterms:modified>
</cp:coreProperties>
</file>