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lvl="0">
      <a:defRPr lang="x-none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99199-CF3E-4A87-BF23-8BB8EFA374DF}">
  <a:tblStyle styleId="{8CE99199-CF3E-4A87-BF23-8BB8EFA374DF}" styleName="Table_٠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AF5"/>
          </a:solidFill>
        </a:fill>
      </a:tcStyle>
    </a:wholeTbl>
    <a:band1H>
      <a:tcTxStyle/>
      <a:tcStyle>
        <a:tcBdr/>
        <a:fill>
          <a:solidFill>
            <a:srgbClr val="F8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766CC-99BC-41F0-A601-CA3CEFFC0B9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94CD9-8D26-4D60-BD35-D3EFA1AB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94CD9-8D26-4D60-BD35-D3EFA1AB07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"/>
          <p:cNvGraphicFramePr/>
          <p:nvPr>
            <p:extLst>
              <p:ext uri="{D42A27DB-BD31-4B8C-83A1-F6EECF244321}">
                <p14:modId xmlns:p14="http://schemas.microsoft.com/office/powerpoint/2010/main" val="1896876167"/>
              </p:ext>
            </p:extLst>
          </p:nvPr>
        </p:nvGraphicFramePr>
        <p:xfrm>
          <a:off x="0" y="1"/>
          <a:ext cx="5586984" cy="3912827"/>
        </p:xfrm>
        <a:graphic>
          <a:graphicData uri="http://schemas.openxmlformats.org/drawingml/2006/table">
            <a:tbl>
              <a:tblPr firstRow="1" bandRow="1">
                <a:noFill/>
                <a:tableStyleId>{8CE99199-CF3E-4A87-BF23-8BB8EFA374DF}</a:tableStyleId>
              </a:tblPr>
              <a:tblGrid>
                <a:gridCol w="558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6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endParaRPr sz="11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639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defRPr sz="1400" u="none" strike="noStrike" cap="none"/>
                      </a:pPr>
                      <a:r>
                        <a:rPr lang="en-US" sz="900" b="1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Id: </a:t>
                      </a:r>
                      <a:r>
                        <a:rPr lang="en-US" sz="900" b="1" dirty="0" err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size_t</a:t>
                      </a:r>
                      <a:endParaRPr lang="en-US" sz="900" b="1" dirty="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285750" marR="0" lvl="0" indent="-28575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defRPr sz="1400" u="none" strike="noStrike" cap="none"/>
                      </a:pPr>
                      <a:r>
                        <a:rPr lang="en-US" sz="900" b="1" dirty="0" err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First_name</a:t>
                      </a:r>
                      <a:r>
                        <a:rPr lang="en-US" sz="900" b="1" u="none" strike="noStrike" cap="none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</a:t>
                      </a:r>
                      <a:r>
                        <a:rPr lang="en-US" sz="900" b="1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 </a:t>
                      </a:r>
                      <a:endParaRPr sz="900" b="1" u="none" strike="noStrike" cap="none" dirty="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285750" marR="0" lvl="0" indent="-28575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defRPr sz="1400" u="none" strike="noStrike" cap="none"/>
                      </a:pPr>
                      <a:r>
                        <a:rPr lang="en-US" sz="900" b="1" dirty="0" err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Last_</a:t>
                      </a:r>
                      <a:r>
                        <a:rPr lang="en-US" sz="900" b="1" u="none" strike="noStrike" cap="none" dirty="0" err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name</a:t>
                      </a:r>
                      <a:r>
                        <a:rPr lang="en-US" sz="900" b="1" u="none" strike="noStrike" cap="none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string</a:t>
                      </a:r>
                      <a:endParaRPr sz="900" b="1" u="none" strike="noStrike" cap="none" dirty="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Candara"/>
                        <a:buChar char="-"/>
                        <a:tabLst/>
                        <a:defRPr sz="1400" u="none" strike="noStrike" cap="none"/>
                      </a:pPr>
                      <a:r>
                        <a:rPr lang="en-US" sz="900" b="1" dirty="0" err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Phone_nums</a:t>
                      </a:r>
                      <a:r>
                        <a:rPr lang="en-US" sz="900" b="1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</a:t>
                      </a: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Array&lt;string&gt;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Candara"/>
                        <a:buChar char="-"/>
                        <a:tabLst/>
                        <a:defRPr sz="1400" u="none" strike="noStrike" cap="none"/>
                      </a:pPr>
                      <a:r>
                        <a:rPr lang="en-US" sz="900" b="1" dirty="0" err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Email_nums</a:t>
                      </a:r>
                      <a:r>
                        <a:rPr lang="en-US" sz="900" b="1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</a:t>
                      </a: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Array&lt;string&gt;</a:t>
                      </a:r>
                      <a:endParaRPr sz="900" b="1" dirty="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tabLst/>
                        <a:defRPr sz="1400" u="none" strike="noStrike" cap="none"/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Classification </a:t>
                      </a:r>
                      <a:r>
                        <a:rPr lang="en-US" sz="900" b="1" u="none" strike="noStrike" cap="none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 string</a:t>
                      </a:r>
                      <a:endParaRPr sz="9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tabLst/>
                        <a:defRPr sz="1400" u="none" strike="noStrike" cap="none"/>
                      </a:pPr>
                      <a:r>
                        <a:rPr lang="en-US" sz="9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favorite</a:t>
                      </a:r>
                      <a:r>
                        <a:rPr lang="en-US" sz="900" b="1" u="none" strike="noStrike" cap="none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</a:t>
                      </a:r>
                      <a:r>
                        <a:rPr lang="en-US" sz="900" b="1" u="none" strike="noStrike" cap="none" dirty="0" err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size_t</a:t>
                      </a:r>
                      <a:endParaRPr lang="en-US" sz="900" b="1" u="none" strike="noStrike" cap="none" dirty="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tabLst/>
                        <a:defRPr sz="1400" u="none" strike="noStrike" cap="none"/>
                      </a:pPr>
                      <a:r>
                        <a:rPr lang="en-US" sz="900" b="1" u="none" strike="noStrike" cap="none" dirty="0">
                          <a:latin typeface="Candara"/>
                          <a:sym typeface="Candara"/>
                        </a:rPr>
                        <a:t>Ad: address</a:t>
                      </a:r>
                      <a:endParaRPr sz="900" dirty="0"/>
                    </a:p>
                    <a:p>
                      <a:pPr marL="0" marR="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400" b="1" u="none" strike="noStrike" cap="none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-------------------------------------------------------------------------------------</a:t>
                      </a:r>
                      <a:endParaRPr sz="1400" dirty="0"/>
                    </a:p>
                    <a:p>
                      <a:r>
                        <a:rPr lang="en-US" sz="1000" b="1" u="none" strike="noStrike" cap="none" dirty="0">
                          <a:solidFill>
                            <a:schemeClr val="tx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 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 person() : id(0),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first_name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(""),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last_name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(""), classification(""), favorite(0), ad()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u="none" strike="noStrike" cap="none" dirty="0">
                          <a:solidFill>
                            <a:schemeClr val="tx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 person(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size_t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 id, string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f_n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, string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l_n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, Array&lt;string&gt;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p_nums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, Array&lt;string&gt;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e_nums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, string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cla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, </a:t>
                      </a:r>
                      <a:r>
                        <a:rPr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size_t</a:t>
                      </a:r>
                      <a:r>
                        <a:rPr lang="en-US" sz="1000" b="1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 fav, address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u="none" strike="noStrike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 </a:t>
                      </a:r>
                      <a:r>
                        <a:rPr lang="en-US" sz="10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get_address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ndara"/>
                          <a:ea typeface="Neue Haas Grotesk Text Pro"/>
                          <a:cs typeface="Neue Haas Grotesk Text Pro"/>
                          <a:sym typeface="Candara"/>
                        </a:rPr>
                        <a:t>: address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ndara"/>
                          <a:ea typeface="Neue Haas Grotesk Text Pro"/>
                          <a:cs typeface="Neue Haas Grotesk Text Pro"/>
                          <a:sym typeface="Candara"/>
                        </a:rPr>
                        <a:t>+ 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print():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is_fav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Update():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get_f_n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get_p_n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get_e_n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get_l_n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get_classify</a:t>
                      </a:r>
                      <a:r>
                        <a:rPr lang="en-US" sz="10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string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56;p1"/>
          <p:cNvSpPr/>
          <p:nvPr/>
        </p:nvSpPr>
        <p:spPr>
          <a:xfrm>
            <a:off x="8534071" y="5163126"/>
            <a:ext cx="433474" cy="460800"/>
          </a:xfrm>
          <a:prstGeom prst="diamond">
            <a:avLst/>
          </a:prstGeom>
          <a:noFill/>
          <a:ln w="2857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" name="Google Shape;58;p1"/>
          <p:cNvGraphicFramePr/>
          <p:nvPr>
            <p:extLst>
              <p:ext uri="{D42A27DB-BD31-4B8C-83A1-F6EECF244321}">
                <p14:modId xmlns:p14="http://schemas.microsoft.com/office/powerpoint/2010/main" val="1942964740"/>
              </p:ext>
            </p:extLst>
          </p:nvPr>
        </p:nvGraphicFramePr>
        <p:xfrm>
          <a:off x="3741550" y="3929052"/>
          <a:ext cx="4794784" cy="2928948"/>
        </p:xfrm>
        <a:graphic>
          <a:graphicData uri="http://schemas.openxmlformats.org/drawingml/2006/table">
            <a:tbl>
              <a:tblPr firstRow="1" bandRow="1">
                <a:noFill/>
                <a:tableStyleId>{8CE99199-CF3E-4A87-BF23-8BB8EFA374DF}</a:tableStyleId>
              </a:tblPr>
              <a:tblGrid>
                <a:gridCol w="479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83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tabLst/>
                        <a:defRPr sz="1400" u="none" strike="noStrike" cap="none"/>
                      </a:pPr>
                      <a:r>
                        <a:rPr lang="en-US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per1</a:t>
                      </a: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Array&lt;person&gt;</a:t>
                      </a:r>
                      <a:endParaRPr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ndara"/>
                        <a:buChar char="-"/>
                        <a:tabLst/>
                        <a:defRPr sz="1400" u="none" strike="noStrike" cap="none"/>
                      </a:pPr>
                      <a:r>
                        <a:rPr lang="en-US" sz="1400" b="0" i="0" u="none" strike="noStrike" kern="1200" cap="none" dirty="0" err="1">
                          <a:solidFill>
                            <a:schemeClr val="dk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next_id</a:t>
                      </a: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: </a:t>
                      </a:r>
                      <a:r>
                        <a:rPr lang="en-US" sz="1600" b="1" u="none" strike="noStrike" cap="none" dirty="0" err="1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size_t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-----------------------------------------------------------------------------------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600" b="1" u="none" strike="noStrike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 </a:t>
                      </a:r>
                      <a:r>
                        <a:rPr lang="en-US" sz="14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get_data</a:t>
                      </a:r>
                      <a:r>
                        <a:rPr lang="en-US" sz="16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ndara"/>
                          <a:ea typeface="Neue Haas Grotesk Text Pro"/>
                          <a:cs typeface="Neue Haas Grotesk Text Pro"/>
                          <a:sym typeface="Candara"/>
                        </a:rPr>
                        <a:t>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6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ndara"/>
                          <a:ea typeface="Neue Haas Grotesk Text Pro"/>
                          <a:cs typeface="Neue Haas Grotesk Text Pro"/>
                          <a:sym typeface="Candara"/>
                        </a:rPr>
                        <a:t>+ </a:t>
                      </a:r>
                      <a:r>
                        <a:rPr lang="en-US" sz="14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print_all</a:t>
                      </a:r>
                      <a:r>
                        <a:rPr lang="en-US" sz="14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4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4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get_contact_size</a:t>
                      </a:r>
                      <a:r>
                        <a:rPr lang="en-US" sz="14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</a:t>
                      </a:r>
                      <a:r>
                        <a:rPr lang="en-US" sz="14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size_t</a:t>
                      </a:r>
                      <a:endParaRPr lang="en-US" sz="1400" b="1" i="0" u="none" strike="noStrike" kern="1200" cap="non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Neue Haas Grotesk Text Pro"/>
                        <a:ea typeface="Neue Haas Grotesk Text Pro"/>
                        <a:cs typeface="Neue Haas Grotesk Text Pr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4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400" b="1" i="0" u="none" strike="noStrike" kern="1200" cap="none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get_person</a:t>
                      </a:r>
                      <a:r>
                        <a:rPr lang="en-US" sz="14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(): person&amp;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4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Delete_():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400" b="1" i="0" u="none" strike="noStrike" kern="1200" cap="non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reverse(): void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Google Shape;59;p1"/>
          <p:cNvGraphicFramePr/>
          <p:nvPr>
            <p:extLst>
              <p:ext uri="{D42A27DB-BD31-4B8C-83A1-F6EECF244321}">
                <p14:modId xmlns:p14="http://schemas.microsoft.com/office/powerpoint/2010/main" val="4261034706"/>
              </p:ext>
            </p:extLst>
          </p:nvPr>
        </p:nvGraphicFramePr>
        <p:xfrm>
          <a:off x="5998464" y="53911"/>
          <a:ext cx="6193536" cy="3805004"/>
        </p:xfrm>
        <a:graphic>
          <a:graphicData uri="http://schemas.openxmlformats.org/drawingml/2006/table">
            <a:tbl>
              <a:tblPr firstRow="1" bandRow="1">
                <a:noFill/>
                <a:tableStyleId>{8CE99199-CF3E-4A87-BF23-8BB8EFA374DF}</a:tableStyleId>
              </a:tblPr>
              <a:tblGrid>
                <a:gridCol w="619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4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657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ndara"/>
                        <a:buChar char="-"/>
                        <a:defRPr sz="1400" u="none" strike="noStrike" cap="none"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country: string</a:t>
                      </a:r>
                      <a:endParaRPr sz="1400" dirty="0"/>
                    </a:p>
                    <a:p>
                      <a:pPr marL="342900" marR="0" lvl="0" indent="-342900" algn="l" rtl="0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ndara"/>
                        <a:buChar char="-"/>
                        <a:defRPr sz="1400" u="none" strike="noStrike" cap="none"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state: string</a:t>
                      </a:r>
                      <a:endParaRPr sz="1400" dirty="0"/>
                    </a:p>
                    <a:p>
                      <a:pPr marL="342900" marR="0" lvl="0" indent="-342900" algn="l" rtl="0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ndara"/>
                        <a:buChar char="-"/>
                        <a:defRPr sz="1400" u="none" strike="noStrike" cap="none"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city: string</a:t>
                      </a:r>
                      <a:endParaRPr sz="1400" dirty="0"/>
                    </a:p>
                    <a:p>
                      <a:pPr marL="0" marR="0" lvl="0" indent="0" algn="l" rtl="0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700" b="1" u="none" strike="noStrike" cap="none" dirty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----------------------------------------------------------------------------------------------------</a:t>
                      </a:r>
                      <a:r>
                        <a:rPr lang="en-US" sz="1700" b="1"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---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u="none" strike="noStrike" cap="none"/>
                      </a:pPr>
                      <a:r>
                        <a:rPr lang="en-US" sz="1050" b="1" u="none" strike="noStrike" cap="none" dirty="0">
                          <a:solidFill>
                            <a:schemeClr val="tx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 </a:t>
                      </a:r>
                      <a:r>
                        <a:rPr lang="en-US" sz="105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address() : </a:t>
                      </a:r>
                      <a:r>
                        <a:rPr lang="en-US" sz="1050" b="0" i="0" u="none" strike="noStrike" kern="1200" cap="none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street_num</a:t>
                      </a:r>
                      <a:r>
                        <a:rPr lang="en-US" sz="105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(""), </a:t>
                      </a:r>
                      <a:r>
                        <a:rPr lang="en-US" sz="1050" b="0" i="0" u="none" strike="noStrike" kern="1200" cap="none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street_name</a:t>
                      </a:r>
                      <a:r>
                        <a:rPr lang="en-US" sz="105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(""), town(""), state(""), </a:t>
                      </a:r>
                      <a:r>
                        <a:rPr lang="en-US" sz="1050" b="0" i="0" u="none" strike="noStrike" kern="1200" cap="none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is_fav</a:t>
                      </a:r>
                      <a:r>
                        <a:rPr lang="en-US" sz="1050" b="0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</a:t>
                      </a:r>
                      <a:endParaRPr sz="105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50" b="1" u="none" strike="noStrike" cap="none" dirty="0">
                          <a:solidFill>
                            <a:schemeClr val="tx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 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address(string </a:t>
                      </a:r>
                      <a:r>
                        <a:rPr 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street_num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, string </a:t>
                      </a:r>
                      <a:r>
                        <a:rPr 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street_name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, string town, string state, </a:t>
                      </a:r>
                      <a:r>
                        <a:rPr lang="en-US" sz="1050" b="0" i="0" kern="1200" dirty="0" err="1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size_t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 fav) </a:t>
                      </a:r>
                    </a:p>
                    <a:p>
                      <a:r>
                        <a:rPr lang="en-US" sz="1050" b="1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set_street_num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get_street_num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set_street_name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string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get_street_name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set_town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get_town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set_state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get_state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fr-FR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et_fav</a:t>
                      </a:r>
                      <a:r>
                        <a:rPr lang="fr-FR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get_fav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</a:t>
                      </a:r>
                      <a:r>
                        <a:rPr lang="fr-FR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 : </a:t>
                      </a:r>
                      <a:r>
                        <a:rPr lang="fr-FR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size_t</a:t>
                      </a:r>
                      <a:endParaRPr lang="fr-FR" sz="1050" b="0" i="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Neue Haas Grotesk Text Pro"/>
                        <a:ea typeface="Neue Haas Grotesk Text Pro"/>
                        <a:cs typeface="Neue Haas Grotesk Text Pr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</a:t>
                      </a:r>
                      <a:r>
                        <a:rPr lang="en-US" sz="1050" b="0" i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is_f</a:t>
                      </a: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() 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print() : void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Neue Haas Grotesk Text Pro"/>
                          <a:ea typeface="Neue Haas Grotesk Text Pro"/>
                          <a:cs typeface="Neue Haas Grotesk Text Pro"/>
                        </a:rPr>
                        <a:t>+  Update() : void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" name="Google Shape;60;p1"/>
          <p:cNvCxnSpPr>
            <a:cxnSpLocks/>
          </p:cNvCxnSpPr>
          <p:nvPr/>
        </p:nvCxnSpPr>
        <p:spPr>
          <a:xfrm>
            <a:off x="5294004" y="2125501"/>
            <a:ext cx="7044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1;p1">
            <a:extLst>
              <a:ext uri="{FF2B5EF4-FFF2-40B4-BE49-F238E27FC236}">
                <a16:creationId xmlns:a16="http://schemas.microsoft.com/office/drawing/2014/main" id="{14C304D0-8C8F-83AB-C5B4-AA5DD07ED6DF}"/>
              </a:ext>
            </a:extLst>
          </p:cNvPr>
          <p:cNvSpPr/>
          <p:nvPr/>
        </p:nvSpPr>
        <p:spPr>
          <a:xfrm rot="5400000" flipH="1">
            <a:off x="5644026" y="1965481"/>
            <a:ext cx="388836" cy="32004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60;p1">
            <a:extLst>
              <a:ext uri="{FF2B5EF4-FFF2-40B4-BE49-F238E27FC236}">
                <a16:creationId xmlns:a16="http://schemas.microsoft.com/office/drawing/2014/main" id="{98A3C32D-D38C-1F98-246E-55AD1763A8C4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967545" y="3858915"/>
            <a:ext cx="1042087" cy="15346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2E8E4"/>
      </a:lt2>
      <a:accent1>
        <a:srgbClr val="EE6EC4"/>
      </a:accent1>
      <a:accent2>
        <a:srgbClr val="EB4E75"/>
      </a:accent2>
      <a:accent3>
        <a:srgbClr val="EE836E"/>
      </a:accent3>
      <a:accent4>
        <a:srgbClr val="E09227"/>
      </a:accent4>
      <a:accent5>
        <a:srgbClr val="A7A74D"/>
      </a:accent5>
      <a:accent6>
        <a:srgbClr val="7FB13A"/>
      </a:accent6>
      <a:hlink>
        <a:srgbClr val="568E6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Candara</vt:lpstr>
      <vt:lpstr>Neue Haas Grotesk Text Pro</vt:lpstr>
      <vt:lpstr>BjornVTI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AhmedDiab</dc:creator>
  <cp:lastModifiedBy>ahmed diab</cp:lastModifiedBy>
  <cp:revision>1</cp:revision>
  <dcterms:modified xsi:type="dcterms:W3CDTF">2024-11-10T14:44:05Z</dcterms:modified>
</cp:coreProperties>
</file>