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43.png" ContentType="image/png"/>
  <Override PartName="/ppt/media/image47.jpeg" ContentType="image/jpeg"/>
  <Override PartName="/ppt/media/image34.png" ContentType="image/png"/>
  <Override PartName="/ppt/media/image4.png" ContentType="image/png"/>
  <Override PartName="/ppt/media/image27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survey.udacity.com/en/SV_effyCUbT8Piw1O6?meet_id=ahmed" TargetMode="External"/><Relationship Id="rId3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jpeg"/><Relationship Id="rId3" Type="http://schemas.openxmlformats.org/officeDocument/2006/relationships/hyperlink" Target="https://github.com/3ba2ii/react-cross-skilling-nd" TargetMode="External"/><Relationship Id="rId4" Type="http://schemas.openxmlformats.org/officeDocument/2006/relationships/hyperlink" Target="https://github.com/ahmeddxfouad/React-DCDE-nd" TargetMode="External"/><Relationship Id="rId5" Type="http://schemas.openxmlformats.org/officeDocument/2006/relationships/hyperlink" Target="https://github.com/3ba2ii/react-cross-skilling-nd" TargetMode="External"/><Relationship Id="rId6" Type="http://schemas.openxmlformats.org/officeDocument/2006/relationships/hyperlink" Target="https://github.com/3ba2ii/react-cross-skilling-nd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object 2_0" descr=""/>
          <p:cNvPicPr/>
          <p:nvPr/>
        </p:nvPicPr>
        <p:blipFill>
          <a:blip r:embed="rId1"/>
          <a:stretch/>
        </p:blipFill>
        <p:spPr>
          <a:xfrm>
            <a:off x="12414960" y="797040"/>
            <a:ext cx="5866920" cy="8690040"/>
          </a:xfrm>
          <a:prstGeom prst="rect">
            <a:avLst/>
          </a:prstGeom>
          <a:ln>
            <a:noFill/>
          </a:ln>
        </p:spPr>
      </p:pic>
      <p:pic>
        <p:nvPicPr>
          <p:cNvPr id="229" name="object 3_1" descr=""/>
          <p:cNvPicPr/>
          <p:nvPr/>
        </p:nvPicPr>
        <p:blipFill>
          <a:blip r:embed="rId2"/>
          <a:stretch/>
        </p:blipFill>
        <p:spPr>
          <a:xfrm>
            <a:off x="1100160" y="516600"/>
            <a:ext cx="1317600" cy="113472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1015920" y="8118720"/>
            <a:ext cx="4077000" cy="9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7320" bIns="0">
            <a:spAutoFit/>
          </a:bodyPr>
          <a:p>
            <a:pPr marL="12600">
              <a:lnSpc>
                <a:spcPct val="100000"/>
              </a:lnSpc>
              <a:spcBef>
                <a:spcPts val="1239"/>
              </a:spcBef>
            </a:pPr>
            <a:r>
              <a:rPr b="1" lang="en-GB" sz="2500" spc="-1" strike="noStrike">
                <a:solidFill>
                  <a:srgbClr val="535353"/>
                </a:solidFill>
                <a:latin typeface="Georgia"/>
                <a:ea typeface="DejaVu Sans"/>
              </a:rPr>
              <a:t>Ahmed</a:t>
            </a:r>
            <a:r>
              <a:rPr b="1" lang="en-GB" sz="2500" spc="26" strike="noStrike">
                <a:solidFill>
                  <a:srgbClr val="535353"/>
                </a:solidFill>
                <a:latin typeface="Georgia"/>
                <a:ea typeface="DejaVu Sans"/>
              </a:rPr>
              <a:t> </a:t>
            </a:r>
            <a:r>
              <a:rPr b="1" lang="en-GB" sz="2500" spc="-1" strike="noStrike">
                <a:solidFill>
                  <a:srgbClr val="535353"/>
                </a:solidFill>
                <a:latin typeface="Georgia"/>
                <a:ea typeface="DejaVu Sans"/>
              </a:rPr>
              <a:t>Fouad</a:t>
            </a:r>
            <a:r>
              <a:rPr b="1" lang="en-GB" sz="2500" spc="26" strike="noStrike">
                <a:solidFill>
                  <a:srgbClr val="535353"/>
                </a:solidFill>
                <a:latin typeface="Georgia"/>
                <a:ea typeface="DejaVu Sans"/>
              </a:rPr>
              <a:t> </a:t>
            </a:r>
            <a:r>
              <a:rPr b="1" lang="en-GB" sz="2500" spc="-12" strike="noStrike">
                <a:solidFill>
                  <a:srgbClr val="535353"/>
                </a:solidFill>
                <a:latin typeface="Georgia"/>
                <a:ea typeface="DejaVu Sans"/>
              </a:rPr>
              <a:t>Lotfy</a:t>
            </a:r>
            <a:endParaRPr b="0" lang="en-GB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1"/>
              </a:spcBef>
            </a:pPr>
            <a:r>
              <a:rPr b="0" lang="en-GB" sz="2100" spc="26" strike="noStrike">
                <a:solidFill>
                  <a:srgbClr val="535353"/>
                </a:solidFill>
                <a:latin typeface="Tahoma"/>
                <a:ea typeface="DejaVu Sans"/>
              </a:rPr>
              <a:t>React</a:t>
            </a:r>
            <a:r>
              <a:rPr b="0" lang="en-GB" sz="2100" spc="-97" strike="noStrike">
                <a:solidFill>
                  <a:srgbClr val="535353"/>
                </a:solidFill>
                <a:latin typeface="Tahoma"/>
                <a:ea typeface="DejaVu Sans"/>
              </a:rPr>
              <a:t> </a:t>
            </a:r>
            <a:r>
              <a:rPr b="0" lang="en-GB" sz="2100" spc="24" strike="noStrike">
                <a:solidFill>
                  <a:srgbClr val="535353"/>
                </a:solidFill>
                <a:latin typeface="Tahoma"/>
                <a:ea typeface="DejaVu Sans"/>
              </a:rPr>
              <a:t>Session</a:t>
            </a:r>
            <a:r>
              <a:rPr b="0" lang="en-GB" sz="2100" spc="-92" strike="noStrike">
                <a:solidFill>
                  <a:srgbClr val="535353"/>
                </a:solidFill>
                <a:latin typeface="Tahoma"/>
                <a:ea typeface="DejaVu Sans"/>
              </a:rPr>
              <a:t> </a:t>
            </a:r>
            <a:r>
              <a:rPr b="0" lang="en-GB" sz="2100" spc="12" strike="noStrike">
                <a:solidFill>
                  <a:srgbClr val="535353"/>
                </a:solidFill>
                <a:latin typeface="Tahoma"/>
                <a:ea typeface="DejaVu Sans"/>
              </a:rPr>
              <a:t>Lead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979920" y="3060720"/>
            <a:ext cx="10073160" cy="17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9000" spc="180" strike="noStrike">
                <a:solidFill>
                  <a:srgbClr val="205cf1"/>
                </a:solidFill>
                <a:latin typeface="Georgia"/>
                <a:ea typeface="DejaVu Sans"/>
              </a:rPr>
              <a:t>Week</a:t>
            </a:r>
            <a:r>
              <a:rPr b="1" lang="en-GB" sz="9000" spc="-466" strike="noStrike">
                <a:solidFill>
                  <a:srgbClr val="205cf1"/>
                </a:solidFill>
                <a:latin typeface="Georgia"/>
                <a:ea typeface="DejaVu Sans"/>
              </a:rPr>
              <a:t> </a:t>
            </a:r>
            <a:r>
              <a:rPr b="1" lang="en-GB" sz="9000" spc="372" strike="noStrike">
                <a:solidFill>
                  <a:srgbClr val="205cf1"/>
                </a:solidFill>
                <a:latin typeface="Georgia"/>
                <a:ea typeface="DejaVu Sans"/>
              </a:rPr>
              <a:t>10</a:t>
            </a:r>
            <a:r>
              <a:rPr b="1" lang="en-GB" sz="9000" spc="-460" strike="noStrike">
                <a:solidFill>
                  <a:srgbClr val="205cf1"/>
                </a:solidFill>
                <a:latin typeface="Georgia"/>
                <a:ea typeface="DejaVu Sans"/>
              </a:rPr>
              <a:t> </a:t>
            </a:r>
            <a:r>
              <a:rPr b="1" lang="en-GB" sz="9000" spc="959" strike="noStrike">
                <a:solidFill>
                  <a:srgbClr val="205cf1"/>
                </a:solidFill>
                <a:latin typeface="Georgia"/>
                <a:ea typeface="DejaVu Sans"/>
              </a:rPr>
              <a:t>-</a:t>
            </a:r>
            <a:r>
              <a:rPr b="1" lang="en-GB" sz="9000" spc="-460" strike="noStrike">
                <a:solidFill>
                  <a:srgbClr val="205cf1"/>
                </a:solidFill>
                <a:latin typeface="Georgia"/>
                <a:ea typeface="DejaVu Sans"/>
              </a:rPr>
              <a:t> </a:t>
            </a:r>
            <a:endParaRPr b="0" lang="en-GB" sz="9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8000" spc="7" strike="noStrike">
                <a:solidFill>
                  <a:srgbClr val="205cf1"/>
                </a:solidFill>
                <a:latin typeface="Georgia"/>
                <a:ea typeface="DejaVu Sans"/>
              </a:rPr>
              <a:t>React Native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080000" y="5753160"/>
            <a:ext cx="113302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2800" spc="24" strike="noStrike">
                <a:solidFill>
                  <a:srgbClr val="000000"/>
                </a:solidFill>
                <a:latin typeface="Tahoma"/>
                <a:ea typeface="DejaVu Sans"/>
              </a:rPr>
              <a:t>Lets get into mobile apps ?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713240" y="3154680"/>
            <a:ext cx="123220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66" strike="noStrike">
                <a:solidFill>
                  <a:srgbClr val="ffffff"/>
                </a:solidFill>
                <a:latin typeface="Trebuchet MS"/>
                <a:ea typeface="DejaVu Sans"/>
              </a:rPr>
              <a:t>Uni-</a:t>
            </a: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directional </a:t>
            </a:r>
            <a:r>
              <a:rPr b="1" lang="en-GB" sz="2800" spc="80" strike="noStrike">
                <a:solidFill>
                  <a:srgbClr val="ffffff"/>
                </a:solidFill>
                <a:latin typeface="Trebuchet MS"/>
                <a:ea typeface="DejaVu Sans"/>
              </a:rPr>
              <a:t>Data</a:t>
            </a: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800" spc="-21" strike="noStrike">
                <a:solidFill>
                  <a:srgbClr val="ffffff"/>
                </a:solidFill>
                <a:latin typeface="Trebuchet MS"/>
                <a:ea typeface="DejaVu Sans"/>
              </a:rPr>
              <a:t>flow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0713240" y="8371440"/>
            <a:ext cx="170751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400" spc="180" strike="noStrike">
                <a:solidFill>
                  <a:srgbClr val="ffffff"/>
                </a:solidFill>
                <a:latin typeface="Trebuchet MS"/>
                <a:ea typeface="DejaVu Sans"/>
              </a:rPr>
              <a:t>Most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66" strike="noStrike">
                <a:solidFill>
                  <a:srgbClr val="ffffff"/>
                </a:solidFill>
                <a:latin typeface="Trebuchet MS"/>
                <a:ea typeface="DejaVu Sans"/>
              </a:rPr>
              <a:t>Famous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Frontend</a:t>
            </a:r>
            <a:r>
              <a:rPr b="1" lang="en-GB" sz="2400" spc="-75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2" strike="noStrike">
                <a:solidFill>
                  <a:srgbClr val="ffffff"/>
                </a:solidFill>
                <a:latin typeface="Trebuchet MS"/>
                <a:ea typeface="DejaVu Sans"/>
              </a:rPr>
              <a:t>Framework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480360" y="2754000"/>
            <a:ext cx="5238360" cy="52383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rcRect l="0" t="20703" r="0" b="0"/>
          <a:stretch/>
        </p:blipFill>
        <p:spPr>
          <a:xfrm>
            <a:off x="2187360" y="2376000"/>
            <a:ext cx="14420520" cy="7748640"/>
          </a:xfrm>
          <a:prstGeom prst="rect">
            <a:avLst/>
          </a:prstGeom>
          <a:ln>
            <a:noFill/>
          </a:ln>
        </p:spPr>
      </p:pic>
      <p:sp>
        <p:nvSpPr>
          <p:cNvPr id="329" name="CustomShape 3"/>
          <p:cNvSpPr/>
          <p:nvPr/>
        </p:nvSpPr>
        <p:spPr>
          <a:xfrm>
            <a:off x="1015920" y="1000080"/>
            <a:ext cx="10720080" cy="32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>
            <a:noAutofit/>
          </a:bodyPr>
          <a:p>
            <a:r>
              <a:rPr b="1" lang="en-GB" sz="6200" spc="-1" strike="noStrike">
                <a:solidFill>
                  <a:srgbClr val="205cf1"/>
                </a:solidFill>
                <a:latin typeface="Tahoma"/>
                <a:ea typeface="DejaVu Sans"/>
              </a:rPr>
              <a:t>Mobile Screens &amp; Views</a:t>
            </a:r>
            <a:endParaRPr b="0" lang="en-GB" sz="6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15920" y="995040"/>
            <a:ext cx="4739400" cy="31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1320" bIns="0">
            <a:noAutofit/>
          </a:bodyPr>
          <a:p>
            <a:pPr marL="12600">
              <a:lnSpc>
                <a:spcPts val="7880"/>
              </a:lnSpc>
              <a:spcBef>
                <a:spcPts val="955"/>
              </a:spcBef>
            </a:pPr>
            <a:r>
              <a:rPr b="1" lang="en-GB" sz="7200" spc="-21" strike="noStrike">
                <a:solidFill>
                  <a:srgbClr val="373636"/>
                </a:solidFill>
                <a:latin typeface="Tahoma"/>
                <a:ea typeface="DejaVu Sans"/>
              </a:rPr>
              <a:t>Demo Time</a:t>
            </a:r>
            <a:endParaRPr b="0" lang="en-GB" sz="72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>
            <a:alphaModFix amt="90000"/>
          </a:blip>
          <a:srcRect l="21839" t="0" r="4931" b="0"/>
          <a:stretch/>
        </p:blipFill>
        <p:spPr>
          <a:xfrm>
            <a:off x="4752000" y="-15480"/>
            <a:ext cx="13536000" cy="1039752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11102400" y="3240000"/>
            <a:ext cx="525600" cy="75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object 2_27" descr=""/>
          <p:cNvPicPr/>
          <p:nvPr/>
        </p:nvPicPr>
        <p:blipFill>
          <a:blip r:embed="rId1"/>
          <a:stretch/>
        </p:blipFill>
        <p:spPr>
          <a:xfrm>
            <a:off x="13703760" y="0"/>
            <a:ext cx="4579200" cy="4625280"/>
          </a:xfrm>
          <a:prstGeom prst="rect">
            <a:avLst/>
          </a:prstGeom>
          <a:ln>
            <a:noFill/>
          </a:ln>
        </p:spPr>
      </p:pic>
      <p:pic>
        <p:nvPicPr>
          <p:cNvPr id="334" name="object 3_9" descr=""/>
          <p:cNvPicPr/>
          <p:nvPr/>
        </p:nvPicPr>
        <p:blipFill>
          <a:blip r:embed="rId2"/>
          <a:stretch/>
        </p:blipFill>
        <p:spPr>
          <a:xfrm>
            <a:off x="0" y="-5040"/>
            <a:ext cx="4679640" cy="5393880"/>
          </a:xfrm>
          <a:prstGeom prst="rect">
            <a:avLst/>
          </a:prstGeom>
          <a:ln>
            <a:noFill/>
          </a:ln>
        </p:spPr>
      </p:pic>
      <p:pic>
        <p:nvPicPr>
          <p:cNvPr id="335" name="object 4_14" descr=""/>
          <p:cNvPicPr/>
          <p:nvPr/>
        </p:nvPicPr>
        <p:blipFill>
          <a:blip r:embed="rId3"/>
          <a:stretch/>
        </p:blipFill>
        <p:spPr>
          <a:xfrm>
            <a:off x="0" y="7080480"/>
            <a:ext cx="5055480" cy="3201480"/>
          </a:xfrm>
          <a:prstGeom prst="rect">
            <a:avLst/>
          </a:prstGeom>
          <a:ln>
            <a:noFill/>
          </a:ln>
        </p:spPr>
      </p:pic>
      <p:pic>
        <p:nvPicPr>
          <p:cNvPr id="336" name="object 5_6" descr=""/>
          <p:cNvPicPr/>
          <p:nvPr/>
        </p:nvPicPr>
        <p:blipFill>
          <a:blip r:embed="rId4"/>
          <a:stretch/>
        </p:blipFill>
        <p:spPr>
          <a:xfrm>
            <a:off x="14745240" y="6236640"/>
            <a:ext cx="3537720" cy="4045320"/>
          </a:xfrm>
          <a:prstGeom prst="rect">
            <a:avLst/>
          </a:prstGeom>
          <a:ln>
            <a:noFill/>
          </a:ln>
        </p:spPr>
      </p:pic>
      <p:sp>
        <p:nvSpPr>
          <p:cNvPr id="337" name="CustomShape 1"/>
          <p:cNvSpPr/>
          <p:nvPr/>
        </p:nvSpPr>
        <p:spPr>
          <a:xfrm>
            <a:off x="5585760" y="4942800"/>
            <a:ext cx="8161560" cy="21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7000" spc="-1" strike="noStrike">
                <a:solidFill>
                  <a:srgbClr val="373636"/>
                </a:solidFill>
                <a:latin typeface="Tahoma"/>
                <a:ea typeface="DejaVu Sans"/>
              </a:rPr>
              <a:t>Any</a:t>
            </a:r>
            <a:r>
              <a:rPr b="1" lang="en-GB" sz="7000" spc="-140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1" lang="en-GB" sz="7000" spc="80" strike="noStrike">
                <a:solidFill>
                  <a:srgbClr val="373636"/>
                </a:solidFill>
                <a:latin typeface="Tahoma"/>
                <a:ea typeface="DejaVu Sans"/>
              </a:rPr>
              <a:t>Questions?</a:t>
            </a:r>
            <a:endParaRPr b="0" lang="en-GB" sz="7000" spc="-1" strike="noStrike">
              <a:latin typeface="Arial"/>
            </a:endParaRPr>
          </a:p>
        </p:txBody>
      </p:sp>
      <p:grpSp>
        <p:nvGrpSpPr>
          <p:cNvPr id="338" name="Group 2"/>
          <p:cNvGrpSpPr/>
          <p:nvPr/>
        </p:nvGrpSpPr>
        <p:grpSpPr>
          <a:xfrm>
            <a:off x="8826840" y="3676680"/>
            <a:ext cx="667080" cy="881280"/>
            <a:chOff x="8826840" y="3676680"/>
            <a:chExt cx="667080" cy="881280"/>
          </a:xfrm>
        </p:grpSpPr>
        <p:pic>
          <p:nvPicPr>
            <p:cNvPr id="339" name="object 8_4" descr=""/>
            <p:cNvPicPr/>
            <p:nvPr/>
          </p:nvPicPr>
          <p:blipFill>
            <a:blip r:embed="rId5"/>
            <a:stretch/>
          </p:blipFill>
          <p:spPr>
            <a:xfrm>
              <a:off x="9066600" y="4476240"/>
              <a:ext cx="192960" cy="8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0" name="CustomShape 3"/>
            <p:cNvSpPr/>
            <p:nvPr/>
          </p:nvSpPr>
          <p:spPr>
            <a:xfrm>
              <a:off x="8894160" y="3736440"/>
              <a:ext cx="537840" cy="689760"/>
            </a:xfrm>
            <a:custGeom>
              <a:avLst/>
              <a:gdLst/>
              <a:ahLst/>
              <a:rect l="l" t="t" r="r" b="b"/>
              <a:pathLst>
                <a:path w="542925" h="694689">
                  <a:moveTo>
                    <a:pt x="283025" y="694402"/>
                  </a:moveTo>
                  <a:lnTo>
                    <a:pt x="259611" y="694402"/>
                  </a:lnTo>
                  <a:lnTo>
                    <a:pt x="224158" y="687653"/>
                  </a:lnTo>
                  <a:lnTo>
                    <a:pt x="191050" y="668455"/>
                  </a:lnTo>
                  <a:lnTo>
                    <a:pt x="160632" y="638376"/>
                  </a:lnTo>
                  <a:lnTo>
                    <a:pt x="133252" y="598990"/>
                  </a:lnTo>
                  <a:lnTo>
                    <a:pt x="109256" y="551866"/>
                  </a:lnTo>
                  <a:lnTo>
                    <a:pt x="88991" y="498576"/>
                  </a:lnTo>
                  <a:lnTo>
                    <a:pt x="71022" y="453084"/>
                  </a:lnTo>
                  <a:lnTo>
                    <a:pt x="52392" y="417495"/>
                  </a:lnTo>
                  <a:lnTo>
                    <a:pt x="34538" y="385887"/>
                  </a:lnTo>
                  <a:lnTo>
                    <a:pt x="18896" y="352336"/>
                  </a:lnTo>
                  <a:lnTo>
                    <a:pt x="6904" y="310918"/>
                  </a:lnTo>
                  <a:lnTo>
                    <a:pt x="0" y="255709"/>
                  </a:lnTo>
                  <a:lnTo>
                    <a:pt x="2109" y="209844"/>
                  </a:lnTo>
                  <a:lnTo>
                    <a:pt x="13502" y="166672"/>
                  </a:lnTo>
                  <a:lnTo>
                    <a:pt x="33204" y="126908"/>
                  </a:lnTo>
                  <a:lnTo>
                    <a:pt x="60239" y="91269"/>
                  </a:lnTo>
                  <a:lnTo>
                    <a:pt x="93634" y="60471"/>
                  </a:lnTo>
                  <a:lnTo>
                    <a:pt x="132413" y="35229"/>
                  </a:lnTo>
                  <a:lnTo>
                    <a:pt x="175604" y="16259"/>
                  </a:lnTo>
                  <a:lnTo>
                    <a:pt x="222230" y="4277"/>
                  </a:lnTo>
                  <a:lnTo>
                    <a:pt x="271318" y="0"/>
                  </a:lnTo>
                  <a:lnTo>
                    <a:pt x="320406" y="4277"/>
                  </a:lnTo>
                  <a:lnTo>
                    <a:pt x="367032" y="16259"/>
                  </a:lnTo>
                  <a:lnTo>
                    <a:pt x="410223" y="35229"/>
                  </a:lnTo>
                  <a:lnTo>
                    <a:pt x="449002" y="60471"/>
                  </a:lnTo>
                  <a:lnTo>
                    <a:pt x="482397" y="91269"/>
                  </a:lnTo>
                  <a:lnTo>
                    <a:pt x="509433" y="126908"/>
                  </a:lnTo>
                  <a:lnTo>
                    <a:pt x="529134" y="166672"/>
                  </a:lnTo>
                  <a:lnTo>
                    <a:pt x="540527" y="209844"/>
                  </a:lnTo>
                  <a:lnTo>
                    <a:pt x="542637" y="255710"/>
                  </a:lnTo>
                  <a:lnTo>
                    <a:pt x="535732" y="310918"/>
                  </a:lnTo>
                  <a:lnTo>
                    <a:pt x="523740" y="352336"/>
                  </a:lnTo>
                  <a:lnTo>
                    <a:pt x="508098" y="385887"/>
                  </a:lnTo>
                  <a:lnTo>
                    <a:pt x="490244" y="417495"/>
                  </a:lnTo>
                  <a:lnTo>
                    <a:pt x="471614" y="453084"/>
                  </a:lnTo>
                  <a:lnTo>
                    <a:pt x="453645" y="498576"/>
                  </a:lnTo>
                  <a:lnTo>
                    <a:pt x="433380" y="551866"/>
                  </a:lnTo>
                  <a:lnTo>
                    <a:pt x="409384" y="598990"/>
                  </a:lnTo>
                  <a:lnTo>
                    <a:pt x="382004" y="638376"/>
                  </a:lnTo>
                  <a:lnTo>
                    <a:pt x="351587" y="668455"/>
                  </a:lnTo>
                  <a:lnTo>
                    <a:pt x="318478" y="687653"/>
                  </a:lnTo>
                  <a:lnTo>
                    <a:pt x="283025" y="694402"/>
                  </a:lnTo>
                  <a:close/>
                </a:path>
              </a:pathLst>
            </a:custGeom>
            <a:solidFill>
              <a:srgbClr val="f7bc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4"/>
            <p:cNvSpPr/>
            <p:nvPr/>
          </p:nvSpPr>
          <p:spPr>
            <a:xfrm>
              <a:off x="9151560" y="4147200"/>
              <a:ext cx="23400" cy="285840"/>
            </a:xfrm>
            <a:custGeom>
              <a:avLst/>
              <a:gdLst/>
              <a:ahLst/>
              <a:rect l="l" t="t" r="r" b="b"/>
              <a:pathLst>
                <a:path w="28575" h="290829">
                  <a:moveTo>
                    <a:pt x="21885" y="290508"/>
                  </a:moveTo>
                  <a:lnTo>
                    <a:pt x="6316" y="290508"/>
                  </a:lnTo>
                  <a:lnTo>
                    <a:pt x="0" y="287016"/>
                  </a:lnTo>
                  <a:lnTo>
                    <a:pt x="0" y="3491"/>
                  </a:lnTo>
                  <a:lnTo>
                    <a:pt x="6316" y="0"/>
                  </a:lnTo>
                  <a:lnTo>
                    <a:pt x="21885" y="0"/>
                  </a:lnTo>
                  <a:lnTo>
                    <a:pt x="28201" y="3491"/>
                  </a:lnTo>
                  <a:lnTo>
                    <a:pt x="28201" y="282761"/>
                  </a:lnTo>
                  <a:lnTo>
                    <a:pt x="28201" y="287016"/>
                  </a:lnTo>
                  <a:lnTo>
                    <a:pt x="21885" y="290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2" name="object 11_0" descr=""/>
            <p:cNvPicPr/>
            <p:nvPr/>
          </p:nvPicPr>
          <p:blipFill>
            <a:blip r:embed="rId6"/>
            <a:stretch/>
          </p:blipFill>
          <p:spPr>
            <a:xfrm>
              <a:off x="9414000" y="3676680"/>
              <a:ext cx="79920" cy="79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3" name="object 12_0" descr=""/>
            <p:cNvPicPr/>
            <p:nvPr/>
          </p:nvPicPr>
          <p:blipFill>
            <a:blip r:embed="rId7"/>
            <a:stretch/>
          </p:blipFill>
          <p:spPr>
            <a:xfrm>
              <a:off x="8826840" y="4262400"/>
              <a:ext cx="79920" cy="79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4" name="object 13_0" descr=""/>
            <p:cNvPicPr/>
            <p:nvPr/>
          </p:nvPicPr>
          <p:blipFill>
            <a:blip r:embed="rId8"/>
            <a:stretch/>
          </p:blipFill>
          <p:spPr>
            <a:xfrm>
              <a:off x="8826840" y="3676680"/>
              <a:ext cx="79920" cy="79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5" name="object 14_1" descr=""/>
            <p:cNvPicPr/>
            <p:nvPr/>
          </p:nvPicPr>
          <p:blipFill>
            <a:blip r:embed="rId9"/>
            <a:stretch/>
          </p:blipFill>
          <p:spPr>
            <a:xfrm>
              <a:off x="9414000" y="4262400"/>
              <a:ext cx="79920" cy="7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6" name="CustomShape 5"/>
            <p:cNvSpPr/>
            <p:nvPr/>
          </p:nvSpPr>
          <p:spPr>
            <a:xfrm>
              <a:off x="9037080" y="4389480"/>
              <a:ext cx="252720" cy="118800"/>
            </a:xfrm>
            <a:custGeom>
              <a:avLst/>
              <a:gdLst/>
              <a:ahLst/>
              <a:rect l="l" t="t" r="r" b="b"/>
              <a:pathLst>
                <a:path w="257809" h="123825">
                  <a:moveTo>
                    <a:pt x="257390" y="20586"/>
                  </a:moveTo>
                  <a:lnTo>
                    <a:pt x="255765" y="12573"/>
                  </a:lnTo>
                  <a:lnTo>
                    <a:pt x="251345" y="6032"/>
                  </a:lnTo>
                  <a:lnTo>
                    <a:pt x="244779" y="1612"/>
                  </a:lnTo>
                  <a:lnTo>
                    <a:pt x="236753" y="0"/>
                  </a:lnTo>
                  <a:lnTo>
                    <a:pt x="20637" y="0"/>
                  </a:lnTo>
                  <a:lnTo>
                    <a:pt x="12611" y="1612"/>
                  </a:lnTo>
                  <a:lnTo>
                    <a:pt x="6045" y="6032"/>
                  </a:lnTo>
                  <a:lnTo>
                    <a:pt x="1612" y="12573"/>
                  </a:lnTo>
                  <a:lnTo>
                    <a:pt x="0" y="20586"/>
                  </a:lnTo>
                  <a:lnTo>
                    <a:pt x="1612" y="28613"/>
                  </a:lnTo>
                  <a:lnTo>
                    <a:pt x="6045" y="35179"/>
                  </a:lnTo>
                  <a:lnTo>
                    <a:pt x="12611" y="39598"/>
                  </a:lnTo>
                  <a:lnTo>
                    <a:pt x="20637" y="41211"/>
                  </a:lnTo>
                  <a:lnTo>
                    <a:pt x="12611" y="42824"/>
                  </a:lnTo>
                  <a:lnTo>
                    <a:pt x="6045" y="47231"/>
                  </a:lnTo>
                  <a:lnTo>
                    <a:pt x="1612" y="53771"/>
                  </a:lnTo>
                  <a:lnTo>
                    <a:pt x="0" y="61798"/>
                  </a:lnTo>
                  <a:lnTo>
                    <a:pt x="1612" y="69811"/>
                  </a:lnTo>
                  <a:lnTo>
                    <a:pt x="6045" y="76352"/>
                  </a:lnTo>
                  <a:lnTo>
                    <a:pt x="12611" y="80772"/>
                  </a:lnTo>
                  <a:lnTo>
                    <a:pt x="20637" y="82397"/>
                  </a:lnTo>
                  <a:lnTo>
                    <a:pt x="12611" y="84010"/>
                  </a:lnTo>
                  <a:lnTo>
                    <a:pt x="6045" y="88417"/>
                  </a:lnTo>
                  <a:lnTo>
                    <a:pt x="1612" y="94957"/>
                  </a:lnTo>
                  <a:lnTo>
                    <a:pt x="0" y="102984"/>
                  </a:lnTo>
                  <a:lnTo>
                    <a:pt x="1612" y="110998"/>
                  </a:lnTo>
                  <a:lnTo>
                    <a:pt x="6045" y="117538"/>
                  </a:lnTo>
                  <a:lnTo>
                    <a:pt x="12611" y="121958"/>
                  </a:lnTo>
                  <a:lnTo>
                    <a:pt x="20637" y="123571"/>
                  </a:lnTo>
                  <a:lnTo>
                    <a:pt x="236753" y="123571"/>
                  </a:lnTo>
                  <a:lnTo>
                    <a:pt x="244779" y="121958"/>
                  </a:lnTo>
                  <a:lnTo>
                    <a:pt x="251345" y="117538"/>
                  </a:lnTo>
                  <a:lnTo>
                    <a:pt x="255765" y="110998"/>
                  </a:lnTo>
                  <a:lnTo>
                    <a:pt x="257390" y="102984"/>
                  </a:lnTo>
                  <a:lnTo>
                    <a:pt x="255765" y="94957"/>
                  </a:lnTo>
                  <a:lnTo>
                    <a:pt x="251345" y="88417"/>
                  </a:lnTo>
                  <a:lnTo>
                    <a:pt x="244779" y="84010"/>
                  </a:lnTo>
                  <a:lnTo>
                    <a:pt x="236753" y="82397"/>
                  </a:lnTo>
                  <a:lnTo>
                    <a:pt x="244779" y="80772"/>
                  </a:lnTo>
                  <a:lnTo>
                    <a:pt x="251345" y="76352"/>
                  </a:lnTo>
                  <a:lnTo>
                    <a:pt x="255765" y="69811"/>
                  </a:lnTo>
                  <a:lnTo>
                    <a:pt x="257390" y="61798"/>
                  </a:lnTo>
                  <a:lnTo>
                    <a:pt x="255765" y="53771"/>
                  </a:lnTo>
                  <a:lnTo>
                    <a:pt x="251345" y="47231"/>
                  </a:lnTo>
                  <a:lnTo>
                    <a:pt x="244779" y="42824"/>
                  </a:lnTo>
                  <a:lnTo>
                    <a:pt x="236753" y="41211"/>
                  </a:lnTo>
                  <a:lnTo>
                    <a:pt x="244779" y="39598"/>
                  </a:lnTo>
                  <a:lnTo>
                    <a:pt x="251345" y="35179"/>
                  </a:lnTo>
                  <a:lnTo>
                    <a:pt x="255765" y="28613"/>
                  </a:lnTo>
                  <a:lnTo>
                    <a:pt x="257390" y="20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7" name="CustomShape 6"/>
          <p:cNvSpPr/>
          <p:nvPr/>
        </p:nvSpPr>
        <p:spPr>
          <a:xfrm>
            <a:off x="9157320" y="3534120"/>
            <a:ext cx="12240" cy="106200"/>
          </a:xfrm>
          <a:custGeom>
            <a:avLst/>
            <a:gdLst/>
            <a:ahLst/>
            <a:rect l="l" t="t" r="r" b="b"/>
            <a:pathLst>
              <a:path w="17145" h="111125">
                <a:moveTo>
                  <a:pt x="12994" y="110732"/>
                </a:moveTo>
                <a:lnTo>
                  <a:pt x="3741" y="110732"/>
                </a:lnTo>
                <a:lnTo>
                  <a:pt x="0" y="105755"/>
                </a:lnTo>
                <a:lnTo>
                  <a:pt x="0" y="4988"/>
                </a:lnTo>
                <a:lnTo>
                  <a:pt x="3741" y="0"/>
                </a:lnTo>
                <a:lnTo>
                  <a:pt x="12994" y="0"/>
                </a:lnTo>
                <a:lnTo>
                  <a:pt x="16776" y="4988"/>
                </a:lnTo>
                <a:lnTo>
                  <a:pt x="16776" y="104110"/>
                </a:lnTo>
                <a:lnTo>
                  <a:pt x="16776" y="105755"/>
                </a:lnTo>
                <a:lnTo>
                  <a:pt x="12994" y="1107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7"/>
          <p:cNvSpPr/>
          <p:nvPr/>
        </p:nvSpPr>
        <p:spPr>
          <a:xfrm>
            <a:off x="9522360" y="4003560"/>
            <a:ext cx="106200" cy="12240"/>
          </a:xfrm>
          <a:custGeom>
            <a:avLst/>
            <a:gdLst/>
            <a:ahLst/>
            <a:rect l="l" t="t" r="r" b="b"/>
            <a:pathLst>
              <a:path w="111125" h="17145">
                <a:moveTo>
                  <a:pt x="106008" y="16777"/>
                </a:moveTo>
                <a:lnTo>
                  <a:pt x="4988" y="16777"/>
                </a:lnTo>
                <a:lnTo>
                  <a:pt x="0" y="13004"/>
                </a:lnTo>
                <a:lnTo>
                  <a:pt x="0" y="3772"/>
                </a:lnTo>
                <a:lnTo>
                  <a:pt x="4988" y="0"/>
                </a:lnTo>
                <a:lnTo>
                  <a:pt x="104359" y="0"/>
                </a:lnTo>
                <a:lnTo>
                  <a:pt x="106008" y="0"/>
                </a:lnTo>
                <a:lnTo>
                  <a:pt x="110997" y="3772"/>
                </a:lnTo>
                <a:lnTo>
                  <a:pt x="110997" y="13004"/>
                </a:lnTo>
                <a:lnTo>
                  <a:pt x="106008" y="167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8"/>
          <p:cNvSpPr/>
          <p:nvPr/>
        </p:nvSpPr>
        <p:spPr>
          <a:xfrm>
            <a:off x="8692200" y="4003560"/>
            <a:ext cx="106200" cy="12240"/>
          </a:xfrm>
          <a:custGeom>
            <a:avLst/>
            <a:gdLst/>
            <a:ahLst/>
            <a:rect l="l" t="t" r="r" b="b"/>
            <a:pathLst>
              <a:path w="111125" h="17145">
                <a:moveTo>
                  <a:pt x="105980" y="16777"/>
                </a:moveTo>
                <a:lnTo>
                  <a:pt x="5012" y="16777"/>
                </a:lnTo>
                <a:lnTo>
                  <a:pt x="0" y="13004"/>
                </a:lnTo>
                <a:lnTo>
                  <a:pt x="0" y="3772"/>
                </a:lnTo>
                <a:lnTo>
                  <a:pt x="5012" y="0"/>
                </a:lnTo>
                <a:lnTo>
                  <a:pt x="104371" y="0"/>
                </a:lnTo>
                <a:lnTo>
                  <a:pt x="105980" y="0"/>
                </a:lnTo>
                <a:lnTo>
                  <a:pt x="111009" y="3772"/>
                </a:lnTo>
                <a:lnTo>
                  <a:pt x="111009" y="13004"/>
                </a:lnTo>
                <a:lnTo>
                  <a:pt x="105980" y="167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291760" y="3188160"/>
            <a:ext cx="6847560" cy="26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ts val="5051"/>
              </a:lnSpc>
              <a:spcBef>
                <a:spcPts val="99"/>
              </a:spcBef>
            </a:pPr>
            <a:r>
              <a:rPr b="1" lang="en-GB" sz="4500" spc="-26" strike="noStrike">
                <a:solidFill>
                  <a:srgbClr val="373636"/>
                </a:solidFill>
                <a:latin typeface="Tahoma"/>
                <a:ea typeface="DejaVu Sans"/>
              </a:rPr>
              <a:t>Next</a:t>
            </a:r>
            <a:r>
              <a:rPr b="1" lang="en-GB" sz="4500" spc="-301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1" lang="en-GB" sz="4500" spc="-12" strike="noStrike">
                <a:solidFill>
                  <a:srgbClr val="373636"/>
                </a:solidFill>
                <a:latin typeface="Tahoma"/>
                <a:ea typeface="DejaVu Sans"/>
              </a:rPr>
              <a:t>Session:</a:t>
            </a:r>
            <a:endParaRPr b="0" lang="en-GB" sz="4500" spc="-1" strike="noStrike">
              <a:latin typeface="Arial"/>
            </a:endParaRPr>
          </a:p>
          <a:p>
            <a:pPr algn="ctr">
              <a:lnSpc>
                <a:spcPts val="8050"/>
              </a:lnSpc>
            </a:pPr>
            <a:r>
              <a:rPr b="1" lang="en-GB" sz="7000" spc="-1" strike="noStrike">
                <a:solidFill>
                  <a:srgbClr val="373636"/>
                </a:solidFill>
                <a:latin typeface="Tahoma"/>
                <a:ea typeface="DejaVu Sans"/>
              </a:rPr>
              <a:t>More React Native</a:t>
            </a:r>
            <a:endParaRPr b="0" lang="en-GB" sz="7000" spc="-1" strike="noStrike">
              <a:latin typeface="Arial"/>
            </a:endParaRPr>
          </a:p>
        </p:txBody>
      </p:sp>
      <p:pic>
        <p:nvPicPr>
          <p:cNvPr id="351" name="object 3_8" descr=""/>
          <p:cNvPicPr/>
          <p:nvPr/>
        </p:nvPicPr>
        <p:blipFill>
          <a:blip r:embed="rId1"/>
          <a:stretch/>
        </p:blipFill>
        <p:spPr>
          <a:xfrm>
            <a:off x="11309400" y="1791720"/>
            <a:ext cx="5767200" cy="6417000"/>
          </a:xfrm>
          <a:prstGeom prst="rect">
            <a:avLst/>
          </a:prstGeom>
          <a:ln>
            <a:noFill/>
          </a:ln>
        </p:spPr>
      </p:pic>
      <p:sp>
        <p:nvSpPr>
          <p:cNvPr id="352" name="CustomShape 2"/>
          <p:cNvSpPr/>
          <p:nvPr/>
        </p:nvSpPr>
        <p:spPr>
          <a:xfrm>
            <a:off x="1249200" y="9037800"/>
            <a:ext cx="15788160" cy="360"/>
          </a:xfrm>
          <a:custGeom>
            <a:avLst/>
            <a:gdLst/>
            <a:ahLst/>
            <a:rect l="l" t="t" r="r" b="b"/>
            <a:pathLst>
              <a:path w="15793085" h="0">
                <a:moveTo>
                  <a:pt x="0" y="0"/>
                </a:moveTo>
                <a:lnTo>
                  <a:pt x="15792542" y="0"/>
                </a:lnTo>
              </a:path>
            </a:pathLst>
          </a:custGeom>
          <a:noFill/>
          <a:ln w="28440">
            <a:solidFill>
              <a:srgbClr val="110c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896000" y="265680"/>
            <a:ext cx="816048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7000" spc="-1" strike="noStrike">
                <a:solidFill>
                  <a:srgbClr val="000000"/>
                </a:solidFill>
                <a:latin typeface="Tahoma"/>
                <a:ea typeface="DejaVu Sans"/>
              </a:rPr>
              <a:t>Session Survey</a:t>
            </a:r>
            <a:endParaRPr b="0" lang="en-GB" sz="70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4762800" y="1584000"/>
            <a:ext cx="8191440" cy="819144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5202360" y="9805320"/>
            <a:ext cx="739728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https://survey.udacity.com/en/SV_effyCUbT8Piw1O6?meet_id=ahmed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938440" y="5535360"/>
            <a:ext cx="8729280" cy="2014200"/>
          </a:xfrm>
          <a:custGeom>
            <a:avLst/>
            <a:gdLst/>
            <a:ahLst/>
            <a:rect l="l" t="t" r="r" b="b"/>
            <a:pathLst>
              <a:path w="8734425" h="2019300">
                <a:moveTo>
                  <a:pt x="8612725" y="2019300"/>
                </a:moveTo>
                <a:lnTo>
                  <a:pt x="121491" y="2019300"/>
                </a:lnTo>
                <a:lnTo>
                  <a:pt x="74266" y="2009723"/>
                </a:lnTo>
                <a:lnTo>
                  <a:pt x="35641" y="1983629"/>
                </a:lnTo>
                <a:lnTo>
                  <a:pt x="9569" y="1944972"/>
                </a:lnTo>
                <a:lnTo>
                  <a:pt x="0" y="1897708"/>
                </a:lnTo>
                <a:lnTo>
                  <a:pt x="0" y="121591"/>
                </a:lnTo>
                <a:lnTo>
                  <a:pt x="9569" y="74327"/>
                </a:lnTo>
                <a:lnTo>
                  <a:pt x="35641" y="35671"/>
                </a:lnTo>
                <a:lnTo>
                  <a:pt x="74266" y="9576"/>
                </a:lnTo>
                <a:lnTo>
                  <a:pt x="121491" y="0"/>
                </a:lnTo>
                <a:lnTo>
                  <a:pt x="8612725" y="0"/>
                </a:lnTo>
                <a:lnTo>
                  <a:pt x="8659950" y="9576"/>
                </a:lnTo>
                <a:lnTo>
                  <a:pt x="8698575" y="35671"/>
                </a:lnTo>
                <a:lnTo>
                  <a:pt x="8724647" y="74327"/>
                </a:lnTo>
                <a:lnTo>
                  <a:pt x="8734216" y="121591"/>
                </a:lnTo>
                <a:lnTo>
                  <a:pt x="8734216" y="1897708"/>
                </a:lnTo>
                <a:lnTo>
                  <a:pt x="8724647" y="1944972"/>
                </a:lnTo>
                <a:lnTo>
                  <a:pt x="8698575" y="1983629"/>
                </a:lnTo>
                <a:lnTo>
                  <a:pt x="8659950" y="2009723"/>
                </a:lnTo>
                <a:lnTo>
                  <a:pt x="8612725" y="2019300"/>
                </a:lnTo>
                <a:close/>
              </a:path>
            </a:pathLst>
          </a:custGeom>
          <a:solidFill>
            <a:srgbClr val="ffc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9316800" y="5857560"/>
            <a:ext cx="731520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Feel</a:t>
            </a:r>
            <a:r>
              <a:rPr b="0" lang="en-GB" sz="2400" spc="-15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free</a:t>
            </a:r>
            <a:r>
              <a:rPr b="0" lang="en-GB" sz="2400" spc="-14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to</a:t>
            </a:r>
            <a:r>
              <a:rPr b="0" lang="en-GB" sz="2400" spc="-14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60" strike="noStrike">
                <a:solidFill>
                  <a:srgbClr val="000000"/>
                </a:solidFill>
                <a:latin typeface="Verdana"/>
                <a:ea typeface="DejaVu Sans"/>
              </a:rPr>
              <a:t>email</a:t>
            </a:r>
            <a:r>
              <a:rPr b="0" lang="en-GB" sz="2400" spc="-14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80" strike="noStrike">
                <a:solidFill>
                  <a:srgbClr val="000000"/>
                </a:solidFill>
                <a:latin typeface="Verdana"/>
                <a:ea typeface="DejaVu Sans"/>
              </a:rPr>
              <a:t>at</a:t>
            </a:r>
            <a:r>
              <a:rPr b="0" lang="en-GB" sz="2400" spc="-14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1" lang="en-GB" sz="2400" spc="-12" strike="noStrike" u="sng">
                <a:solidFill>
                  <a:srgbClr val="0000ff"/>
                </a:solidFill>
                <a:uFillTx/>
                <a:latin typeface="Tahoma"/>
                <a:ea typeface="DejaVu Sans"/>
              </a:rPr>
              <a:t>a.lotfy@fci-cu.edu.eg</a:t>
            </a:r>
            <a:r>
              <a:rPr b="1" lang="en-GB" sz="2400" spc="-12" strike="noStrike">
                <a:solidFill>
                  <a:srgbClr val="0000ff"/>
                </a:solidFill>
                <a:latin typeface="Tahoma"/>
                <a:ea typeface="DejaVu Sans"/>
              </a:rPr>
              <a:t> </a:t>
            </a:r>
            <a:r>
              <a:rPr b="0" lang="en-GB" sz="2400" spc="-55" strike="noStrike">
                <a:solidFill>
                  <a:srgbClr val="000000"/>
                </a:solidFill>
                <a:latin typeface="Verdana"/>
                <a:ea typeface="DejaVu Sans"/>
              </a:rPr>
              <a:t>or</a:t>
            </a:r>
            <a:r>
              <a:rPr b="0" lang="en-GB" sz="2400" spc="-15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26" strike="noStrike">
                <a:solidFill>
                  <a:srgbClr val="000000"/>
                </a:solidFill>
                <a:latin typeface="Verdana"/>
                <a:ea typeface="DejaVu Sans"/>
              </a:rPr>
              <a:t>reach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66" strike="noStrike">
                <a:solidFill>
                  <a:srgbClr val="000000"/>
                </a:solidFill>
                <a:latin typeface="Verdana"/>
                <a:ea typeface="DejaVu Sans"/>
              </a:rPr>
              <a:t>me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80" strike="noStrike">
                <a:solidFill>
                  <a:srgbClr val="000000"/>
                </a:solidFill>
                <a:latin typeface="Verdana"/>
                <a:ea typeface="DejaVu Sans"/>
              </a:rPr>
              <a:t>at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circle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anytime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46" strike="noStrike">
                <a:solidFill>
                  <a:srgbClr val="000000"/>
                </a:solidFill>
                <a:latin typeface="Verdana"/>
                <a:ea typeface="DejaVu Sans"/>
              </a:rPr>
              <a:t>for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114" strike="noStrike">
                <a:solidFill>
                  <a:srgbClr val="000000"/>
                </a:solidFill>
                <a:latin typeface="Verdana"/>
                <a:ea typeface="DejaVu Sans"/>
              </a:rPr>
              <a:t>any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26" strike="noStrike">
                <a:solidFill>
                  <a:srgbClr val="000000"/>
                </a:solidFill>
                <a:latin typeface="Verdana"/>
                <a:ea typeface="DejaVu Sans"/>
              </a:rPr>
              <a:t>questions</a:t>
            </a:r>
            <a:r>
              <a:rPr b="0" lang="en-GB" sz="2400" spc="-15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GB" sz="2400" spc="-26" strike="noStrike">
                <a:solidFill>
                  <a:srgbClr val="000000"/>
                </a:solidFill>
                <a:latin typeface="Verdana"/>
                <a:ea typeface="DejaVu Sans"/>
              </a:rPr>
              <a:t>or </a:t>
            </a:r>
            <a:r>
              <a:rPr b="0" lang="en-GB" sz="2400" spc="-12" strike="noStrike">
                <a:solidFill>
                  <a:srgbClr val="000000"/>
                </a:solidFill>
                <a:latin typeface="Verdana"/>
                <a:ea typeface="DejaVu Sans"/>
              </a:rPr>
              <a:t>clarifications!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58" name="object 4_15" descr=""/>
          <p:cNvPicPr/>
          <p:nvPr/>
        </p:nvPicPr>
        <p:blipFill>
          <a:blip r:embed="rId1"/>
          <a:stretch/>
        </p:blipFill>
        <p:spPr>
          <a:xfrm>
            <a:off x="1031400" y="1028880"/>
            <a:ext cx="6507360" cy="8348400"/>
          </a:xfrm>
          <a:prstGeom prst="rect">
            <a:avLst/>
          </a:prstGeom>
          <a:ln>
            <a:noFill/>
          </a:ln>
        </p:spPr>
      </p:pic>
      <p:sp>
        <p:nvSpPr>
          <p:cNvPr id="359" name="CustomShape 3"/>
          <p:cNvSpPr/>
          <p:nvPr/>
        </p:nvSpPr>
        <p:spPr>
          <a:xfrm>
            <a:off x="8925480" y="2914920"/>
            <a:ext cx="7845840" cy="33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noAutofit/>
          </a:bodyPr>
          <a:p>
            <a:pPr marL="12600">
              <a:lnSpc>
                <a:spcPts val="8629"/>
              </a:lnSpc>
              <a:spcBef>
                <a:spcPts val="204"/>
              </a:spcBef>
            </a:pPr>
            <a:r>
              <a:rPr b="1" lang="en-GB" sz="7200" spc="-75" strike="noStrike">
                <a:solidFill>
                  <a:srgbClr val="000000"/>
                </a:solidFill>
                <a:latin typeface="Tahoma"/>
                <a:ea typeface="DejaVu Sans"/>
              </a:rPr>
              <a:t>Thank</a:t>
            </a:r>
            <a:r>
              <a:rPr b="1" lang="en-GB" sz="7200" spc="-38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GB" sz="7200" spc="-1" strike="noStrike">
                <a:solidFill>
                  <a:srgbClr val="000000"/>
                </a:solidFill>
                <a:latin typeface="Tahoma"/>
                <a:ea typeface="DejaVu Sans"/>
              </a:rPr>
              <a:t>you</a:t>
            </a:r>
            <a:r>
              <a:rPr b="1" lang="en-GB" sz="7200" spc="-38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GB" sz="7200" spc="-26" strike="noStrike">
                <a:solidFill>
                  <a:srgbClr val="000000"/>
                </a:solidFill>
                <a:latin typeface="Tahoma"/>
                <a:ea typeface="DejaVu Sans"/>
              </a:rPr>
              <a:t>for </a:t>
            </a:r>
            <a:r>
              <a:rPr b="1" lang="en-GB" sz="7200" spc="-41" strike="noStrike">
                <a:solidFill>
                  <a:srgbClr val="000000"/>
                </a:solidFill>
                <a:latin typeface="Tahoma"/>
                <a:ea typeface="DejaVu Sans"/>
              </a:rPr>
              <a:t>attending!</a:t>
            </a:r>
            <a:endParaRPr b="0" lang="en-GB" sz="7200" spc="-1" strike="noStrike">
              <a:latin typeface="Arial"/>
            </a:endParaRPr>
          </a:p>
        </p:txBody>
      </p:sp>
      <p:pic>
        <p:nvPicPr>
          <p:cNvPr id="360" name="object 6_10" descr=""/>
          <p:cNvPicPr/>
          <p:nvPr/>
        </p:nvPicPr>
        <p:blipFill>
          <a:blip r:embed="rId2"/>
          <a:stretch/>
        </p:blipFill>
        <p:spPr>
          <a:xfrm>
            <a:off x="9072360" y="8836920"/>
            <a:ext cx="857880" cy="829800"/>
          </a:xfrm>
          <a:prstGeom prst="rect">
            <a:avLst/>
          </a:prstGeom>
          <a:ln>
            <a:noFill/>
          </a:ln>
        </p:spPr>
      </p:pic>
      <p:sp>
        <p:nvSpPr>
          <p:cNvPr id="361" name="CustomShape 4"/>
          <p:cNvSpPr/>
          <p:nvPr/>
        </p:nvSpPr>
        <p:spPr>
          <a:xfrm>
            <a:off x="10161000" y="8915400"/>
            <a:ext cx="55292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>
            <a:spAutoFit/>
          </a:bodyPr>
          <a:p>
            <a:pPr marL="12600">
              <a:lnSpc>
                <a:spcPct val="100000"/>
              </a:lnSpc>
              <a:spcBef>
                <a:spcPts val="505"/>
              </a:spcBef>
            </a:pPr>
            <a:r>
              <a:rPr b="0" lang="en-GB" sz="2000" spc="-1" strike="noStrike">
                <a:solidFill>
                  <a:srgbClr val="1d1d1d"/>
                </a:solidFill>
                <a:latin typeface="Tahoma"/>
                <a:ea typeface="DejaVu Sans"/>
              </a:rPr>
              <a:t>Follow</a:t>
            </a:r>
            <a:r>
              <a:rPr b="0" lang="en-GB" sz="2000" spc="-60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2000" spc="38" strike="noStrike">
                <a:solidFill>
                  <a:srgbClr val="1d1d1d"/>
                </a:solidFill>
                <a:latin typeface="Tahoma"/>
                <a:ea typeface="DejaVu Sans"/>
              </a:rPr>
              <a:t>me</a:t>
            </a:r>
            <a:r>
              <a:rPr b="0" lang="en-GB" sz="2000" spc="-60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2000" spc="4" strike="noStrike">
                <a:solidFill>
                  <a:srgbClr val="1d1d1d"/>
                </a:solidFill>
                <a:latin typeface="Tahoma"/>
                <a:ea typeface="DejaVu Sans"/>
              </a:rPr>
              <a:t>on</a:t>
            </a:r>
            <a:r>
              <a:rPr b="0" lang="en-GB" sz="2000" spc="-55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2000" spc="26" strike="noStrike">
                <a:solidFill>
                  <a:srgbClr val="1d1d1d"/>
                </a:solidFill>
                <a:latin typeface="Tahoma"/>
                <a:ea typeface="DejaVu Sans"/>
              </a:rPr>
              <a:t>Github</a:t>
            </a:r>
            <a:r>
              <a:rPr b="0" lang="en-GB" sz="2000" spc="-60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1" lang="en-GB" sz="2000" spc="24" strike="noStrike" u="sng">
                <a:solidFill>
                  <a:srgbClr val="0000ff"/>
                </a:solidFill>
                <a:uFillTx/>
                <a:latin typeface="Trebuchet MS"/>
                <a:ea typeface="DejaVu Sans"/>
              </a:rPr>
              <a:t>@ahmeddxfouad</a:t>
            </a:r>
            <a:endParaRPr b="0" lang="en-GB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en-GB" sz="1600" spc="52" strike="noStrike">
                <a:solidFill>
                  <a:srgbClr val="1d1d1d"/>
                </a:solidFill>
                <a:latin typeface="Tahoma"/>
                <a:ea typeface="DejaVu Sans"/>
              </a:rPr>
              <a:t>code</a:t>
            </a:r>
            <a:r>
              <a:rPr b="0" lang="en-GB" sz="1600" spc="-12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4" strike="noStrike">
                <a:solidFill>
                  <a:srgbClr val="1d1d1d"/>
                </a:solidFill>
                <a:latin typeface="Tahoma"/>
                <a:ea typeface="DejaVu Sans"/>
              </a:rPr>
              <a:t>and</a:t>
            </a:r>
            <a:r>
              <a:rPr b="0" lang="en-GB" sz="1600" spc="-7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7" strike="noStrike">
                <a:solidFill>
                  <a:srgbClr val="1d1d1d"/>
                </a:solidFill>
                <a:latin typeface="Tahoma"/>
                <a:ea typeface="DejaVu Sans"/>
              </a:rPr>
              <a:t>slides</a:t>
            </a:r>
            <a:r>
              <a:rPr b="0" lang="en-GB" sz="1600" spc="-12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1d1d1d"/>
                </a:solidFill>
                <a:latin typeface="Tahoma"/>
                <a:ea typeface="DejaVu Sans"/>
              </a:rPr>
              <a:t>are</a:t>
            </a:r>
            <a:r>
              <a:rPr b="0" lang="en-GB" sz="1600" spc="-7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1d1d1d"/>
                </a:solidFill>
                <a:latin typeface="Tahoma"/>
                <a:ea typeface="DejaVu Sans"/>
              </a:rPr>
              <a:t>found</a:t>
            </a:r>
            <a:r>
              <a:rPr b="0" lang="en-GB" sz="1600" spc="-12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4" strike="noStrike">
                <a:solidFill>
                  <a:srgbClr val="1d1d1d"/>
                </a:solidFill>
                <a:latin typeface="Tahoma"/>
                <a:ea typeface="DejaVu Sans"/>
              </a:rPr>
              <a:t>at</a:t>
            </a:r>
            <a:r>
              <a:rPr b="0" lang="en-GB" sz="1600" spc="-7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0" lang="en-GB" sz="1600" spc="4" strike="noStrike">
                <a:solidFill>
                  <a:srgbClr val="1d1d1d"/>
                </a:solidFill>
                <a:latin typeface="Tahoma"/>
                <a:ea typeface="DejaVu Sans"/>
              </a:rPr>
              <a:t>this</a:t>
            </a:r>
            <a:r>
              <a:rPr b="0" lang="en-GB" sz="1600" spc="-12" strike="noStrike">
                <a:solidFill>
                  <a:srgbClr val="1d1d1d"/>
                </a:solidFill>
                <a:latin typeface="Tahoma"/>
                <a:ea typeface="DejaVu Sans"/>
              </a:rPr>
              <a:t> </a:t>
            </a:r>
            <a:r>
              <a:rPr b="1" lang="en-GB" sz="1600" spc="-1" strike="noStrike" u="sng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g</a:t>
            </a:r>
            <a:r>
              <a:rPr b="1" lang="en-GB" sz="1600" spc="-1" strike="noStrike" u="sng">
                <a:solidFill>
                  <a:srgbClr val="0000ff"/>
                </a:solidFill>
                <a:uFillTx/>
                <a:latin typeface="Trebuchet MS"/>
                <a:ea typeface="DejaVu Sans"/>
                <a:hlinkClick r:id="rId4"/>
              </a:rPr>
              <a:t>ithub</a:t>
            </a:r>
            <a:r>
              <a:rPr b="1" lang="en-GB" sz="1600" spc="-35" strike="noStrike" u="heavy">
                <a:solidFill>
                  <a:srgbClr val="0000ff"/>
                </a:solidFill>
                <a:uFill>
                  <a:solidFill>
                    <a:srgbClr val="205cf1"/>
                  </a:solidFill>
                </a:uFill>
                <a:latin typeface="Trebuchet MS"/>
                <a:ea typeface="DejaVu Sans"/>
                <a:hlinkClick r:id="rId5"/>
              </a:rPr>
              <a:t> </a:t>
            </a:r>
            <a:r>
              <a:rPr b="1" lang="en-GB" sz="1600" spc="-21" strike="noStrike" u="heavy">
                <a:solidFill>
                  <a:srgbClr val="0000ff"/>
                </a:solidFill>
                <a:uFill>
                  <a:solidFill>
                    <a:srgbClr val="205cf1"/>
                  </a:solidFill>
                </a:uFill>
                <a:latin typeface="Trebuchet MS"/>
                <a:ea typeface="DejaVu Sans"/>
                <a:hlinkClick r:id="rId6"/>
              </a:rPr>
              <a:t>repo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15920" y="897840"/>
            <a:ext cx="6251040" cy="17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056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9500" spc="7" strike="noStrike">
                <a:solidFill>
                  <a:srgbClr val="205cf1"/>
                </a:solidFill>
                <a:latin typeface="Georgia"/>
                <a:ea typeface="DejaVu Sans"/>
              </a:rPr>
              <a:t>Agenda</a:t>
            </a:r>
            <a:endParaRPr b="0" lang="en-GB" sz="9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144000" y="5717520"/>
            <a:ext cx="298800" cy="2988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399" y="304799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399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399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799" y="152399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f26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9144000" y="7346880"/>
            <a:ext cx="298800" cy="2988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399" y="304799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399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399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799" y="152399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f26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9144000" y="4840560"/>
            <a:ext cx="298800" cy="2988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399" y="304799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399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399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799" y="152399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f26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object 7_3" descr=""/>
          <p:cNvPicPr/>
          <p:nvPr/>
        </p:nvPicPr>
        <p:blipFill>
          <a:blip r:embed="rId1"/>
          <a:stretch/>
        </p:blipFill>
        <p:spPr>
          <a:xfrm>
            <a:off x="1028880" y="3422520"/>
            <a:ext cx="6604200" cy="6858360"/>
          </a:xfrm>
          <a:prstGeom prst="rect">
            <a:avLst/>
          </a:prstGeom>
          <a:ln>
            <a:noFill/>
          </a:ln>
        </p:spPr>
      </p:pic>
      <p:sp>
        <p:nvSpPr>
          <p:cNvPr id="238" name="CustomShape 5"/>
          <p:cNvSpPr/>
          <p:nvPr/>
        </p:nvSpPr>
        <p:spPr>
          <a:xfrm>
            <a:off x="9144000" y="6532200"/>
            <a:ext cx="298800" cy="2988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399" y="304799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399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399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799" y="152399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f26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9131400" y="3481200"/>
            <a:ext cx="900684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50"/>
              </a:spcBef>
              <a:spcAft>
                <a:spcPts val="850"/>
              </a:spcAft>
            </a:pPr>
            <a:r>
              <a:rPr b="1" lang="en-GB" sz="3000" spc="97" strike="noStrike">
                <a:solidFill>
                  <a:srgbClr val="000000"/>
                </a:solidFill>
                <a:latin typeface="Trebuchet MS"/>
                <a:ea typeface="DejaVu Sans"/>
              </a:rPr>
              <a:t>What</a:t>
            </a:r>
            <a:r>
              <a:rPr b="1" lang="en-GB" sz="30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GB" sz="3000" spc="-55" strike="noStrike">
                <a:solidFill>
                  <a:srgbClr val="000000"/>
                </a:solidFill>
                <a:latin typeface="Trebuchet MS"/>
                <a:ea typeface="DejaVu Sans"/>
              </a:rPr>
              <a:t>we'll</a:t>
            </a:r>
            <a:r>
              <a:rPr b="1" lang="en-GB" sz="3000" spc="-18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GB" sz="3000" spc="24" strike="noStrike">
                <a:solidFill>
                  <a:srgbClr val="000000"/>
                </a:solidFill>
                <a:latin typeface="Trebuchet MS"/>
                <a:ea typeface="DejaVu Sans"/>
              </a:rPr>
              <a:t>cover</a:t>
            </a:r>
            <a:r>
              <a:rPr b="1" lang="en-GB" sz="3000" spc="-18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GB" sz="3000" spc="-35" strike="noStrike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b="1" lang="en-GB" sz="30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GB" sz="3000" spc="18" strike="noStrike">
                <a:solidFill>
                  <a:srgbClr val="000000"/>
                </a:solidFill>
                <a:latin typeface="Trebuchet MS"/>
                <a:ea typeface="DejaVu Sans"/>
              </a:rPr>
              <a:t>this</a:t>
            </a:r>
            <a:r>
              <a:rPr b="1" lang="en-GB" sz="3000" spc="-18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GB" sz="3000" spc="72" strike="noStrike">
                <a:solidFill>
                  <a:srgbClr val="000000"/>
                </a:solidFill>
                <a:latin typeface="Trebuchet MS"/>
                <a:ea typeface="DejaVu Sans"/>
              </a:rPr>
              <a:t>session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8928000" y="4320000"/>
            <a:ext cx="72673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2440">
              <a:lnSpc>
                <a:spcPct val="191000"/>
              </a:lnSpc>
              <a:spcBef>
                <a:spcPts val="2010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 MT"/>
                <a:ea typeface="Noto Sans CJK SC"/>
              </a:rPr>
              <a:t>What is React Native?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8964000" y="5429520"/>
            <a:ext cx="600696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2440">
              <a:lnSpc>
                <a:spcPct val="14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ahoma"/>
                <a:ea typeface="Noto Sans CJK SC"/>
              </a:rPr>
              <a:t>Why React Native?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9000000" y="6005880"/>
            <a:ext cx="885456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2440">
              <a:lnSpc>
                <a:spcPct val="191000"/>
              </a:lnSpc>
              <a:spcBef>
                <a:spcPts val="6"/>
              </a:spcBef>
            </a:pPr>
            <a:r>
              <a:rPr b="0" lang="en-GB" sz="2800" spc="63" strike="noStrike">
                <a:solidFill>
                  <a:srgbClr val="000000"/>
                </a:solidFill>
                <a:latin typeface="Tahoma"/>
                <a:ea typeface="Noto Sans CJK SC"/>
              </a:rPr>
              <a:t>How to use React Native?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9036000" y="6878880"/>
            <a:ext cx="8238240" cy="17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9000000" y="6841800"/>
            <a:ext cx="8238240" cy="17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2440">
              <a:lnSpc>
                <a:spcPts val="6440"/>
              </a:lnSpc>
              <a:spcBef>
                <a:spcPts val="1134"/>
              </a:spcBef>
              <a:spcAft>
                <a:spcPts val="1417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ahoma"/>
                <a:ea typeface="Noto Sans CJK SC"/>
              </a:rPr>
              <a:t>Mobile Screens and Views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9144000" y="8138880"/>
            <a:ext cx="298800" cy="2988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399" y="304799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399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399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799" y="152399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f26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3"/>
          <p:cNvSpPr/>
          <p:nvPr/>
        </p:nvSpPr>
        <p:spPr>
          <a:xfrm>
            <a:off x="9036000" y="7633800"/>
            <a:ext cx="8238240" cy="17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2440">
              <a:lnSpc>
                <a:spcPts val="6440"/>
              </a:lnSpc>
              <a:spcBef>
                <a:spcPts val="1134"/>
              </a:spcBef>
              <a:spcAft>
                <a:spcPts val="1417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ahoma"/>
                <a:ea typeface="Noto Sans CJK SC"/>
              </a:rPr>
              <a:t>Live Demo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9491400" y="-72000"/>
            <a:ext cx="787320" cy="10283760"/>
            <a:chOff x="9491400" y="-72000"/>
            <a:chExt cx="787320" cy="10283760"/>
          </a:xfrm>
        </p:grpSpPr>
        <p:sp>
          <p:nvSpPr>
            <p:cNvPr id="248" name="CustomShape 2"/>
            <p:cNvSpPr/>
            <p:nvPr/>
          </p:nvSpPr>
          <p:spPr>
            <a:xfrm>
              <a:off x="9878400" y="-72000"/>
              <a:ext cx="6120" cy="10283760"/>
            </a:xfrm>
            <a:custGeom>
              <a:avLst/>
              <a:gdLst/>
              <a:ahLst/>
              <a:rect l="l" t="t" r="r" b="b"/>
              <a:pathLst>
                <a:path w="9525" h="10287000">
                  <a:moveTo>
                    <a:pt x="0" y="0"/>
                  </a:moveTo>
                  <a:lnTo>
                    <a:pt x="9524" y="0"/>
                  </a:lnTo>
                  <a:lnTo>
                    <a:pt x="9524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3"/>
            <p:cNvSpPr/>
            <p:nvPr/>
          </p:nvSpPr>
          <p:spPr>
            <a:xfrm>
              <a:off x="9491400" y="2668680"/>
              <a:ext cx="787320" cy="787320"/>
            </a:xfrm>
            <a:custGeom>
              <a:avLst/>
              <a:gdLst/>
              <a:ahLst/>
              <a:rect l="l" t="t" r="r" b="b"/>
              <a:pathLst>
                <a:path w="790575" h="790575">
                  <a:moveTo>
                    <a:pt x="395287" y="790574"/>
                  </a:moveTo>
                  <a:lnTo>
                    <a:pt x="349188" y="787915"/>
                  </a:lnTo>
                  <a:lnTo>
                    <a:pt x="304651" y="780135"/>
                  </a:lnTo>
                  <a:lnTo>
                    <a:pt x="261973" y="767530"/>
                  </a:lnTo>
                  <a:lnTo>
                    <a:pt x="221450" y="750397"/>
                  </a:lnTo>
                  <a:lnTo>
                    <a:pt x="183378" y="729033"/>
                  </a:lnTo>
                  <a:lnTo>
                    <a:pt x="148055" y="703734"/>
                  </a:lnTo>
                  <a:lnTo>
                    <a:pt x="115777" y="674797"/>
                  </a:lnTo>
                  <a:lnTo>
                    <a:pt x="86840" y="642519"/>
                  </a:lnTo>
                  <a:lnTo>
                    <a:pt x="61541" y="607196"/>
                  </a:lnTo>
                  <a:lnTo>
                    <a:pt x="40177" y="569124"/>
                  </a:lnTo>
                  <a:lnTo>
                    <a:pt x="23044" y="528601"/>
                  </a:lnTo>
                  <a:lnTo>
                    <a:pt x="10439" y="485923"/>
                  </a:lnTo>
                  <a:lnTo>
                    <a:pt x="2659" y="441386"/>
                  </a:lnTo>
                  <a:lnTo>
                    <a:pt x="0" y="395287"/>
                  </a:lnTo>
                  <a:lnTo>
                    <a:pt x="2659" y="349188"/>
                  </a:lnTo>
                  <a:lnTo>
                    <a:pt x="10439" y="304651"/>
                  </a:lnTo>
                  <a:lnTo>
                    <a:pt x="23044" y="261973"/>
                  </a:lnTo>
                  <a:lnTo>
                    <a:pt x="40177" y="221450"/>
                  </a:lnTo>
                  <a:lnTo>
                    <a:pt x="61541" y="183378"/>
                  </a:lnTo>
                  <a:lnTo>
                    <a:pt x="86840" y="148055"/>
                  </a:lnTo>
                  <a:lnTo>
                    <a:pt x="115777" y="115777"/>
                  </a:lnTo>
                  <a:lnTo>
                    <a:pt x="148055" y="86840"/>
                  </a:lnTo>
                  <a:lnTo>
                    <a:pt x="183378" y="61541"/>
                  </a:lnTo>
                  <a:lnTo>
                    <a:pt x="221450" y="40177"/>
                  </a:lnTo>
                  <a:lnTo>
                    <a:pt x="261973" y="23044"/>
                  </a:lnTo>
                  <a:lnTo>
                    <a:pt x="304651" y="10439"/>
                  </a:lnTo>
                  <a:lnTo>
                    <a:pt x="349188" y="2659"/>
                  </a:lnTo>
                  <a:lnTo>
                    <a:pt x="395287" y="0"/>
                  </a:lnTo>
                  <a:lnTo>
                    <a:pt x="441386" y="2659"/>
                  </a:lnTo>
                  <a:lnTo>
                    <a:pt x="485923" y="10439"/>
                  </a:lnTo>
                  <a:lnTo>
                    <a:pt x="528601" y="23044"/>
                  </a:lnTo>
                  <a:lnTo>
                    <a:pt x="569124" y="40177"/>
                  </a:lnTo>
                  <a:lnTo>
                    <a:pt x="607196" y="61541"/>
                  </a:lnTo>
                  <a:lnTo>
                    <a:pt x="642519" y="86840"/>
                  </a:lnTo>
                  <a:lnTo>
                    <a:pt x="674797" y="115777"/>
                  </a:lnTo>
                  <a:lnTo>
                    <a:pt x="703734" y="148055"/>
                  </a:lnTo>
                  <a:lnTo>
                    <a:pt x="729033" y="183378"/>
                  </a:lnTo>
                  <a:lnTo>
                    <a:pt x="750397" y="221450"/>
                  </a:lnTo>
                  <a:lnTo>
                    <a:pt x="767530" y="261973"/>
                  </a:lnTo>
                  <a:lnTo>
                    <a:pt x="780135" y="304651"/>
                  </a:lnTo>
                  <a:lnTo>
                    <a:pt x="787915" y="349188"/>
                  </a:lnTo>
                  <a:lnTo>
                    <a:pt x="790574" y="395287"/>
                  </a:lnTo>
                  <a:lnTo>
                    <a:pt x="787915" y="441386"/>
                  </a:lnTo>
                  <a:lnTo>
                    <a:pt x="780135" y="485923"/>
                  </a:lnTo>
                  <a:lnTo>
                    <a:pt x="767530" y="528601"/>
                  </a:lnTo>
                  <a:lnTo>
                    <a:pt x="750397" y="569124"/>
                  </a:lnTo>
                  <a:lnTo>
                    <a:pt x="729033" y="607196"/>
                  </a:lnTo>
                  <a:lnTo>
                    <a:pt x="703734" y="642519"/>
                  </a:lnTo>
                  <a:lnTo>
                    <a:pt x="674797" y="674797"/>
                  </a:lnTo>
                  <a:lnTo>
                    <a:pt x="642519" y="703734"/>
                  </a:lnTo>
                  <a:lnTo>
                    <a:pt x="607196" y="729033"/>
                  </a:lnTo>
                  <a:lnTo>
                    <a:pt x="569124" y="750397"/>
                  </a:lnTo>
                  <a:lnTo>
                    <a:pt x="528601" y="767530"/>
                  </a:lnTo>
                  <a:lnTo>
                    <a:pt x="485923" y="780135"/>
                  </a:lnTo>
                  <a:lnTo>
                    <a:pt x="441386" y="787915"/>
                  </a:lnTo>
                  <a:lnTo>
                    <a:pt x="395287" y="790574"/>
                  </a:lnTo>
                  <a:close/>
                </a:path>
              </a:pathLst>
            </a:custGeom>
            <a:solidFill>
              <a:srgbClr val="3745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0" name="CustomShape 4"/>
          <p:cNvSpPr/>
          <p:nvPr/>
        </p:nvSpPr>
        <p:spPr>
          <a:xfrm>
            <a:off x="10998000" y="2955960"/>
            <a:ext cx="27511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100" spc="-12" strike="noStrike">
                <a:solidFill>
                  <a:srgbClr val="373636"/>
                </a:solidFill>
                <a:latin typeface="Verdana"/>
                <a:ea typeface="DejaVu Sans"/>
              </a:rPr>
              <a:t>HTML/CSS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0998000" y="5025240"/>
            <a:ext cx="18151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100" spc="-55" strike="noStrike">
                <a:solidFill>
                  <a:srgbClr val="373636"/>
                </a:solidFill>
                <a:latin typeface="Verdana"/>
                <a:ea typeface="DejaVu Sans"/>
              </a:rPr>
              <a:t>JavaScript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9822240" y="2975760"/>
            <a:ext cx="1281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800" spc="-375" strike="noStrike">
                <a:solidFill>
                  <a:srgbClr val="ffffff"/>
                </a:solidFill>
                <a:latin typeface="Tahoma"/>
                <a:ea typeface="DejaVu Sans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9491400" y="4809960"/>
            <a:ext cx="787320" cy="787320"/>
          </a:xfrm>
          <a:custGeom>
            <a:avLst/>
            <a:gdLst/>
            <a:ah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374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9800640" y="5045400"/>
            <a:ext cx="1706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800" spc="-52" strike="noStrike">
                <a:solidFill>
                  <a:srgbClr val="ffffff"/>
                </a:solidFill>
                <a:latin typeface="Tahoma"/>
                <a:ea typeface="DejaVu Sans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1346400" y="3488400"/>
            <a:ext cx="7074720" cy="40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0" bIns="0">
            <a:noAutofit/>
          </a:bodyPr>
          <a:p>
            <a:pPr marL="12600">
              <a:lnSpc>
                <a:spcPts val="7809"/>
              </a:lnSpc>
              <a:spcBef>
                <a:spcPts val="1049"/>
              </a:spcBef>
            </a:pPr>
            <a:r>
              <a:rPr b="1" lang="en-GB" sz="7200" spc="-12" strike="noStrike">
                <a:solidFill>
                  <a:srgbClr val="373636"/>
                </a:solidFill>
                <a:latin typeface="Tahoma"/>
                <a:ea typeface="DejaVu Sans"/>
              </a:rPr>
              <a:t>Week </a:t>
            </a:r>
            <a:r>
              <a:rPr b="1" lang="en-GB" sz="7200" spc="66" strike="noStrike">
                <a:solidFill>
                  <a:srgbClr val="3745f4"/>
                </a:solidFill>
                <a:latin typeface="Tahoma"/>
                <a:ea typeface="DejaVu Sans"/>
              </a:rPr>
              <a:t>Prerequisites</a:t>
            </a:r>
            <a:br/>
            <a:r>
              <a:rPr b="0" lang="en-GB" sz="2800" spc="72" strike="noStrike">
                <a:solidFill>
                  <a:srgbClr val="000000"/>
                </a:solidFill>
                <a:latin typeface="Tahoma"/>
                <a:ea typeface="DejaVu Sans"/>
              </a:rPr>
              <a:t>you</a:t>
            </a:r>
            <a:r>
              <a:rPr b="0" lang="en-GB" sz="2800" spc="-12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41" strike="noStrike">
                <a:solidFill>
                  <a:srgbClr val="000000"/>
                </a:solidFill>
                <a:latin typeface="Tahoma"/>
                <a:ea typeface="DejaVu Sans"/>
              </a:rPr>
              <a:t>don't</a:t>
            </a:r>
            <a:r>
              <a:rPr b="0" lang="en-GB" sz="2800" spc="-12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26" strike="noStrike">
                <a:solidFill>
                  <a:srgbClr val="000000"/>
                </a:solidFill>
                <a:latin typeface="Tahoma"/>
                <a:ea typeface="DejaVu Sans"/>
              </a:rPr>
              <a:t>have</a:t>
            </a:r>
            <a:r>
              <a:rPr b="0" lang="en-GB" sz="2800" spc="-12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106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GB" sz="2800" spc="-12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131" strike="noStrike">
                <a:solidFill>
                  <a:srgbClr val="000000"/>
                </a:solidFill>
                <a:latin typeface="Tahoma"/>
                <a:ea typeface="DejaVu Sans"/>
              </a:rPr>
              <a:t>be</a:t>
            </a:r>
            <a:r>
              <a:rPr b="0" lang="en-GB" sz="2800" spc="-12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GB" sz="2800" spc="-12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GB" sz="2800" spc="55" strike="noStrike">
                <a:solidFill>
                  <a:srgbClr val="000000"/>
                </a:solidFill>
                <a:latin typeface="Tahoma"/>
                <a:ea typeface="DejaVu Sans"/>
              </a:rPr>
              <a:t>master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10998000" y="7040880"/>
            <a:ext cx="18151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100" spc="-55" strike="noStrike">
                <a:solidFill>
                  <a:srgbClr val="373636"/>
                </a:solidFill>
                <a:latin typeface="Verdana"/>
                <a:ea typeface="DejaVu Sans"/>
              </a:rPr>
              <a:t>React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9491400" y="6825600"/>
            <a:ext cx="787320" cy="787320"/>
          </a:xfrm>
          <a:custGeom>
            <a:avLst/>
            <a:gdLst/>
            <a:ah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374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2"/>
          <p:cNvSpPr/>
          <p:nvPr/>
        </p:nvSpPr>
        <p:spPr>
          <a:xfrm>
            <a:off x="9800640" y="7061040"/>
            <a:ext cx="1706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800" spc="-52" strike="noStrike">
                <a:solidFill>
                  <a:srgbClr val="ffffff"/>
                </a:solidFill>
                <a:latin typeface="Tahoma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10998000" y="9020880"/>
            <a:ext cx="18151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100" spc="-55" strike="noStrike">
                <a:solidFill>
                  <a:srgbClr val="373636"/>
                </a:solidFill>
                <a:latin typeface="Verdana"/>
                <a:ea typeface="DejaVu Sans"/>
              </a:rPr>
              <a:t>Redux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9491400" y="8805600"/>
            <a:ext cx="787320" cy="787320"/>
          </a:xfrm>
          <a:custGeom>
            <a:avLst/>
            <a:gdLst/>
            <a:ah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374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9800640" y="9041040"/>
            <a:ext cx="1706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800" spc="-52" strike="noStrike">
                <a:solidFill>
                  <a:srgbClr val="ffffff"/>
                </a:solidFill>
                <a:latin typeface="Tahoma"/>
                <a:ea typeface="DejaVu Sans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15920" y="897840"/>
            <a:ext cx="10576080" cy="20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6200" spc="83" strike="noStrike">
                <a:solidFill>
                  <a:srgbClr val="205cf1"/>
                </a:solidFill>
                <a:latin typeface="Tahoma"/>
                <a:ea typeface="DejaVu Sans"/>
              </a:rPr>
              <a:t>What</a:t>
            </a:r>
            <a:r>
              <a:rPr b="1" lang="en-GB" sz="6200" spc="-202" strike="noStrike">
                <a:solidFill>
                  <a:srgbClr val="205cf1"/>
                </a:solidFill>
                <a:latin typeface="Tahoma"/>
                <a:ea typeface="DejaVu Sans"/>
              </a:rPr>
              <a:t> </a:t>
            </a:r>
            <a:r>
              <a:rPr b="1" lang="en-GB" sz="6200" spc="128" strike="noStrike">
                <a:solidFill>
                  <a:srgbClr val="205cf1"/>
                </a:solidFill>
                <a:latin typeface="Tahoma"/>
                <a:ea typeface="DejaVu Sans"/>
              </a:rPr>
              <a:t>is</a:t>
            </a:r>
            <a:r>
              <a:rPr b="1" lang="en-GB" sz="6200" spc="-197" strike="noStrike">
                <a:solidFill>
                  <a:srgbClr val="205cf1"/>
                </a:solidFill>
                <a:latin typeface="Tahoma"/>
                <a:ea typeface="DejaVu Sans"/>
              </a:rPr>
              <a:t> </a:t>
            </a:r>
            <a:r>
              <a:rPr b="1" lang="en-GB" sz="6200" spc="77" strike="noStrike">
                <a:solidFill>
                  <a:srgbClr val="205cf1"/>
                </a:solidFill>
                <a:latin typeface="Tahoma"/>
                <a:ea typeface="DejaVu Sans"/>
              </a:rPr>
              <a:t>React Native?</a:t>
            </a:r>
            <a:endParaRPr b="0" lang="en-GB" sz="6200" spc="-1" strike="noStrike">
              <a:latin typeface="Arial"/>
            </a:endParaRPr>
          </a:p>
        </p:txBody>
      </p:sp>
      <p:pic>
        <p:nvPicPr>
          <p:cNvPr id="263" name="object 4_1" descr=""/>
          <p:cNvPicPr/>
          <p:nvPr/>
        </p:nvPicPr>
        <p:blipFill>
          <a:blip r:embed="rId1"/>
          <a:stretch/>
        </p:blipFill>
        <p:spPr>
          <a:xfrm>
            <a:off x="1305000" y="3405600"/>
            <a:ext cx="113400" cy="11304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1577160" y="3058920"/>
            <a:ext cx="9730440" cy="47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It allows developers to build mobile apps using JavaScript and React.</a:t>
            </a:r>
            <a:endParaRPr b="0" lang="en-GB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4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Write once, deploy to both iOS and Android platforms.</a:t>
            </a:r>
            <a:endParaRPr b="0" lang="en-GB" sz="2600" spc="-1" strike="noStrike">
              <a:latin typeface="Arial"/>
            </a:endParaRPr>
          </a:p>
          <a:p>
            <a:pPr marL="12600">
              <a:lnSpc>
                <a:spcPct val="141000"/>
              </a:lnSpc>
            </a:pPr>
            <a:r>
              <a:rPr b="1" lang="en-GB" sz="2600" spc="12" strike="noStrike">
                <a:solidFill>
                  <a:srgbClr val="373636"/>
                </a:solidFill>
                <a:latin typeface="Tahoma"/>
                <a:ea typeface="DejaVu Sans"/>
              </a:rPr>
              <a:t>Launched </a:t>
            </a: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by</a:t>
            </a:r>
            <a:r>
              <a:rPr b="1" lang="en-GB" sz="2600" spc="18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Facebook</a:t>
            </a:r>
            <a:r>
              <a:rPr b="1" lang="en-GB" sz="2600" spc="77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1" lang="en-GB" sz="2600" spc="-145" strike="noStrike">
                <a:solidFill>
                  <a:srgbClr val="373636"/>
                </a:solidFill>
                <a:latin typeface="Tahoma"/>
                <a:ea typeface="DejaVu Sans"/>
              </a:rPr>
              <a:t>in</a:t>
            </a:r>
            <a:r>
              <a:rPr b="1" lang="en-GB" sz="2600" spc="77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1" lang="en-GB" sz="2600" spc="-21" strike="noStrike">
                <a:solidFill>
                  <a:srgbClr val="373636"/>
                </a:solidFill>
                <a:latin typeface="Tahoma"/>
                <a:ea typeface="DejaVu Sans"/>
              </a:rPr>
              <a:t>2015 and became open-source in the same year.</a:t>
            </a:r>
            <a:br/>
            <a:r>
              <a:rPr b="1" lang="en-GB" sz="2600" spc="-21" strike="noStrike">
                <a:solidFill>
                  <a:srgbClr val="373636"/>
                </a:solidFill>
                <a:latin typeface="Tahoma"/>
                <a:ea typeface="DejaVu Sans"/>
              </a:rPr>
              <a:t>Uses native components, meaning you get the performance benefits of native apps.</a:t>
            </a:r>
            <a:endParaRPr b="0" lang="en-GB" sz="2600" spc="-1" strike="noStrike">
              <a:latin typeface="Arial"/>
            </a:endParaRPr>
          </a:p>
          <a:p>
            <a:pPr marL="12600">
              <a:lnSpc>
                <a:spcPct val="141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65" name="object 6_1" descr=""/>
          <p:cNvPicPr/>
          <p:nvPr/>
        </p:nvPicPr>
        <p:blipFill>
          <a:blip r:embed="rId2"/>
          <a:stretch/>
        </p:blipFill>
        <p:spPr>
          <a:xfrm>
            <a:off x="1305000" y="4529520"/>
            <a:ext cx="113400" cy="113040"/>
          </a:xfrm>
          <a:prstGeom prst="rect">
            <a:avLst/>
          </a:prstGeom>
          <a:ln>
            <a:noFill/>
          </a:ln>
        </p:spPr>
      </p:pic>
      <p:pic>
        <p:nvPicPr>
          <p:cNvPr id="266" name="object 7_1" descr=""/>
          <p:cNvPicPr/>
          <p:nvPr/>
        </p:nvPicPr>
        <p:blipFill>
          <a:blip r:embed="rId3"/>
          <a:stretch/>
        </p:blipFill>
        <p:spPr>
          <a:xfrm>
            <a:off x="1305000" y="5451480"/>
            <a:ext cx="113400" cy="113040"/>
          </a:xfrm>
          <a:prstGeom prst="rect">
            <a:avLst/>
          </a:prstGeom>
          <a:ln>
            <a:noFill/>
          </a:ln>
        </p:spPr>
      </p:pic>
      <p:pic>
        <p:nvPicPr>
          <p:cNvPr id="267" name="object 8_3" descr=""/>
          <p:cNvPicPr/>
          <p:nvPr/>
        </p:nvPicPr>
        <p:blipFill>
          <a:blip r:embed="rId4"/>
          <a:stretch/>
        </p:blipFill>
        <p:spPr>
          <a:xfrm>
            <a:off x="1305000" y="6575400"/>
            <a:ext cx="113400" cy="11304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12240000" y="2664000"/>
            <a:ext cx="5238360" cy="52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258560" y="1099800"/>
            <a:ext cx="6999840" cy="1122840"/>
          </a:xfrm>
          <a:custGeom>
            <a:avLst/>
            <a:gdLst/>
            <a:ahLst/>
            <a:rect l="l" t="t" r="r" b="b"/>
            <a:pathLst>
              <a:path w="7000875" h="1123950">
                <a:moveTo>
                  <a:pt x="6840057" y="1123949"/>
                </a:moveTo>
                <a:lnTo>
                  <a:pt x="160754" y="1123949"/>
                </a:lnTo>
                <a:lnTo>
                  <a:pt x="110021" y="1115755"/>
                </a:lnTo>
                <a:lnTo>
                  <a:pt x="65902" y="1092950"/>
                </a:lnTo>
                <a:lnTo>
                  <a:pt x="31074" y="1058206"/>
                </a:lnTo>
                <a:lnTo>
                  <a:pt x="8214" y="1014194"/>
                </a:lnTo>
                <a:lnTo>
                  <a:pt x="0" y="963584"/>
                </a:lnTo>
                <a:lnTo>
                  <a:pt x="0" y="160365"/>
                </a:lnTo>
                <a:lnTo>
                  <a:pt x="8214" y="109755"/>
                </a:lnTo>
                <a:lnTo>
                  <a:pt x="31074" y="65743"/>
                </a:lnTo>
                <a:lnTo>
                  <a:pt x="65902" y="30999"/>
                </a:lnTo>
                <a:lnTo>
                  <a:pt x="110021" y="8194"/>
                </a:lnTo>
                <a:lnTo>
                  <a:pt x="160754" y="0"/>
                </a:lnTo>
                <a:lnTo>
                  <a:pt x="6840057" y="0"/>
                </a:lnTo>
                <a:lnTo>
                  <a:pt x="6890790" y="8194"/>
                </a:lnTo>
                <a:lnTo>
                  <a:pt x="6934908" y="30999"/>
                </a:lnTo>
                <a:lnTo>
                  <a:pt x="6969736" y="65743"/>
                </a:lnTo>
                <a:lnTo>
                  <a:pt x="6992596" y="109755"/>
                </a:lnTo>
                <a:lnTo>
                  <a:pt x="7000811" y="160365"/>
                </a:lnTo>
                <a:lnTo>
                  <a:pt x="7000811" y="963584"/>
                </a:lnTo>
                <a:lnTo>
                  <a:pt x="6992596" y="1014194"/>
                </a:lnTo>
                <a:lnTo>
                  <a:pt x="6969736" y="1058206"/>
                </a:lnTo>
                <a:lnTo>
                  <a:pt x="6934908" y="1092950"/>
                </a:lnTo>
                <a:lnTo>
                  <a:pt x="6890790" y="1115755"/>
                </a:lnTo>
                <a:lnTo>
                  <a:pt x="6840057" y="1123949"/>
                </a:lnTo>
                <a:close/>
              </a:path>
            </a:pathLst>
          </a:custGeom>
          <a:solidFill>
            <a:srgbClr val="205c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10713240" y="1409040"/>
            <a:ext cx="857916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Cross-Platform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0258560" y="2845440"/>
            <a:ext cx="6999840" cy="1122840"/>
          </a:xfrm>
          <a:custGeom>
            <a:avLst/>
            <a:gdLst/>
            <a:ahLst/>
            <a:rect l="l" t="t" r="r" b="b"/>
            <a:pathLst>
              <a:path w="7000875" h="1123950">
                <a:moveTo>
                  <a:pt x="6840057" y="1123949"/>
                </a:moveTo>
                <a:lnTo>
                  <a:pt x="160754" y="1123949"/>
                </a:lnTo>
                <a:lnTo>
                  <a:pt x="110021" y="1115755"/>
                </a:lnTo>
                <a:lnTo>
                  <a:pt x="65902" y="1092950"/>
                </a:lnTo>
                <a:lnTo>
                  <a:pt x="31074" y="1058206"/>
                </a:lnTo>
                <a:lnTo>
                  <a:pt x="8214" y="1014194"/>
                </a:lnTo>
                <a:lnTo>
                  <a:pt x="0" y="963584"/>
                </a:lnTo>
                <a:lnTo>
                  <a:pt x="0" y="160365"/>
                </a:lnTo>
                <a:lnTo>
                  <a:pt x="8214" y="109755"/>
                </a:lnTo>
                <a:lnTo>
                  <a:pt x="31074" y="65743"/>
                </a:lnTo>
                <a:lnTo>
                  <a:pt x="65902" y="30999"/>
                </a:lnTo>
                <a:lnTo>
                  <a:pt x="110021" y="8194"/>
                </a:lnTo>
                <a:lnTo>
                  <a:pt x="160754" y="0"/>
                </a:lnTo>
                <a:lnTo>
                  <a:pt x="6840057" y="0"/>
                </a:lnTo>
                <a:lnTo>
                  <a:pt x="6890790" y="8194"/>
                </a:lnTo>
                <a:lnTo>
                  <a:pt x="6934908" y="30999"/>
                </a:lnTo>
                <a:lnTo>
                  <a:pt x="6969736" y="65743"/>
                </a:lnTo>
                <a:lnTo>
                  <a:pt x="6992596" y="109755"/>
                </a:lnTo>
                <a:lnTo>
                  <a:pt x="7000811" y="160365"/>
                </a:lnTo>
                <a:lnTo>
                  <a:pt x="7000811" y="963584"/>
                </a:lnTo>
                <a:lnTo>
                  <a:pt x="6992596" y="1014194"/>
                </a:lnTo>
                <a:lnTo>
                  <a:pt x="6969736" y="1058206"/>
                </a:lnTo>
                <a:lnTo>
                  <a:pt x="6934908" y="1092950"/>
                </a:lnTo>
                <a:lnTo>
                  <a:pt x="6890790" y="1115755"/>
                </a:lnTo>
                <a:lnTo>
                  <a:pt x="6840057" y="1123949"/>
                </a:lnTo>
                <a:close/>
              </a:path>
            </a:pathLst>
          </a:custGeom>
          <a:solidFill>
            <a:srgbClr val="205c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10713240" y="3154680"/>
            <a:ext cx="1232496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Fast Development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10258560" y="4591080"/>
            <a:ext cx="6999840" cy="1122840"/>
          </a:xfrm>
          <a:custGeom>
            <a:avLst/>
            <a:gdLst/>
            <a:ahLst/>
            <a:rect l="l" t="t" r="r" b="b"/>
            <a:pathLst>
              <a:path w="7000875" h="1123950">
                <a:moveTo>
                  <a:pt x="6840057" y="1123949"/>
                </a:moveTo>
                <a:lnTo>
                  <a:pt x="160754" y="1123949"/>
                </a:lnTo>
                <a:lnTo>
                  <a:pt x="110021" y="1115755"/>
                </a:lnTo>
                <a:lnTo>
                  <a:pt x="65902" y="1092950"/>
                </a:lnTo>
                <a:lnTo>
                  <a:pt x="31074" y="1058206"/>
                </a:lnTo>
                <a:lnTo>
                  <a:pt x="8214" y="1014194"/>
                </a:lnTo>
                <a:lnTo>
                  <a:pt x="0" y="963584"/>
                </a:lnTo>
                <a:lnTo>
                  <a:pt x="0" y="160365"/>
                </a:lnTo>
                <a:lnTo>
                  <a:pt x="8214" y="109755"/>
                </a:lnTo>
                <a:lnTo>
                  <a:pt x="31074" y="65743"/>
                </a:lnTo>
                <a:lnTo>
                  <a:pt x="65902" y="30999"/>
                </a:lnTo>
                <a:lnTo>
                  <a:pt x="110021" y="8194"/>
                </a:lnTo>
                <a:lnTo>
                  <a:pt x="160754" y="0"/>
                </a:lnTo>
                <a:lnTo>
                  <a:pt x="6840057" y="0"/>
                </a:lnTo>
                <a:lnTo>
                  <a:pt x="6890790" y="8194"/>
                </a:lnTo>
                <a:lnTo>
                  <a:pt x="6934908" y="30999"/>
                </a:lnTo>
                <a:lnTo>
                  <a:pt x="6969736" y="65743"/>
                </a:lnTo>
                <a:lnTo>
                  <a:pt x="6992596" y="109755"/>
                </a:lnTo>
                <a:lnTo>
                  <a:pt x="7000811" y="160365"/>
                </a:lnTo>
                <a:lnTo>
                  <a:pt x="7000811" y="963584"/>
                </a:lnTo>
                <a:lnTo>
                  <a:pt x="6992596" y="1014194"/>
                </a:lnTo>
                <a:lnTo>
                  <a:pt x="6969736" y="1058206"/>
                </a:lnTo>
                <a:lnTo>
                  <a:pt x="6934908" y="1092950"/>
                </a:lnTo>
                <a:lnTo>
                  <a:pt x="6890790" y="1115755"/>
                </a:lnTo>
                <a:lnTo>
                  <a:pt x="6840057" y="1123949"/>
                </a:lnTo>
                <a:close/>
              </a:path>
            </a:pathLst>
          </a:custGeom>
          <a:solidFill>
            <a:srgbClr val="205c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"/>
          <p:cNvSpPr/>
          <p:nvPr/>
        </p:nvSpPr>
        <p:spPr>
          <a:xfrm>
            <a:off x="10713240" y="4900680"/>
            <a:ext cx="63712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89" strike="noStrike">
                <a:solidFill>
                  <a:srgbClr val="ffffff"/>
                </a:solidFill>
                <a:latin typeface="Trebuchet MS"/>
                <a:ea typeface="DejaVu Sans"/>
              </a:rPr>
              <a:t>Performance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10258920" y="6337080"/>
            <a:ext cx="6999120" cy="1103760"/>
          </a:xfrm>
          <a:custGeom>
            <a:avLst/>
            <a:gdLst/>
            <a:ahLst/>
            <a:rect l="l" t="t" r="r" b="b"/>
            <a:pathLst>
              <a:path w="7000240" h="1104900">
                <a:moveTo>
                  <a:pt x="6839498" y="1104899"/>
                </a:moveTo>
                <a:lnTo>
                  <a:pt x="160740" y="1104899"/>
                </a:lnTo>
                <a:lnTo>
                  <a:pt x="110012" y="1096693"/>
                </a:lnTo>
                <a:lnTo>
                  <a:pt x="65897" y="1073858"/>
                </a:lnTo>
                <a:lnTo>
                  <a:pt x="31072" y="1039067"/>
                </a:lnTo>
                <a:lnTo>
                  <a:pt x="8214" y="994995"/>
                </a:lnTo>
                <a:lnTo>
                  <a:pt x="0" y="944317"/>
                </a:lnTo>
                <a:lnTo>
                  <a:pt x="0" y="160582"/>
                </a:lnTo>
                <a:lnTo>
                  <a:pt x="8214" y="109904"/>
                </a:lnTo>
                <a:lnTo>
                  <a:pt x="31072" y="65832"/>
                </a:lnTo>
                <a:lnTo>
                  <a:pt x="65897" y="31041"/>
                </a:lnTo>
                <a:lnTo>
                  <a:pt x="110012" y="8206"/>
                </a:lnTo>
                <a:lnTo>
                  <a:pt x="160740" y="0"/>
                </a:lnTo>
                <a:lnTo>
                  <a:pt x="6839498" y="0"/>
                </a:lnTo>
                <a:lnTo>
                  <a:pt x="6890226" y="8206"/>
                </a:lnTo>
                <a:lnTo>
                  <a:pt x="6934341" y="31041"/>
                </a:lnTo>
                <a:lnTo>
                  <a:pt x="6969166" y="65832"/>
                </a:lnTo>
                <a:lnTo>
                  <a:pt x="6992024" y="109904"/>
                </a:lnTo>
                <a:lnTo>
                  <a:pt x="7000238" y="160582"/>
                </a:lnTo>
                <a:lnTo>
                  <a:pt x="7000238" y="944317"/>
                </a:lnTo>
                <a:lnTo>
                  <a:pt x="6992024" y="994995"/>
                </a:lnTo>
                <a:lnTo>
                  <a:pt x="6969166" y="1039067"/>
                </a:lnTo>
                <a:lnTo>
                  <a:pt x="6934341" y="1073858"/>
                </a:lnTo>
                <a:lnTo>
                  <a:pt x="6890226" y="1096693"/>
                </a:lnTo>
                <a:lnTo>
                  <a:pt x="6839498" y="1104899"/>
                </a:lnTo>
                <a:close/>
              </a:path>
            </a:pathLst>
          </a:custGeom>
          <a:solidFill>
            <a:srgbClr val="205c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"/>
          <p:cNvSpPr/>
          <p:nvPr/>
        </p:nvSpPr>
        <p:spPr>
          <a:xfrm>
            <a:off x="10713240" y="6646320"/>
            <a:ext cx="447408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Active Community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1015920" y="1000080"/>
            <a:ext cx="7479360" cy="32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>
            <a:noAutofit/>
          </a:bodyPr>
          <a:p>
            <a:pPr marL="12600">
              <a:lnSpc>
                <a:spcPts val="8481"/>
              </a:lnSpc>
              <a:spcBef>
                <a:spcPts val="235"/>
              </a:spcBef>
            </a:pPr>
            <a:r>
              <a:rPr b="1" lang="en-GB" sz="7100" spc="182" strike="noStrike">
                <a:solidFill>
                  <a:srgbClr val="000000"/>
                </a:solidFill>
                <a:latin typeface="Tahoma"/>
                <a:ea typeface="DejaVu Sans"/>
              </a:rPr>
              <a:t>Why</a:t>
            </a:r>
            <a:r>
              <a:rPr b="1" lang="en-GB" sz="71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GB" sz="7100" spc="157" strike="noStrike">
                <a:solidFill>
                  <a:srgbClr val="000000"/>
                </a:solidFill>
                <a:latin typeface="Tahoma"/>
                <a:ea typeface="DejaVu Sans"/>
              </a:rPr>
              <a:t>choosing </a:t>
            </a:r>
            <a:r>
              <a:rPr b="1" lang="en-GB" sz="7100" spc="92" strike="noStrike">
                <a:solidFill>
                  <a:srgbClr val="000000"/>
                </a:solidFill>
                <a:latin typeface="Tahoma"/>
                <a:ea typeface="DejaVu Sans"/>
              </a:rPr>
              <a:t>React Native?</a:t>
            </a:r>
            <a:endParaRPr b="0" lang="en-GB" sz="71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10258920" y="8062200"/>
            <a:ext cx="6999840" cy="1122840"/>
          </a:xfrm>
          <a:custGeom>
            <a:avLst/>
            <a:gdLst/>
            <a:ahLst/>
            <a:rect l="l" t="t" r="r" b="b"/>
            <a:pathLst>
              <a:path w="7000875" h="1123950">
                <a:moveTo>
                  <a:pt x="6839671" y="1123949"/>
                </a:moveTo>
                <a:lnTo>
                  <a:pt x="160744" y="1123949"/>
                </a:lnTo>
                <a:lnTo>
                  <a:pt x="110015" y="1115744"/>
                </a:lnTo>
                <a:lnTo>
                  <a:pt x="65898" y="1092911"/>
                </a:lnTo>
                <a:lnTo>
                  <a:pt x="31072" y="1058123"/>
                </a:lnTo>
                <a:lnTo>
                  <a:pt x="8214" y="1014055"/>
                </a:lnTo>
                <a:lnTo>
                  <a:pt x="0" y="963381"/>
                </a:lnTo>
                <a:lnTo>
                  <a:pt x="0" y="160568"/>
                </a:lnTo>
                <a:lnTo>
                  <a:pt x="8214" y="109894"/>
                </a:lnTo>
                <a:lnTo>
                  <a:pt x="31072" y="65826"/>
                </a:lnTo>
                <a:lnTo>
                  <a:pt x="65898" y="31038"/>
                </a:lnTo>
                <a:lnTo>
                  <a:pt x="110015" y="8205"/>
                </a:lnTo>
                <a:lnTo>
                  <a:pt x="160744" y="0"/>
                </a:lnTo>
                <a:lnTo>
                  <a:pt x="6839671" y="0"/>
                </a:lnTo>
                <a:lnTo>
                  <a:pt x="6890401" y="8205"/>
                </a:lnTo>
                <a:lnTo>
                  <a:pt x="6934517" y="31038"/>
                </a:lnTo>
                <a:lnTo>
                  <a:pt x="6969343" y="65826"/>
                </a:lnTo>
                <a:lnTo>
                  <a:pt x="6992202" y="109894"/>
                </a:lnTo>
                <a:lnTo>
                  <a:pt x="7000416" y="160568"/>
                </a:lnTo>
                <a:lnTo>
                  <a:pt x="7000416" y="963381"/>
                </a:lnTo>
                <a:lnTo>
                  <a:pt x="6992202" y="1014055"/>
                </a:lnTo>
                <a:lnTo>
                  <a:pt x="6969343" y="1058123"/>
                </a:lnTo>
                <a:lnTo>
                  <a:pt x="6934517" y="1092911"/>
                </a:lnTo>
                <a:lnTo>
                  <a:pt x="6890401" y="1115744"/>
                </a:lnTo>
                <a:lnTo>
                  <a:pt x="6839671" y="1123949"/>
                </a:lnTo>
                <a:close/>
              </a:path>
            </a:pathLst>
          </a:custGeom>
          <a:solidFill>
            <a:srgbClr val="205c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1"/>
          <p:cNvSpPr/>
          <p:nvPr/>
        </p:nvSpPr>
        <p:spPr>
          <a:xfrm>
            <a:off x="10713240" y="8371440"/>
            <a:ext cx="1707804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Cost-Effective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0" name="TextShape 12"/>
          <p:cNvSpPr txBox="1"/>
          <p:nvPr/>
        </p:nvSpPr>
        <p:spPr>
          <a:xfrm>
            <a:off x="201600" y="9864000"/>
            <a:ext cx="6206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300" spc="-1" strike="noStrike">
                <a:solidFill>
                  <a:srgbClr val="c9211e"/>
                </a:solidFill>
                <a:latin typeface="Arial"/>
              </a:rPr>
              <a:t>Companies like Instagram, Airbnb, and Facebook that use React Native.</a:t>
            </a: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1"/>
          <p:cNvGrpSpPr/>
          <p:nvPr/>
        </p:nvGrpSpPr>
        <p:grpSpPr>
          <a:xfrm>
            <a:off x="0" y="0"/>
            <a:ext cx="9633960" cy="10285920"/>
            <a:chOff x="0" y="0"/>
            <a:chExt cx="9633960" cy="10285920"/>
          </a:xfrm>
        </p:grpSpPr>
        <p:sp>
          <p:nvSpPr>
            <p:cNvPr id="282" name="CustomShape 2"/>
            <p:cNvSpPr/>
            <p:nvPr/>
          </p:nvSpPr>
          <p:spPr>
            <a:xfrm>
              <a:off x="0" y="0"/>
              <a:ext cx="9142920" cy="10285920"/>
            </a:xfrm>
            <a:custGeom>
              <a:avLst/>
              <a:gdLst/>
              <a:ahLst/>
              <a:rect l="l" t="t" r="r" b="b"/>
              <a:pathLst>
                <a:path w="9144000" h="10287000">
                  <a:moveTo>
                    <a:pt x="9143987" y="0"/>
                  </a:moveTo>
                  <a:lnTo>
                    <a:pt x="0" y="0"/>
                  </a:lnTo>
                  <a:lnTo>
                    <a:pt x="0" y="10286987"/>
                  </a:lnTo>
                  <a:lnTo>
                    <a:pt x="9143987" y="10286987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205cf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3" name="object 4_9" descr=""/>
            <p:cNvPicPr/>
            <p:nvPr/>
          </p:nvPicPr>
          <p:blipFill>
            <a:blip r:embed="rId1"/>
            <a:stretch/>
          </p:blipFill>
          <p:spPr>
            <a:xfrm>
              <a:off x="8654040" y="547560"/>
              <a:ext cx="979920" cy="191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4" name="CustomShape 3"/>
          <p:cNvSpPr/>
          <p:nvPr/>
        </p:nvSpPr>
        <p:spPr>
          <a:xfrm>
            <a:off x="1015920" y="897840"/>
            <a:ext cx="625608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4360" bIns="0">
            <a:noAutofit/>
          </a:bodyPr>
          <a:p>
            <a:pPr marL="1956960">
              <a:lnSpc>
                <a:spcPct val="100000"/>
              </a:lnSpc>
              <a:spcBef>
                <a:spcPts val="99"/>
              </a:spcBef>
            </a:pPr>
            <a:r>
              <a:rPr b="1" lang="en-GB" sz="5000" spc="-1" strike="noStrike">
                <a:solidFill>
                  <a:srgbClr val="ffffff"/>
                </a:solidFill>
                <a:latin typeface="Tahoma"/>
                <a:ea typeface="DejaVu Sans"/>
              </a:rPr>
              <a:t>Expo CLI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1774160" y="1119600"/>
            <a:ext cx="43531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GB" sz="5000" spc="-1" strike="noStrike">
                <a:solidFill>
                  <a:srgbClr val="373636"/>
                </a:solidFill>
                <a:latin typeface="Tahoma"/>
                <a:ea typeface="DejaVu Sans"/>
              </a:rPr>
              <a:t>React Native CLI</a:t>
            </a:r>
            <a:endParaRPr b="0" lang="en-GB" sz="5000" spc="-1" strike="noStrike">
              <a:latin typeface="Arial"/>
            </a:endParaRPr>
          </a:p>
        </p:txBody>
      </p:sp>
      <p:grpSp>
        <p:nvGrpSpPr>
          <p:cNvPr id="286" name="Group 5"/>
          <p:cNvGrpSpPr/>
          <p:nvPr/>
        </p:nvGrpSpPr>
        <p:grpSpPr>
          <a:xfrm>
            <a:off x="1202400" y="3987720"/>
            <a:ext cx="94320" cy="3845880"/>
            <a:chOff x="1202400" y="3987720"/>
            <a:chExt cx="94320" cy="3845880"/>
          </a:xfrm>
        </p:grpSpPr>
        <p:pic>
          <p:nvPicPr>
            <p:cNvPr id="287" name="object 8_6" descr=""/>
            <p:cNvPicPr/>
            <p:nvPr/>
          </p:nvPicPr>
          <p:blipFill>
            <a:blip r:embed="rId2"/>
            <a:stretch/>
          </p:blipFill>
          <p:spPr>
            <a:xfrm>
              <a:off x="1202400" y="3987720"/>
              <a:ext cx="94320" cy="9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8" name="object 9_1" descr=""/>
            <p:cNvPicPr/>
            <p:nvPr/>
          </p:nvPicPr>
          <p:blipFill>
            <a:blip r:embed="rId3"/>
            <a:stretch/>
          </p:blipFill>
          <p:spPr>
            <a:xfrm>
              <a:off x="1202400" y="5035680"/>
              <a:ext cx="94320" cy="9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9" name="object 10_1" descr=""/>
            <p:cNvPicPr/>
            <p:nvPr/>
          </p:nvPicPr>
          <p:blipFill>
            <a:blip r:embed="rId4"/>
            <a:stretch/>
          </p:blipFill>
          <p:spPr>
            <a:xfrm>
              <a:off x="1202400" y="6083280"/>
              <a:ext cx="94320" cy="9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0" name="object 11_1" descr=""/>
            <p:cNvPicPr/>
            <p:nvPr/>
          </p:nvPicPr>
          <p:blipFill>
            <a:blip r:embed="rId5"/>
            <a:stretch/>
          </p:blipFill>
          <p:spPr>
            <a:xfrm>
              <a:off x="1202400" y="7167240"/>
              <a:ext cx="94320" cy="9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1" name="object 10_0" descr=""/>
            <p:cNvPicPr/>
            <p:nvPr/>
          </p:nvPicPr>
          <p:blipFill>
            <a:blip r:embed="rId6"/>
            <a:stretch/>
          </p:blipFill>
          <p:spPr>
            <a:xfrm>
              <a:off x="1202400" y="7739280"/>
              <a:ext cx="94320" cy="94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2" name="CustomShape 6"/>
          <p:cNvSpPr/>
          <p:nvPr/>
        </p:nvSpPr>
        <p:spPr>
          <a:xfrm>
            <a:off x="1448280" y="3652560"/>
            <a:ext cx="638820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49000"/>
              </a:lnSpc>
              <a:spcBef>
                <a:spcPts val="96"/>
              </a:spcBef>
            </a:pPr>
            <a:r>
              <a:rPr b="1" lang="en-GB" sz="2300" spc="-46" strike="noStrike">
                <a:solidFill>
                  <a:srgbClr val="ffffff"/>
                </a:solidFill>
                <a:latin typeface="Tahoma"/>
                <a:ea typeface="DejaVu Sans"/>
              </a:rPr>
              <a:t>Setup: </a:t>
            </a:r>
            <a:r>
              <a:rPr b="0" lang="en-GB" sz="2300" spc="-46" strike="noStrike">
                <a:solidFill>
                  <a:srgbClr val="ffffff"/>
                </a:solidFill>
                <a:latin typeface="Verdana"/>
                <a:ea typeface="DejaVu Sans"/>
              </a:rPr>
              <a:t>Simple, fast, no native code required.</a:t>
            </a:r>
            <a:endParaRPr b="0" lang="en-GB" sz="23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96"/>
              </a:spcBef>
            </a:pPr>
            <a:r>
              <a:rPr b="1" lang="en-GB" sz="2300" spc="-46" strike="noStrike">
                <a:solidFill>
                  <a:srgbClr val="ffffff"/>
                </a:solidFill>
                <a:latin typeface="Tahoma"/>
                <a:ea typeface="DejaVu Sans"/>
              </a:rPr>
              <a:t>Development Speed: </a:t>
            </a:r>
            <a:r>
              <a:rPr b="0" lang="en-GB" sz="2300" spc="-46" strike="noStrike">
                <a:solidFill>
                  <a:srgbClr val="ffffff"/>
                </a:solidFill>
                <a:latin typeface="Verdana"/>
                <a:ea typeface="DejaVu Sans"/>
              </a:rPr>
              <a:t>Faster development, live preview with Expo Go.</a:t>
            </a:r>
            <a:endParaRPr b="0" lang="en-GB" sz="23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96"/>
              </a:spcBef>
            </a:pPr>
            <a:r>
              <a:rPr b="1" lang="en-GB" sz="2300" spc="-46" strike="noStrike">
                <a:solidFill>
                  <a:srgbClr val="ffffff"/>
                </a:solidFill>
                <a:latin typeface="Tahoma"/>
                <a:ea typeface="DejaVu Sans"/>
              </a:rPr>
              <a:t>Custom Native Modules: </a:t>
            </a:r>
            <a:r>
              <a:rPr b="0" lang="en-GB" sz="2300" spc="-46" strike="noStrike">
                <a:solidFill>
                  <a:srgbClr val="ffffff"/>
                </a:solidFill>
                <a:latin typeface="Verdana"/>
                <a:ea typeface="DejaVu Sans"/>
              </a:rPr>
              <a:t>Hard to integrate custom modules.</a:t>
            </a:r>
            <a:endParaRPr b="0" lang="en-GB" sz="23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366"/>
              </a:spcBef>
            </a:pPr>
            <a:r>
              <a:rPr b="1" lang="en-GB" sz="2300" spc="-35" strike="noStrike">
                <a:solidFill>
                  <a:srgbClr val="ffffff"/>
                </a:solidFill>
                <a:latin typeface="Verdana"/>
                <a:ea typeface="DejaVu Sans"/>
              </a:rPr>
              <a:t>Native Code Access: </a:t>
            </a:r>
            <a:r>
              <a:rPr b="0" lang="en-GB" sz="2300" spc="-1" strike="noStrike">
                <a:solidFill>
                  <a:srgbClr val="ffffff"/>
                </a:solidFill>
                <a:latin typeface="Verdana"/>
                <a:ea typeface="DejaVu Sans"/>
              </a:rPr>
              <a:t>Limited.</a:t>
            </a:r>
            <a:endParaRPr b="0" lang="en-GB" sz="23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366"/>
              </a:spcBef>
            </a:pPr>
            <a:r>
              <a:rPr b="1" lang="en-GB" sz="2300" spc="-35" strike="noStrike">
                <a:solidFill>
                  <a:srgbClr val="ffffff"/>
                </a:solidFill>
                <a:latin typeface="Verdana"/>
                <a:ea typeface="DejaVu Sans"/>
              </a:rPr>
              <a:t>App Size: </a:t>
            </a:r>
            <a:r>
              <a:rPr b="0" lang="en-GB" sz="2300" spc="-1" strike="noStrike">
                <a:solidFill>
                  <a:srgbClr val="ffffff"/>
                </a:solidFill>
                <a:latin typeface="Verdana"/>
                <a:ea typeface="DejaVu Sans"/>
              </a:rPr>
              <a:t>Larger initial size.</a:t>
            </a:r>
            <a:endParaRPr b="0" lang="en-GB" sz="2300" spc="-1" strike="noStrike">
              <a:latin typeface="Arial"/>
            </a:endParaRPr>
          </a:p>
        </p:txBody>
      </p:sp>
      <p:pic>
        <p:nvPicPr>
          <p:cNvPr id="293" name="object 13_1" descr=""/>
          <p:cNvPicPr/>
          <p:nvPr/>
        </p:nvPicPr>
        <p:blipFill>
          <a:blip r:embed="rId7"/>
          <a:stretch/>
        </p:blipFill>
        <p:spPr>
          <a:xfrm>
            <a:off x="10080720" y="3987720"/>
            <a:ext cx="94320" cy="94320"/>
          </a:xfrm>
          <a:prstGeom prst="rect">
            <a:avLst/>
          </a:prstGeom>
          <a:ln>
            <a:noFill/>
          </a:ln>
        </p:spPr>
      </p:pic>
      <p:sp>
        <p:nvSpPr>
          <p:cNvPr id="294" name="CustomShape 7"/>
          <p:cNvSpPr/>
          <p:nvPr/>
        </p:nvSpPr>
        <p:spPr>
          <a:xfrm>
            <a:off x="10326240" y="3652560"/>
            <a:ext cx="7194240" cy="42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b="1" lang="en-GB" sz="2300" spc="-60" strike="noStrike">
                <a:solidFill>
                  <a:srgbClr val="373636"/>
                </a:solidFill>
                <a:latin typeface="Tahoma"/>
                <a:ea typeface="DejaVu Sans"/>
              </a:rPr>
              <a:t>Setup:</a:t>
            </a:r>
            <a:r>
              <a:rPr b="1" lang="en-GB" sz="2300" spc="-16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300" spc="-35" strike="noStrike">
                <a:solidFill>
                  <a:srgbClr val="373636"/>
                </a:solidFill>
                <a:latin typeface="Verdana"/>
                <a:ea typeface="DejaVu Sans"/>
              </a:rPr>
              <a:t>Complex, requires native tools (Xcode, etc.)</a:t>
            </a:r>
            <a:endParaRPr b="0" lang="en-GB" sz="2300" spc="-1" strike="noStrike">
              <a:latin typeface="Arial"/>
            </a:endParaRPr>
          </a:p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b="1" lang="en-GB" sz="2300" spc="-60" strike="noStrike">
                <a:solidFill>
                  <a:srgbClr val="373636"/>
                </a:solidFill>
                <a:latin typeface="Tahoma"/>
                <a:ea typeface="DejaVu Sans"/>
              </a:rPr>
              <a:t>Development Speed:</a:t>
            </a:r>
            <a:r>
              <a:rPr b="1" lang="en-GB" sz="2300" spc="-16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300" spc="-35" strike="noStrike">
                <a:solidFill>
                  <a:srgbClr val="373636"/>
                </a:solidFill>
                <a:latin typeface="Verdana"/>
                <a:ea typeface="DejaVu Sans"/>
              </a:rPr>
              <a:t>Slower due to manual native configuration.</a:t>
            </a:r>
            <a:endParaRPr b="0" lang="en-GB" sz="2300" spc="-1" strike="noStrike">
              <a:latin typeface="Arial"/>
            </a:endParaRPr>
          </a:p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b="1" lang="en-GB" sz="2300" spc="-60" strike="noStrike">
                <a:solidFill>
                  <a:srgbClr val="373636"/>
                </a:solidFill>
                <a:latin typeface="Tahoma"/>
                <a:ea typeface="DejaVu Sans"/>
              </a:rPr>
              <a:t>Custom Native Modules:</a:t>
            </a:r>
            <a:r>
              <a:rPr b="1" lang="en-GB" sz="2300" spc="-16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300" spc="-35" strike="noStrike">
                <a:solidFill>
                  <a:srgbClr val="373636"/>
                </a:solidFill>
                <a:latin typeface="Verdana"/>
                <a:ea typeface="DejaVu Sans"/>
              </a:rPr>
              <a:t>Easy to add and configure custom native code.</a:t>
            </a:r>
            <a:endParaRPr b="0" lang="en-GB" sz="2300" spc="-1" strike="noStrike">
              <a:latin typeface="Arial"/>
            </a:endParaRPr>
          </a:p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b="1" lang="en-GB" sz="2300" spc="-60" strike="noStrike">
                <a:solidFill>
                  <a:srgbClr val="373636"/>
                </a:solidFill>
                <a:latin typeface="Tahoma"/>
                <a:ea typeface="DejaVu Sans"/>
              </a:rPr>
              <a:t>Native Code Access:</a:t>
            </a:r>
            <a:r>
              <a:rPr b="1" lang="en-GB" sz="2300" spc="-16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300" spc="-35" strike="noStrike">
                <a:solidFill>
                  <a:srgbClr val="373636"/>
                </a:solidFill>
                <a:latin typeface="Verdana"/>
                <a:ea typeface="DejaVu Sans"/>
              </a:rPr>
              <a:t>Full Control.</a:t>
            </a:r>
            <a:endParaRPr b="0" lang="en-GB" sz="2300" spc="-1" strike="noStrike">
              <a:latin typeface="Arial"/>
            </a:endParaRPr>
          </a:p>
          <a:p>
            <a:pPr marL="12600" algn="just">
              <a:lnSpc>
                <a:spcPct val="149000"/>
              </a:lnSpc>
              <a:spcBef>
                <a:spcPts val="96"/>
              </a:spcBef>
            </a:pPr>
            <a:r>
              <a:rPr b="1" lang="en-GB" sz="2300" spc="-60" strike="noStrike">
                <a:solidFill>
                  <a:srgbClr val="373636"/>
                </a:solidFill>
                <a:latin typeface="Tahoma"/>
                <a:ea typeface="DejaVu Sans"/>
              </a:rPr>
              <a:t>App Size:</a:t>
            </a:r>
            <a:r>
              <a:rPr b="1" lang="en-GB" sz="2300" spc="-16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300" spc="-35" strike="noStrike">
                <a:solidFill>
                  <a:srgbClr val="373636"/>
                </a:solidFill>
                <a:latin typeface="Verdana"/>
                <a:ea typeface="DejaVu Sans"/>
              </a:rPr>
              <a:t>Smaller, can optimize more.</a:t>
            </a:r>
            <a:endParaRPr b="0" lang="en-GB" sz="2300" spc="-1" strike="noStrike">
              <a:latin typeface="Arial"/>
            </a:endParaRPr>
          </a:p>
        </p:txBody>
      </p:sp>
      <p:pic>
        <p:nvPicPr>
          <p:cNvPr id="295" name="object 16_1" descr=""/>
          <p:cNvPicPr/>
          <p:nvPr/>
        </p:nvPicPr>
        <p:blipFill>
          <a:blip r:embed="rId8"/>
          <a:stretch/>
        </p:blipFill>
        <p:spPr>
          <a:xfrm>
            <a:off x="10080720" y="5055480"/>
            <a:ext cx="94320" cy="94320"/>
          </a:xfrm>
          <a:prstGeom prst="rect">
            <a:avLst/>
          </a:prstGeom>
          <a:ln>
            <a:noFill/>
          </a:ln>
        </p:spPr>
      </p:pic>
      <p:pic>
        <p:nvPicPr>
          <p:cNvPr id="296" name="object 17_1" descr=""/>
          <p:cNvPicPr/>
          <p:nvPr/>
        </p:nvPicPr>
        <p:blipFill>
          <a:blip r:embed="rId9"/>
          <a:stretch/>
        </p:blipFill>
        <p:spPr>
          <a:xfrm>
            <a:off x="10080720" y="6087240"/>
            <a:ext cx="94320" cy="94320"/>
          </a:xfrm>
          <a:prstGeom prst="rect">
            <a:avLst/>
          </a:prstGeom>
          <a:ln>
            <a:noFill/>
          </a:ln>
        </p:spPr>
      </p:pic>
      <p:sp>
        <p:nvSpPr>
          <p:cNvPr id="297" name="CustomShape 8"/>
          <p:cNvSpPr/>
          <p:nvPr/>
        </p:nvSpPr>
        <p:spPr>
          <a:xfrm>
            <a:off x="14372280" y="9748440"/>
            <a:ext cx="387900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800" spc="-1" strike="noStrike" u="heavy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Expo CLI vs React Native CLI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8" name="TextShape 9"/>
          <p:cNvSpPr txBox="1"/>
          <p:nvPr/>
        </p:nvSpPr>
        <p:spPr>
          <a:xfrm>
            <a:off x="1728000" y="2700000"/>
            <a:ext cx="540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i="1" lang="en-GB" sz="1600" spc="-1" strike="noStrike">
                <a:latin typeface="Arial"/>
              </a:rPr>
              <a:t>Small to medium apps, quick prototyping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99" name="object 17_0" descr=""/>
          <p:cNvPicPr/>
          <p:nvPr/>
        </p:nvPicPr>
        <p:blipFill>
          <a:blip r:embed="rId10"/>
          <a:stretch/>
        </p:blipFill>
        <p:spPr>
          <a:xfrm>
            <a:off x="10080720" y="7131240"/>
            <a:ext cx="94320" cy="94320"/>
          </a:xfrm>
          <a:prstGeom prst="rect">
            <a:avLst/>
          </a:prstGeom>
          <a:ln>
            <a:noFill/>
          </a:ln>
        </p:spPr>
      </p:pic>
      <p:pic>
        <p:nvPicPr>
          <p:cNvPr id="300" name="object 17_2" descr=""/>
          <p:cNvPicPr/>
          <p:nvPr/>
        </p:nvPicPr>
        <p:blipFill>
          <a:blip r:embed="rId11"/>
          <a:stretch/>
        </p:blipFill>
        <p:spPr>
          <a:xfrm>
            <a:off x="10080720" y="7707240"/>
            <a:ext cx="94320" cy="94320"/>
          </a:xfrm>
          <a:prstGeom prst="rect">
            <a:avLst/>
          </a:prstGeom>
          <a:ln>
            <a:noFill/>
          </a:ln>
        </p:spPr>
      </p:pic>
      <p:sp>
        <p:nvSpPr>
          <p:cNvPr id="301" name="TextShape 10"/>
          <p:cNvSpPr txBox="1"/>
          <p:nvPr/>
        </p:nvSpPr>
        <p:spPr>
          <a:xfrm>
            <a:off x="11376000" y="2736000"/>
            <a:ext cx="540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i="1" lang="en-GB" sz="1600" spc="-1" strike="noStrike">
                <a:latin typeface="Arial"/>
              </a:rPr>
              <a:t>Large, scalable apps needing custom native features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480000" y="2753640"/>
            <a:ext cx="5238360" cy="523836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10713240" y="8371440"/>
            <a:ext cx="170751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400" spc="180" strike="noStrike">
                <a:solidFill>
                  <a:srgbClr val="ffffff"/>
                </a:solidFill>
                <a:latin typeface="Trebuchet MS"/>
                <a:ea typeface="DejaVu Sans"/>
              </a:rPr>
              <a:t>Most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66" strike="noStrike">
                <a:solidFill>
                  <a:srgbClr val="ffffff"/>
                </a:solidFill>
                <a:latin typeface="Trebuchet MS"/>
                <a:ea typeface="DejaVu Sans"/>
              </a:rPr>
              <a:t>Famous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Frontend</a:t>
            </a:r>
            <a:r>
              <a:rPr b="1" lang="en-GB" sz="2400" spc="-75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2" strike="noStrike">
                <a:solidFill>
                  <a:srgbClr val="ffffff"/>
                </a:solidFill>
                <a:latin typeface="Trebuchet MS"/>
                <a:ea typeface="DejaVu Sans"/>
              </a:rPr>
              <a:t>Framework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577160" y="3529800"/>
            <a:ext cx="152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Installation: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 Use npm to install Expo CLI.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305" name="object 4_4" descr=""/>
          <p:cNvPicPr/>
          <p:nvPr/>
        </p:nvPicPr>
        <p:blipFill>
          <a:blip r:embed="rId2"/>
          <a:stretch/>
        </p:blipFill>
        <p:spPr>
          <a:xfrm>
            <a:off x="1305360" y="3837960"/>
            <a:ext cx="110520" cy="11016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1015920" y="897840"/>
            <a:ext cx="10576080" cy="20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6200" spc="-1" strike="noStrike">
                <a:solidFill>
                  <a:srgbClr val="205cf1"/>
                </a:solidFill>
                <a:latin typeface="Tahoma"/>
                <a:ea typeface="DejaVu Sans"/>
              </a:rPr>
              <a:t>How to use React Native?</a:t>
            </a:r>
            <a:endParaRPr b="0" lang="en-GB" sz="62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3"/>
          <a:srcRect l="0" t="32055" r="0" b="31677"/>
          <a:stretch/>
        </p:blipFill>
        <p:spPr>
          <a:xfrm>
            <a:off x="2702160" y="4464000"/>
            <a:ext cx="13353840" cy="34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480360" y="2754000"/>
            <a:ext cx="5238360" cy="523836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10713240" y="8371440"/>
            <a:ext cx="170751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400" spc="180" strike="noStrike">
                <a:solidFill>
                  <a:srgbClr val="ffffff"/>
                </a:solidFill>
                <a:latin typeface="Trebuchet MS"/>
                <a:ea typeface="DejaVu Sans"/>
              </a:rPr>
              <a:t>Most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66" strike="noStrike">
                <a:solidFill>
                  <a:srgbClr val="ffffff"/>
                </a:solidFill>
                <a:latin typeface="Trebuchet MS"/>
                <a:ea typeface="DejaVu Sans"/>
              </a:rPr>
              <a:t>Famous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Frontend</a:t>
            </a:r>
            <a:r>
              <a:rPr b="1" lang="en-GB" sz="2400" spc="-75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2" strike="noStrike">
                <a:solidFill>
                  <a:srgbClr val="ffffff"/>
                </a:solidFill>
                <a:latin typeface="Trebuchet MS"/>
                <a:ea typeface="DejaVu Sans"/>
              </a:rPr>
              <a:t>Framework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577160" y="3529800"/>
            <a:ext cx="15269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Setup: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 We use CLI to create a new app.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311" name="object 4_12" descr=""/>
          <p:cNvPicPr/>
          <p:nvPr/>
        </p:nvPicPr>
        <p:blipFill>
          <a:blip r:embed="rId2"/>
          <a:stretch/>
        </p:blipFill>
        <p:spPr>
          <a:xfrm>
            <a:off x="1305360" y="3837960"/>
            <a:ext cx="110520" cy="110160"/>
          </a:xfrm>
          <a:prstGeom prst="rect">
            <a:avLst/>
          </a:prstGeom>
          <a:ln>
            <a:noFill/>
          </a:ln>
        </p:spPr>
      </p:pic>
      <p:sp>
        <p:nvSpPr>
          <p:cNvPr id="312" name="CustomShape 3"/>
          <p:cNvSpPr/>
          <p:nvPr/>
        </p:nvSpPr>
        <p:spPr>
          <a:xfrm>
            <a:off x="1015920" y="897840"/>
            <a:ext cx="10576080" cy="20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6200" spc="-1" strike="noStrike">
                <a:solidFill>
                  <a:srgbClr val="205cf1"/>
                </a:solidFill>
                <a:latin typeface="Tahoma"/>
                <a:ea typeface="DejaVu Sans"/>
              </a:rPr>
              <a:t>How to use React Native?</a:t>
            </a:r>
            <a:endParaRPr b="0" lang="en-GB" sz="62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3"/>
          <a:stretch/>
        </p:blipFill>
        <p:spPr>
          <a:xfrm>
            <a:off x="4248000" y="4459680"/>
            <a:ext cx="9864000" cy="555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015920" y="1000080"/>
            <a:ext cx="10720080" cy="32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>
            <a:noAutofit/>
          </a:bodyPr>
          <a:p>
            <a:r>
              <a:rPr b="1" lang="en-GB" sz="6200" spc="-1" strike="noStrike">
                <a:solidFill>
                  <a:srgbClr val="205cf1"/>
                </a:solidFill>
                <a:latin typeface="Tahoma"/>
                <a:ea typeface="DejaVu Sans"/>
              </a:rPr>
              <a:t>Mobile Screens &amp; Views</a:t>
            </a:r>
            <a:endParaRPr b="0" lang="en-GB" sz="6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0713240" y="8371440"/>
            <a:ext cx="170751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2400" spc="180" strike="noStrike">
                <a:solidFill>
                  <a:srgbClr val="ffffff"/>
                </a:solidFill>
                <a:latin typeface="Trebuchet MS"/>
                <a:ea typeface="DejaVu Sans"/>
              </a:rPr>
              <a:t>Most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66" strike="noStrike">
                <a:solidFill>
                  <a:srgbClr val="ffffff"/>
                </a:solidFill>
                <a:latin typeface="Trebuchet MS"/>
                <a:ea typeface="DejaVu Sans"/>
              </a:rPr>
              <a:t>Famous</a:t>
            </a:r>
            <a:r>
              <a:rPr b="1" lang="en-GB" sz="2400" spc="-80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Frontend</a:t>
            </a:r>
            <a:r>
              <a:rPr b="1" lang="en-GB" sz="2400" spc="-75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1" lang="en-GB" sz="2400" spc="-12" strike="noStrike">
                <a:solidFill>
                  <a:srgbClr val="ffffff"/>
                </a:solidFill>
                <a:latin typeface="Trebuchet MS"/>
                <a:ea typeface="DejaVu Sans"/>
              </a:rPr>
              <a:t>Framework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577160" y="3169800"/>
            <a:ext cx="1534068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Views:</a:t>
            </a:r>
            <a:r>
              <a:rPr b="1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 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Similar to div in HTML, a container for other elements.</a:t>
            </a:r>
            <a:endParaRPr b="0" lang="en-GB" sz="2600" spc="-1" strike="noStrike">
              <a:latin typeface="Arial"/>
            </a:endParaRPr>
          </a:p>
          <a:p>
            <a:pPr marL="12600">
              <a:lnSpc>
                <a:spcPct val="141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317" name="object 4_0" descr=""/>
          <p:cNvPicPr/>
          <p:nvPr/>
        </p:nvPicPr>
        <p:blipFill>
          <a:blip r:embed="rId1"/>
          <a:stretch/>
        </p:blipFill>
        <p:spPr>
          <a:xfrm>
            <a:off x="1305360" y="3477960"/>
            <a:ext cx="110520" cy="11016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1587600" y="6481800"/>
            <a:ext cx="15340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Components: 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Pre-built elements like &lt;Text&gt;, &lt;Image&gt;, &lt;Button&gt;, and more.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319" name="object 4_22" descr=""/>
          <p:cNvPicPr/>
          <p:nvPr/>
        </p:nvPicPr>
        <p:blipFill>
          <a:blip r:embed="rId2"/>
          <a:stretch/>
        </p:blipFill>
        <p:spPr>
          <a:xfrm>
            <a:off x="1315800" y="6789960"/>
            <a:ext cx="110520" cy="110160"/>
          </a:xfrm>
          <a:prstGeom prst="rect">
            <a:avLst/>
          </a:prstGeom>
          <a:ln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1587600" y="4682880"/>
            <a:ext cx="15340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Flexbox: 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Used for layout, handling responsiveness across screen sizes.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321" name="object 4_23" descr=""/>
          <p:cNvPicPr/>
          <p:nvPr/>
        </p:nvPicPr>
        <p:blipFill>
          <a:blip r:embed="rId3"/>
          <a:stretch/>
        </p:blipFill>
        <p:spPr>
          <a:xfrm>
            <a:off x="1316160" y="5025960"/>
            <a:ext cx="110520" cy="110160"/>
          </a:xfrm>
          <a:prstGeom prst="rect">
            <a:avLst/>
          </a:prstGeom>
          <a:ln>
            <a:noFill/>
          </a:ln>
        </p:spPr>
      </p:pic>
      <p:pic>
        <p:nvPicPr>
          <p:cNvPr id="322" name="object 4_24" descr=""/>
          <p:cNvPicPr/>
          <p:nvPr/>
        </p:nvPicPr>
        <p:blipFill>
          <a:blip r:embed="rId4"/>
          <a:stretch/>
        </p:blipFill>
        <p:spPr>
          <a:xfrm>
            <a:off x="1316160" y="8337960"/>
            <a:ext cx="110520" cy="110160"/>
          </a:xfrm>
          <a:prstGeom prst="rect">
            <a:avLst/>
          </a:prstGeom>
          <a:ln>
            <a:noFill/>
          </a:ln>
        </p:spPr>
      </p:pic>
      <p:sp>
        <p:nvSpPr>
          <p:cNvPr id="323" name="CustomShape 6"/>
          <p:cNvSpPr/>
          <p:nvPr/>
        </p:nvSpPr>
        <p:spPr>
          <a:xfrm>
            <a:off x="1587600" y="8030880"/>
            <a:ext cx="15340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1000"/>
              </a:lnSpc>
              <a:spcBef>
                <a:spcPts val="99"/>
              </a:spcBef>
            </a:pPr>
            <a:r>
              <a:rPr b="1" lang="en-GB" sz="2600" spc="-1" strike="noStrike">
                <a:solidFill>
                  <a:srgbClr val="373636"/>
                </a:solidFill>
                <a:latin typeface="Tahoma"/>
                <a:ea typeface="DejaVu Sans"/>
              </a:rPr>
              <a:t>Screens: </a:t>
            </a:r>
            <a:r>
              <a:rPr b="0" lang="en-GB" sz="2600" spc="-75" strike="noStrike">
                <a:solidFill>
                  <a:srgbClr val="373636"/>
                </a:solidFill>
                <a:latin typeface="Tahoma"/>
                <a:ea typeface="DejaVu Sans"/>
              </a:rPr>
              <a:t>Multiple screens handled via navigation libraries like react-navigation.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6480720" y="2754360"/>
            <a:ext cx="5238360" cy="52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2024-07-25T18:40:30Z</dcterms:created>
  <dc:creator>Ahmed Ghonem</dc:creator>
  <dc:description/>
  <cp:keywords>DAExkvWSXY0 BADnilFmg-s</cp:keywords>
  <dc:language>en-GB</dc:language>
  <cp:lastModifiedBy/>
  <dcterms:modified xsi:type="dcterms:W3CDTF">2024-09-28T19:17:33Z</dcterms:modified>
  <cp:revision>53</cp:revision>
  <dc:subject/>
  <dc:title>Week 1 - React Dev. Cross-Skilling Nanodegree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2022-08-05T00:00:00Z</vt:filetime>
  </property>
  <property fmtid="{D5CDD505-2E9C-101B-9397-08002B2CF9AE}" pid="4" name="Creator">
    <vt:lpwstr>Canva</vt:lpwstr>
  </property>
  <property fmtid="{D5CDD505-2E9C-101B-9397-08002B2CF9AE}" pid="5" name="HyperlinksChanged">
    <vt:bool>0</vt:bool>
  </property>
  <property fmtid="{D5CDD505-2E9C-101B-9397-08002B2CF9AE}" pid="6" name="LastSaved">
    <vt:filetime>2022-08-05T00:00:00Z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Producer">
    <vt:lpwstr>Canva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