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1" r:id="rId15"/>
    <p:sldId id="273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1D-81BE-4111-9096-393374E56DD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3BC920E-CAC6-443D-9172-8BD898FBC3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75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1D-81BE-4111-9096-393374E56DD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20E-CAC6-443D-9172-8BD898FBC3C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2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1D-81BE-4111-9096-393374E56DD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20E-CAC6-443D-9172-8BD898FBC3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4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1D-81BE-4111-9096-393374E56DD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20E-CAC6-443D-9172-8BD898FBC3C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1D-81BE-4111-9096-393374E56DD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20E-CAC6-443D-9172-8BD898FBC3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2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1D-81BE-4111-9096-393374E56DD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20E-CAC6-443D-9172-8BD898FBC3C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86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1D-81BE-4111-9096-393374E56DD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20E-CAC6-443D-9172-8BD898FBC3C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37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1D-81BE-4111-9096-393374E56DD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20E-CAC6-443D-9172-8BD898FBC3C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2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1D-81BE-4111-9096-393374E56DD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20E-CAC6-443D-9172-8BD898FBC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1D-81BE-4111-9096-393374E56DD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20E-CAC6-443D-9172-8BD898FBC3C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8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4B051D-81BE-4111-9096-393374E56DD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920E-CAC6-443D-9172-8BD898FBC3C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3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B051D-81BE-4111-9096-393374E56DD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BC920E-CAC6-443D-9172-8BD898FBC3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4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2C79-7EFC-BF82-BA29-028A5DDD4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EG" sz="3600" dirty="0"/>
              <a:t>الاسم: احمد ابراهيم علي عيده</a:t>
            </a:r>
            <a:br>
              <a:rPr lang="ar-EG" sz="3600" dirty="0"/>
            </a:br>
            <a:br>
              <a:rPr lang="ar-EG" sz="3600" dirty="0"/>
            </a:br>
            <a:r>
              <a:rPr lang="ar-EG" sz="3600" dirty="0"/>
              <a:t>الفرقة : الرابعة </a:t>
            </a:r>
            <a:br>
              <a:rPr lang="ar-EG" sz="3600" dirty="0"/>
            </a:br>
            <a:br>
              <a:rPr lang="ar-EG" sz="3600" dirty="0"/>
            </a:br>
            <a:r>
              <a:rPr lang="ar-EG" sz="3600" dirty="0"/>
              <a:t>سكشن: 1</a:t>
            </a:r>
            <a:br>
              <a:rPr lang="ar-EG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70CD6-8489-B50F-D1C9-280B7007A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How Network Address Translation Works &amp; Testing and Troubleshooting on 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7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6B3-62D7-03B7-D271-AB07DC77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2. Verify External Connectivity: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F73E-AA0A-0C92-AD51-9B85E09C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Confirm that the router/firewall has a valid public IP address and is connected to the internet.</a:t>
            </a:r>
          </a:p>
          <a:p>
            <a:r>
              <a:rPr lang="en-US" dirty="0"/>
              <a:t>Check if external devices can reach the public IP address assigned to your network.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F8564C50-0BB9-03BF-DB6E-EE45FF060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63" y="2015734"/>
            <a:ext cx="4128938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0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21A3-67AD-D6B3-83DF-5A9AABD5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3. Check NAT Table: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BBFFA-8A09-9885-1F33-9E051319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Review the NAT translation table to ensure that entries are correctly mapping private IP addresses to public ones.</a:t>
            </a:r>
          </a:p>
          <a:p>
            <a:r>
              <a:rPr lang="en-US" dirty="0"/>
              <a:t>Check for any limitations on the number of concurrent NAT translations if applicable.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36E7E8FB-ABDF-4914-BB83-BBE8B519E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16" y="2015734"/>
            <a:ext cx="492523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0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444F-5072-E1C2-0D1A-FD182F5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Söhne"/>
              </a:rPr>
              <a:t>4. Test Internal Connectivity:</a:t>
            </a:r>
            <a:br>
              <a:rPr lang="en-US" b="1" i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D6F6-E68A-1CCF-011E-80E3AC063B3D}"/>
              </a:ext>
            </a:extLst>
          </p:cNvPr>
          <p:cNvSpPr>
            <a:spLocks/>
          </p:cNvSpPr>
          <p:nvPr/>
        </p:nvSpPr>
        <p:spPr>
          <a:xfrm>
            <a:off x="1841092" y="2340435"/>
            <a:ext cx="8860925" cy="3183875"/>
          </a:xfrm>
          <a:prstGeom prst="rect">
            <a:avLst/>
          </a:prstGeom>
        </p:spPr>
        <p:txBody>
          <a:bodyPr/>
          <a:lstStyle/>
          <a:p>
            <a:pPr defTabSz="420624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 that devices within the local network can communicate with each other. Internal communication should not be affected by NAT.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328F8B-F7A3-3D6A-55C1-7E3465D0E992}"/>
              </a:ext>
            </a:extLst>
          </p:cNvPr>
          <p:cNvSpPr txBox="1">
            <a:spLocks/>
          </p:cNvSpPr>
          <p:nvPr/>
        </p:nvSpPr>
        <p:spPr>
          <a:xfrm>
            <a:off x="1451579" y="3143793"/>
            <a:ext cx="8860925" cy="14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841248">
              <a:spcAft>
                <a:spcPts val="600"/>
              </a:spcAft>
            </a:pPr>
            <a:r>
              <a:rPr lang="en-US" sz="2944" b="1" i="0" kern="1200" cap="all" dirty="0">
                <a:solidFill>
                  <a:schemeClr val="tx1"/>
                </a:solidFill>
                <a:effectLst/>
                <a:latin typeface="Söhne"/>
                <a:ea typeface="+mj-ea"/>
                <a:cs typeface="+mj-cs"/>
              </a:rPr>
              <a:t>5. Inspect Firewall Rules:</a:t>
            </a:r>
            <a:br>
              <a:rPr lang="en-US" sz="2944" b="1" i="0" kern="1200" cap="all" dirty="0">
                <a:solidFill>
                  <a:schemeClr val="tx1"/>
                </a:solidFill>
                <a:effectLst/>
                <a:latin typeface="Söhne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466CB2-8F28-F900-8CE8-EA759E04B9EF}"/>
              </a:ext>
            </a:extLst>
          </p:cNvPr>
          <p:cNvSpPr txBox="1">
            <a:spLocks/>
          </p:cNvSpPr>
          <p:nvPr/>
        </p:nvSpPr>
        <p:spPr>
          <a:xfrm>
            <a:off x="1489983" y="3855383"/>
            <a:ext cx="8860925" cy="1809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10312" indent="-210312" defTabSz="841248">
              <a:spcBef>
                <a:spcPts val="920"/>
              </a:spcBef>
            </a:pPr>
            <a:r>
              <a:rPr lang="en-US" sz="184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firewall rules on the router/firewall to ensure that they are not blocking necessary traffic.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1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EAF3-1038-EECC-C2EF-0C6F69B9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6. Test Specific Applications: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640E-9DC3-3791-11FF-4C5706E7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certain applications or services are not working, test them individually. Some applications may use non-standard ports, and you may need to create specific NAT rules.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B014A0-1FD7-3475-4F42-416A1CFEA649}"/>
              </a:ext>
            </a:extLst>
          </p:cNvPr>
          <p:cNvSpPr txBox="1">
            <a:spLocks/>
          </p:cNvSpPr>
          <p:nvPr/>
        </p:nvSpPr>
        <p:spPr>
          <a:xfrm>
            <a:off x="1451578" y="3219203"/>
            <a:ext cx="10004618" cy="1314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öhne"/>
              </a:rPr>
              <a:t>7. Check NAT Type: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8DA860-F52E-F203-2DE1-F0356379AD58}"/>
              </a:ext>
            </a:extLst>
          </p:cNvPr>
          <p:cNvSpPr txBox="1">
            <a:spLocks/>
          </p:cNvSpPr>
          <p:nvPr/>
        </p:nvSpPr>
        <p:spPr>
          <a:xfrm>
            <a:off x="1451577" y="3876262"/>
            <a:ext cx="9917708" cy="23953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 aware of the type of NAT being used. Common types include Static NAT, Dynamic NAT, and PAT (Port Address Translation). Each has different use cases and implications.</a:t>
            </a:r>
          </a:p>
        </p:txBody>
      </p:sp>
    </p:spTree>
    <p:extLst>
      <p:ext uri="{BB962C8B-B14F-4D97-AF65-F5344CB8AC3E}">
        <p14:creationId xmlns:p14="http://schemas.microsoft.com/office/powerpoint/2010/main" val="306834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30E0-F12F-AB07-FBCD-BAFF369E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8. Verify IP Addresses: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A956-5B77-C723-7EDD-398F7B5B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devices on the local network have valid private IP addresses and are configured to use the correct default gateway.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3FBB95-C14C-434F-577E-E0C464448672}"/>
              </a:ext>
            </a:extLst>
          </p:cNvPr>
          <p:cNvSpPr txBox="1">
            <a:spLocks/>
          </p:cNvSpPr>
          <p:nvPr/>
        </p:nvSpPr>
        <p:spPr>
          <a:xfrm>
            <a:off x="1451579" y="2983781"/>
            <a:ext cx="9948604" cy="1170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öhne"/>
              </a:rPr>
              <a:t>9. Look for NAT Overloading Issues: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BB7735-DA58-D6BB-B601-2D8F93EB9DA5}"/>
              </a:ext>
            </a:extLst>
          </p:cNvPr>
          <p:cNvSpPr txBox="1">
            <a:spLocks/>
          </p:cNvSpPr>
          <p:nvPr/>
        </p:nvSpPr>
        <p:spPr>
          <a:xfrm>
            <a:off x="1603979" y="4154557"/>
            <a:ext cx="9603275" cy="1464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If using PAT, check for port exhaustion. If the NAT device runs out of available ports, it can cause connectivity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3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60D4-035E-02A6-317E-E9F33155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10. Packet Captures and Logs: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7762-4CC9-AAF2-91CF-4F080CA6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packet capture tools or check logs on the router/firewall to identify if traffic is being translated correctly or if there are any errors.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35366-21BE-6B86-A3B9-9A48C20AEF3D}"/>
              </a:ext>
            </a:extLst>
          </p:cNvPr>
          <p:cNvSpPr txBox="1">
            <a:spLocks/>
          </p:cNvSpPr>
          <p:nvPr/>
        </p:nvSpPr>
        <p:spPr>
          <a:xfrm>
            <a:off x="1451579" y="3044129"/>
            <a:ext cx="9193230" cy="7228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öhne"/>
              </a:rPr>
              <a:t>11. Update Firmware/Software: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D6AA1-03AC-830F-630E-248D70EF545F}"/>
              </a:ext>
            </a:extLst>
          </p:cNvPr>
          <p:cNvSpPr txBox="1">
            <a:spLocks/>
          </p:cNvSpPr>
          <p:nvPr/>
        </p:nvSpPr>
        <p:spPr>
          <a:xfrm>
            <a:off x="1451579" y="4134677"/>
            <a:ext cx="9123656" cy="1838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Ensure that your router or firewall is running the latest firmware or software. Bugs or issues may be addressed in newer releases.</a:t>
            </a:r>
          </a:p>
        </p:txBody>
      </p:sp>
    </p:spTree>
    <p:extLst>
      <p:ext uri="{BB962C8B-B14F-4D97-AF65-F5344CB8AC3E}">
        <p14:creationId xmlns:p14="http://schemas.microsoft.com/office/powerpoint/2010/main" val="138165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121E-96B5-5CEC-257C-3C1020C5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12. Temporary Bypass: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AF53-A10F-130B-5C36-F52E8F2CC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Temporarily bypass the NAT device and connect a device directly to the internet to see if the issue persists. This can help identify if the problem is related to NAT or another network component.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28BECA-90C3-E1F3-1838-7B29E8E3BCBA}"/>
              </a:ext>
            </a:extLst>
          </p:cNvPr>
          <p:cNvSpPr txBox="1">
            <a:spLocks/>
          </p:cNvSpPr>
          <p:nvPr/>
        </p:nvSpPr>
        <p:spPr>
          <a:xfrm>
            <a:off x="1451577" y="3654337"/>
            <a:ext cx="9043701" cy="1344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öhne"/>
              </a:rPr>
              <a:t>13. Consult Vendor Documentation: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CEAE56-B5B9-E795-CA65-8D35ED334991}"/>
              </a:ext>
            </a:extLst>
          </p:cNvPr>
          <p:cNvSpPr txBox="1">
            <a:spLocks/>
          </p:cNvSpPr>
          <p:nvPr/>
        </p:nvSpPr>
        <p:spPr>
          <a:xfrm>
            <a:off x="1451578" y="4560613"/>
            <a:ext cx="9043701" cy="149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Refer to the documentation provided by the router/firewall manufacturer for specific troubleshooting steps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72196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D085-BCCD-BD6D-975F-B3C49853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14. Consult with ISP: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752D-1828-7461-ED67-DAD085E23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issue persists, contact your Internet Service Provider (ISP) to verify that there are no issues on their end, especially if your network relies on a dynamic public IP address.</a:t>
            </a:r>
          </a:p>
          <a:p>
            <a:r>
              <a:rPr lang="en-US" dirty="0"/>
              <a:t>By systematically going through these steps, you can identify and resolve issues related to Network Address Translation in your network.</a:t>
            </a:r>
          </a:p>
        </p:txBody>
      </p:sp>
    </p:spTree>
    <p:extLst>
      <p:ext uri="{BB962C8B-B14F-4D97-AF65-F5344CB8AC3E}">
        <p14:creationId xmlns:p14="http://schemas.microsoft.com/office/powerpoint/2010/main" val="58916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0ACC-F19E-0176-E1CC-CE0FDA0F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green circular object with arrows pointing to the center&#10;&#10;Description automatically generated">
            <a:extLst>
              <a:ext uri="{FF2B5EF4-FFF2-40B4-BE49-F238E27FC236}">
                <a16:creationId xmlns:a16="http://schemas.microsoft.com/office/drawing/2014/main" id="{C7CB9F16-40E3-3F32-F3D7-4D526291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74" y="1953982"/>
            <a:ext cx="3734081" cy="3449638"/>
          </a:xfrm>
        </p:spPr>
      </p:pic>
    </p:spTree>
    <p:extLst>
      <p:ext uri="{BB962C8B-B14F-4D97-AF65-F5344CB8AC3E}">
        <p14:creationId xmlns:p14="http://schemas.microsoft.com/office/powerpoint/2010/main" val="189854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17B5-3C94-3B0F-A4A0-623AA5EC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How Network Address Translation (NAT) Works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807AF-8986-9461-8BE1-E0BD7F3C85CF}"/>
              </a:ext>
            </a:extLst>
          </p:cNvPr>
          <p:cNvSpPr txBox="1"/>
          <p:nvPr/>
        </p:nvSpPr>
        <p:spPr>
          <a:xfrm>
            <a:off x="145157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Network Address Translation (NAT) is a process that allows devices with private IP addresses to communicate with devices on the internet using a single public IP address. </a:t>
            </a:r>
          </a:p>
        </p:txBody>
      </p:sp>
      <p:pic>
        <p:nvPicPr>
          <p:cNvPr id="5" name="Content Placeholder 4" descr="A computer screen with a green and white square on it&#10;&#10;Description automatically generated">
            <a:extLst>
              <a:ext uri="{FF2B5EF4-FFF2-40B4-BE49-F238E27FC236}">
                <a16:creationId xmlns:a16="http://schemas.microsoft.com/office/drawing/2014/main" id="{9550436E-EA31-DA33-BB3B-A4FA6C418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705548"/>
            <a:ext cx="4960443" cy="207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3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694A-94CD-9DA3-3893-275586EF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Here's how it works:</a:t>
            </a:r>
            <a:br>
              <a:rPr lang="en-US"/>
            </a:br>
            <a:r>
              <a:rPr lang="en-US"/>
              <a:t>1. Private Device Sends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9B41-551C-3469-9643-9E3F5EFF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/>
              <a:t>When a device with a private IP address sends a packet to a device with a public IP address, the NAT device intercepts the packet.</a:t>
            </a:r>
            <a:endParaRPr lang="en-US" dirty="0"/>
          </a:p>
        </p:txBody>
      </p:sp>
      <p:pic>
        <p:nvPicPr>
          <p:cNvPr id="5" name="Picture 4" descr="A diagram of a computer router&#10;&#10;Description automatically generated">
            <a:extLst>
              <a:ext uri="{FF2B5EF4-FFF2-40B4-BE49-F238E27FC236}">
                <a16:creationId xmlns:a16="http://schemas.microsoft.com/office/drawing/2014/main" id="{FF900B1A-A475-5C38-6080-DB3A4E13A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3"/>
          <a:stretch/>
        </p:blipFill>
        <p:spPr>
          <a:xfrm>
            <a:off x="6094411" y="2061523"/>
            <a:ext cx="4960443" cy="33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9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9559-F5FF-B826-8043-9447667E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2. NAT Replaces IP Address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876C-60DF-48CD-C47E-AEE2AB07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The NAT device replaces the private IP address with a public IP address from its pool of available addresses.</a:t>
            </a:r>
          </a:p>
        </p:txBody>
      </p:sp>
      <p:pic>
        <p:nvPicPr>
          <p:cNvPr id="5" name="Picture 4" descr="A diagram of a router&#10;&#10;Description automatically generated">
            <a:extLst>
              <a:ext uri="{FF2B5EF4-FFF2-40B4-BE49-F238E27FC236}">
                <a16:creationId xmlns:a16="http://schemas.microsoft.com/office/drawing/2014/main" id="{88085178-DB41-9CD9-41A4-D88231AB9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172468"/>
            <a:ext cx="4960443" cy="31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E771-F0A2-1653-5DC5-48B053AD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3. Packet Forwarded to Destination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DE35-58FD-CD6D-96EE-383D4DBF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The NAT device then forwards the packet to the destination device using the public IP address.</a:t>
            </a:r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C3FB4A9-BAC0-F6F3-DD63-7B622B6B5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29" y="2015734"/>
            <a:ext cx="3671806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3A44A18-DAB9-46A6-8454-3A0898CDB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5841ED-BA63-4F25-B31B-A4692716F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2FDDEF-350D-4767-ACB6-CCEA68DD4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183161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9801C5-C074-5E2D-78E4-5FC726C1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anchor="b">
            <a:normAutofit/>
          </a:bodyPr>
          <a:lstStyle/>
          <a:p>
            <a:r>
              <a:rPr lang="en-US" sz="2700"/>
              <a:t>4. Communication with Internet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4C4C-9725-510F-24FF-400AAFB5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223" y="798974"/>
            <a:ext cx="6014631" cy="1809521"/>
          </a:xfrm>
        </p:spPr>
        <p:txBody>
          <a:bodyPr>
            <a:normAutofit/>
          </a:bodyPr>
          <a:lstStyle/>
          <a:p>
            <a:r>
              <a:rPr lang="en-US"/>
              <a:t>By replacing the private IP address with a public IP address, the private device is able to communicate with devices on the internet using the single public IP address assigned by the NAT device.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5CAF0-A542-998C-B9A8-FFBA199B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69" y="3117423"/>
            <a:ext cx="6012885" cy="21796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465D32-A51E-44CE-9D04-60690BB41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F243D8-8E9E-4B55-8369-B6A7221E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9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67CD7-EF00-934E-1249-802AEE6E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sz="2700" b="0" i="0">
                <a:effectLst/>
                <a:latin typeface="Söhne"/>
              </a:rPr>
              <a:t>Testing and Troubleshooting on Network Address Translation (NAT)</a:t>
            </a:r>
            <a:endParaRPr lang="en-US" sz="27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0A45-80C9-52BE-3917-9BA6B515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Testing and troubleshooting Network Address Translation (NAT) issues can be crucial for ensuring proper communication between devices in a network. NAT is commonly used to conserve public IP addresses and allows multiple devices on a local network to share a single public IP address. Here are some steps you can take to test and troubleshoot NAT-related problems: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93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7C51-C665-7D52-8396-F83E51E9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Söhne"/>
              </a:rPr>
              <a:t>1. Check NAT Configuration:</a:t>
            </a:r>
            <a:br>
              <a:rPr lang="en-US" b="1" i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5CAB-8CA4-BF6B-614C-56033FEF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Verify that NAT is configured correctly on the router or firewall. Ensure that the translation table is properly mapping private IP addresses to public IP addresses.</a:t>
            </a:r>
            <a:endParaRPr lang="en-US" dirty="0"/>
          </a:p>
        </p:txBody>
      </p:sp>
      <p:pic>
        <p:nvPicPr>
          <p:cNvPr id="5" name="Picture 4" descr="Diagram of a diagram of a cloud computing system&#10;&#10;Description automatically generated">
            <a:extLst>
              <a:ext uri="{FF2B5EF4-FFF2-40B4-BE49-F238E27FC236}">
                <a16:creationId xmlns:a16="http://schemas.microsoft.com/office/drawing/2014/main" id="{5532C8FA-B60A-C253-6A14-1B151DE4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16" y="2015734"/>
            <a:ext cx="492523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770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23FA25-11B7-47E7-9D2E-C4AE6CC60039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234</TotalTime>
  <Words>778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Söhne</vt:lpstr>
      <vt:lpstr>Gallery</vt:lpstr>
      <vt:lpstr>الاسم: احمد ابراهيم علي عيده  الفرقة : الرابعة   سكشن: 1 </vt:lpstr>
      <vt:lpstr>PowerPoint Presentation</vt:lpstr>
      <vt:lpstr>How Network Address Translation (NAT) Works</vt:lpstr>
      <vt:lpstr>Here's how it works: 1. Private Device Sends Packet</vt:lpstr>
      <vt:lpstr>2. NAT Replaces IP Address</vt:lpstr>
      <vt:lpstr>3. Packet Forwarded to Destination</vt:lpstr>
      <vt:lpstr>4. Communication with Internet Devices</vt:lpstr>
      <vt:lpstr>Testing and Troubleshooting on Network Address Translation (NAT)</vt:lpstr>
      <vt:lpstr>1. Check NAT Configuration: </vt:lpstr>
      <vt:lpstr>2. Verify External Connectivity: </vt:lpstr>
      <vt:lpstr>3. Check NAT Table: </vt:lpstr>
      <vt:lpstr>4. Test Internal Connectivity: </vt:lpstr>
      <vt:lpstr>6. Test Specific Applications: </vt:lpstr>
      <vt:lpstr>8. Verify IP Addresses: </vt:lpstr>
      <vt:lpstr>10. Packet Captures and Logs: </vt:lpstr>
      <vt:lpstr>12. Temporary Bypass: </vt:lpstr>
      <vt:lpstr>14. Consult with ISP: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الاسم: احمد ابراهيم علي عيده  الفرقة : الرابعة   سكشن: 1 </dc:title>
  <dc:creator>ahmed eida</dc:creator>
  <cp:lastModifiedBy>ahmed eida</cp:lastModifiedBy>
  <cp:revision>3</cp:revision>
  <dcterms:created xsi:type="dcterms:W3CDTF">2023-12-08T13:51:48Z</dcterms:created>
  <dcterms:modified xsi:type="dcterms:W3CDTF">2023-12-10T12:22:56Z</dcterms:modified>
</cp:coreProperties>
</file>