
<file path=[Content_Types].xml><?xml version="1.0" encoding="utf-8"?>
<Types xmlns="http://schemas.openxmlformats.org/package/2006/content-types">
  <Default Extension="fntdata" ContentType="application/x-fontdata"/>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35.jpg" ContentType="image/jpeg"/>
  <Override PartName="/ppt/media/image36.jpg" ContentType="image/jpeg"/>
  <Override PartName="/ppt/media/image37.jpg" ContentType="image/jpeg"/>
  <Override PartName="/ppt/media/image38.jpg" ContentType="image/jpeg"/>
  <Override PartName="/ppt/media/image39.jpg" ContentType="image/jpeg"/>
  <Override PartName="/ppt/media/image40.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7"/>
  </p:notesMasterIdLst>
  <p:sldIdLst>
    <p:sldId id="285"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2" r:id="rId21"/>
    <p:sldId id="279" r:id="rId22"/>
    <p:sldId id="283" r:id="rId23"/>
    <p:sldId id="276" r:id="rId24"/>
    <p:sldId id="275" r:id="rId25"/>
    <p:sldId id="280" r:id="rId26"/>
  </p:sldIdLst>
  <p:sldSz cx="18288000" cy="10287000"/>
  <p:notesSz cx="6858000" cy="9144000"/>
  <p:embeddedFontLst>
    <p:embeddedFont>
      <p:font typeface="Arimo" panose="020B0604020202020204" charset="0"/>
      <p:regular r:id="rId28"/>
    </p:embeddedFont>
    <p:embeddedFont>
      <p:font typeface="HK Grotesk Bold" panose="020B0604020202020204" charset="0"/>
      <p:regular r:id="rId29"/>
    </p:embeddedFont>
    <p:embeddedFont>
      <p:font typeface="Horizon" panose="020B0604020202020204" charset="0"/>
      <p:regular r:id="rId30"/>
    </p:embeddedFont>
    <p:embeddedFont>
      <p:font typeface="Times New Roman Bold" panose="02020803070505020304" pitchFamily="18" charset="0"/>
      <p:regular r:id="rId31"/>
      <p:bold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961"/>
    <a:srgbClr val="CAE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49321E-A795-41CD-8664-C842E4656AB0}" type="datetimeFigureOut">
              <a:rPr lang="en-US" smtClean="0"/>
              <a:t>5/22/2024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BED18A-7D98-4AD9-A970-2E4325BC740C}" type="slidenum">
              <a:rPr lang="en-US" smtClean="0"/>
              <a:t>‹#›</a:t>
            </a:fld>
            <a:endParaRPr lang="en-US"/>
          </a:p>
        </p:txBody>
      </p:sp>
    </p:spTree>
    <p:extLst>
      <p:ext uri="{BB962C8B-B14F-4D97-AF65-F5344CB8AC3E}">
        <p14:creationId xmlns:p14="http://schemas.microsoft.com/office/powerpoint/2010/main" val="1031361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5A54F-D189-09A3-341B-389E291FF17E}"/>
              </a:ext>
            </a:extLst>
          </p:cNvPr>
          <p:cNvSpPr>
            <a:spLocks noGrp="1"/>
          </p:cNvSpPr>
          <p:nvPr>
            <p:ph type="ctrTitle"/>
          </p:nvPr>
        </p:nvSpPr>
        <p:spPr>
          <a:xfrm>
            <a:off x="2286000" y="1683545"/>
            <a:ext cx="13716000" cy="3581400"/>
          </a:xfrm>
        </p:spPr>
        <p:txBody>
          <a:bodyPr anchor="b"/>
          <a:lstStyle>
            <a:lvl1pPr algn="ctr">
              <a:defRPr sz="9000"/>
            </a:lvl1pPr>
          </a:lstStyle>
          <a:p>
            <a:r>
              <a:rPr lang="en-US"/>
              <a:t>Click to edit Master title style</a:t>
            </a:r>
          </a:p>
        </p:txBody>
      </p:sp>
      <p:sp>
        <p:nvSpPr>
          <p:cNvPr id="3" name="Subtitle 2">
            <a:extLst>
              <a:ext uri="{FF2B5EF4-FFF2-40B4-BE49-F238E27FC236}">
                <a16:creationId xmlns:a16="http://schemas.microsoft.com/office/drawing/2014/main" id="{8A2F85DF-C431-FA11-1B57-D528DB096307}"/>
              </a:ext>
            </a:extLst>
          </p:cNvPr>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p>
        </p:txBody>
      </p:sp>
      <p:sp>
        <p:nvSpPr>
          <p:cNvPr id="4" name="Date Placeholder 3">
            <a:extLst>
              <a:ext uri="{FF2B5EF4-FFF2-40B4-BE49-F238E27FC236}">
                <a16:creationId xmlns:a16="http://schemas.microsoft.com/office/drawing/2014/main" id="{06A495F6-54F0-8DEE-8CF7-3E33C5FB95B0}"/>
              </a:ext>
            </a:extLst>
          </p:cNvPr>
          <p:cNvSpPr>
            <a:spLocks noGrp="1"/>
          </p:cNvSpPr>
          <p:nvPr>
            <p:ph type="dt" sz="half" idx="10"/>
          </p:nvPr>
        </p:nvSpPr>
        <p:spPr/>
        <p:txBody>
          <a:bodyPr/>
          <a:lstStyle/>
          <a:p>
            <a:fld id="{10357152-540E-44BD-A30B-9FBE27C61752}" type="datetime1">
              <a:rPr lang="en-US" smtClean="0"/>
              <a:t>5/22/2024</a:t>
            </a:fld>
            <a:endParaRPr lang="en-US"/>
          </a:p>
        </p:txBody>
      </p:sp>
      <p:sp>
        <p:nvSpPr>
          <p:cNvPr id="5" name="Footer Placeholder 4">
            <a:extLst>
              <a:ext uri="{FF2B5EF4-FFF2-40B4-BE49-F238E27FC236}">
                <a16:creationId xmlns:a16="http://schemas.microsoft.com/office/drawing/2014/main" id="{F912FAFF-F4DE-E166-BEC1-8CB93FFEB2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FF2A73-8F3E-E0C0-DFB4-0FACFEE278E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64988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E12BF-CDD6-351E-2DCC-8A856E80FE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35CF9C-9111-5DF9-1B57-24F87A8468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7ED52A-C13D-D3D8-66FB-99802CE78482}"/>
              </a:ext>
            </a:extLst>
          </p:cNvPr>
          <p:cNvSpPr>
            <a:spLocks noGrp="1"/>
          </p:cNvSpPr>
          <p:nvPr>
            <p:ph type="dt" sz="half" idx="10"/>
          </p:nvPr>
        </p:nvSpPr>
        <p:spPr/>
        <p:txBody>
          <a:bodyPr/>
          <a:lstStyle/>
          <a:p>
            <a:fld id="{461D6FC1-1957-40F0-9FF7-356C3884DAAA}" type="datetime1">
              <a:rPr lang="en-US" smtClean="0"/>
              <a:t>5/22/2024</a:t>
            </a:fld>
            <a:endParaRPr lang="en-US"/>
          </a:p>
        </p:txBody>
      </p:sp>
      <p:sp>
        <p:nvSpPr>
          <p:cNvPr id="5" name="Footer Placeholder 4">
            <a:extLst>
              <a:ext uri="{FF2B5EF4-FFF2-40B4-BE49-F238E27FC236}">
                <a16:creationId xmlns:a16="http://schemas.microsoft.com/office/drawing/2014/main" id="{6166A0C0-0A43-4033-C8F3-F7043831B8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A291-BBEC-72F6-679B-AA89F417951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56832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2C527E-AB9D-CFDE-6AB7-A0751D3A8152}"/>
              </a:ext>
            </a:extLst>
          </p:cNvPr>
          <p:cNvSpPr>
            <a:spLocks noGrp="1"/>
          </p:cNvSpPr>
          <p:nvPr>
            <p:ph type="title" orient="vert"/>
          </p:nvPr>
        </p:nvSpPr>
        <p:spPr>
          <a:xfrm>
            <a:off x="13087350" y="547688"/>
            <a:ext cx="3943350" cy="871775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B858CB-2D75-16B5-106A-27ECD5363FCA}"/>
              </a:ext>
            </a:extLst>
          </p:cNvPr>
          <p:cNvSpPr>
            <a:spLocks noGrp="1"/>
          </p:cNvSpPr>
          <p:nvPr>
            <p:ph type="body" orient="vert" idx="1"/>
          </p:nvPr>
        </p:nvSpPr>
        <p:spPr>
          <a:xfrm>
            <a:off x="1257300" y="547688"/>
            <a:ext cx="11601450" cy="87177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36D6A-8F07-1BC1-7C0A-999CB5D8BA86}"/>
              </a:ext>
            </a:extLst>
          </p:cNvPr>
          <p:cNvSpPr>
            <a:spLocks noGrp="1"/>
          </p:cNvSpPr>
          <p:nvPr>
            <p:ph type="dt" sz="half" idx="10"/>
          </p:nvPr>
        </p:nvSpPr>
        <p:spPr/>
        <p:txBody>
          <a:bodyPr/>
          <a:lstStyle/>
          <a:p>
            <a:fld id="{37FED0AD-97FC-477D-A0BC-50B8452DC846}" type="datetime1">
              <a:rPr lang="en-US" smtClean="0"/>
              <a:t>5/22/2024</a:t>
            </a:fld>
            <a:endParaRPr lang="en-US"/>
          </a:p>
        </p:txBody>
      </p:sp>
      <p:sp>
        <p:nvSpPr>
          <p:cNvPr id="5" name="Footer Placeholder 4">
            <a:extLst>
              <a:ext uri="{FF2B5EF4-FFF2-40B4-BE49-F238E27FC236}">
                <a16:creationId xmlns:a16="http://schemas.microsoft.com/office/drawing/2014/main" id="{EC345741-3B34-2BF9-03D2-ACBD51A1FD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98E57A-8A27-2EFF-8C32-6DD196F5659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53624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928C3-4683-9EFB-7CE8-6673636E5C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B2B9E8-4BAA-6D8A-6A47-F0281EFA0C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C6A667-382C-B32E-0D17-74679989669E}"/>
              </a:ext>
            </a:extLst>
          </p:cNvPr>
          <p:cNvSpPr>
            <a:spLocks noGrp="1"/>
          </p:cNvSpPr>
          <p:nvPr>
            <p:ph type="dt" sz="half" idx="10"/>
          </p:nvPr>
        </p:nvSpPr>
        <p:spPr/>
        <p:txBody>
          <a:bodyPr/>
          <a:lstStyle/>
          <a:p>
            <a:fld id="{08D6C5B9-651B-4159-A819-157148EE6B5A}" type="datetime1">
              <a:rPr lang="en-US" smtClean="0"/>
              <a:t>5/22/2024</a:t>
            </a:fld>
            <a:endParaRPr lang="en-US"/>
          </a:p>
        </p:txBody>
      </p:sp>
      <p:sp>
        <p:nvSpPr>
          <p:cNvPr id="5" name="Footer Placeholder 4">
            <a:extLst>
              <a:ext uri="{FF2B5EF4-FFF2-40B4-BE49-F238E27FC236}">
                <a16:creationId xmlns:a16="http://schemas.microsoft.com/office/drawing/2014/main" id="{323996DE-BE6A-B5BA-410D-5499409E57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59D61F-7B54-C607-9CE6-AAAA2DCC245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58205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2FB74-21BC-5E51-9D1F-F399EC126182}"/>
              </a:ext>
            </a:extLst>
          </p:cNvPr>
          <p:cNvSpPr>
            <a:spLocks noGrp="1"/>
          </p:cNvSpPr>
          <p:nvPr>
            <p:ph type="title"/>
          </p:nvPr>
        </p:nvSpPr>
        <p:spPr>
          <a:xfrm>
            <a:off x="1247775" y="2564608"/>
            <a:ext cx="15773400" cy="4279106"/>
          </a:xfrm>
        </p:spPr>
        <p:txBody>
          <a:bodyPr anchor="b"/>
          <a:lstStyle>
            <a:lvl1pPr>
              <a:defRPr sz="9000"/>
            </a:lvl1pPr>
          </a:lstStyle>
          <a:p>
            <a:r>
              <a:rPr lang="en-US"/>
              <a:t>Click to edit Master title style</a:t>
            </a:r>
          </a:p>
        </p:txBody>
      </p:sp>
      <p:sp>
        <p:nvSpPr>
          <p:cNvPr id="3" name="Text Placeholder 2">
            <a:extLst>
              <a:ext uri="{FF2B5EF4-FFF2-40B4-BE49-F238E27FC236}">
                <a16:creationId xmlns:a16="http://schemas.microsoft.com/office/drawing/2014/main" id="{65687F82-742B-E95B-0FE8-612560BB24C0}"/>
              </a:ext>
            </a:extLst>
          </p:cNvPr>
          <p:cNvSpPr>
            <a:spLocks noGrp="1"/>
          </p:cNvSpPr>
          <p:nvPr>
            <p:ph type="body" idx="1"/>
          </p:nvPr>
        </p:nvSpPr>
        <p:spPr>
          <a:xfrm>
            <a:off x="1247775" y="6884195"/>
            <a:ext cx="15773400" cy="2250281"/>
          </a:xfrm>
        </p:spPr>
        <p:txBody>
          <a:bodyPr/>
          <a:lstStyle>
            <a:lvl1pPr marL="0" indent="0">
              <a:buNone/>
              <a:defRPr sz="3600">
                <a:solidFill>
                  <a:schemeClr val="tx1">
                    <a:tint val="82000"/>
                  </a:schemeClr>
                </a:solidFill>
              </a:defRPr>
            </a:lvl1pPr>
            <a:lvl2pPr marL="685800" indent="0">
              <a:buNone/>
              <a:defRPr sz="3000">
                <a:solidFill>
                  <a:schemeClr val="tx1">
                    <a:tint val="82000"/>
                  </a:schemeClr>
                </a:solidFill>
              </a:defRPr>
            </a:lvl2pPr>
            <a:lvl3pPr marL="1371600" indent="0">
              <a:buNone/>
              <a:defRPr sz="2700">
                <a:solidFill>
                  <a:schemeClr val="tx1">
                    <a:tint val="82000"/>
                  </a:schemeClr>
                </a:solidFill>
              </a:defRPr>
            </a:lvl3pPr>
            <a:lvl4pPr marL="2057400" indent="0">
              <a:buNone/>
              <a:defRPr sz="2400">
                <a:solidFill>
                  <a:schemeClr val="tx1">
                    <a:tint val="82000"/>
                  </a:schemeClr>
                </a:solidFill>
              </a:defRPr>
            </a:lvl4pPr>
            <a:lvl5pPr marL="2743200" indent="0">
              <a:buNone/>
              <a:defRPr sz="2400">
                <a:solidFill>
                  <a:schemeClr val="tx1">
                    <a:tint val="82000"/>
                  </a:schemeClr>
                </a:solidFill>
              </a:defRPr>
            </a:lvl5pPr>
            <a:lvl6pPr marL="3429000" indent="0">
              <a:buNone/>
              <a:defRPr sz="2400">
                <a:solidFill>
                  <a:schemeClr val="tx1">
                    <a:tint val="82000"/>
                  </a:schemeClr>
                </a:solidFill>
              </a:defRPr>
            </a:lvl6pPr>
            <a:lvl7pPr marL="4114800" indent="0">
              <a:buNone/>
              <a:defRPr sz="2400">
                <a:solidFill>
                  <a:schemeClr val="tx1">
                    <a:tint val="82000"/>
                  </a:schemeClr>
                </a:solidFill>
              </a:defRPr>
            </a:lvl7pPr>
            <a:lvl8pPr marL="4800600" indent="0">
              <a:buNone/>
              <a:defRPr sz="2400">
                <a:solidFill>
                  <a:schemeClr val="tx1">
                    <a:tint val="82000"/>
                  </a:schemeClr>
                </a:solidFill>
              </a:defRPr>
            </a:lvl8pPr>
            <a:lvl9pPr marL="5486400" indent="0">
              <a:buNone/>
              <a:defRPr sz="24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81DD95-23B5-621A-0852-4BC3EC6F919E}"/>
              </a:ext>
            </a:extLst>
          </p:cNvPr>
          <p:cNvSpPr>
            <a:spLocks noGrp="1"/>
          </p:cNvSpPr>
          <p:nvPr>
            <p:ph type="dt" sz="half" idx="10"/>
          </p:nvPr>
        </p:nvSpPr>
        <p:spPr/>
        <p:txBody>
          <a:bodyPr/>
          <a:lstStyle/>
          <a:p>
            <a:fld id="{64853BEC-5A8D-41A9-B9F0-AA3494841416}" type="datetime1">
              <a:rPr lang="en-US" smtClean="0"/>
              <a:t>5/22/2024</a:t>
            </a:fld>
            <a:endParaRPr lang="en-US"/>
          </a:p>
        </p:txBody>
      </p:sp>
      <p:sp>
        <p:nvSpPr>
          <p:cNvPr id="5" name="Footer Placeholder 4">
            <a:extLst>
              <a:ext uri="{FF2B5EF4-FFF2-40B4-BE49-F238E27FC236}">
                <a16:creationId xmlns:a16="http://schemas.microsoft.com/office/drawing/2014/main" id="{2FFBEEDE-5E08-1A0D-FE81-80C8B26BCE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0D01BF-2563-CFF5-4C07-FFF208070E3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69950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92B28-1CDE-3C73-1630-BE57F89D94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CBB90B-7551-C712-310E-36A24134530E}"/>
              </a:ext>
            </a:extLst>
          </p:cNvPr>
          <p:cNvSpPr>
            <a:spLocks noGrp="1"/>
          </p:cNvSpPr>
          <p:nvPr>
            <p:ph sz="half" idx="1"/>
          </p:nvPr>
        </p:nvSpPr>
        <p:spPr>
          <a:xfrm>
            <a:off x="1257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E38867-3711-3026-DC89-93E3231A4793}"/>
              </a:ext>
            </a:extLst>
          </p:cNvPr>
          <p:cNvSpPr>
            <a:spLocks noGrp="1"/>
          </p:cNvSpPr>
          <p:nvPr>
            <p:ph sz="half" idx="2"/>
          </p:nvPr>
        </p:nvSpPr>
        <p:spPr>
          <a:xfrm>
            <a:off x="9258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8006BE-FD02-2307-3149-F1B958BC1F02}"/>
              </a:ext>
            </a:extLst>
          </p:cNvPr>
          <p:cNvSpPr>
            <a:spLocks noGrp="1"/>
          </p:cNvSpPr>
          <p:nvPr>
            <p:ph type="dt" sz="half" idx="10"/>
          </p:nvPr>
        </p:nvSpPr>
        <p:spPr/>
        <p:txBody>
          <a:bodyPr/>
          <a:lstStyle/>
          <a:p>
            <a:fld id="{282C1688-C337-4A2A-8DE3-78FE29F38677}" type="datetime1">
              <a:rPr lang="en-US" smtClean="0"/>
              <a:t>5/22/2024</a:t>
            </a:fld>
            <a:endParaRPr lang="en-US"/>
          </a:p>
        </p:txBody>
      </p:sp>
      <p:sp>
        <p:nvSpPr>
          <p:cNvPr id="6" name="Footer Placeholder 5">
            <a:extLst>
              <a:ext uri="{FF2B5EF4-FFF2-40B4-BE49-F238E27FC236}">
                <a16:creationId xmlns:a16="http://schemas.microsoft.com/office/drawing/2014/main" id="{BD3D97A0-7F7C-D3AD-89FC-04BC83052F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85D2BB-6A5A-AAB3-596D-37B431E710BA}"/>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48077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48999-F530-1493-9CD6-C0A3085F1735}"/>
              </a:ext>
            </a:extLst>
          </p:cNvPr>
          <p:cNvSpPr>
            <a:spLocks noGrp="1"/>
          </p:cNvSpPr>
          <p:nvPr>
            <p:ph type="title"/>
          </p:nvPr>
        </p:nvSpPr>
        <p:spPr>
          <a:xfrm>
            <a:off x="1259682" y="547688"/>
            <a:ext cx="15773400" cy="1988345"/>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08D1B1-FC8A-1ABD-3416-FFD9608A4340}"/>
              </a:ext>
            </a:extLst>
          </p:cNvPr>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a:extLst>
              <a:ext uri="{FF2B5EF4-FFF2-40B4-BE49-F238E27FC236}">
                <a16:creationId xmlns:a16="http://schemas.microsoft.com/office/drawing/2014/main" id="{9FBE93B4-2636-235B-0F35-A4D10C9076FB}"/>
              </a:ext>
            </a:extLst>
          </p:cNvPr>
          <p:cNvSpPr>
            <a:spLocks noGrp="1"/>
          </p:cNvSpPr>
          <p:nvPr>
            <p:ph sz="half" idx="2"/>
          </p:nvPr>
        </p:nvSpPr>
        <p:spPr>
          <a:xfrm>
            <a:off x="1259683" y="3757613"/>
            <a:ext cx="7736681"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0F1D6E-0C0F-B8E8-4F4E-1E04CBA925E4}"/>
              </a:ext>
            </a:extLst>
          </p:cNvPr>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a:extLst>
              <a:ext uri="{FF2B5EF4-FFF2-40B4-BE49-F238E27FC236}">
                <a16:creationId xmlns:a16="http://schemas.microsoft.com/office/drawing/2014/main" id="{048C8D0F-DFD3-085A-E768-FA68B104877A}"/>
              </a:ext>
            </a:extLst>
          </p:cNvPr>
          <p:cNvSpPr>
            <a:spLocks noGrp="1"/>
          </p:cNvSpPr>
          <p:nvPr>
            <p:ph sz="quarter" idx="4"/>
          </p:nvPr>
        </p:nvSpPr>
        <p:spPr>
          <a:xfrm>
            <a:off x="9258300" y="3757613"/>
            <a:ext cx="7774782"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60ABF7-422D-315B-13C8-688221FB0AE6}"/>
              </a:ext>
            </a:extLst>
          </p:cNvPr>
          <p:cNvSpPr>
            <a:spLocks noGrp="1"/>
          </p:cNvSpPr>
          <p:nvPr>
            <p:ph type="dt" sz="half" idx="10"/>
          </p:nvPr>
        </p:nvSpPr>
        <p:spPr/>
        <p:txBody>
          <a:bodyPr/>
          <a:lstStyle/>
          <a:p>
            <a:fld id="{D992C532-FB3F-4C63-A88A-166FFFD20271}" type="datetime1">
              <a:rPr lang="en-US" smtClean="0"/>
              <a:t>5/22/2024</a:t>
            </a:fld>
            <a:endParaRPr lang="en-US"/>
          </a:p>
        </p:txBody>
      </p:sp>
      <p:sp>
        <p:nvSpPr>
          <p:cNvPr id="8" name="Footer Placeholder 7">
            <a:extLst>
              <a:ext uri="{FF2B5EF4-FFF2-40B4-BE49-F238E27FC236}">
                <a16:creationId xmlns:a16="http://schemas.microsoft.com/office/drawing/2014/main" id="{75D83846-1AD3-96A3-3DE0-6784BD3AAF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341687-633B-ED37-8DC1-007759F87638}"/>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64328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26FDE-B2A8-611F-38BB-24A2B16ACE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6C1592-09A4-8B62-81D0-3697F08B522E}"/>
              </a:ext>
            </a:extLst>
          </p:cNvPr>
          <p:cNvSpPr>
            <a:spLocks noGrp="1"/>
          </p:cNvSpPr>
          <p:nvPr>
            <p:ph type="dt" sz="half" idx="10"/>
          </p:nvPr>
        </p:nvSpPr>
        <p:spPr/>
        <p:txBody>
          <a:bodyPr/>
          <a:lstStyle/>
          <a:p>
            <a:fld id="{F2CB6AE8-C2D7-458B-B495-BE6D2BF78B9E}" type="datetime1">
              <a:rPr lang="en-US" smtClean="0"/>
              <a:t>5/22/2024</a:t>
            </a:fld>
            <a:endParaRPr lang="en-US"/>
          </a:p>
        </p:txBody>
      </p:sp>
      <p:sp>
        <p:nvSpPr>
          <p:cNvPr id="4" name="Footer Placeholder 3">
            <a:extLst>
              <a:ext uri="{FF2B5EF4-FFF2-40B4-BE49-F238E27FC236}">
                <a16:creationId xmlns:a16="http://schemas.microsoft.com/office/drawing/2014/main" id="{9BC3652F-5E0B-26BB-4506-D876819477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52F612-5FC2-EB8F-083A-1A68FB03A7D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3944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0FE979-DBB9-110D-70A6-1E503C03D202}"/>
              </a:ext>
            </a:extLst>
          </p:cNvPr>
          <p:cNvSpPr>
            <a:spLocks noGrp="1"/>
          </p:cNvSpPr>
          <p:nvPr>
            <p:ph type="dt" sz="half" idx="10"/>
          </p:nvPr>
        </p:nvSpPr>
        <p:spPr/>
        <p:txBody>
          <a:bodyPr/>
          <a:lstStyle/>
          <a:p>
            <a:fld id="{89627971-9B3A-4053-9190-71498497A0CF}" type="datetime1">
              <a:rPr lang="en-US" smtClean="0"/>
              <a:t>5/22/2024</a:t>
            </a:fld>
            <a:endParaRPr lang="en-US"/>
          </a:p>
        </p:txBody>
      </p:sp>
      <p:sp>
        <p:nvSpPr>
          <p:cNvPr id="3" name="Footer Placeholder 2">
            <a:extLst>
              <a:ext uri="{FF2B5EF4-FFF2-40B4-BE49-F238E27FC236}">
                <a16:creationId xmlns:a16="http://schemas.microsoft.com/office/drawing/2014/main" id="{2074A958-35D0-C590-70F7-6AAD26FC88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B6AAC4-E3D8-DA5B-6337-D0764EBDF4AC}"/>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66568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BF94B-7203-6D95-073B-FEB10383C4B0}"/>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p>
        </p:txBody>
      </p:sp>
      <p:sp>
        <p:nvSpPr>
          <p:cNvPr id="3" name="Content Placeholder 2">
            <a:extLst>
              <a:ext uri="{FF2B5EF4-FFF2-40B4-BE49-F238E27FC236}">
                <a16:creationId xmlns:a16="http://schemas.microsoft.com/office/drawing/2014/main" id="{9BAE5B39-066D-15BE-5E98-2E83607A619A}"/>
              </a:ext>
            </a:extLst>
          </p:cNvPr>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155FF1-F797-4471-D245-900344A2D362}"/>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a16="http://schemas.microsoft.com/office/drawing/2014/main" id="{3EFD782B-BAC8-738D-FC66-309887762B7A}"/>
              </a:ext>
            </a:extLst>
          </p:cNvPr>
          <p:cNvSpPr>
            <a:spLocks noGrp="1"/>
          </p:cNvSpPr>
          <p:nvPr>
            <p:ph type="dt" sz="half" idx="10"/>
          </p:nvPr>
        </p:nvSpPr>
        <p:spPr/>
        <p:txBody>
          <a:bodyPr/>
          <a:lstStyle/>
          <a:p>
            <a:fld id="{67B98368-16B4-41FF-A10B-E7FB9B926017}" type="datetime1">
              <a:rPr lang="en-US" smtClean="0"/>
              <a:t>5/22/2024</a:t>
            </a:fld>
            <a:endParaRPr lang="en-US"/>
          </a:p>
        </p:txBody>
      </p:sp>
      <p:sp>
        <p:nvSpPr>
          <p:cNvPr id="6" name="Footer Placeholder 5">
            <a:extLst>
              <a:ext uri="{FF2B5EF4-FFF2-40B4-BE49-F238E27FC236}">
                <a16:creationId xmlns:a16="http://schemas.microsoft.com/office/drawing/2014/main" id="{2FDCD14E-0D6A-BD19-CF7F-510D141B54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A2D0DA-1624-8001-E047-4B250ADBEF3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11194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50973-5D52-F89C-EEEA-EB8E4A12DC7F}"/>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p>
        </p:txBody>
      </p:sp>
      <p:sp>
        <p:nvSpPr>
          <p:cNvPr id="3" name="Picture Placeholder 2">
            <a:extLst>
              <a:ext uri="{FF2B5EF4-FFF2-40B4-BE49-F238E27FC236}">
                <a16:creationId xmlns:a16="http://schemas.microsoft.com/office/drawing/2014/main" id="{A7D57C3B-20FA-FD31-0B39-6B51F7259E6F}"/>
              </a:ext>
            </a:extLst>
          </p:cNvPr>
          <p:cNvSpPr>
            <a:spLocks noGrp="1"/>
          </p:cNvSpPr>
          <p:nvPr>
            <p:ph type="pic" idx="1"/>
          </p:nvPr>
        </p:nvSpPr>
        <p:spPr>
          <a:xfrm>
            <a:off x="7774782" y="1481138"/>
            <a:ext cx="9258300" cy="7310438"/>
          </a:xfrm>
        </p:spPr>
        <p:txBody>
          <a:bodyPr/>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endParaRPr lang="en-US"/>
          </a:p>
        </p:txBody>
      </p:sp>
      <p:sp>
        <p:nvSpPr>
          <p:cNvPr id="4" name="Text Placeholder 3">
            <a:extLst>
              <a:ext uri="{FF2B5EF4-FFF2-40B4-BE49-F238E27FC236}">
                <a16:creationId xmlns:a16="http://schemas.microsoft.com/office/drawing/2014/main" id="{9F473444-9E30-735F-42CD-BE8ED1E4ABC5}"/>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a16="http://schemas.microsoft.com/office/drawing/2014/main" id="{C2DF3FB3-82CA-A18C-6606-66DCEA4939C4}"/>
              </a:ext>
            </a:extLst>
          </p:cNvPr>
          <p:cNvSpPr>
            <a:spLocks noGrp="1"/>
          </p:cNvSpPr>
          <p:nvPr>
            <p:ph type="dt" sz="half" idx="10"/>
          </p:nvPr>
        </p:nvSpPr>
        <p:spPr/>
        <p:txBody>
          <a:bodyPr/>
          <a:lstStyle/>
          <a:p>
            <a:fld id="{B0D5FC9B-B027-4A0E-8135-6AB8DB938B67}" type="datetime1">
              <a:rPr lang="en-US" smtClean="0"/>
              <a:t>5/22/2024</a:t>
            </a:fld>
            <a:endParaRPr lang="en-US"/>
          </a:p>
        </p:txBody>
      </p:sp>
      <p:sp>
        <p:nvSpPr>
          <p:cNvPr id="6" name="Footer Placeholder 5">
            <a:extLst>
              <a:ext uri="{FF2B5EF4-FFF2-40B4-BE49-F238E27FC236}">
                <a16:creationId xmlns:a16="http://schemas.microsoft.com/office/drawing/2014/main" id="{B57C038A-8636-F7FC-E73D-F93E31DC91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B80799-825A-D035-0E00-A2B305CE3BBE}"/>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6501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D49279-835A-68EA-4FFE-B9C2B9A8633B}"/>
              </a:ext>
            </a:extLst>
          </p:cNvPr>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29AEE4-6621-9119-602C-67DF20717889}"/>
              </a:ext>
            </a:extLst>
          </p:cNvPr>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8C7FC3-8AB2-FA29-364D-278E4E2679BA}"/>
              </a:ext>
            </a:extLst>
          </p:cNvPr>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82000"/>
                  </a:schemeClr>
                </a:solidFill>
              </a:defRPr>
            </a:lvl1pPr>
          </a:lstStyle>
          <a:p>
            <a:fld id="{95286E0B-5017-47B6-8797-5733B056D357}" type="datetime1">
              <a:rPr lang="en-US" smtClean="0"/>
              <a:t>5/22/2024</a:t>
            </a:fld>
            <a:endParaRPr lang="en-US"/>
          </a:p>
        </p:txBody>
      </p:sp>
      <p:sp>
        <p:nvSpPr>
          <p:cNvPr id="5" name="Footer Placeholder 4">
            <a:extLst>
              <a:ext uri="{FF2B5EF4-FFF2-40B4-BE49-F238E27FC236}">
                <a16:creationId xmlns:a16="http://schemas.microsoft.com/office/drawing/2014/main" id="{131A1777-5E54-F690-C05C-40F29EC504B3}"/>
              </a:ext>
            </a:extLst>
          </p:cNvPr>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D8A25BF-B202-C19A-A066-CF4007185CEA}"/>
              </a:ext>
            </a:extLst>
          </p:cNvPr>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82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1841589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3" Type="http://schemas.openxmlformats.org/officeDocument/2006/relationships/image" Target="../media/image22.svg"/><Relationship Id="rId7" Type="http://schemas.openxmlformats.org/officeDocument/2006/relationships/image" Target="../media/image26.svg"/><Relationship Id="rId12" Type="http://schemas.openxmlformats.org/officeDocument/2006/relationships/image" Target="../media/image31.png"/><Relationship Id="rId2" Type="http://schemas.openxmlformats.org/officeDocument/2006/relationships/image" Target="../media/image21.png"/><Relationship Id="rId16"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30.svg"/><Relationship Id="rId5" Type="http://schemas.openxmlformats.org/officeDocument/2006/relationships/image" Target="../media/image24.svg"/><Relationship Id="rId15" Type="http://schemas.openxmlformats.org/officeDocument/2006/relationships/image" Target="../media/image3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svg"/><Relationship Id="rId1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7.xml"/><Relationship Id="rId4" Type="http://schemas.openxmlformats.org/officeDocument/2006/relationships/image" Target="../media/image37.jpg"/></Relationships>
</file>

<file path=ppt/slides/_rels/slide22.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jpg"/><Relationship Id="rId1" Type="http://schemas.openxmlformats.org/officeDocument/2006/relationships/slideLayout" Target="../slideLayouts/slideLayout7.xml"/><Relationship Id="rId4" Type="http://schemas.openxmlformats.org/officeDocument/2006/relationships/image" Target="../media/image40.jpg"/></Relationships>
</file>

<file path=ppt/slides/_rels/slide23.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2515" y="148280"/>
            <a:ext cx="18062970" cy="9990439"/>
          </a:xfrm>
          <a:custGeom>
            <a:avLst/>
            <a:gdLst/>
            <a:ahLst/>
            <a:cxnLst/>
            <a:rect l="l" t="t" r="r" b="b"/>
            <a:pathLst>
              <a:path w="18062970" h="9990439">
                <a:moveTo>
                  <a:pt x="0" y="0"/>
                </a:moveTo>
                <a:lnTo>
                  <a:pt x="18062970" y="0"/>
                </a:lnTo>
                <a:lnTo>
                  <a:pt x="18062970" y="9990438"/>
                </a:lnTo>
                <a:lnTo>
                  <a:pt x="0" y="9990438"/>
                </a:lnTo>
                <a:lnTo>
                  <a:pt x="0" y="0"/>
                </a:lnTo>
                <a:close/>
              </a:path>
            </a:pathLst>
          </a:custGeom>
          <a:blipFill>
            <a:blip r:embed="rId2"/>
            <a:stretch>
              <a:fillRect t="-31659" b="-49142"/>
            </a:stretch>
          </a:blipFill>
        </p:spPr>
        <p:txBody>
          <a:bodyPr/>
          <a:lstStyle/>
          <a:p>
            <a:endParaRPr lang="en-US"/>
          </a:p>
        </p:txBody>
      </p:sp>
      <p:sp>
        <p:nvSpPr>
          <p:cNvPr id="3" name="TextBox 3"/>
          <p:cNvSpPr txBox="1"/>
          <p:nvPr/>
        </p:nvSpPr>
        <p:spPr>
          <a:xfrm>
            <a:off x="304800" y="6819900"/>
            <a:ext cx="6440685" cy="3616375"/>
          </a:xfrm>
          <a:prstGeom prst="rect">
            <a:avLst/>
          </a:prstGeom>
        </p:spPr>
        <p:txBody>
          <a:bodyPr wrap="square" lIns="0" tIns="0" rIns="0" bIns="0" rtlCol="0" anchor="t">
            <a:spAutoFit/>
          </a:bodyPr>
          <a:lstStyle/>
          <a:p>
            <a:pPr algn="l">
              <a:lnSpc>
                <a:spcPts val="3367"/>
              </a:lnSpc>
            </a:pPr>
            <a:endParaRPr dirty="0"/>
          </a:p>
          <a:p>
            <a:pPr algn="just">
              <a:lnSpc>
                <a:spcPts val="3487"/>
              </a:lnSpc>
            </a:pPr>
            <a:r>
              <a:rPr lang="en-US" sz="2906" b="1" spc="26" dirty="0">
                <a:solidFill>
                  <a:srgbClr val="003961"/>
                </a:solidFill>
                <a:latin typeface="Calibri" panose="020F0502020204030204" pitchFamily="34" charset="0"/>
                <a:ea typeface="Calibri" panose="020F0502020204030204" pitchFamily="34" charset="0"/>
                <a:cs typeface="Calibri" panose="020F0502020204030204" pitchFamily="34" charset="0"/>
              </a:rPr>
              <a:t>SUPERVISED BY:</a:t>
            </a:r>
          </a:p>
          <a:p>
            <a:pPr algn="l">
              <a:lnSpc>
                <a:spcPts val="3347"/>
              </a:lnSpc>
            </a:pPr>
            <a:r>
              <a:rPr lang="en-US" sz="2789" spc="25" dirty="0">
                <a:solidFill>
                  <a:srgbClr val="003961"/>
                </a:solidFill>
                <a:latin typeface="Arimo"/>
              </a:rPr>
              <a:t>Dr.Youssef Senousy</a:t>
            </a:r>
          </a:p>
          <a:p>
            <a:pPr algn="l">
              <a:lnSpc>
                <a:spcPts val="2525"/>
              </a:lnSpc>
            </a:pPr>
            <a:endParaRPr lang="en-US" sz="2789" spc="25" dirty="0">
              <a:solidFill>
                <a:srgbClr val="003961"/>
              </a:solidFill>
              <a:latin typeface="Arimo"/>
            </a:endParaRPr>
          </a:p>
          <a:p>
            <a:pPr algn="l">
              <a:lnSpc>
                <a:spcPts val="3719"/>
              </a:lnSpc>
            </a:pPr>
            <a:r>
              <a:rPr lang="en-US" sz="2800" b="1" spc="28" dirty="0">
                <a:solidFill>
                  <a:srgbClr val="003961"/>
                </a:solidFill>
                <a:latin typeface="Calibri" panose="020F0502020204030204" pitchFamily="34" charset="0"/>
                <a:ea typeface="Calibri" panose="020F0502020204030204" pitchFamily="34" charset="0"/>
                <a:cs typeface="Calibri" panose="020F0502020204030204" pitchFamily="34" charset="0"/>
              </a:rPr>
              <a:t>PRESENTED BY: </a:t>
            </a:r>
          </a:p>
          <a:p>
            <a:pPr algn="l">
              <a:lnSpc>
                <a:spcPts val="3117"/>
              </a:lnSpc>
            </a:pPr>
            <a:r>
              <a:rPr lang="en-US" sz="2598" spc="24" dirty="0">
                <a:solidFill>
                  <a:srgbClr val="003961"/>
                </a:solidFill>
                <a:latin typeface="Arimo"/>
              </a:rPr>
              <a:t>Ahmed Einshouka</a:t>
            </a:r>
          </a:p>
          <a:p>
            <a:pPr algn="l">
              <a:lnSpc>
                <a:spcPts val="3117"/>
              </a:lnSpc>
            </a:pPr>
            <a:r>
              <a:rPr lang="en-US" sz="2598" spc="24" dirty="0">
                <a:solidFill>
                  <a:srgbClr val="003961"/>
                </a:solidFill>
                <a:latin typeface="Arimo"/>
              </a:rPr>
              <a:t>Ebrahim Mohamed</a:t>
            </a:r>
          </a:p>
          <a:p>
            <a:pPr algn="l">
              <a:lnSpc>
                <a:spcPts val="3117"/>
              </a:lnSpc>
            </a:pPr>
            <a:r>
              <a:rPr lang="en-US" sz="2598" spc="24" dirty="0">
                <a:solidFill>
                  <a:srgbClr val="003961"/>
                </a:solidFill>
                <a:latin typeface="Arimo"/>
              </a:rPr>
              <a:t>Abdelrahman Salah</a:t>
            </a:r>
          </a:p>
          <a:p>
            <a:pPr algn="l">
              <a:lnSpc>
                <a:spcPts val="2525"/>
              </a:lnSpc>
            </a:pPr>
            <a:endParaRPr lang="en-US" sz="2598" spc="24" dirty="0">
              <a:solidFill>
                <a:srgbClr val="003961"/>
              </a:solidFill>
              <a:latin typeface="Arim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48740" y="125491"/>
            <a:ext cx="15590520" cy="1858804"/>
          </a:xfrm>
          <a:prstGeom prst="rect">
            <a:avLst/>
          </a:prstGeom>
        </p:spPr>
        <p:txBody>
          <a:bodyPr lIns="0" tIns="0" rIns="0" bIns="0" rtlCol="0" anchor="t">
            <a:spAutoFit/>
          </a:bodyPr>
          <a:lstStyle/>
          <a:p>
            <a:pPr algn="ctr">
              <a:lnSpc>
                <a:spcPts val="7128"/>
              </a:lnSpc>
            </a:pPr>
            <a:r>
              <a:rPr lang="en-US" sz="6000" b="1" dirty="0">
                <a:solidFill>
                  <a:srgbClr val="003961"/>
                </a:solidFill>
                <a:latin typeface="+mj-lt"/>
              </a:rPr>
              <a:t>Activity Diagram</a:t>
            </a:r>
          </a:p>
          <a:p>
            <a:pPr algn="l">
              <a:lnSpc>
                <a:spcPts val="7128"/>
              </a:lnSpc>
            </a:pPr>
            <a:endParaRPr lang="en-US" sz="6600" dirty="0">
              <a:solidFill>
                <a:srgbClr val="F4F6FC"/>
              </a:solidFill>
              <a:latin typeface="Arimo"/>
            </a:endParaRPr>
          </a:p>
        </p:txBody>
      </p:sp>
      <p:sp>
        <p:nvSpPr>
          <p:cNvPr id="3" name="Freeform 3"/>
          <p:cNvSpPr/>
          <p:nvPr/>
        </p:nvSpPr>
        <p:spPr>
          <a:xfrm>
            <a:off x="4953000" y="1056122"/>
            <a:ext cx="9062291" cy="6527007"/>
          </a:xfrm>
          <a:custGeom>
            <a:avLst/>
            <a:gdLst/>
            <a:ahLst/>
            <a:cxnLst/>
            <a:rect l="l" t="t" r="r" b="b"/>
            <a:pathLst>
              <a:path w="9062291" h="6527007">
                <a:moveTo>
                  <a:pt x="0" y="0"/>
                </a:moveTo>
                <a:lnTo>
                  <a:pt x="9062291" y="0"/>
                </a:lnTo>
                <a:lnTo>
                  <a:pt x="9062291" y="6527006"/>
                </a:lnTo>
                <a:lnTo>
                  <a:pt x="0" y="6527006"/>
                </a:lnTo>
                <a:lnTo>
                  <a:pt x="0" y="0"/>
                </a:lnTo>
                <a:close/>
              </a:path>
            </a:pathLst>
          </a:custGeom>
          <a:blipFill>
            <a:blip r:embed="rId2"/>
            <a:stretch>
              <a:fillRect/>
            </a:stretch>
          </a:blipFill>
        </p:spPr>
        <p:txBody>
          <a:bodyPr/>
          <a:lstStyle/>
          <a:p>
            <a:endParaRPr lang="en-US" dirty="0"/>
          </a:p>
        </p:txBody>
      </p:sp>
      <p:pic>
        <p:nvPicPr>
          <p:cNvPr id="4" name="Picture 3" descr="A yellow line with blue text&#10;&#10;Description automatically generated">
            <a:extLst>
              <a:ext uri="{FF2B5EF4-FFF2-40B4-BE49-F238E27FC236}">
                <a16:creationId xmlns:a16="http://schemas.microsoft.com/office/drawing/2014/main" id="{669F9E2C-6406-1BE2-7976-FF8A81BC8F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0" y="6743700"/>
            <a:ext cx="4762500" cy="5438468"/>
          </a:xfrm>
          <a:prstGeom prst="rect">
            <a:avLst/>
          </a:prstGeom>
        </p:spPr>
      </p:pic>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48740" y="185460"/>
            <a:ext cx="15590520" cy="1858804"/>
          </a:xfrm>
          <a:prstGeom prst="rect">
            <a:avLst/>
          </a:prstGeom>
        </p:spPr>
        <p:txBody>
          <a:bodyPr lIns="0" tIns="0" rIns="0" bIns="0" rtlCol="0" anchor="t">
            <a:spAutoFit/>
          </a:bodyPr>
          <a:lstStyle/>
          <a:p>
            <a:pPr algn="ctr">
              <a:lnSpc>
                <a:spcPts val="7128"/>
              </a:lnSpc>
            </a:pPr>
            <a:r>
              <a:rPr lang="en-US" sz="6000" b="1" dirty="0">
                <a:solidFill>
                  <a:srgbClr val="003961"/>
                </a:solidFill>
                <a:latin typeface="+mj-lt"/>
              </a:rPr>
              <a:t>Activity Diagram</a:t>
            </a:r>
          </a:p>
          <a:p>
            <a:pPr algn="ctr">
              <a:lnSpc>
                <a:spcPts val="7128"/>
              </a:lnSpc>
            </a:pPr>
            <a:endParaRPr lang="en-US" sz="6600" dirty="0">
              <a:solidFill>
                <a:srgbClr val="F4F6FC"/>
              </a:solidFill>
              <a:latin typeface="Arimo"/>
            </a:endParaRPr>
          </a:p>
        </p:txBody>
      </p:sp>
      <p:sp>
        <p:nvSpPr>
          <p:cNvPr id="3" name="Freeform 3"/>
          <p:cNvSpPr/>
          <p:nvPr/>
        </p:nvSpPr>
        <p:spPr>
          <a:xfrm>
            <a:off x="4648200" y="1485900"/>
            <a:ext cx="9462228" cy="6527007"/>
          </a:xfrm>
          <a:custGeom>
            <a:avLst/>
            <a:gdLst/>
            <a:ahLst/>
            <a:cxnLst/>
            <a:rect l="l" t="t" r="r" b="b"/>
            <a:pathLst>
              <a:path w="9462228" h="6527007">
                <a:moveTo>
                  <a:pt x="0" y="0"/>
                </a:moveTo>
                <a:lnTo>
                  <a:pt x="9462228" y="0"/>
                </a:lnTo>
                <a:lnTo>
                  <a:pt x="9462228" y="6527006"/>
                </a:lnTo>
                <a:lnTo>
                  <a:pt x="0" y="6527006"/>
                </a:lnTo>
                <a:lnTo>
                  <a:pt x="0" y="0"/>
                </a:lnTo>
                <a:close/>
              </a:path>
            </a:pathLst>
          </a:custGeom>
          <a:blipFill>
            <a:blip r:embed="rId2"/>
            <a:stretch>
              <a:fillRect/>
            </a:stretch>
          </a:blipFill>
        </p:spPr>
        <p:txBody>
          <a:bodyPr/>
          <a:lstStyle/>
          <a:p>
            <a:endParaRPr lang="en-US"/>
          </a:p>
        </p:txBody>
      </p:sp>
      <p:pic>
        <p:nvPicPr>
          <p:cNvPr id="4" name="Picture 3" descr="A yellow line with blue text&#10;&#10;Description automatically generated">
            <a:extLst>
              <a:ext uri="{FF2B5EF4-FFF2-40B4-BE49-F238E27FC236}">
                <a16:creationId xmlns:a16="http://schemas.microsoft.com/office/drawing/2014/main" id="{A88B2F86-BC80-6CDE-F94F-B476E90CB1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92200" y="6743700"/>
            <a:ext cx="4762500" cy="5438468"/>
          </a:xfrm>
          <a:prstGeom prst="rect">
            <a:avLst/>
          </a:prstGeom>
        </p:spPr>
      </p:pic>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47800" y="111049"/>
            <a:ext cx="15590520" cy="910506"/>
          </a:xfrm>
          <a:prstGeom prst="rect">
            <a:avLst/>
          </a:prstGeom>
        </p:spPr>
        <p:txBody>
          <a:bodyPr lIns="0" tIns="0" rIns="0" bIns="0" rtlCol="0" anchor="t">
            <a:spAutoFit/>
          </a:bodyPr>
          <a:lstStyle/>
          <a:p>
            <a:pPr algn="ctr">
              <a:lnSpc>
                <a:spcPts val="7128"/>
              </a:lnSpc>
            </a:pPr>
            <a:r>
              <a:rPr lang="en-US" sz="6000" b="1" dirty="0">
                <a:solidFill>
                  <a:srgbClr val="003961"/>
                </a:solidFill>
                <a:latin typeface="+mj-lt"/>
              </a:rPr>
              <a:t>Entity Relationship Diagram ( ERD)</a:t>
            </a:r>
          </a:p>
        </p:txBody>
      </p:sp>
      <p:sp>
        <p:nvSpPr>
          <p:cNvPr id="3" name="Freeform 3" descr="A diagram of a company  Description automatically generated with medium confidence"/>
          <p:cNvSpPr/>
          <p:nvPr/>
        </p:nvSpPr>
        <p:spPr>
          <a:xfrm>
            <a:off x="2997490" y="1485900"/>
            <a:ext cx="12491140" cy="6527007"/>
          </a:xfrm>
          <a:custGeom>
            <a:avLst/>
            <a:gdLst/>
            <a:ahLst/>
            <a:cxnLst/>
            <a:rect l="l" t="t" r="r" b="b"/>
            <a:pathLst>
              <a:path w="12491140" h="6527007">
                <a:moveTo>
                  <a:pt x="0" y="0"/>
                </a:moveTo>
                <a:lnTo>
                  <a:pt x="12491140" y="0"/>
                </a:lnTo>
                <a:lnTo>
                  <a:pt x="12491140" y="6527006"/>
                </a:lnTo>
                <a:lnTo>
                  <a:pt x="0" y="6527006"/>
                </a:lnTo>
                <a:lnTo>
                  <a:pt x="0" y="0"/>
                </a:lnTo>
                <a:close/>
              </a:path>
            </a:pathLst>
          </a:custGeom>
          <a:blipFill>
            <a:blip r:embed="rId2"/>
            <a:stretch>
              <a:fillRect/>
            </a:stretch>
          </a:blipFill>
        </p:spPr>
        <p:txBody>
          <a:bodyPr/>
          <a:lstStyle/>
          <a:p>
            <a:endParaRPr lang="en-US"/>
          </a:p>
        </p:txBody>
      </p:sp>
      <p:pic>
        <p:nvPicPr>
          <p:cNvPr id="4" name="Picture 3" descr="A yellow line with blue text&#10;&#10;Description automatically generated">
            <a:extLst>
              <a:ext uri="{FF2B5EF4-FFF2-40B4-BE49-F238E27FC236}">
                <a16:creationId xmlns:a16="http://schemas.microsoft.com/office/drawing/2014/main" id="{4EA5E959-5655-1A78-1AF2-CA0BF95FC5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39800" y="6515100"/>
            <a:ext cx="4762500" cy="5438468"/>
          </a:xfrm>
          <a:prstGeom prst="rect">
            <a:avLst/>
          </a:prstGeom>
        </p:spPr>
      </p:pic>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73986" y="0"/>
            <a:ext cx="15590520" cy="910506"/>
          </a:xfrm>
          <a:prstGeom prst="rect">
            <a:avLst/>
          </a:prstGeom>
        </p:spPr>
        <p:txBody>
          <a:bodyPr lIns="0" tIns="0" rIns="0" bIns="0" rtlCol="0" anchor="t">
            <a:spAutoFit/>
          </a:bodyPr>
          <a:lstStyle/>
          <a:p>
            <a:pPr algn="ctr">
              <a:lnSpc>
                <a:spcPts val="7128"/>
              </a:lnSpc>
            </a:pPr>
            <a:r>
              <a:rPr lang="en-US" sz="6000" b="1" dirty="0">
                <a:solidFill>
                  <a:srgbClr val="003961"/>
                </a:solidFill>
                <a:latin typeface="+mj-lt"/>
              </a:rPr>
              <a:t>Sequence Diagram</a:t>
            </a:r>
          </a:p>
        </p:txBody>
      </p:sp>
      <p:sp>
        <p:nvSpPr>
          <p:cNvPr id="3" name="Freeform 3"/>
          <p:cNvSpPr/>
          <p:nvPr/>
        </p:nvSpPr>
        <p:spPr>
          <a:xfrm>
            <a:off x="5105400" y="1257300"/>
            <a:ext cx="8632493" cy="6527007"/>
          </a:xfrm>
          <a:custGeom>
            <a:avLst/>
            <a:gdLst/>
            <a:ahLst/>
            <a:cxnLst/>
            <a:rect l="l" t="t" r="r" b="b"/>
            <a:pathLst>
              <a:path w="8632493" h="6527007">
                <a:moveTo>
                  <a:pt x="0" y="0"/>
                </a:moveTo>
                <a:lnTo>
                  <a:pt x="8632493" y="0"/>
                </a:lnTo>
                <a:lnTo>
                  <a:pt x="8632493" y="6527006"/>
                </a:lnTo>
                <a:lnTo>
                  <a:pt x="0" y="6527006"/>
                </a:lnTo>
                <a:lnTo>
                  <a:pt x="0" y="0"/>
                </a:lnTo>
                <a:close/>
              </a:path>
            </a:pathLst>
          </a:custGeom>
          <a:blipFill>
            <a:blip r:embed="rId2"/>
            <a:stretch>
              <a:fillRect/>
            </a:stretch>
          </a:blipFill>
        </p:spPr>
        <p:txBody>
          <a:bodyPr/>
          <a:lstStyle/>
          <a:p>
            <a:endParaRPr lang="en-US" dirty="0"/>
          </a:p>
        </p:txBody>
      </p:sp>
      <p:pic>
        <p:nvPicPr>
          <p:cNvPr id="4" name="Picture 3" descr="A yellow line with blue text&#10;&#10;Description automatically generated">
            <a:extLst>
              <a:ext uri="{FF2B5EF4-FFF2-40B4-BE49-F238E27FC236}">
                <a16:creationId xmlns:a16="http://schemas.microsoft.com/office/drawing/2014/main" id="{D337748C-9331-E844-9C4F-0FA8C64E33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40248" y="6591300"/>
            <a:ext cx="4762500" cy="5438468"/>
          </a:xfrm>
          <a:prstGeom prst="rect">
            <a:avLst/>
          </a:prstGeom>
        </p:spPr>
      </p:pic>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48740" y="140700"/>
            <a:ext cx="15590520" cy="910506"/>
          </a:xfrm>
          <a:prstGeom prst="rect">
            <a:avLst/>
          </a:prstGeom>
        </p:spPr>
        <p:txBody>
          <a:bodyPr lIns="0" tIns="0" rIns="0" bIns="0" rtlCol="0" anchor="t">
            <a:spAutoFit/>
          </a:bodyPr>
          <a:lstStyle/>
          <a:p>
            <a:pPr algn="ctr">
              <a:lnSpc>
                <a:spcPts val="7128"/>
              </a:lnSpc>
            </a:pPr>
            <a:r>
              <a:rPr lang="en-US" sz="6000" b="1" dirty="0">
                <a:solidFill>
                  <a:srgbClr val="003961"/>
                </a:solidFill>
                <a:latin typeface="+mj-lt"/>
              </a:rPr>
              <a:t>Sequence Diagram</a:t>
            </a:r>
          </a:p>
        </p:txBody>
      </p:sp>
      <p:sp>
        <p:nvSpPr>
          <p:cNvPr id="3" name="Freeform 3"/>
          <p:cNvSpPr/>
          <p:nvPr/>
        </p:nvSpPr>
        <p:spPr>
          <a:xfrm>
            <a:off x="5257800" y="1181100"/>
            <a:ext cx="8474990" cy="6527007"/>
          </a:xfrm>
          <a:custGeom>
            <a:avLst/>
            <a:gdLst/>
            <a:ahLst/>
            <a:cxnLst/>
            <a:rect l="l" t="t" r="r" b="b"/>
            <a:pathLst>
              <a:path w="8474990" h="6527007">
                <a:moveTo>
                  <a:pt x="0" y="0"/>
                </a:moveTo>
                <a:lnTo>
                  <a:pt x="8474990" y="0"/>
                </a:lnTo>
                <a:lnTo>
                  <a:pt x="8474990" y="6527006"/>
                </a:lnTo>
                <a:lnTo>
                  <a:pt x="0" y="6527006"/>
                </a:lnTo>
                <a:lnTo>
                  <a:pt x="0" y="0"/>
                </a:lnTo>
                <a:close/>
              </a:path>
            </a:pathLst>
          </a:custGeom>
          <a:blipFill>
            <a:blip r:embed="rId2"/>
            <a:stretch>
              <a:fillRect/>
            </a:stretch>
          </a:blipFill>
        </p:spPr>
        <p:txBody>
          <a:bodyPr/>
          <a:lstStyle/>
          <a:p>
            <a:endParaRPr lang="en-US"/>
          </a:p>
        </p:txBody>
      </p:sp>
      <p:pic>
        <p:nvPicPr>
          <p:cNvPr id="4" name="Picture 3" descr="A yellow line with blue text&#10;&#10;Description automatically generated">
            <a:extLst>
              <a:ext uri="{FF2B5EF4-FFF2-40B4-BE49-F238E27FC236}">
                <a16:creationId xmlns:a16="http://schemas.microsoft.com/office/drawing/2014/main" id="{97450C51-0916-7647-BFCD-012307252E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62371" y="6515100"/>
            <a:ext cx="4762500" cy="5438468"/>
          </a:xfrm>
          <a:prstGeom prst="rect">
            <a:avLst/>
          </a:prstGeom>
        </p:spPr>
      </p:pic>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48739" y="13519"/>
            <a:ext cx="15590520" cy="910506"/>
          </a:xfrm>
          <a:prstGeom prst="rect">
            <a:avLst/>
          </a:prstGeom>
        </p:spPr>
        <p:txBody>
          <a:bodyPr lIns="0" tIns="0" rIns="0" bIns="0" rtlCol="0" anchor="t">
            <a:spAutoFit/>
          </a:bodyPr>
          <a:lstStyle/>
          <a:p>
            <a:pPr algn="ctr">
              <a:lnSpc>
                <a:spcPts val="7128"/>
              </a:lnSpc>
            </a:pPr>
            <a:r>
              <a:rPr lang="en-US" sz="6000" b="1" dirty="0">
                <a:solidFill>
                  <a:srgbClr val="003961"/>
                </a:solidFill>
                <a:latin typeface="+mj-lt"/>
              </a:rPr>
              <a:t>Class Diagram</a:t>
            </a:r>
          </a:p>
        </p:txBody>
      </p:sp>
      <p:sp>
        <p:nvSpPr>
          <p:cNvPr id="3" name="Freeform 3" descr="A diagram of a diagram  Description automatically generated with medium confidence"/>
          <p:cNvSpPr/>
          <p:nvPr/>
        </p:nvSpPr>
        <p:spPr>
          <a:xfrm>
            <a:off x="3261775" y="1054893"/>
            <a:ext cx="11764449" cy="6527007"/>
          </a:xfrm>
          <a:custGeom>
            <a:avLst/>
            <a:gdLst/>
            <a:ahLst/>
            <a:cxnLst/>
            <a:rect l="l" t="t" r="r" b="b"/>
            <a:pathLst>
              <a:path w="11764449" h="6527007">
                <a:moveTo>
                  <a:pt x="0" y="0"/>
                </a:moveTo>
                <a:lnTo>
                  <a:pt x="11764448" y="0"/>
                </a:lnTo>
                <a:lnTo>
                  <a:pt x="11764448" y="6527006"/>
                </a:lnTo>
                <a:lnTo>
                  <a:pt x="0" y="6527006"/>
                </a:lnTo>
                <a:lnTo>
                  <a:pt x="0" y="0"/>
                </a:lnTo>
                <a:close/>
              </a:path>
            </a:pathLst>
          </a:custGeom>
          <a:blipFill>
            <a:blip r:embed="rId2"/>
            <a:stretch>
              <a:fillRect/>
            </a:stretch>
          </a:blipFill>
        </p:spPr>
        <p:txBody>
          <a:bodyPr/>
          <a:lstStyle/>
          <a:p>
            <a:endParaRPr lang="en-US" dirty="0"/>
          </a:p>
        </p:txBody>
      </p:sp>
      <p:pic>
        <p:nvPicPr>
          <p:cNvPr id="4" name="Picture 3" descr="A yellow line with blue text&#10;&#10;Description automatically generated">
            <a:extLst>
              <a:ext uri="{FF2B5EF4-FFF2-40B4-BE49-F238E27FC236}">
                <a16:creationId xmlns:a16="http://schemas.microsoft.com/office/drawing/2014/main" id="{0F9EBFBF-C5DB-57AE-028D-48EEE3D937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20800" y="6743700"/>
            <a:ext cx="4762500" cy="5438468"/>
          </a:xfrm>
          <a:prstGeom prst="rect">
            <a:avLst/>
          </a:prstGeom>
        </p:spPr>
      </p:pic>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48740" y="11061"/>
            <a:ext cx="15590520" cy="910506"/>
          </a:xfrm>
          <a:prstGeom prst="rect">
            <a:avLst/>
          </a:prstGeom>
        </p:spPr>
        <p:txBody>
          <a:bodyPr lIns="0" tIns="0" rIns="0" bIns="0" rtlCol="0" anchor="t">
            <a:spAutoFit/>
          </a:bodyPr>
          <a:lstStyle/>
          <a:p>
            <a:pPr algn="ctr">
              <a:lnSpc>
                <a:spcPts val="7128"/>
              </a:lnSpc>
            </a:pPr>
            <a:r>
              <a:rPr lang="en-US" sz="6000" b="1" dirty="0">
                <a:solidFill>
                  <a:srgbClr val="003961"/>
                </a:solidFill>
                <a:latin typeface="+mj-lt"/>
              </a:rPr>
              <a:t>Class Diagram</a:t>
            </a:r>
          </a:p>
        </p:txBody>
      </p:sp>
      <p:sp>
        <p:nvSpPr>
          <p:cNvPr id="3" name="Freeform 3"/>
          <p:cNvSpPr/>
          <p:nvPr/>
        </p:nvSpPr>
        <p:spPr>
          <a:xfrm>
            <a:off x="6553200" y="1333500"/>
            <a:ext cx="5715739" cy="6527007"/>
          </a:xfrm>
          <a:custGeom>
            <a:avLst/>
            <a:gdLst/>
            <a:ahLst/>
            <a:cxnLst/>
            <a:rect l="l" t="t" r="r" b="b"/>
            <a:pathLst>
              <a:path w="5715739" h="6527007">
                <a:moveTo>
                  <a:pt x="0" y="0"/>
                </a:moveTo>
                <a:lnTo>
                  <a:pt x="5715739" y="0"/>
                </a:lnTo>
                <a:lnTo>
                  <a:pt x="5715739" y="6527006"/>
                </a:lnTo>
                <a:lnTo>
                  <a:pt x="0" y="6527006"/>
                </a:lnTo>
                <a:lnTo>
                  <a:pt x="0" y="0"/>
                </a:lnTo>
                <a:close/>
              </a:path>
            </a:pathLst>
          </a:custGeom>
          <a:blipFill>
            <a:blip r:embed="rId2"/>
            <a:stretch>
              <a:fillRect/>
            </a:stretch>
          </a:blipFill>
        </p:spPr>
        <p:txBody>
          <a:bodyPr/>
          <a:lstStyle/>
          <a:p>
            <a:endParaRPr lang="en-US"/>
          </a:p>
        </p:txBody>
      </p:sp>
      <p:pic>
        <p:nvPicPr>
          <p:cNvPr id="4" name="Picture 3" descr="A yellow line with blue text&#10;&#10;Description automatically generated">
            <a:extLst>
              <a:ext uri="{FF2B5EF4-FFF2-40B4-BE49-F238E27FC236}">
                <a16:creationId xmlns:a16="http://schemas.microsoft.com/office/drawing/2014/main" id="{1EDC061B-D3B0-1320-8E97-411645E549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39800" y="6438900"/>
            <a:ext cx="4762500" cy="5438468"/>
          </a:xfrm>
          <a:prstGeom prst="rect">
            <a:avLst/>
          </a:prstGeom>
        </p:spPr>
      </p:pic>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48740" y="190500"/>
            <a:ext cx="15590520" cy="910506"/>
          </a:xfrm>
          <a:prstGeom prst="rect">
            <a:avLst/>
          </a:prstGeom>
        </p:spPr>
        <p:txBody>
          <a:bodyPr lIns="0" tIns="0" rIns="0" bIns="0" rtlCol="0" anchor="t">
            <a:spAutoFit/>
          </a:bodyPr>
          <a:lstStyle/>
          <a:p>
            <a:pPr algn="ctr">
              <a:lnSpc>
                <a:spcPts val="7128"/>
              </a:lnSpc>
            </a:pPr>
            <a:r>
              <a:rPr lang="en-US" sz="6000" b="1" dirty="0">
                <a:solidFill>
                  <a:srgbClr val="003961"/>
                </a:solidFill>
                <a:latin typeface="+mj-lt"/>
              </a:rPr>
              <a:t>Class Diagram</a:t>
            </a:r>
          </a:p>
        </p:txBody>
      </p:sp>
      <p:sp>
        <p:nvSpPr>
          <p:cNvPr id="3" name="Freeform 3"/>
          <p:cNvSpPr/>
          <p:nvPr/>
        </p:nvSpPr>
        <p:spPr>
          <a:xfrm>
            <a:off x="6324600" y="1485900"/>
            <a:ext cx="5886450" cy="5600700"/>
          </a:xfrm>
          <a:custGeom>
            <a:avLst/>
            <a:gdLst/>
            <a:ahLst/>
            <a:cxnLst/>
            <a:rect l="l" t="t" r="r" b="b"/>
            <a:pathLst>
              <a:path w="5886450" h="5600700">
                <a:moveTo>
                  <a:pt x="0" y="0"/>
                </a:moveTo>
                <a:lnTo>
                  <a:pt x="5886450" y="0"/>
                </a:lnTo>
                <a:lnTo>
                  <a:pt x="5886450" y="5600700"/>
                </a:lnTo>
                <a:lnTo>
                  <a:pt x="0" y="5600700"/>
                </a:lnTo>
                <a:lnTo>
                  <a:pt x="0" y="0"/>
                </a:lnTo>
                <a:close/>
              </a:path>
            </a:pathLst>
          </a:custGeom>
          <a:blipFill>
            <a:blip r:embed="rId2"/>
            <a:stretch>
              <a:fillRect/>
            </a:stretch>
          </a:blipFill>
        </p:spPr>
        <p:txBody>
          <a:bodyPr/>
          <a:lstStyle/>
          <a:p>
            <a:endParaRPr lang="en-US" dirty="0"/>
          </a:p>
        </p:txBody>
      </p:sp>
      <p:pic>
        <p:nvPicPr>
          <p:cNvPr id="4" name="Picture 3" descr="A yellow line with blue text&#10;&#10;Description automatically generated">
            <a:extLst>
              <a:ext uri="{FF2B5EF4-FFF2-40B4-BE49-F238E27FC236}">
                <a16:creationId xmlns:a16="http://schemas.microsoft.com/office/drawing/2014/main" id="{C22002A6-9263-6117-8B5A-5FB747E2FB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0" y="6515100"/>
            <a:ext cx="4762500" cy="5438468"/>
          </a:xfrm>
          <a:prstGeom prst="rect">
            <a:avLst/>
          </a:prstGeom>
        </p:spPr>
      </p:pic>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14400" y="0"/>
            <a:ext cx="15590520" cy="910506"/>
          </a:xfrm>
          <a:prstGeom prst="rect">
            <a:avLst/>
          </a:prstGeom>
        </p:spPr>
        <p:txBody>
          <a:bodyPr lIns="0" tIns="0" rIns="0" bIns="0" rtlCol="0" anchor="t">
            <a:spAutoFit/>
          </a:bodyPr>
          <a:lstStyle/>
          <a:p>
            <a:pPr algn="ctr">
              <a:lnSpc>
                <a:spcPts val="7128"/>
              </a:lnSpc>
            </a:pPr>
            <a:r>
              <a:rPr lang="en-US" sz="6000" b="1" dirty="0">
                <a:solidFill>
                  <a:srgbClr val="003961"/>
                </a:solidFill>
                <a:latin typeface="+mj-lt"/>
              </a:rPr>
              <a:t>Data Flow Diagram (DFD)</a:t>
            </a:r>
          </a:p>
        </p:txBody>
      </p:sp>
      <p:sp>
        <p:nvSpPr>
          <p:cNvPr id="3" name="Freeform 3"/>
          <p:cNvSpPr/>
          <p:nvPr/>
        </p:nvSpPr>
        <p:spPr>
          <a:xfrm>
            <a:off x="2472813" y="1305021"/>
            <a:ext cx="11547987" cy="7676958"/>
          </a:xfrm>
          <a:custGeom>
            <a:avLst/>
            <a:gdLst/>
            <a:ahLst/>
            <a:cxnLst/>
            <a:rect l="l" t="t" r="r" b="b"/>
            <a:pathLst>
              <a:path w="11547987" h="7676958">
                <a:moveTo>
                  <a:pt x="0" y="0"/>
                </a:moveTo>
                <a:lnTo>
                  <a:pt x="11547987" y="0"/>
                </a:lnTo>
                <a:lnTo>
                  <a:pt x="11547987" y="7676958"/>
                </a:lnTo>
                <a:lnTo>
                  <a:pt x="0" y="7676958"/>
                </a:lnTo>
                <a:lnTo>
                  <a:pt x="0" y="0"/>
                </a:lnTo>
                <a:close/>
              </a:path>
            </a:pathLst>
          </a:custGeom>
          <a:blipFill>
            <a:blip r:embed="rId2"/>
            <a:stretch>
              <a:fillRect t="-18738" b="-18738"/>
            </a:stretch>
          </a:blipFill>
        </p:spPr>
        <p:txBody>
          <a:bodyPr/>
          <a:lstStyle/>
          <a:p>
            <a:endParaRPr lang="en-US" dirty="0"/>
          </a:p>
        </p:txBody>
      </p:sp>
      <p:pic>
        <p:nvPicPr>
          <p:cNvPr id="4" name="Picture 3" descr="A yellow line with blue text&#10;&#10;Description automatically generated">
            <a:extLst>
              <a:ext uri="{FF2B5EF4-FFF2-40B4-BE49-F238E27FC236}">
                <a16:creationId xmlns:a16="http://schemas.microsoft.com/office/drawing/2014/main" id="{E997AD1C-75CF-59BD-788C-2399D427EA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20800" y="7505700"/>
            <a:ext cx="4762500" cy="3990668"/>
          </a:xfrm>
          <a:prstGeom prst="rect">
            <a:avLst/>
          </a:prstGeom>
        </p:spPr>
      </p:pic>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48740" y="13519"/>
            <a:ext cx="15590520" cy="910506"/>
          </a:xfrm>
          <a:prstGeom prst="rect">
            <a:avLst/>
          </a:prstGeom>
        </p:spPr>
        <p:txBody>
          <a:bodyPr lIns="0" tIns="0" rIns="0" bIns="0" rtlCol="0" anchor="t">
            <a:spAutoFit/>
          </a:bodyPr>
          <a:lstStyle/>
          <a:p>
            <a:pPr algn="ctr">
              <a:lnSpc>
                <a:spcPts val="7128"/>
              </a:lnSpc>
            </a:pPr>
            <a:r>
              <a:rPr lang="en-US" sz="6000" b="1" dirty="0">
                <a:solidFill>
                  <a:srgbClr val="003961"/>
                </a:solidFill>
                <a:latin typeface="+mj-lt"/>
              </a:rPr>
              <a:t>Component Diagram</a:t>
            </a:r>
          </a:p>
        </p:txBody>
      </p:sp>
      <p:sp>
        <p:nvSpPr>
          <p:cNvPr id="3" name="Freeform 3" descr="A computer screen shot of a diagram  Description automatically generated"/>
          <p:cNvSpPr/>
          <p:nvPr/>
        </p:nvSpPr>
        <p:spPr>
          <a:xfrm>
            <a:off x="4343400" y="924025"/>
            <a:ext cx="10210800" cy="6527007"/>
          </a:xfrm>
          <a:custGeom>
            <a:avLst/>
            <a:gdLst/>
            <a:ahLst/>
            <a:cxnLst/>
            <a:rect l="l" t="t" r="r" b="b"/>
            <a:pathLst>
              <a:path w="8771243" h="6527007">
                <a:moveTo>
                  <a:pt x="0" y="0"/>
                </a:moveTo>
                <a:lnTo>
                  <a:pt x="8771243" y="0"/>
                </a:lnTo>
                <a:lnTo>
                  <a:pt x="8771243" y="6527006"/>
                </a:lnTo>
                <a:lnTo>
                  <a:pt x="0" y="6527006"/>
                </a:lnTo>
                <a:lnTo>
                  <a:pt x="0" y="0"/>
                </a:lnTo>
                <a:close/>
              </a:path>
            </a:pathLst>
          </a:custGeom>
          <a:blipFill>
            <a:blip r:embed="rId2"/>
            <a:stretch>
              <a:fillRect/>
            </a:stretch>
          </a:blipFill>
        </p:spPr>
        <p:txBody>
          <a:bodyPr/>
          <a:lstStyle/>
          <a:p>
            <a:endParaRPr lang="en-US" dirty="0"/>
          </a:p>
        </p:txBody>
      </p:sp>
      <p:pic>
        <p:nvPicPr>
          <p:cNvPr id="4" name="Picture 3" descr="A yellow line with blue text&#10;&#10;Description automatically generated">
            <a:extLst>
              <a:ext uri="{FF2B5EF4-FFF2-40B4-BE49-F238E27FC236}">
                <a16:creationId xmlns:a16="http://schemas.microsoft.com/office/drawing/2014/main" id="{567126DE-C9A8-3DA5-97C8-73B2A9D44F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0" y="6743700"/>
            <a:ext cx="4762500" cy="5438468"/>
          </a:xfrm>
          <a:prstGeom prst="rect">
            <a:avLst/>
          </a:prstGeom>
        </p:spPr>
      </p:pic>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839674" y="190500"/>
            <a:ext cx="6608651" cy="862965"/>
          </a:xfrm>
          <a:prstGeom prst="rect">
            <a:avLst/>
          </a:prstGeom>
        </p:spPr>
        <p:txBody>
          <a:bodyPr lIns="0" tIns="0" rIns="0" bIns="0" rtlCol="0" anchor="t">
            <a:spAutoFit/>
          </a:bodyPr>
          <a:lstStyle/>
          <a:p>
            <a:pPr algn="ctr">
              <a:lnSpc>
                <a:spcPts val="6480"/>
              </a:lnSpc>
            </a:pPr>
            <a:r>
              <a:rPr lang="en-US" sz="6000" b="1" dirty="0">
                <a:solidFill>
                  <a:srgbClr val="003961"/>
                </a:solidFill>
                <a:latin typeface="+mj-lt"/>
              </a:rPr>
              <a:t>Table of content</a:t>
            </a:r>
          </a:p>
        </p:txBody>
      </p:sp>
      <p:sp>
        <p:nvSpPr>
          <p:cNvPr id="3" name="TextBox 3"/>
          <p:cNvSpPr txBox="1"/>
          <p:nvPr/>
        </p:nvSpPr>
        <p:spPr>
          <a:xfrm>
            <a:off x="412610" y="3238500"/>
            <a:ext cx="17221238" cy="5735929"/>
          </a:xfrm>
          <a:prstGeom prst="rect">
            <a:avLst/>
          </a:prstGeom>
        </p:spPr>
        <p:txBody>
          <a:bodyPr lIns="0" tIns="0" rIns="0" bIns="0" rtlCol="0" anchor="t">
            <a:spAutoFit/>
          </a:bodyPr>
          <a:lstStyle/>
          <a:p>
            <a:pPr algn="l">
              <a:lnSpc>
                <a:spcPct val="150000"/>
              </a:lnSpc>
            </a:pPr>
            <a:r>
              <a:rPr lang="en-US" sz="4226" dirty="0">
                <a:solidFill>
                  <a:srgbClr val="003961"/>
                </a:solidFill>
                <a:latin typeface="Times New Roman Bold"/>
              </a:rPr>
              <a:t>Chapter 1…Introduction</a:t>
            </a:r>
          </a:p>
          <a:p>
            <a:pPr algn="l">
              <a:lnSpc>
                <a:spcPct val="150000"/>
              </a:lnSpc>
            </a:pPr>
            <a:r>
              <a:rPr lang="en-US" sz="4226" dirty="0">
                <a:solidFill>
                  <a:srgbClr val="003961"/>
                </a:solidFill>
                <a:latin typeface="Times New Roman Bold"/>
              </a:rPr>
              <a:t>Chapter 2…Literature Survey</a:t>
            </a:r>
          </a:p>
          <a:p>
            <a:pPr algn="l">
              <a:lnSpc>
                <a:spcPct val="150000"/>
              </a:lnSpc>
            </a:pPr>
            <a:r>
              <a:rPr lang="en-US" sz="4226" dirty="0">
                <a:solidFill>
                  <a:srgbClr val="003961"/>
                </a:solidFill>
                <a:latin typeface="Times New Roman Bold"/>
              </a:rPr>
              <a:t>Chapter 3…system Analysis</a:t>
            </a:r>
          </a:p>
          <a:p>
            <a:pPr algn="l">
              <a:lnSpc>
                <a:spcPct val="150000"/>
              </a:lnSpc>
            </a:pPr>
            <a:r>
              <a:rPr lang="en-US" sz="4226" dirty="0">
                <a:solidFill>
                  <a:srgbClr val="003961"/>
                </a:solidFill>
                <a:latin typeface="Times New Roman Bold"/>
              </a:rPr>
              <a:t>Chapter 4…system design</a:t>
            </a:r>
          </a:p>
          <a:p>
            <a:pPr algn="l">
              <a:lnSpc>
                <a:spcPct val="150000"/>
              </a:lnSpc>
            </a:pPr>
            <a:r>
              <a:rPr lang="en-US" sz="4226" dirty="0">
                <a:solidFill>
                  <a:srgbClr val="003961"/>
                </a:solidFill>
                <a:latin typeface="Times New Roman Bold"/>
              </a:rPr>
              <a:t>Chapter 5…Implementation</a:t>
            </a:r>
          </a:p>
          <a:p>
            <a:pPr algn="l">
              <a:lnSpc>
                <a:spcPct val="150000"/>
              </a:lnSpc>
            </a:pPr>
            <a:r>
              <a:rPr lang="en-US" sz="4226" dirty="0">
                <a:solidFill>
                  <a:srgbClr val="003961"/>
                </a:solidFill>
                <a:latin typeface="Times New Roman Bold"/>
              </a:rPr>
              <a:t>Chapter 6...Conclusion and Future Work</a:t>
            </a:r>
          </a:p>
        </p:txBody>
      </p:sp>
      <p:pic>
        <p:nvPicPr>
          <p:cNvPr id="7" name="Picture 6" descr="A yellow line with blue text&#10;&#10;Description automatically generated">
            <a:extLst>
              <a:ext uri="{FF2B5EF4-FFF2-40B4-BE49-F238E27FC236}">
                <a16:creationId xmlns:a16="http://schemas.microsoft.com/office/drawing/2014/main" id="{DAA50828-87FF-F9DD-9C95-6664F431CB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0" y="6057900"/>
            <a:ext cx="4762500" cy="5438468"/>
          </a:xfrm>
          <a:prstGeom prst="rect">
            <a:avLst/>
          </a:prstGeom>
        </p:spPr>
      </p:pic>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0" y="6321519"/>
            <a:ext cx="3720943" cy="2587945"/>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4"/>
          <p:cNvSpPr/>
          <p:nvPr/>
        </p:nvSpPr>
        <p:spPr>
          <a:xfrm>
            <a:off x="10463124" y="6080586"/>
            <a:ext cx="2850420" cy="2971473"/>
          </a:xfrm>
          <a:custGeom>
            <a:avLst/>
            <a:gdLst/>
            <a:ahLst/>
            <a:cxnLst/>
            <a:rect l="l" t="t" r="r" b="b"/>
            <a:pathLst>
              <a:path w="4073652" h="4114800">
                <a:moveTo>
                  <a:pt x="0" y="0"/>
                </a:moveTo>
                <a:lnTo>
                  <a:pt x="4073652" y="0"/>
                </a:lnTo>
                <a:lnTo>
                  <a:pt x="4073652"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reeform 5"/>
          <p:cNvSpPr/>
          <p:nvPr/>
        </p:nvSpPr>
        <p:spPr>
          <a:xfrm>
            <a:off x="10959945" y="1627530"/>
            <a:ext cx="2527457" cy="3529608"/>
          </a:xfrm>
          <a:custGeom>
            <a:avLst/>
            <a:gdLst/>
            <a:ahLst/>
            <a:cxnLst/>
            <a:rect l="l" t="t" r="r" b="b"/>
            <a:pathLst>
              <a:path w="2839212" h="4114800">
                <a:moveTo>
                  <a:pt x="0" y="0"/>
                </a:moveTo>
                <a:lnTo>
                  <a:pt x="2839212" y="0"/>
                </a:lnTo>
                <a:lnTo>
                  <a:pt x="2839212"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Freeform 6"/>
          <p:cNvSpPr/>
          <p:nvPr/>
        </p:nvSpPr>
        <p:spPr>
          <a:xfrm>
            <a:off x="4147122" y="6323032"/>
            <a:ext cx="2362200" cy="2486580"/>
          </a:xfrm>
          <a:custGeom>
            <a:avLst/>
            <a:gdLst/>
            <a:ahLst/>
            <a:cxnLst/>
            <a:rect l="l" t="t" r="r" b="b"/>
            <a:pathLst>
              <a:path w="3314284" h="4114800">
                <a:moveTo>
                  <a:pt x="0" y="0"/>
                </a:moveTo>
                <a:lnTo>
                  <a:pt x="3314284" y="0"/>
                </a:lnTo>
                <a:lnTo>
                  <a:pt x="331428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Freeform 7"/>
          <p:cNvSpPr/>
          <p:nvPr/>
        </p:nvSpPr>
        <p:spPr>
          <a:xfrm>
            <a:off x="7387685" y="6605425"/>
            <a:ext cx="2724268" cy="2283145"/>
          </a:xfrm>
          <a:custGeom>
            <a:avLst/>
            <a:gdLst/>
            <a:ahLst/>
            <a:cxnLst/>
            <a:rect l="l" t="t" r="r" b="b"/>
            <a:pathLst>
              <a:path w="2955175" h="4114800">
                <a:moveTo>
                  <a:pt x="0" y="0"/>
                </a:moveTo>
                <a:lnTo>
                  <a:pt x="2955174" y="0"/>
                </a:lnTo>
                <a:lnTo>
                  <a:pt x="2955174"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8"/>
          <p:cNvSpPr txBox="1"/>
          <p:nvPr/>
        </p:nvSpPr>
        <p:spPr>
          <a:xfrm>
            <a:off x="1294665" y="128265"/>
            <a:ext cx="15590520" cy="910506"/>
          </a:xfrm>
          <a:prstGeom prst="rect">
            <a:avLst/>
          </a:prstGeom>
        </p:spPr>
        <p:txBody>
          <a:bodyPr lIns="0" tIns="0" rIns="0" bIns="0" rtlCol="0" anchor="t">
            <a:spAutoFit/>
          </a:bodyPr>
          <a:lstStyle/>
          <a:p>
            <a:pPr marL="0" marR="0" lvl="0" indent="0" algn="ctr" defTabSz="914400" rtl="0" eaLnBrk="1" fontAlgn="auto" latinLnBrk="0" hangingPunct="1">
              <a:lnSpc>
                <a:spcPts val="7128"/>
              </a:lnSpc>
              <a:spcBef>
                <a:spcPts val="0"/>
              </a:spcBef>
              <a:spcAft>
                <a:spcPts val="0"/>
              </a:spcAft>
              <a:buClrTx/>
              <a:buSzTx/>
              <a:buFontTx/>
              <a:buNone/>
              <a:tabLst/>
              <a:defRPr/>
            </a:pPr>
            <a:r>
              <a:rPr kumimoji="0" lang="en-US" sz="6000" b="1" i="0" u="none" strike="noStrike" kern="1200" cap="none" spc="0" normalizeH="0" baseline="0" noProof="0" dirty="0">
                <a:ln>
                  <a:noFill/>
                </a:ln>
                <a:solidFill>
                  <a:srgbClr val="003961"/>
                </a:solidFill>
                <a:effectLst/>
                <a:uLnTx/>
                <a:uFillTx/>
                <a:latin typeface="+mj-lt"/>
                <a:ea typeface="+mn-ea"/>
                <a:cs typeface="+mn-cs"/>
              </a:rPr>
              <a:t>Tools </a:t>
            </a:r>
          </a:p>
        </p:txBody>
      </p:sp>
      <p:pic>
        <p:nvPicPr>
          <p:cNvPr id="10" name="Picture 9" descr="A white and orange symbol&#10;&#10;Description automatically generated">
            <a:extLst>
              <a:ext uri="{FF2B5EF4-FFF2-40B4-BE49-F238E27FC236}">
                <a16:creationId xmlns:a16="http://schemas.microsoft.com/office/drawing/2014/main" id="{E82577A7-2228-B0F9-5B93-239BB3FF416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638800" y="2476500"/>
            <a:ext cx="3720943" cy="1224235"/>
          </a:xfrm>
          <a:prstGeom prst="rect">
            <a:avLst/>
          </a:prstGeom>
        </p:spPr>
      </p:pic>
      <p:pic>
        <p:nvPicPr>
          <p:cNvPr id="12" name="Picture 11">
            <a:extLst>
              <a:ext uri="{FF2B5EF4-FFF2-40B4-BE49-F238E27FC236}">
                <a16:creationId xmlns:a16="http://schemas.microsoft.com/office/drawing/2014/main" id="{3F824BFD-3214-A97E-AC0D-EC46146F0A1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2339" y="2476500"/>
            <a:ext cx="4158261" cy="1224235"/>
          </a:xfrm>
          <a:prstGeom prst="rect">
            <a:avLst/>
          </a:prstGeom>
        </p:spPr>
      </p:pic>
      <p:pic>
        <p:nvPicPr>
          <p:cNvPr id="14" name="Picture 13" descr="A blue and green logo&#10;&#10;Description automatically generated">
            <a:extLst>
              <a:ext uri="{FF2B5EF4-FFF2-40B4-BE49-F238E27FC236}">
                <a16:creationId xmlns:a16="http://schemas.microsoft.com/office/drawing/2014/main" id="{F7C51AE9-3937-73F1-362E-CD2EC478398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4997636" y="1774924"/>
            <a:ext cx="1957304" cy="2784300"/>
          </a:xfrm>
          <a:prstGeom prst="rect">
            <a:avLst/>
          </a:prstGeom>
        </p:spPr>
      </p:pic>
      <p:pic>
        <p:nvPicPr>
          <p:cNvPr id="16" name="Picture 15" descr="A close-up of a logo&#10;&#10;Description automatically generated">
            <a:extLst>
              <a:ext uri="{FF2B5EF4-FFF2-40B4-BE49-F238E27FC236}">
                <a16:creationId xmlns:a16="http://schemas.microsoft.com/office/drawing/2014/main" id="{A18575F4-AAC2-5B32-32AA-01EEF0C2B6F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3664715" y="6660061"/>
            <a:ext cx="4468888" cy="961331"/>
          </a:xfrm>
          <a:prstGeom prst="rect">
            <a:avLst/>
          </a:prstGeom>
        </p:spPr>
      </p:pic>
      <p:sp>
        <p:nvSpPr>
          <p:cNvPr id="17" name="TextBox 16">
            <a:extLst>
              <a:ext uri="{FF2B5EF4-FFF2-40B4-BE49-F238E27FC236}">
                <a16:creationId xmlns:a16="http://schemas.microsoft.com/office/drawing/2014/main" id="{FDACA579-20F8-43E6-5479-9DBE00F79029}"/>
              </a:ext>
            </a:extLst>
          </p:cNvPr>
          <p:cNvSpPr txBox="1"/>
          <p:nvPr/>
        </p:nvSpPr>
        <p:spPr>
          <a:xfrm>
            <a:off x="1676400" y="3965480"/>
            <a:ext cx="2667000" cy="707886"/>
          </a:xfrm>
          <a:prstGeom prst="rect">
            <a:avLst/>
          </a:prstGeom>
          <a:noFill/>
        </p:spPr>
        <p:txBody>
          <a:bodyPr wrap="square" rtlCol="0">
            <a:spAutoFit/>
          </a:bodyPr>
          <a:lstStyle/>
          <a:p>
            <a:r>
              <a:rPr lang="en-US" sz="4000" dirty="0">
                <a:solidFill>
                  <a:srgbClr val="003961"/>
                </a:solidFill>
              </a:rPr>
              <a:t>Lucid chart</a:t>
            </a:r>
          </a:p>
        </p:txBody>
      </p:sp>
      <p:sp>
        <p:nvSpPr>
          <p:cNvPr id="18" name="TextBox 17">
            <a:extLst>
              <a:ext uri="{FF2B5EF4-FFF2-40B4-BE49-F238E27FC236}">
                <a16:creationId xmlns:a16="http://schemas.microsoft.com/office/drawing/2014/main" id="{DC3D58CE-2C58-112A-CD65-2C675E38DD1F}"/>
              </a:ext>
            </a:extLst>
          </p:cNvPr>
          <p:cNvSpPr txBox="1"/>
          <p:nvPr/>
        </p:nvSpPr>
        <p:spPr>
          <a:xfrm>
            <a:off x="6523184" y="4002922"/>
            <a:ext cx="3720943" cy="707886"/>
          </a:xfrm>
          <a:prstGeom prst="rect">
            <a:avLst/>
          </a:prstGeom>
          <a:noFill/>
        </p:spPr>
        <p:txBody>
          <a:bodyPr wrap="square" rtlCol="0">
            <a:spAutoFit/>
          </a:bodyPr>
          <a:lstStyle/>
          <a:p>
            <a:r>
              <a:rPr lang="en-US" sz="4000" dirty="0">
                <a:solidFill>
                  <a:srgbClr val="003961"/>
                </a:solidFill>
              </a:rPr>
              <a:t>Draw io</a:t>
            </a:r>
          </a:p>
        </p:txBody>
      </p:sp>
      <p:sp>
        <p:nvSpPr>
          <p:cNvPr id="19" name="TextBox 18">
            <a:extLst>
              <a:ext uri="{FF2B5EF4-FFF2-40B4-BE49-F238E27FC236}">
                <a16:creationId xmlns:a16="http://schemas.microsoft.com/office/drawing/2014/main" id="{FEB68366-8877-62E6-0024-F8330A623264}"/>
              </a:ext>
            </a:extLst>
          </p:cNvPr>
          <p:cNvSpPr txBox="1"/>
          <p:nvPr/>
        </p:nvSpPr>
        <p:spPr>
          <a:xfrm>
            <a:off x="10994358" y="5157138"/>
            <a:ext cx="2209800" cy="707886"/>
          </a:xfrm>
          <a:prstGeom prst="rect">
            <a:avLst/>
          </a:prstGeom>
          <a:noFill/>
        </p:spPr>
        <p:txBody>
          <a:bodyPr wrap="square" rtlCol="0">
            <a:spAutoFit/>
          </a:bodyPr>
          <a:lstStyle/>
          <a:p>
            <a:pPr algn="ctr"/>
            <a:r>
              <a:rPr lang="en-US" sz="4000" dirty="0">
                <a:solidFill>
                  <a:srgbClr val="003961"/>
                </a:solidFill>
              </a:rPr>
              <a:t>Figma</a:t>
            </a:r>
          </a:p>
        </p:txBody>
      </p:sp>
      <p:sp>
        <p:nvSpPr>
          <p:cNvPr id="20" name="TextBox 19">
            <a:extLst>
              <a:ext uri="{FF2B5EF4-FFF2-40B4-BE49-F238E27FC236}">
                <a16:creationId xmlns:a16="http://schemas.microsoft.com/office/drawing/2014/main" id="{0389F59C-8D69-D250-3E58-50A4AD43BAE4}"/>
              </a:ext>
            </a:extLst>
          </p:cNvPr>
          <p:cNvSpPr txBox="1"/>
          <p:nvPr/>
        </p:nvSpPr>
        <p:spPr>
          <a:xfrm>
            <a:off x="14325600" y="4803195"/>
            <a:ext cx="3472868" cy="707886"/>
          </a:xfrm>
          <a:prstGeom prst="rect">
            <a:avLst/>
          </a:prstGeom>
          <a:noFill/>
        </p:spPr>
        <p:txBody>
          <a:bodyPr wrap="square" rtlCol="0">
            <a:spAutoFit/>
          </a:bodyPr>
          <a:lstStyle/>
          <a:p>
            <a:r>
              <a:rPr lang="en-US" sz="4000" dirty="0">
                <a:solidFill>
                  <a:srgbClr val="003961"/>
                </a:solidFill>
              </a:rPr>
              <a:t>Android Studio</a:t>
            </a:r>
          </a:p>
        </p:txBody>
      </p:sp>
      <p:sp>
        <p:nvSpPr>
          <p:cNvPr id="21" name="TextBox 20">
            <a:extLst>
              <a:ext uri="{FF2B5EF4-FFF2-40B4-BE49-F238E27FC236}">
                <a16:creationId xmlns:a16="http://schemas.microsoft.com/office/drawing/2014/main" id="{CA511779-8457-A900-3F72-5E0CA0210B26}"/>
              </a:ext>
            </a:extLst>
          </p:cNvPr>
          <p:cNvSpPr txBox="1"/>
          <p:nvPr/>
        </p:nvSpPr>
        <p:spPr>
          <a:xfrm>
            <a:off x="-133788" y="9011042"/>
            <a:ext cx="4482594" cy="707886"/>
          </a:xfrm>
          <a:prstGeom prst="rect">
            <a:avLst/>
          </a:prstGeom>
          <a:noFill/>
        </p:spPr>
        <p:txBody>
          <a:bodyPr wrap="square" rtlCol="0">
            <a:spAutoFit/>
          </a:bodyPr>
          <a:lstStyle/>
          <a:p>
            <a:pPr algn="ctr"/>
            <a:r>
              <a:rPr lang="en-US" sz="4000" dirty="0">
                <a:solidFill>
                  <a:srgbClr val="003961"/>
                </a:solidFill>
              </a:rPr>
              <a:t>Visual studio code</a:t>
            </a:r>
          </a:p>
        </p:txBody>
      </p:sp>
      <p:sp>
        <p:nvSpPr>
          <p:cNvPr id="22" name="TextBox 21">
            <a:extLst>
              <a:ext uri="{FF2B5EF4-FFF2-40B4-BE49-F238E27FC236}">
                <a16:creationId xmlns:a16="http://schemas.microsoft.com/office/drawing/2014/main" id="{FBB79665-128F-C793-94C9-6BEEB277CBFD}"/>
              </a:ext>
            </a:extLst>
          </p:cNvPr>
          <p:cNvSpPr txBox="1"/>
          <p:nvPr/>
        </p:nvSpPr>
        <p:spPr>
          <a:xfrm>
            <a:off x="4953000" y="9052059"/>
            <a:ext cx="2233740" cy="707886"/>
          </a:xfrm>
          <a:prstGeom prst="rect">
            <a:avLst/>
          </a:prstGeom>
          <a:noFill/>
        </p:spPr>
        <p:txBody>
          <a:bodyPr wrap="square" rtlCol="0">
            <a:spAutoFit/>
          </a:bodyPr>
          <a:lstStyle/>
          <a:p>
            <a:pPr algn="ctr"/>
            <a:r>
              <a:rPr lang="en-US" sz="4000" dirty="0">
                <a:solidFill>
                  <a:srgbClr val="003961"/>
                </a:solidFill>
              </a:rPr>
              <a:t>Flutter</a:t>
            </a:r>
          </a:p>
        </p:txBody>
      </p:sp>
      <p:sp>
        <p:nvSpPr>
          <p:cNvPr id="23" name="TextBox 22">
            <a:extLst>
              <a:ext uri="{FF2B5EF4-FFF2-40B4-BE49-F238E27FC236}">
                <a16:creationId xmlns:a16="http://schemas.microsoft.com/office/drawing/2014/main" id="{83A03EAF-0F9E-E965-F1BF-F70D9EEE5E28}"/>
              </a:ext>
            </a:extLst>
          </p:cNvPr>
          <p:cNvSpPr txBox="1"/>
          <p:nvPr/>
        </p:nvSpPr>
        <p:spPr>
          <a:xfrm>
            <a:off x="7612920" y="9052059"/>
            <a:ext cx="2400300" cy="707886"/>
          </a:xfrm>
          <a:prstGeom prst="rect">
            <a:avLst/>
          </a:prstGeom>
          <a:noFill/>
        </p:spPr>
        <p:txBody>
          <a:bodyPr wrap="square" rtlCol="0">
            <a:spAutoFit/>
          </a:bodyPr>
          <a:lstStyle/>
          <a:p>
            <a:pPr algn="ctr"/>
            <a:r>
              <a:rPr lang="en-US" sz="4000" dirty="0">
                <a:solidFill>
                  <a:srgbClr val="003961"/>
                </a:solidFill>
              </a:rPr>
              <a:t>Firebase</a:t>
            </a:r>
          </a:p>
        </p:txBody>
      </p:sp>
      <p:sp>
        <p:nvSpPr>
          <p:cNvPr id="24" name="TextBox 23">
            <a:extLst>
              <a:ext uri="{FF2B5EF4-FFF2-40B4-BE49-F238E27FC236}">
                <a16:creationId xmlns:a16="http://schemas.microsoft.com/office/drawing/2014/main" id="{17DD50E9-8EC5-2C46-37AC-0F5E72718A88}"/>
              </a:ext>
            </a:extLst>
          </p:cNvPr>
          <p:cNvSpPr txBox="1"/>
          <p:nvPr/>
        </p:nvSpPr>
        <p:spPr>
          <a:xfrm>
            <a:off x="10575258" y="9087190"/>
            <a:ext cx="3048000" cy="707886"/>
          </a:xfrm>
          <a:prstGeom prst="rect">
            <a:avLst/>
          </a:prstGeom>
          <a:noFill/>
        </p:spPr>
        <p:txBody>
          <a:bodyPr wrap="square" rtlCol="0">
            <a:spAutoFit/>
          </a:bodyPr>
          <a:lstStyle/>
          <a:p>
            <a:pPr algn="ctr"/>
            <a:r>
              <a:rPr lang="en-US" sz="4000" dirty="0">
                <a:solidFill>
                  <a:srgbClr val="003961"/>
                </a:solidFill>
              </a:rPr>
              <a:t>GitHub</a:t>
            </a:r>
          </a:p>
        </p:txBody>
      </p:sp>
      <p:sp>
        <p:nvSpPr>
          <p:cNvPr id="25" name="TextBox 24">
            <a:extLst>
              <a:ext uri="{FF2B5EF4-FFF2-40B4-BE49-F238E27FC236}">
                <a16:creationId xmlns:a16="http://schemas.microsoft.com/office/drawing/2014/main" id="{05E43E5E-9D87-DE12-EC1C-4D87B20858AD}"/>
              </a:ext>
            </a:extLst>
          </p:cNvPr>
          <p:cNvSpPr txBox="1"/>
          <p:nvPr/>
        </p:nvSpPr>
        <p:spPr>
          <a:xfrm>
            <a:off x="14325600" y="8960643"/>
            <a:ext cx="3699514" cy="707886"/>
          </a:xfrm>
          <a:prstGeom prst="rect">
            <a:avLst/>
          </a:prstGeom>
          <a:noFill/>
        </p:spPr>
        <p:txBody>
          <a:bodyPr wrap="square" rtlCol="0">
            <a:spAutoFit/>
          </a:bodyPr>
          <a:lstStyle/>
          <a:p>
            <a:pPr algn="ctr"/>
            <a:r>
              <a:rPr lang="en-US" sz="4000" dirty="0">
                <a:solidFill>
                  <a:schemeClr val="bg1"/>
                </a:solidFill>
              </a:rPr>
              <a:t>Appium</a:t>
            </a:r>
          </a:p>
        </p:txBody>
      </p:sp>
      <p:pic>
        <p:nvPicPr>
          <p:cNvPr id="2" name="Picture 1" descr="A yellow line with blue text&#10;&#10;Description automatically generated">
            <a:extLst>
              <a:ext uri="{FF2B5EF4-FFF2-40B4-BE49-F238E27FC236}">
                <a16:creationId xmlns:a16="http://schemas.microsoft.com/office/drawing/2014/main" id="{C6823DB8-5606-F2CB-1481-A515DBC3DB56}"/>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4698187" y="7367946"/>
            <a:ext cx="4029269" cy="4601165"/>
          </a:xfrm>
          <a:prstGeom prst="rect">
            <a:avLst/>
          </a:prstGeom>
        </p:spPr>
      </p:pic>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143000" y="39329"/>
            <a:ext cx="15590520" cy="1858804"/>
          </a:xfrm>
          <a:prstGeom prst="rect">
            <a:avLst/>
          </a:prstGeom>
        </p:spPr>
        <p:txBody>
          <a:bodyPr lIns="0" tIns="0" rIns="0" bIns="0" rtlCol="0" anchor="t">
            <a:spAutoFit/>
          </a:bodyPr>
          <a:lstStyle/>
          <a:p>
            <a:pPr algn="ctr">
              <a:lnSpc>
                <a:spcPts val="7128"/>
              </a:lnSpc>
            </a:pPr>
            <a:r>
              <a:rPr lang="en-US" sz="6000" b="1" dirty="0">
                <a:solidFill>
                  <a:srgbClr val="003961"/>
                </a:solidFill>
                <a:latin typeface="+mj-lt"/>
              </a:rPr>
              <a:t>Run screens in Android studio</a:t>
            </a:r>
          </a:p>
          <a:p>
            <a:pPr algn="l">
              <a:lnSpc>
                <a:spcPts val="7128"/>
              </a:lnSpc>
            </a:pPr>
            <a:endParaRPr lang="en-US" sz="6600" dirty="0">
              <a:solidFill>
                <a:srgbClr val="F4F6FC"/>
              </a:solidFill>
              <a:latin typeface="Arimo"/>
            </a:endParaRPr>
          </a:p>
        </p:txBody>
      </p:sp>
      <p:pic>
        <p:nvPicPr>
          <p:cNvPr id="4" name="Picture 3" descr="A screenshot of a login screen&#10;&#10;Description automatically generated">
            <a:extLst>
              <a:ext uri="{FF2B5EF4-FFF2-40B4-BE49-F238E27FC236}">
                <a16:creationId xmlns:a16="http://schemas.microsoft.com/office/drawing/2014/main" id="{A2A9518B-9D7A-70C4-5995-5C4C0F4CFD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65336" y="1257300"/>
            <a:ext cx="4741664" cy="8817079"/>
          </a:xfrm>
          <a:prstGeom prst="rect">
            <a:avLst/>
          </a:prstGeom>
        </p:spPr>
      </p:pic>
      <p:pic>
        <p:nvPicPr>
          <p:cNvPr id="8" name="Picture 7" descr="A white cover with blue text&#10;&#10;Description automatically generated">
            <a:extLst>
              <a:ext uri="{FF2B5EF4-FFF2-40B4-BE49-F238E27FC236}">
                <a16:creationId xmlns:a16="http://schemas.microsoft.com/office/drawing/2014/main" id="{E115414A-E1EA-F7E8-9B69-E5A2AEFAF4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257300"/>
            <a:ext cx="4741664" cy="8861323"/>
          </a:xfrm>
          <a:prstGeom prst="rect">
            <a:avLst/>
          </a:prstGeom>
        </p:spPr>
      </p:pic>
      <p:pic>
        <p:nvPicPr>
          <p:cNvPr id="20" name="Picture 19" descr="A screen shot of a login form&#10;&#10;Description automatically generated">
            <a:extLst>
              <a:ext uri="{FF2B5EF4-FFF2-40B4-BE49-F238E27FC236}">
                <a16:creationId xmlns:a16="http://schemas.microsoft.com/office/drawing/2014/main" id="{BC6D2BD8-D154-66C7-1971-0E254B163D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3168" y="1257300"/>
            <a:ext cx="4741664" cy="8833055"/>
          </a:xfrm>
          <a:prstGeom prst="rect">
            <a:avLst/>
          </a:prstGeom>
        </p:spPr>
      </p:pic>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219200" y="-33184"/>
            <a:ext cx="15590520" cy="1858804"/>
          </a:xfrm>
          <a:prstGeom prst="rect">
            <a:avLst/>
          </a:prstGeom>
        </p:spPr>
        <p:txBody>
          <a:bodyPr lIns="0" tIns="0" rIns="0" bIns="0" rtlCol="0" anchor="t">
            <a:spAutoFit/>
          </a:bodyPr>
          <a:lstStyle/>
          <a:p>
            <a:pPr algn="ctr">
              <a:lnSpc>
                <a:spcPts val="7128"/>
              </a:lnSpc>
            </a:pPr>
            <a:r>
              <a:rPr lang="en-US" sz="6000" b="1" dirty="0">
                <a:solidFill>
                  <a:srgbClr val="003961"/>
                </a:solidFill>
                <a:latin typeface="+mj-lt"/>
              </a:rPr>
              <a:t>Run screens in Android studio</a:t>
            </a:r>
          </a:p>
          <a:p>
            <a:pPr algn="l">
              <a:lnSpc>
                <a:spcPts val="7128"/>
              </a:lnSpc>
            </a:pPr>
            <a:endParaRPr lang="en-US" sz="6600" dirty="0">
              <a:solidFill>
                <a:srgbClr val="F4F6FC"/>
              </a:solidFill>
              <a:latin typeface="Arimo"/>
            </a:endParaRPr>
          </a:p>
        </p:txBody>
      </p:sp>
      <p:pic>
        <p:nvPicPr>
          <p:cNvPr id="6" name="Picture 5" descr="A screenshot of a phone&#10;&#10;Description automatically generated">
            <a:extLst>
              <a:ext uri="{FF2B5EF4-FFF2-40B4-BE49-F238E27FC236}">
                <a16:creationId xmlns:a16="http://schemas.microsoft.com/office/drawing/2014/main" id="{1B8BB9C6-C122-9851-ADCE-3983BE4DD8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820704"/>
            <a:ext cx="4741664" cy="8338331"/>
          </a:xfrm>
          <a:prstGeom prst="rect">
            <a:avLst/>
          </a:prstGeom>
        </p:spPr>
      </p:pic>
      <p:pic>
        <p:nvPicPr>
          <p:cNvPr id="16" name="Picture 15" descr="A person standing in front of a weather forecast&#10;&#10;Description automatically generated">
            <a:extLst>
              <a:ext uri="{FF2B5EF4-FFF2-40B4-BE49-F238E27FC236}">
                <a16:creationId xmlns:a16="http://schemas.microsoft.com/office/drawing/2014/main" id="{60449C62-B64E-ACAB-F805-D2EDD084C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3306" y="1825620"/>
            <a:ext cx="4741664" cy="8312521"/>
          </a:xfrm>
          <a:prstGeom prst="rect">
            <a:avLst/>
          </a:prstGeom>
        </p:spPr>
      </p:pic>
      <p:pic>
        <p:nvPicPr>
          <p:cNvPr id="18" name="Picture 17" descr="A room with a computer and a chat bubble&#10;&#10;Description automatically generated">
            <a:extLst>
              <a:ext uri="{FF2B5EF4-FFF2-40B4-BE49-F238E27FC236}">
                <a16:creationId xmlns:a16="http://schemas.microsoft.com/office/drawing/2014/main" id="{00866656-8EA3-43F5-E564-C0B9C676FA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89136" y="1820704"/>
            <a:ext cx="4741664" cy="8312521"/>
          </a:xfrm>
          <a:prstGeom prst="rect">
            <a:avLst/>
          </a:prstGeom>
        </p:spPr>
      </p:pic>
    </p:spTree>
    <p:extLst>
      <p:ext uri="{BB962C8B-B14F-4D97-AF65-F5344CB8AC3E}">
        <p14:creationId xmlns:p14="http://schemas.microsoft.com/office/powerpoint/2010/main" val="92692959"/>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628900" y="0"/>
            <a:ext cx="13030200" cy="910506"/>
          </a:xfrm>
          <a:prstGeom prst="rect">
            <a:avLst/>
          </a:prstGeom>
        </p:spPr>
        <p:txBody>
          <a:bodyPr wrap="square" lIns="0" tIns="0" rIns="0" bIns="0" rtlCol="0" anchor="t">
            <a:spAutoFit/>
          </a:bodyPr>
          <a:lstStyle/>
          <a:p>
            <a:pPr algn="ctr">
              <a:lnSpc>
                <a:spcPts val="7128"/>
              </a:lnSpc>
            </a:pPr>
            <a:r>
              <a:rPr lang="en-US" sz="6000" b="1" dirty="0">
                <a:solidFill>
                  <a:srgbClr val="003961"/>
                </a:solidFill>
                <a:latin typeface="+mj-lt"/>
              </a:rPr>
              <a:t>Future goals</a:t>
            </a:r>
          </a:p>
        </p:txBody>
      </p:sp>
      <p:sp>
        <p:nvSpPr>
          <p:cNvPr id="3" name="TextBox 3"/>
          <p:cNvSpPr txBox="1"/>
          <p:nvPr/>
        </p:nvSpPr>
        <p:spPr>
          <a:xfrm>
            <a:off x="152400" y="1333500"/>
            <a:ext cx="13411199" cy="8395375"/>
          </a:xfrm>
          <a:prstGeom prst="rect">
            <a:avLst/>
          </a:prstGeom>
        </p:spPr>
        <p:txBody>
          <a:bodyPr wrap="square" lIns="0" tIns="0" rIns="0" bIns="0" rtlCol="0" anchor="t">
            <a:spAutoFit/>
          </a:bodyPr>
          <a:lstStyle/>
          <a:p>
            <a:pPr algn="l"/>
            <a:r>
              <a:rPr lang="en-US" sz="3200" dirty="0">
                <a:solidFill>
                  <a:srgbClr val="003961"/>
                </a:solidFill>
              </a:rPr>
              <a:t>1-User and Guide Profile Management:</a:t>
            </a:r>
          </a:p>
          <a:p>
            <a:pPr algn="l"/>
            <a:r>
              <a:rPr lang="en-US" sz="3200" dirty="0">
                <a:solidFill>
                  <a:srgbClr val="003961"/>
                </a:solidFill>
              </a:rPr>
              <a:t>Creation and modification of user and tour guide profiles.</a:t>
            </a:r>
          </a:p>
          <a:p>
            <a:pPr algn="l"/>
            <a:r>
              <a:rPr lang="en-US" sz="3200" dirty="0">
                <a:solidFill>
                  <a:srgbClr val="003961"/>
                </a:solidFill>
              </a:rPr>
              <a:t>Management of tour guide profiles, allowing updates with relevant information.</a:t>
            </a:r>
          </a:p>
          <a:p>
            <a:pPr algn="l"/>
            <a:r>
              <a:rPr lang="en-US" sz="3200" dirty="0">
                <a:solidFill>
                  <a:srgbClr val="003961"/>
                </a:solidFill>
              </a:rPr>
              <a:t>Property listing features for house, car, and camera owners.</a:t>
            </a:r>
          </a:p>
          <a:p>
            <a:pPr algn="l"/>
            <a:endParaRPr lang="en-US" sz="3200" dirty="0">
              <a:solidFill>
                <a:srgbClr val="003961"/>
              </a:solidFill>
            </a:endParaRPr>
          </a:p>
          <a:p>
            <a:pPr algn="l"/>
            <a:r>
              <a:rPr lang="en-US" sz="3200" dirty="0">
                <a:solidFill>
                  <a:srgbClr val="003961"/>
                </a:solidFill>
              </a:rPr>
              <a:t>2-Booking Management:</a:t>
            </a:r>
          </a:p>
          <a:p>
            <a:pPr algn="l"/>
            <a:r>
              <a:rPr lang="en-US" sz="3200" dirty="0">
                <a:solidFill>
                  <a:srgbClr val="003961"/>
                </a:solidFill>
              </a:rPr>
              <a:t>Management of booking requests for guides, houses, cars, and cameras.</a:t>
            </a:r>
          </a:p>
          <a:p>
            <a:pPr algn="l"/>
            <a:r>
              <a:rPr lang="en-US" sz="3200" dirty="0">
                <a:solidFill>
                  <a:srgbClr val="003961"/>
                </a:solidFill>
              </a:rPr>
              <a:t>Secure payment processing and fund withdrawal options.</a:t>
            </a:r>
          </a:p>
          <a:p>
            <a:pPr algn="l"/>
            <a:r>
              <a:rPr lang="en-US" sz="3200" dirty="0">
                <a:solidFill>
                  <a:srgbClr val="003961"/>
                </a:solidFill>
              </a:rPr>
              <a:t>Transaction processing system.</a:t>
            </a:r>
          </a:p>
          <a:p>
            <a:pPr algn="l"/>
            <a:r>
              <a:rPr lang="en-US" sz="3200" dirty="0">
                <a:solidFill>
                  <a:srgbClr val="003961"/>
                </a:solidFill>
              </a:rPr>
              <a:t>Clear policies for booking cancellation and refunds.</a:t>
            </a:r>
          </a:p>
          <a:p>
            <a:pPr algn="l"/>
            <a:endParaRPr lang="en-US" sz="3200" dirty="0">
              <a:solidFill>
                <a:srgbClr val="003961"/>
              </a:solidFill>
            </a:endParaRPr>
          </a:p>
          <a:p>
            <a:pPr algn="l"/>
            <a:r>
              <a:rPr lang="en-US" sz="3200" dirty="0">
                <a:solidFill>
                  <a:srgbClr val="003961"/>
                </a:solidFill>
              </a:rPr>
              <a:t>3-User Authentication and Security:</a:t>
            </a:r>
          </a:p>
          <a:p>
            <a:pPr algn="l"/>
            <a:r>
              <a:rPr lang="en-US" sz="3200" dirty="0">
                <a:solidFill>
                  <a:srgbClr val="003961"/>
                </a:solidFill>
              </a:rPr>
              <a:t>Robust authentication mechanisms.</a:t>
            </a:r>
          </a:p>
          <a:p>
            <a:pPr algn="l"/>
            <a:r>
              <a:rPr lang="en-US" sz="3200" dirty="0">
                <a:solidFill>
                  <a:srgbClr val="003961"/>
                </a:solidFill>
              </a:rPr>
              <a:t> User verification processes.</a:t>
            </a:r>
          </a:p>
          <a:p>
            <a:pPr algn="l"/>
            <a:r>
              <a:rPr lang="en-US" sz="3200" dirty="0">
                <a:solidFill>
                  <a:srgbClr val="003961"/>
                </a:solidFill>
              </a:rPr>
              <a:t> Customizable privacy settings.</a:t>
            </a:r>
          </a:p>
          <a:p>
            <a:pPr algn="l">
              <a:lnSpc>
                <a:spcPts val="1995"/>
              </a:lnSpc>
            </a:pPr>
            <a:endParaRPr lang="en-US" sz="2310" dirty="0">
              <a:solidFill>
                <a:srgbClr val="003961"/>
              </a:solidFill>
              <a:latin typeface="Arimo"/>
            </a:endParaRPr>
          </a:p>
          <a:p>
            <a:pPr marL="342900" indent="-342900" algn="l">
              <a:lnSpc>
                <a:spcPts val="1995"/>
              </a:lnSpc>
              <a:buFontTx/>
              <a:buChar char="-"/>
            </a:pPr>
            <a:endParaRPr lang="en-US" sz="2310" dirty="0">
              <a:solidFill>
                <a:schemeClr val="bg1"/>
              </a:solidFill>
              <a:latin typeface="Arimo"/>
            </a:endParaRPr>
          </a:p>
        </p:txBody>
      </p:sp>
      <p:sp>
        <p:nvSpPr>
          <p:cNvPr id="4" name="Freeform 4"/>
          <p:cNvSpPr/>
          <p:nvPr/>
        </p:nvSpPr>
        <p:spPr>
          <a:xfrm>
            <a:off x="13868400" y="2088890"/>
            <a:ext cx="4104513" cy="4114800"/>
          </a:xfrm>
          <a:custGeom>
            <a:avLst/>
            <a:gdLst/>
            <a:ahLst/>
            <a:cxnLst/>
            <a:rect l="l" t="t" r="r" b="b"/>
            <a:pathLst>
              <a:path w="4104513" h="4114800">
                <a:moveTo>
                  <a:pt x="0" y="0"/>
                </a:moveTo>
                <a:lnTo>
                  <a:pt x="4104513" y="0"/>
                </a:lnTo>
                <a:lnTo>
                  <a:pt x="4104513"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TextBox 4">
            <a:extLst>
              <a:ext uri="{FF2B5EF4-FFF2-40B4-BE49-F238E27FC236}">
                <a16:creationId xmlns:a16="http://schemas.microsoft.com/office/drawing/2014/main" id="{01C613D7-45FD-F05D-8B80-C4D1E478021D}"/>
              </a:ext>
            </a:extLst>
          </p:cNvPr>
          <p:cNvSpPr txBox="1"/>
          <p:nvPr/>
        </p:nvSpPr>
        <p:spPr>
          <a:xfrm>
            <a:off x="7239000" y="6681887"/>
            <a:ext cx="7293569" cy="304698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3961"/>
                </a:solidFill>
                <a:effectLst/>
                <a:uLnTx/>
                <a:uFillTx/>
                <a:latin typeface="Calibri"/>
                <a:ea typeface="+mn-ea"/>
                <a:cs typeface="+mn-cs"/>
              </a:rPr>
              <a:t>4-Additional Features: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3961"/>
                </a:solidFill>
                <a:effectLst/>
                <a:uLnTx/>
                <a:uFillTx/>
                <a:latin typeface="Calibri"/>
                <a:ea typeface="+mn-ea"/>
                <a:cs typeface="+mn-cs"/>
              </a:rPr>
              <a:t>Document scanner feature.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3961"/>
                </a:solidFill>
                <a:effectLst/>
                <a:uLnTx/>
                <a:uFillTx/>
                <a:latin typeface="Calibri"/>
                <a:ea typeface="+mn-ea"/>
                <a:cs typeface="+mn-cs"/>
              </a:rPr>
              <a:t>System notifications.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3961"/>
                </a:solidFill>
                <a:effectLst/>
                <a:uLnTx/>
                <a:uFillTx/>
                <a:latin typeface="Calibri"/>
                <a:ea typeface="+mn-ea"/>
                <a:cs typeface="+mn-cs"/>
              </a:rPr>
              <a:t>Data analytics tools.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3961"/>
                </a:solidFill>
                <a:effectLst/>
                <a:uLnTx/>
                <a:uFillTx/>
                <a:latin typeface="Calibri"/>
                <a:ea typeface="+mn-ea"/>
                <a:cs typeface="+mn-cs"/>
              </a:rPr>
              <a:t>Data backup and recovery measures.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3961"/>
                </a:solidFill>
                <a:effectLst/>
                <a:uLnTx/>
                <a:uFillTx/>
                <a:latin typeface="Calibri"/>
                <a:ea typeface="+mn-ea"/>
                <a:cs typeface="+mn-cs"/>
              </a:rPr>
              <a:t>Multi-Language Support interface </a:t>
            </a:r>
            <a:r>
              <a:rPr kumimoji="0" lang="en-US" sz="3200" b="0" i="0" u="none" strike="noStrike" kern="1200" cap="none" spc="0" normalizeH="0" baseline="0" noProof="0" dirty="0">
                <a:ln>
                  <a:noFill/>
                </a:ln>
                <a:solidFill>
                  <a:prstClr val="white"/>
                </a:solidFill>
                <a:effectLst/>
                <a:uLnTx/>
                <a:uFillTx/>
                <a:latin typeface="Calibri"/>
                <a:ea typeface="+mn-ea"/>
                <a:cs typeface="+mn-cs"/>
              </a:rPr>
              <a:t>design.</a:t>
            </a:r>
          </a:p>
        </p:txBody>
      </p:sp>
      <p:pic>
        <p:nvPicPr>
          <p:cNvPr id="6" name="Picture 5" descr="A yellow line with blue text&#10;&#10;Description automatically generated">
            <a:extLst>
              <a:ext uri="{FF2B5EF4-FFF2-40B4-BE49-F238E27FC236}">
                <a16:creationId xmlns:a16="http://schemas.microsoft.com/office/drawing/2014/main" id="{629D7085-2EBA-D75F-233C-EA492E8B25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16000" y="6681887"/>
            <a:ext cx="4762500" cy="5438468"/>
          </a:xfrm>
          <a:prstGeom prst="rect">
            <a:avLst/>
          </a:prstGeom>
        </p:spPr>
      </p:pic>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66800" y="207967"/>
            <a:ext cx="15643860" cy="1858804"/>
          </a:xfrm>
          <a:prstGeom prst="rect">
            <a:avLst/>
          </a:prstGeom>
        </p:spPr>
        <p:txBody>
          <a:bodyPr wrap="square" lIns="0" tIns="0" rIns="0" bIns="0" rtlCol="0" anchor="t">
            <a:spAutoFit/>
          </a:bodyPr>
          <a:lstStyle/>
          <a:p>
            <a:pPr algn="ctr">
              <a:lnSpc>
                <a:spcPts val="7128"/>
              </a:lnSpc>
            </a:pPr>
            <a:r>
              <a:rPr lang="en-US" sz="6000" b="1" dirty="0">
                <a:solidFill>
                  <a:srgbClr val="003961"/>
                </a:solidFill>
                <a:latin typeface="+mj-lt"/>
              </a:rPr>
              <a:t>Conclusion</a:t>
            </a:r>
          </a:p>
          <a:p>
            <a:pPr algn="l">
              <a:lnSpc>
                <a:spcPts val="7128"/>
              </a:lnSpc>
            </a:pPr>
            <a:endParaRPr lang="en-US" sz="6600" dirty="0">
              <a:solidFill>
                <a:srgbClr val="F4F6FC"/>
              </a:solidFill>
              <a:latin typeface="Arimo"/>
            </a:endParaRPr>
          </a:p>
        </p:txBody>
      </p:sp>
      <p:sp>
        <p:nvSpPr>
          <p:cNvPr id="3" name="TextBox 3"/>
          <p:cNvSpPr txBox="1"/>
          <p:nvPr/>
        </p:nvSpPr>
        <p:spPr>
          <a:xfrm>
            <a:off x="143065" y="1137369"/>
            <a:ext cx="13953935" cy="8371523"/>
          </a:xfrm>
          <a:prstGeom prst="rect">
            <a:avLst/>
          </a:prstGeom>
        </p:spPr>
        <p:txBody>
          <a:bodyPr wrap="square" lIns="0" tIns="0" rIns="0" bIns="0" rtlCol="0" anchor="t">
            <a:spAutoFit/>
          </a:bodyPr>
          <a:lstStyle/>
          <a:p>
            <a:pPr marL="385172" lvl="1" algn="l"/>
            <a:r>
              <a:rPr lang="en-US" sz="3200" dirty="0">
                <a:solidFill>
                  <a:srgbClr val="003961"/>
                </a:solidFill>
              </a:rPr>
              <a:t>1-Empowering Low-Budget Travelers:</a:t>
            </a:r>
          </a:p>
          <a:p>
            <a:pPr marL="385172" lvl="1" algn="l"/>
            <a:r>
              <a:rPr lang="en-US" sz="3200" dirty="0">
                <a:solidFill>
                  <a:srgbClr val="003961"/>
                </a:solidFill>
              </a:rPr>
              <a:t>Providing reliable and affordable travel solutions for enhanced satisfaction.</a:t>
            </a:r>
          </a:p>
          <a:p>
            <a:pPr marL="385172" lvl="1" algn="l"/>
            <a:endParaRPr lang="en-US" sz="3200" dirty="0">
              <a:solidFill>
                <a:srgbClr val="003961"/>
              </a:solidFill>
            </a:endParaRPr>
          </a:p>
          <a:p>
            <a:pPr marL="385172" lvl="1" algn="l"/>
            <a:r>
              <a:rPr lang="en-US" sz="3200" dirty="0">
                <a:solidFill>
                  <a:srgbClr val="003961"/>
                </a:solidFill>
              </a:rPr>
              <a:t>2-Enhancing Travel Accessibility:</a:t>
            </a:r>
          </a:p>
          <a:p>
            <a:pPr marL="385172" lvl="1" algn="l"/>
            <a:r>
              <a:rPr lang="en-US" sz="3200" dirty="0">
                <a:solidFill>
                  <a:srgbClr val="003961"/>
                </a:solidFill>
              </a:rPr>
              <a:t>Making travel experiences appealing regardless of budget limitations.</a:t>
            </a:r>
          </a:p>
          <a:p>
            <a:pPr marL="385172" lvl="1" algn="l"/>
            <a:endParaRPr lang="en-US" sz="3200" dirty="0">
              <a:solidFill>
                <a:srgbClr val="003961"/>
              </a:solidFill>
            </a:endParaRPr>
          </a:p>
          <a:p>
            <a:pPr marL="385172" lvl="1" algn="l"/>
            <a:r>
              <a:rPr lang="en-US" sz="3200" dirty="0">
                <a:solidFill>
                  <a:srgbClr val="003961"/>
                </a:solidFill>
              </a:rPr>
              <a:t>3-Building a Vibrant Travel Community:</a:t>
            </a:r>
          </a:p>
          <a:p>
            <a:pPr marL="385172" lvl="1" algn="l"/>
            <a:r>
              <a:rPr lang="en-US" sz="3200" dirty="0">
                <a:solidFill>
                  <a:srgbClr val="003961"/>
                </a:solidFill>
              </a:rPr>
              <a:t>Encouraging connections between travelers and service providers.</a:t>
            </a:r>
          </a:p>
          <a:p>
            <a:pPr marL="385172" lvl="1" algn="l"/>
            <a:endParaRPr lang="en-US" sz="3200" dirty="0">
              <a:solidFill>
                <a:srgbClr val="003961"/>
              </a:solidFill>
            </a:endParaRPr>
          </a:p>
          <a:p>
            <a:pPr marL="385172" lvl="1" algn="l"/>
            <a:r>
              <a:rPr lang="en-US" sz="3200" dirty="0">
                <a:solidFill>
                  <a:srgbClr val="003961"/>
                </a:solidFill>
              </a:rPr>
              <a:t>4-Transforming Low-Budget Travel:</a:t>
            </a:r>
          </a:p>
          <a:p>
            <a:pPr marL="385172" lvl="1" algn="l"/>
            <a:r>
              <a:rPr lang="en-US" sz="3200" dirty="0">
                <a:solidFill>
                  <a:srgbClr val="003961"/>
                </a:solidFill>
              </a:rPr>
              <a:t>Offering a user-friendly platform for affordable exploration.</a:t>
            </a:r>
          </a:p>
          <a:p>
            <a:pPr marL="385172" lvl="1" algn="l"/>
            <a:endParaRPr lang="en-US" sz="3200" dirty="0">
              <a:solidFill>
                <a:srgbClr val="003961"/>
              </a:solidFill>
            </a:endParaRPr>
          </a:p>
          <a:p>
            <a:pPr marL="385172" lvl="1" algn="l"/>
            <a:r>
              <a:rPr lang="en-US" sz="3200" dirty="0">
                <a:solidFill>
                  <a:srgbClr val="003961"/>
                </a:solidFill>
              </a:rPr>
              <a:t>5-Bridging Market Gaps:</a:t>
            </a:r>
          </a:p>
          <a:p>
            <a:pPr marL="385172" lvl="1" algn="l"/>
            <a:r>
              <a:rPr lang="en-US" sz="3200" dirty="0">
                <a:solidFill>
                  <a:srgbClr val="003961"/>
                </a:solidFill>
              </a:rPr>
              <a:t>Meeting the need for reliable and affordable travel services.</a:t>
            </a:r>
          </a:p>
          <a:p>
            <a:pPr marL="385172" lvl="1" algn="l"/>
            <a:endParaRPr lang="en-US" sz="3200" dirty="0">
              <a:solidFill>
                <a:srgbClr val="003961"/>
              </a:solidFill>
            </a:endParaRPr>
          </a:p>
          <a:p>
            <a:pPr marL="385172" lvl="1" algn="l"/>
            <a:r>
              <a:rPr lang="en-US" sz="3200" dirty="0">
                <a:solidFill>
                  <a:srgbClr val="003961"/>
                </a:solidFill>
              </a:rPr>
              <a:t>6-Making Travel Accessible for Everyone:</a:t>
            </a:r>
          </a:p>
          <a:p>
            <a:pPr marL="385172" lvl="1" algn="l"/>
            <a:r>
              <a:rPr lang="en-US" sz="3200" dirty="0">
                <a:solidFill>
                  <a:schemeClr val="bg1"/>
                </a:solidFill>
              </a:rPr>
              <a:t>Creating a more inclusive and rewarding travel experience.</a:t>
            </a:r>
          </a:p>
        </p:txBody>
      </p:sp>
      <p:sp>
        <p:nvSpPr>
          <p:cNvPr id="4" name="Freeform 4"/>
          <p:cNvSpPr/>
          <p:nvPr/>
        </p:nvSpPr>
        <p:spPr>
          <a:xfrm>
            <a:off x="14325600" y="2171700"/>
            <a:ext cx="4047935" cy="4114800"/>
          </a:xfrm>
          <a:custGeom>
            <a:avLst/>
            <a:gdLst/>
            <a:ahLst/>
            <a:cxnLst/>
            <a:rect l="l" t="t" r="r" b="b"/>
            <a:pathLst>
              <a:path w="4047935" h="4114800">
                <a:moveTo>
                  <a:pt x="0" y="0"/>
                </a:moveTo>
                <a:lnTo>
                  <a:pt x="4047935" y="0"/>
                </a:lnTo>
                <a:lnTo>
                  <a:pt x="404793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pic>
        <p:nvPicPr>
          <p:cNvPr id="5" name="Picture 4" descr="A yellow line with blue text&#10;&#10;Description automatically generated">
            <a:extLst>
              <a:ext uri="{FF2B5EF4-FFF2-40B4-BE49-F238E27FC236}">
                <a16:creationId xmlns:a16="http://schemas.microsoft.com/office/drawing/2014/main" id="{8291B476-B5BA-DB6B-3D78-5724777265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11035" y="6667500"/>
            <a:ext cx="4762500" cy="5438468"/>
          </a:xfrm>
          <a:prstGeom prst="rect">
            <a:avLst/>
          </a:prstGeom>
        </p:spPr>
      </p:pic>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486400" y="4099421"/>
            <a:ext cx="7315200" cy="2088157"/>
          </a:xfrm>
          <a:custGeom>
            <a:avLst/>
            <a:gdLst/>
            <a:ahLst/>
            <a:cxnLst/>
            <a:rect l="l" t="t" r="r" b="b"/>
            <a:pathLst>
              <a:path w="7315200" h="2088157">
                <a:moveTo>
                  <a:pt x="0" y="0"/>
                </a:moveTo>
                <a:lnTo>
                  <a:pt x="7315200" y="0"/>
                </a:lnTo>
                <a:lnTo>
                  <a:pt x="7315200" y="2088158"/>
                </a:lnTo>
                <a:lnTo>
                  <a:pt x="0" y="20881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sz="6000" dirty="0"/>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007034" y="190500"/>
            <a:ext cx="3851465" cy="1872234"/>
          </a:xfrm>
          <a:prstGeom prst="rect">
            <a:avLst/>
          </a:prstGeom>
        </p:spPr>
        <p:txBody>
          <a:bodyPr wrap="square" lIns="0" tIns="0" rIns="0" bIns="0" rtlCol="0" anchor="t">
            <a:spAutoFit/>
          </a:bodyPr>
          <a:lstStyle/>
          <a:p>
            <a:pPr algn="ctr">
              <a:lnSpc>
                <a:spcPts val="7128"/>
              </a:lnSpc>
            </a:pPr>
            <a:r>
              <a:rPr lang="en-US" sz="6000" b="1" dirty="0">
                <a:solidFill>
                  <a:srgbClr val="003961"/>
                </a:solidFill>
                <a:latin typeface="+mj-lt"/>
              </a:rPr>
              <a:t>Overview</a:t>
            </a:r>
            <a:endParaRPr lang="en-US" sz="6600" b="1" dirty="0">
              <a:solidFill>
                <a:srgbClr val="003961"/>
              </a:solidFill>
              <a:latin typeface="+mj-lt"/>
            </a:endParaRPr>
          </a:p>
          <a:p>
            <a:pPr algn="l">
              <a:lnSpc>
                <a:spcPts val="7128"/>
              </a:lnSpc>
            </a:pPr>
            <a:endParaRPr lang="en-US" sz="6600" dirty="0">
              <a:solidFill>
                <a:srgbClr val="F4F6FC"/>
              </a:solidFill>
              <a:latin typeface="Arimo"/>
            </a:endParaRPr>
          </a:p>
        </p:txBody>
      </p:sp>
      <p:sp>
        <p:nvSpPr>
          <p:cNvPr id="3" name="TextBox 3"/>
          <p:cNvSpPr txBox="1"/>
          <p:nvPr/>
        </p:nvSpPr>
        <p:spPr>
          <a:xfrm>
            <a:off x="-125817" y="876300"/>
            <a:ext cx="18117166" cy="7201972"/>
          </a:xfrm>
          <a:prstGeom prst="rect">
            <a:avLst/>
          </a:prstGeom>
        </p:spPr>
        <p:txBody>
          <a:bodyPr wrap="square" lIns="0" tIns="0" rIns="0" bIns="0" rtlCol="0" anchor="t">
            <a:spAutoFit/>
          </a:bodyPr>
          <a:lstStyle/>
          <a:p>
            <a:pPr marL="247979" lvl="1" algn="l">
              <a:lnSpc>
                <a:spcPts val="2367"/>
              </a:lnSpc>
            </a:pPr>
            <a:endParaRPr lang="en-US" sz="2740" dirty="0">
              <a:solidFill>
                <a:srgbClr val="003961"/>
              </a:solidFill>
              <a:latin typeface="Arimo"/>
            </a:endParaRPr>
          </a:p>
          <a:p>
            <a:pPr marL="762329" lvl="1" indent="-514350" algn="l">
              <a:buFont typeface="+mj-lt"/>
              <a:buAutoNum type="arabicPeriod"/>
            </a:pPr>
            <a:r>
              <a:rPr lang="en-US" sz="3200" dirty="0">
                <a:solidFill>
                  <a:srgbClr val="003961"/>
                </a:solidFill>
              </a:rPr>
              <a:t>The project aims to alleviate the challenges faced by low-budget travelers by providing comprehensive travel assistance, including tour guides, house rentals, car rentals, and camera rentals in various locations. </a:t>
            </a:r>
          </a:p>
          <a:p>
            <a:pPr marL="762329" lvl="1" indent="-514350" algn="l">
              <a:buFont typeface="+mj-lt"/>
              <a:buAutoNum type="arabicPeriod"/>
            </a:pPr>
            <a:endParaRPr lang="en-US" sz="3200" dirty="0">
              <a:solidFill>
                <a:srgbClr val="003961"/>
              </a:solidFill>
            </a:endParaRPr>
          </a:p>
          <a:p>
            <a:pPr marL="762329" lvl="1" indent="-514350" algn="l">
              <a:buFont typeface="+mj-lt"/>
              <a:buAutoNum type="arabicPeriod"/>
            </a:pPr>
            <a:r>
              <a:rPr lang="en-US" sz="3200" dirty="0">
                <a:solidFill>
                  <a:srgbClr val="003961"/>
                </a:solidFill>
              </a:rPr>
              <a:t>The objective is to enhance the travel experience for such individuals by offering reliable and affordable solutions to their needs. It consists of four main components: tour guides, house rentals, car rentals, and camera rentals. </a:t>
            </a:r>
          </a:p>
          <a:p>
            <a:pPr marL="762329" lvl="1" indent="-514350" algn="l">
              <a:buFont typeface="+mj-lt"/>
              <a:buAutoNum type="arabicPeriod"/>
            </a:pPr>
            <a:endParaRPr lang="en-US" sz="3200" dirty="0">
              <a:solidFill>
                <a:srgbClr val="003961"/>
              </a:solidFill>
            </a:endParaRPr>
          </a:p>
          <a:p>
            <a:pPr marL="762329" lvl="1" indent="-514350" algn="l">
              <a:buFont typeface="+mj-lt"/>
              <a:buAutoNum type="arabicPeriod"/>
            </a:pPr>
            <a:r>
              <a:rPr lang="en-US" sz="3200" dirty="0">
                <a:solidFill>
                  <a:srgbClr val="003961"/>
                </a:solidFill>
              </a:rPr>
              <a:t>Tour guides connect users with local experts who provide insights into destinations, while house rentals offer affordable accommodation options. Car rentals provide competitive rates for exploring destinations, and camera rentals enable capturing memorable moments without high costs. </a:t>
            </a:r>
          </a:p>
          <a:p>
            <a:pPr marL="762329" lvl="1" indent="-514350" algn="l">
              <a:buFont typeface="+mj-lt"/>
              <a:buAutoNum type="arabicPeriod"/>
            </a:pPr>
            <a:endParaRPr lang="en-US" sz="3200" dirty="0">
              <a:solidFill>
                <a:schemeClr val="bg1"/>
              </a:solidFill>
            </a:endParaRPr>
          </a:p>
          <a:p>
            <a:pPr marL="762329" lvl="1" indent="-514350" algn="l">
              <a:buFont typeface="+mj-lt"/>
              <a:buAutoNum type="arabicPeriod"/>
            </a:pPr>
            <a:r>
              <a:rPr lang="en-US" sz="3200" dirty="0">
                <a:solidFill>
                  <a:srgbClr val="003961"/>
                </a:solidFill>
              </a:rPr>
              <a:t>Overall, the project seeks to empower low-budget travelers, making travel more accessible &amp; enjoyable for all.</a:t>
            </a:r>
          </a:p>
        </p:txBody>
      </p:sp>
      <p:pic>
        <p:nvPicPr>
          <p:cNvPr id="4" name="Picture 3">
            <a:extLst>
              <a:ext uri="{FF2B5EF4-FFF2-40B4-BE49-F238E27FC236}">
                <a16:creationId xmlns:a16="http://schemas.microsoft.com/office/drawing/2014/main" id="{0157E02F-EFE3-FD9D-B777-9E817AA6B797}"/>
              </a:ext>
            </a:extLst>
          </p:cNvPr>
          <p:cNvPicPr>
            <a:picLocks noChangeAspect="1"/>
          </p:cNvPicPr>
          <p:nvPr/>
        </p:nvPicPr>
        <p:blipFill>
          <a:blip r:embed="rId2"/>
          <a:stretch>
            <a:fillRect/>
          </a:stretch>
        </p:blipFill>
        <p:spPr>
          <a:xfrm>
            <a:off x="13563600" y="6972300"/>
            <a:ext cx="5105400" cy="5057103"/>
          </a:xfrm>
          <a:prstGeom prst="rect">
            <a:avLst/>
          </a:prstGeom>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2290" y="1412967"/>
            <a:ext cx="14781121" cy="7461065"/>
          </a:xfrm>
          <a:prstGeom prst="rect">
            <a:avLst/>
          </a:prstGeom>
        </p:spPr>
        <p:txBody>
          <a:bodyPr wrap="square" lIns="0" tIns="0" rIns="0" bIns="0" rtlCol="0" anchor="t">
            <a:spAutoFit/>
          </a:bodyPr>
          <a:lstStyle/>
          <a:p>
            <a:pPr marL="977115" lvl="1" indent="-514350" algn="l">
              <a:lnSpc>
                <a:spcPct val="150000"/>
              </a:lnSpc>
              <a:buFont typeface="+mj-lt"/>
              <a:buAutoNum type="arabicPeriod"/>
            </a:pPr>
            <a:r>
              <a:rPr lang="en-US" sz="3200" spc="42" dirty="0">
                <a:solidFill>
                  <a:srgbClr val="003961"/>
                </a:solidFill>
              </a:rPr>
              <a:t>For passionate travelers looking for top-notch adventures without compromising comfort, embarking on budget-friendly travel can be an exciting expedition.</a:t>
            </a:r>
          </a:p>
          <a:p>
            <a:pPr marL="977115" lvl="1" indent="-514350" algn="l">
              <a:lnSpc>
                <a:spcPct val="150000"/>
              </a:lnSpc>
              <a:buFont typeface="+mj-lt"/>
              <a:buAutoNum type="arabicPeriod"/>
            </a:pPr>
            <a:endParaRPr lang="en-US" sz="3200" spc="42" dirty="0">
              <a:solidFill>
                <a:srgbClr val="003961"/>
              </a:solidFill>
            </a:endParaRPr>
          </a:p>
          <a:p>
            <a:pPr marL="977115" lvl="1" indent="-514350" algn="l">
              <a:lnSpc>
                <a:spcPct val="150000"/>
              </a:lnSpc>
              <a:buFont typeface="+mj-lt"/>
              <a:buAutoNum type="arabicPeriod"/>
            </a:pPr>
            <a:r>
              <a:rPr lang="en-US" sz="3200" spc="42" dirty="0">
                <a:solidFill>
                  <a:srgbClr val="003961"/>
                </a:solidFill>
              </a:rPr>
              <a:t>Many adventurers find joy in the exciting quest for perfect travel companions, cozy accommodations, smooth transportation, and necessary gear.</a:t>
            </a:r>
          </a:p>
          <a:p>
            <a:pPr marL="977115" lvl="1" indent="-514350" algn="l">
              <a:lnSpc>
                <a:spcPct val="150000"/>
              </a:lnSpc>
              <a:buFont typeface="+mj-lt"/>
              <a:buAutoNum type="arabicPeriod"/>
            </a:pPr>
            <a:endParaRPr lang="en-US" sz="3200" spc="42" dirty="0">
              <a:solidFill>
                <a:srgbClr val="003961"/>
              </a:solidFill>
            </a:endParaRPr>
          </a:p>
          <a:p>
            <a:pPr marL="977115" lvl="1" indent="-514350" algn="l">
              <a:lnSpc>
                <a:spcPct val="150000"/>
              </a:lnSpc>
              <a:buFont typeface="+mj-lt"/>
              <a:buAutoNum type="arabicPeriod"/>
            </a:pPr>
            <a:r>
              <a:rPr lang="en-US" sz="3200" spc="42" dirty="0">
                <a:solidFill>
                  <a:srgbClr val="003961"/>
                </a:solidFill>
              </a:rPr>
              <a:t>How can one access a world of extraordinary yet budget-friendly travel experiences? By utilizing a comprehensive travel service that serves as a travel genie, turning dreams into actual adventures.</a:t>
            </a:r>
          </a:p>
        </p:txBody>
      </p:sp>
      <p:sp>
        <p:nvSpPr>
          <p:cNvPr id="4" name="TextBox 4"/>
          <p:cNvSpPr txBox="1"/>
          <p:nvPr/>
        </p:nvSpPr>
        <p:spPr>
          <a:xfrm>
            <a:off x="1348740" y="158125"/>
            <a:ext cx="15590520" cy="1870977"/>
          </a:xfrm>
          <a:prstGeom prst="rect">
            <a:avLst/>
          </a:prstGeom>
        </p:spPr>
        <p:txBody>
          <a:bodyPr lIns="0" tIns="0" rIns="0" bIns="0" rtlCol="0" anchor="t">
            <a:spAutoFit/>
          </a:bodyPr>
          <a:lstStyle/>
          <a:p>
            <a:pPr algn="ctr">
              <a:lnSpc>
                <a:spcPts val="7038"/>
              </a:lnSpc>
            </a:pPr>
            <a:r>
              <a:rPr lang="en-US" sz="6000" b="1" dirty="0">
                <a:solidFill>
                  <a:srgbClr val="003961"/>
                </a:solidFill>
                <a:latin typeface="+mj-lt"/>
              </a:rPr>
              <a:t>Problem Statement</a:t>
            </a:r>
          </a:p>
          <a:p>
            <a:pPr algn="l">
              <a:lnSpc>
                <a:spcPts val="7038"/>
              </a:lnSpc>
            </a:pPr>
            <a:endParaRPr lang="en-US" sz="6517" dirty="0">
              <a:solidFill>
                <a:srgbClr val="CAE8FF"/>
              </a:solidFill>
              <a:latin typeface="Horizon"/>
            </a:endParaRPr>
          </a:p>
        </p:txBody>
      </p:sp>
      <p:pic>
        <p:nvPicPr>
          <p:cNvPr id="5" name="Picture 4" descr="A yellow line with blue text&#10;&#10;Description automatically generated">
            <a:extLst>
              <a:ext uri="{FF2B5EF4-FFF2-40B4-BE49-F238E27FC236}">
                <a16:creationId xmlns:a16="http://schemas.microsoft.com/office/drawing/2014/main" id="{AE22738C-7255-739E-1193-9D6F0CE9EC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20800" y="6515100"/>
            <a:ext cx="4762500" cy="5438468"/>
          </a:xfrm>
          <a:prstGeom prst="rect">
            <a:avLst/>
          </a:prstGeom>
        </p:spPr>
      </p:pic>
      <p:pic>
        <p:nvPicPr>
          <p:cNvPr id="7" name="object 2">
            <a:extLst>
              <a:ext uri="{FF2B5EF4-FFF2-40B4-BE49-F238E27FC236}">
                <a16:creationId xmlns:a16="http://schemas.microsoft.com/office/drawing/2014/main" id="{2AB1A59C-4F5A-FC76-1FB5-B4FDB6AB7363}"/>
              </a:ext>
            </a:extLst>
          </p:cNvPr>
          <p:cNvPicPr/>
          <p:nvPr/>
        </p:nvPicPr>
        <p:blipFill>
          <a:blip r:embed="rId3" cstate="print"/>
          <a:stretch>
            <a:fillRect/>
          </a:stretch>
        </p:blipFill>
        <p:spPr>
          <a:xfrm>
            <a:off x="15087600" y="1908969"/>
            <a:ext cx="3046385" cy="3725861"/>
          </a:xfrm>
          <a:prstGeom prst="rect">
            <a:avLst/>
          </a:prstGeom>
        </p:spPr>
      </p:pic>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52400" y="1575197"/>
            <a:ext cx="13744022" cy="7810471"/>
          </a:xfrm>
          <a:prstGeom prst="rect">
            <a:avLst/>
          </a:prstGeom>
        </p:spPr>
        <p:txBody>
          <a:bodyPr lIns="0" tIns="0" rIns="0" bIns="0" rtlCol="0" anchor="t">
            <a:spAutoFit/>
          </a:bodyPr>
          <a:lstStyle/>
          <a:p>
            <a:pPr algn="l">
              <a:lnSpc>
                <a:spcPts val="3938"/>
              </a:lnSpc>
            </a:pPr>
            <a:endParaRPr dirty="0"/>
          </a:p>
          <a:p>
            <a:pPr marL="514350" indent="-514350" algn="l">
              <a:lnSpc>
                <a:spcPct val="150000"/>
              </a:lnSpc>
              <a:buFont typeface="+mj-lt"/>
              <a:buAutoNum type="arabicPeriod"/>
            </a:pPr>
            <a:r>
              <a:rPr lang="en-US" sz="3200" dirty="0">
                <a:solidFill>
                  <a:srgbClr val="003961"/>
                </a:solidFill>
              </a:rPr>
              <a:t> Empower Low-Budget Travelers: Provide a one-stop platform with tour guides, house rentals, car rentals, and camera rentals, enhancing their trip satisfaction and enjoyment.</a:t>
            </a:r>
          </a:p>
          <a:p>
            <a:pPr marL="514350" indent="-514350" algn="l">
              <a:lnSpc>
                <a:spcPct val="150000"/>
              </a:lnSpc>
              <a:buFont typeface="+mj-lt"/>
              <a:buAutoNum type="arabicPeriod"/>
            </a:pPr>
            <a:endParaRPr lang="en-US" sz="3200" dirty="0">
              <a:solidFill>
                <a:schemeClr val="bg1"/>
              </a:solidFill>
            </a:endParaRPr>
          </a:p>
          <a:p>
            <a:pPr marL="514350" indent="-514350" algn="l">
              <a:lnSpc>
                <a:spcPct val="150000"/>
              </a:lnSpc>
              <a:buFont typeface="+mj-lt"/>
              <a:buAutoNum type="arabicPeriod"/>
            </a:pPr>
            <a:r>
              <a:rPr lang="en-US" sz="3200" dirty="0">
                <a:solidFill>
                  <a:srgbClr val="003961"/>
                </a:solidFill>
              </a:rPr>
              <a:t> Increase Travel Accessibility: Make travel experiences more appealing and accessible to everyone, regardless of budget limitations.</a:t>
            </a:r>
          </a:p>
          <a:p>
            <a:pPr marL="514350" indent="-514350" algn="l">
              <a:lnSpc>
                <a:spcPct val="150000"/>
              </a:lnSpc>
              <a:buFont typeface="+mj-lt"/>
              <a:buAutoNum type="arabicPeriod"/>
            </a:pPr>
            <a:endParaRPr lang="en-US" sz="3200" dirty="0">
              <a:solidFill>
                <a:schemeClr val="bg1"/>
              </a:solidFill>
            </a:endParaRPr>
          </a:p>
          <a:p>
            <a:pPr marL="514350" indent="-514350" algn="l">
              <a:lnSpc>
                <a:spcPct val="150000"/>
              </a:lnSpc>
              <a:buFont typeface="+mj-lt"/>
              <a:buAutoNum type="arabicPeriod"/>
            </a:pPr>
            <a:r>
              <a:rPr lang="en-US" sz="3200" dirty="0">
                <a:solidFill>
                  <a:srgbClr val="003961"/>
                </a:solidFill>
              </a:rPr>
              <a:t> Foster a Thriving Travel Community:  Connect travelers and service providers to share knowledge, promote responsible tourism, and enhance freelancing tour guide operations. </a:t>
            </a:r>
          </a:p>
        </p:txBody>
      </p:sp>
      <p:sp>
        <p:nvSpPr>
          <p:cNvPr id="3" name="Freeform 3"/>
          <p:cNvSpPr/>
          <p:nvPr/>
        </p:nvSpPr>
        <p:spPr>
          <a:xfrm>
            <a:off x="14233052" y="2171700"/>
            <a:ext cx="4054948" cy="4114800"/>
          </a:xfrm>
          <a:custGeom>
            <a:avLst/>
            <a:gdLst/>
            <a:ahLst/>
            <a:cxnLst/>
            <a:rect l="l" t="t" r="r" b="b"/>
            <a:pathLst>
              <a:path w="4054948" h="4114800">
                <a:moveTo>
                  <a:pt x="0" y="0"/>
                </a:moveTo>
                <a:lnTo>
                  <a:pt x="4054949" y="0"/>
                </a:lnTo>
                <a:lnTo>
                  <a:pt x="405494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TextBox 4"/>
          <p:cNvSpPr txBox="1"/>
          <p:nvPr/>
        </p:nvSpPr>
        <p:spPr>
          <a:xfrm>
            <a:off x="1348740" y="114300"/>
            <a:ext cx="15590520" cy="1804302"/>
          </a:xfrm>
          <a:prstGeom prst="rect">
            <a:avLst/>
          </a:prstGeom>
        </p:spPr>
        <p:txBody>
          <a:bodyPr lIns="0" tIns="0" rIns="0" bIns="0" rtlCol="0" anchor="t">
            <a:spAutoFit/>
          </a:bodyPr>
          <a:lstStyle/>
          <a:p>
            <a:pPr algn="ctr">
              <a:lnSpc>
                <a:spcPts val="7038"/>
              </a:lnSpc>
            </a:pPr>
            <a:r>
              <a:rPr lang="en-US" sz="6000" b="1" dirty="0">
                <a:solidFill>
                  <a:srgbClr val="003961"/>
                </a:solidFill>
                <a:latin typeface="+mj-lt"/>
              </a:rPr>
              <a:t>Project Objectives</a:t>
            </a:r>
          </a:p>
          <a:p>
            <a:pPr algn="l">
              <a:lnSpc>
                <a:spcPts val="7038"/>
              </a:lnSpc>
            </a:pPr>
            <a:endParaRPr lang="en-US" sz="6517" dirty="0">
              <a:solidFill>
                <a:srgbClr val="F4F6FC"/>
              </a:solidFill>
              <a:latin typeface="HK Grotesk Bold"/>
            </a:endParaRPr>
          </a:p>
        </p:txBody>
      </p:sp>
      <p:pic>
        <p:nvPicPr>
          <p:cNvPr id="5" name="Picture 4" descr="A yellow line with blue text&#10;&#10;Description automatically generated">
            <a:extLst>
              <a:ext uri="{FF2B5EF4-FFF2-40B4-BE49-F238E27FC236}">
                <a16:creationId xmlns:a16="http://schemas.microsoft.com/office/drawing/2014/main" id="{16DD1FED-5B9C-0C11-673F-89CD9E6C47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92200" y="6513788"/>
            <a:ext cx="4762500" cy="5638800"/>
          </a:xfrm>
          <a:prstGeom prst="rect">
            <a:avLst/>
          </a:prstGeom>
        </p:spPr>
      </p:pic>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585135" y="125491"/>
            <a:ext cx="15590520" cy="1858804"/>
          </a:xfrm>
          <a:prstGeom prst="rect">
            <a:avLst/>
          </a:prstGeom>
        </p:spPr>
        <p:txBody>
          <a:bodyPr lIns="0" tIns="0" rIns="0" bIns="0" rtlCol="0" anchor="t">
            <a:spAutoFit/>
          </a:bodyPr>
          <a:lstStyle/>
          <a:p>
            <a:pPr algn="ctr">
              <a:lnSpc>
                <a:spcPts val="7128"/>
              </a:lnSpc>
            </a:pPr>
            <a:r>
              <a:rPr lang="en-US" sz="6000" b="1" dirty="0">
                <a:solidFill>
                  <a:srgbClr val="003961"/>
                </a:solidFill>
                <a:latin typeface="+mj-lt"/>
              </a:rPr>
              <a:t>Context Diagram</a:t>
            </a:r>
          </a:p>
          <a:p>
            <a:pPr algn="l">
              <a:lnSpc>
                <a:spcPts val="7128"/>
              </a:lnSpc>
            </a:pPr>
            <a:endParaRPr lang="en-US" sz="6600" dirty="0">
              <a:solidFill>
                <a:srgbClr val="F4F6FC"/>
              </a:solidFill>
              <a:latin typeface="Arimo"/>
            </a:endParaRPr>
          </a:p>
        </p:txBody>
      </p:sp>
      <p:sp>
        <p:nvSpPr>
          <p:cNvPr id="3" name="Freeform 3"/>
          <p:cNvSpPr/>
          <p:nvPr/>
        </p:nvSpPr>
        <p:spPr>
          <a:xfrm>
            <a:off x="3886200" y="2400300"/>
            <a:ext cx="10683591" cy="6527007"/>
          </a:xfrm>
          <a:custGeom>
            <a:avLst/>
            <a:gdLst/>
            <a:ahLst/>
            <a:cxnLst/>
            <a:rect l="l" t="t" r="r" b="b"/>
            <a:pathLst>
              <a:path w="10683591" h="6527007">
                <a:moveTo>
                  <a:pt x="0" y="0"/>
                </a:moveTo>
                <a:lnTo>
                  <a:pt x="10683591" y="0"/>
                </a:lnTo>
                <a:lnTo>
                  <a:pt x="10683591" y="6527006"/>
                </a:lnTo>
                <a:lnTo>
                  <a:pt x="0" y="6527006"/>
                </a:lnTo>
                <a:lnTo>
                  <a:pt x="0" y="0"/>
                </a:lnTo>
                <a:close/>
              </a:path>
            </a:pathLst>
          </a:custGeom>
          <a:blipFill>
            <a:blip r:embed="rId2"/>
            <a:stretch>
              <a:fillRect/>
            </a:stretch>
          </a:blipFill>
        </p:spPr>
        <p:txBody>
          <a:bodyPr/>
          <a:lstStyle/>
          <a:p>
            <a:endParaRPr lang="en-US"/>
          </a:p>
        </p:txBody>
      </p:sp>
      <p:pic>
        <p:nvPicPr>
          <p:cNvPr id="4" name="Picture 3" descr="A yellow line with blue text&#10;&#10;Description automatically generated">
            <a:extLst>
              <a:ext uri="{FF2B5EF4-FFF2-40B4-BE49-F238E27FC236}">
                <a16:creationId xmlns:a16="http://schemas.microsoft.com/office/drawing/2014/main" id="{382615E8-3AC5-19E7-02CB-C02AC0B0E5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92200" y="6515100"/>
            <a:ext cx="4762500" cy="5438468"/>
          </a:xfrm>
          <a:prstGeom prst="rect">
            <a:avLst/>
          </a:prstGeom>
        </p:spPr>
      </p:pic>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48740" y="28268"/>
            <a:ext cx="15590520" cy="1858804"/>
          </a:xfrm>
          <a:prstGeom prst="rect">
            <a:avLst/>
          </a:prstGeom>
        </p:spPr>
        <p:txBody>
          <a:bodyPr lIns="0" tIns="0" rIns="0" bIns="0" rtlCol="0" anchor="t">
            <a:spAutoFit/>
          </a:bodyPr>
          <a:lstStyle/>
          <a:p>
            <a:pPr algn="ctr">
              <a:lnSpc>
                <a:spcPts val="7128"/>
              </a:lnSpc>
            </a:pPr>
            <a:r>
              <a:rPr lang="en-US" sz="6000" b="1" dirty="0">
                <a:solidFill>
                  <a:srgbClr val="003961"/>
                </a:solidFill>
                <a:latin typeface="+mj-lt"/>
              </a:rPr>
              <a:t>Use Case Diagram</a:t>
            </a:r>
          </a:p>
          <a:p>
            <a:pPr algn="l">
              <a:lnSpc>
                <a:spcPts val="7128"/>
              </a:lnSpc>
            </a:pPr>
            <a:endParaRPr lang="en-US" sz="6600" dirty="0">
              <a:solidFill>
                <a:srgbClr val="F4F6FC"/>
              </a:solidFill>
              <a:latin typeface="Arimo"/>
            </a:endParaRPr>
          </a:p>
        </p:txBody>
      </p:sp>
      <p:sp>
        <p:nvSpPr>
          <p:cNvPr id="3" name="Freeform 3" descr="A diagram of a diagram  Description automatically generated"/>
          <p:cNvSpPr/>
          <p:nvPr/>
        </p:nvSpPr>
        <p:spPr>
          <a:xfrm>
            <a:off x="4648201" y="1714500"/>
            <a:ext cx="9327561" cy="6527007"/>
          </a:xfrm>
          <a:custGeom>
            <a:avLst/>
            <a:gdLst/>
            <a:ahLst/>
            <a:cxnLst/>
            <a:rect l="l" t="t" r="r" b="b"/>
            <a:pathLst>
              <a:path w="9327561" h="6527007">
                <a:moveTo>
                  <a:pt x="0" y="0"/>
                </a:moveTo>
                <a:lnTo>
                  <a:pt x="9327560" y="0"/>
                </a:lnTo>
                <a:lnTo>
                  <a:pt x="9327560" y="6527006"/>
                </a:lnTo>
                <a:lnTo>
                  <a:pt x="0" y="6527006"/>
                </a:lnTo>
                <a:lnTo>
                  <a:pt x="0" y="0"/>
                </a:lnTo>
                <a:close/>
              </a:path>
            </a:pathLst>
          </a:custGeom>
          <a:blipFill>
            <a:blip r:embed="rId2"/>
            <a:stretch>
              <a:fillRect/>
            </a:stretch>
          </a:blipFill>
        </p:spPr>
        <p:txBody>
          <a:bodyPr/>
          <a:lstStyle/>
          <a:p>
            <a:endParaRPr lang="en-US"/>
          </a:p>
        </p:txBody>
      </p:sp>
      <p:pic>
        <p:nvPicPr>
          <p:cNvPr id="4" name="Picture 3" descr="A yellow line with blue text&#10;&#10;Description automatically generated">
            <a:extLst>
              <a:ext uri="{FF2B5EF4-FFF2-40B4-BE49-F238E27FC236}">
                <a16:creationId xmlns:a16="http://schemas.microsoft.com/office/drawing/2014/main" id="{26A42F9A-930A-85CA-D42C-86B0B6D448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39800" y="6515100"/>
            <a:ext cx="4762500" cy="5438468"/>
          </a:xfrm>
          <a:prstGeom prst="rect">
            <a:avLst/>
          </a:prstGeom>
        </p:spPr>
      </p:pic>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48740" y="114300"/>
            <a:ext cx="15590520" cy="1858804"/>
          </a:xfrm>
          <a:prstGeom prst="rect">
            <a:avLst/>
          </a:prstGeom>
        </p:spPr>
        <p:txBody>
          <a:bodyPr lIns="0" tIns="0" rIns="0" bIns="0" rtlCol="0" anchor="t">
            <a:spAutoFit/>
          </a:bodyPr>
          <a:lstStyle/>
          <a:p>
            <a:pPr algn="ctr">
              <a:lnSpc>
                <a:spcPts val="7128"/>
              </a:lnSpc>
            </a:pPr>
            <a:r>
              <a:rPr lang="en-US" sz="6000" b="1" dirty="0">
                <a:solidFill>
                  <a:srgbClr val="003961"/>
                </a:solidFill>
                <a:latin typeface="+mj-lt"/>
              </a:rPr>
              <a:t>Use Case Diagram</a:t>
            </a:r>
          </a:p>
          <a:p>
            <a:pPr algn="l">
              <a:lnSpc>
                <a:spcPts val="7128"/>
              </a:lnSpc>
            </a:pPr>
            <a:endParaRPr lang="en-US" sz="6600" dirty="0">
              <a:solidFill>
                <a:srgbClr val="F4F6FC"/>
              </a:solidFill>
              <a:latin typeface="Arimo"/>
            </a:endParaRPr>
          </a:p>
        </p:txBody>
      </p:sp>
      <p:sp>
        <p:nvSpPr>
          <p:cNvPr id="3" name="Freeform 3"/>
          <p:cNvSpPr/>
          <p:nvPr/>
        </p:nvSpPr>
        <p:spPr>
          <a:xfrm>
            <a:off x="4876800" y="2247900"/>
            <a:ext cx="9289702" cy="6527007"/>
          </a:xfrm>
          <a:custGeom>
            <a:avLst/>
            <a:gdLst/>
            <a:ahLst/>
            <a:cxnLst/>
            <a:rect l="l" t="t" r="r" b="b"/>
            <a:pathLst>
              <a:path w="9289702" h="6527007">
                <a:moveTo>
                  <a:pt x="0" y="0"/>
                </a:moveTo>
                <a:lnTo>
                  <a:pt x="9289702" y="0"/>
                </a:lnTo>
                <a:lnTo>
                  <a:pt x="9289702" y="6527006"/>
                </a:lnTo>
                <a:lnTo>
                  <a:pt x="0" y="6527006"/>
                </a:lnTo>
                <a:lnTo>
                  <a:pt x="0" y="0"/>
                </a:lnTo>
                <a:close/>
              </a:path>
            </a:pathLst>
          </a:custGeom>
          <a:blipFill>
            <a:blip r:embed="rId2"/>
            <a:stretch>
              <a:fillRect/>
            </a:stretch>
          </a:blipFill>
        </p:spPr>
        <p:txBody>
          <a:bodyPr/>
          <a:lstStyle/>
          <a:p>
            <a:endParaRPr lang="en-US"/>
          </a:p>
        </p:txBody>
      </p:sp>
      <p:pic>
        <p:nvPicPr>
          <p:cNvPr id="4" name="Picture 3" descr="A yellow line with blue text&#10;&#10;Description automatically generated">
            <a:extLst>
              <a:ext uri="{FF2B5EF4-FFF2-40B4-BE49-F238E27FC236}">
                <a16:creationId xmlns:a16="http://schemas.microsoft.com/office/drawing/2014/main" id="{930ED0E2-C6C7-10C2-C948-08CBE61323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05835" y="6591300"/>
            <a:ext cx="4762500" cy="5438468"/>
          </a:xfrm>
          <a:prstGeom prst="rect">
            <a:avLst/>
          </a:prstGeom>
        </p:spPr>
      </p:pic>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48740" y="0"/>
            <a:ext cx="15590520" cy="1858804"/>
          </a:xfrm>
          <a:prstGeom prst="rect">
            <a:avLst/>
          </a:prstGeom>
        </p:spPr>
        <p:txBody>
          <a:bodyPr lIns="0" tIns="0" rIns="0" bIns="0" rtlCol="0" anchor="t">
            <a:spAutoFit/>
          </a:bodyPr>
          <a:lstStyle/>
          <a:p>
            <a:pPr algn="ctr">
              <a:lnSpc>
                <a:spcPts val="7128"/>
              </a:lnSpc>
            </a:pPr>
            <a:r>
              <a:rPr lang="en-US" sz="6000" b="1" dirty="0">
                <a:solidFill>
                  <a:srgbClr val="003961"/>
                </a:solidFill>
                <a:latin typeface="+mj-lt"/>
              </a:rPr>
              <a:t>Use Case Diagram</a:t>
            </a:r>
          </a:p>
          <a:p>
            <a:pPr algn="l">
              <a:lnSpc>
                <a:spcPts val="7128"/>
              </a:lnSpc>
            </a:pPr>
            <a:endParaRPr lang="en-US" sz="6600" dirty="0">
              <a:solidFill>
                <a:srgbClr val="F4F6FC"/>
              </a:solidFill>
              <a:latin typeface="Arimo"/>
            </a:endParaRPr>
          </a:p>
        </p:txBody>
      </p:sp>
      <p:sp>
        <p:nvSpPr>
          <p:cNvPr id="3" name="Freeform 3"/>
          <p:cNvSpPr/>
          <p:nvPr/>
        </p:nvSpPr>
        <p:spPr>
          <a:xfrm>
            <a:off x="4343400" y="2171700"/>
            <a:ext cx="13182600" cy="6527007"/>
          </a:xfrm>
          <a:custGeom>
            <a:avLst/>
            <a:gdLst/>
            <a:ahLst/>
            <a:cxnLst/>
            <a:rect l="l" t="t" r="r" b="b"/>
            <a:pathLst>
              <a:path w="9226204" h="6527007">
                <a:moveTo>
                  <a:pt x="0" y="0"/>
                </a:moveTo>
                <a:lnTo>
                  <a:pt x="9226205" y="0"/>
                </a:lnTo>
                <a:lnTo>
                  <a:pt x="9226205" y="6527007"/>
                </a:lnTo>
                <a:lnTo>
                  <a:pt x="0" y="6527007"/>
                </a:lnTo>
                <a:lnTo>
                  <a:pt x="0" y="0"/>
                </a:lnTo>
                <a:close/>
              </a:path>
            </a:pathLst>
          </a:custGeom>
          <a:blipFill>
            <a:blip r:embed="rId2"/>
            <a:stretch>
              <a:fillRect/>
            </a:stretch>
          </a:blipFill>
        </p:spPr>
        <p:txBody>
          <a:bodyPr/>
          <a:lstStyle/>
          <a:p>
            <a:endParaRPr lang="en-US" dirty="0"/>
          </a:p>
        </p:txBody>
      </p:sp>
      <p:pic>
        <p:nvPicPr>
          <p:cNvPr id="4" name="Picture 3" descr="A yellow line with blue text&#10;&#10;Description automatically generated">
            <a:extLst>
              <a:ext uri="{FF2B5EF4-FFF2-40B4-BE49-F238E27FC236}">
                <a16:creationId xmlns:a16="http://schemas.microsoft.com/office/drawing/2014/main" id="{5E2DB92D-7BCE-EE04-23DC-767B31FE6D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25500" y="6515100"/>
            <a:ext cx="4762500" cy="5438468"/>
          </a:xfrm>
          <a:prstGeom prst="rect">
            <a:avLst/>
          </a:prstGeom>
        </p:spPr>
      </p:pic>
    </p:spTree>
  </p:cSld>
  <p:clrMapOvr>
    <a:masterClrMapping/>
  </p:clrMapOvr>
  <p:transition spd="slow">
    <p:push dir="u"/>
  </p:transition>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606</TotalTime>
  <Words>612</Words>
  <Application>Microsoft Office PowerPoint</Application>
  <PresentationFormat>Custom</PresentationFormat>
  <Paragraphs>103</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Arimo</vt:lpstr>
      <vt:lpstr>Horizon</vt:lpstr>
      <vt:lpstr>Times New Roman Bold</vt:lpstr>
      <vt:lpstr>Aptos Display</vt:lpstr>
      <vt:lpstr>Calibri</vt:lpstr>
      <vt:lpstr>Arial</vt:lpstr>
      <vt:lpstr>HK Grotesk Bold</vt:lpstr>
      <vt:lpstr>Aptos</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Empower Low-Budget Travelers: Provide a one-stop platform with tour guides, house rentals, car rentals, and camera rentals, enhancing their trip satisfaction and enjoyment. 2. Increase Travel Accessibility: Make travel experiences more appealing and</dc:title>
  <dc:creator>En Ebrahiem</dc:creator>
  <cp:lastModifiedBy>Ebrahim Mohamed Abdelmagied Zaki</cp:lastModifiedBy>
  <cp:revision>17</cp:revision>
  <dcterms:created xsi:type="dcterms:W3CDTF">2006-08-16T00:00:00Z</dcterms:created>
  <dcterms:modified xsi:type="dcterms:W3CDTF">2024-05-22T13:23:58Z</dcterms:modified>
  <dc:identifier>DAGE1G3DoB0</dc:identifier>
</cp:coreProperties>
</file>