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aleway"/>
      <p:regular r:id="rId34"/>
      <p:bold r:id="rId35"/>
      <p:italic r:id="rId36"/>
      <p:boldItalic r:id="rId37"/>
    </p:embeddedFont>
    <p:embeddedFont>
      <p:font typeface="Lato"/>
      <p:regular r:id="rId38"/>
      <p:bold r:id="rId39"/>
      <p:italic r:id="rId40"/>
      <p:boldItalic r:id="rId41"/>
    </p:embeddedFont>
    <p:embeddedFont>
      <p:font typeface="Cambria Math"/>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3" roundtripDataSignature="AMtx7mhh3N7//XyhQITnJomwnZQ4Uc6+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2" Type="http://schemas.openxmlformats.org/officeDocument/2006/relationships/font" Target="fonts/CambriaMath-regular.fntdata"/><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bold.fntdata"/><Relationship Id="rId12" Type="http://schemas.openxmlformats.org/officeDocument/2006/relationships/slide" Target="slides/slide7.xml"/><Relationship Id="rId34" Type="http://schemas.openxmlformats.org/officeDocument/2006/relationships/font" Target="fonts/Raleway-regular.fntdata"/><Relationship Id="rId15" Type="http://schemas.openxmlformats.org/officeDocument/2006/relationships/slide" Target="slides/slide10.xml"/><Relationship Id="rId37" Type="http://schemas.openxmlformats.org/officeDocument/2006/relationships/font" Target="fonts/Raleway-boldItalic.fntdata"/><Relationship Id="rId14" Type="http://schemas.openxmlformats.org/officeDocument/2006/relationships/slide" Target="slides/slide9.xml"/><Relationship Id="rId36" Type="http://schemas.openxmlformats.org/officeDocument/2006/relationships/font" Target="fonts/Raleway-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just">
              <a:lnSpc>
                <a:spcPct val="95833"/>
              </a:lnSpc>
              <a:spcBef>
                <a:spcPts val="0"/>
              </a:spcBef>
              <a:spcAft>
                <a:spcPts val="0"/>
              </a:spcAft>
              <a:buSzPts val="1100"/>
              <a:buChar char="-"/>
            </a:pPr>
            <a:r>
              <a:rPr lang="it" sz="1000">
                <a:solidFill>
                  <a:schemeClr val="dk1"/>
                </a:solidFill>
                <a:latin typeface="Calibri"/>
                <a:ea typeface="Calibri"/>
                <a:cs typeface="Calibri"/>
                <a:sym typeface="Calibri"/>
              </a:rPr>
              <a:t>Mahalanobis distance is the measure of the distance between a point and its distribution [6]. It differs from Euclidean distance by taking into account the correlations of the dataset</a:t>
            </a:r>
            <a:endParaRPr sz="1000">
              <a:solidFill>
                <a:schemeClr val="dk1"/>
              </a:solidFill>
              <a:latin typeface="Calibri"/>
              <a:ea typeface="Calibri"/>
              <a:cs typeface="Calibri"/>
              <a:sym typeface="Calibri"/>
            </a:endParaRPr>
          </a:p>
          <a:p>
            <a:pPr indent="-292100" lvl="0" marL="457200" rtl="0" algn="just">
              <a:lnSpc>
                <a:spcPct val="95833"/>
              </a:lnSpc>
              <a:spcBef>
                <a:spcPts val="20"/>
              </a:spcBef>
              <a:spcAft>
                <a:spcPts val="0"/>
              </a:spcAft>
              <a:buClr>
                <a:schemeClr val="dk1"/>
              </a:buClr>
              <a:buSzPts val="1000"/>
              <a:buFont typeface="Calibri"/>
              <a:buChar char="-"/>
            </a:pPr>
            <a:r>
              <a:rPr lang="it" sz="1000">
                <a:solidFill>
                  <a:schemeClr val="dk1"/>
                </a:solidFill>
                <a:latin typeface="Calibri"/>
                <a:ea typeface="Calibri"/>
                <a:cs typeface="Calibri"/>
                <a:sym typeface="Calibri"/>
              </a:rPr>
              <a:t>it identifies points that are unusual considering the joint distribution, rather than just individual variables.</a:t>
            </a:r>
            <a:endParaRPr sz="1000">
              <a:solidFill>
                <a:schemeClr val="dk1"/>
              </a:solidFill>
              <a:latin typeface="Calibri"/>
              <a:ea typeface="Calibri"/>
              <a:cs typeface="Calibri"/>
              <a:sym typeface="Calibri"/>
            </a:endParaRPr>
          </a:p>
          <a:p>
            <a:pPr indent="-292100" lvl="0" marL="457200" rtl="0" algn="just">
              <a:lnSpc>
                <a:spcPct val="95833"/>
              </a:lnSpc>
              <a:spcBef>
                <a:spcPts val="20"/>
              </a:spcBef>
              <a:spcAft>
                <a:spcPts val="0"/>
              </a:spcAft>
              <a:buClr>
                <a:schemeClr val="dk1"/>
              </a:buClr>
              <a:buSzPts val="1000"/>
              <a:buFont typeface="Calibri"/>
              <a:buChar char="-"/>
            </a:pPr>
            <a:r>
              <a:rPr lang="it" sz="1000">
                <a:solidFill>
                  <a:schemeClr val="dk1"/>
                </a:solidFill>
                <a:latin typeface="Calibri"/>
                <a:ea typeface="Calibri"/>
                <a:cs typeface="Calibri"/>
                <a:sym typeface="Calibri"/>
              </a:rPr>
              <a:t>This algorithm uses a tree structure in which each of the tree nodes represents a decision based on randomly selected features and a value is split between the minimum and maximum values of these selected features</a:t>
            </a:r>
            <a:endParaRPr sz="1000">
              <a:solidFill>
                <a:schemeClr val="dk1"/>
              </a:solidFill>
              <a:latin typeface="Calibri"/>
              <a:ea typeface="Calibri"/>
              <a:cs typeface="Calibri"/>
              <a:sym typeface="Calibri"/>
            </a:endParaRPr>
          </a:p>
          <a:p>
            <a:pPr indent="-292100" lvl="0" marL="457200" rtl="0" algn="just">
              <a:lnSpc>
                <a:spcPct val="95833"/>
              </a:lnSpc>
              <a:spcBef>
                <a:spcPts val="20"/>
              </a:spcBef>
              <a:spcAft>
                <a:spcPts val="20"/>
              </a:spcAft>
              <a:buClr>
                <a:schemeClr val="dk1"/>
              </a:buClr>
              <a:buSzPts val="1000"/>
              <a:buFont typeface="Calibri"/>
              <a:buChar char="-"/>
            </a:pPr>
            <a:r>
              <a:rPr lang="it" sz="1000">
                <a:solidFill>
                  <a:schemeClr val="dk1"/>
                </a:solidFill>
                <a:latin typeface="Calibri"/>
                <a:ea typeface="Calibri"/>
                <a:cs typeface="Calibri"/>
                <a:sym typeface="Calibri"/>
              </a:rPr>
              <a:t>Scores close to 1 indicate anomalies, while scores close to 0 indicate normal points.</a:t>
            </a:r>
            <a:endParaRPr sz="10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350" lvl="0" marL="6350" rtl="0" algn="just">
              <a:lnSpc>
                <a:spcPct val="95833"/>
              </a:lnSpc>
              <a:spcBef>
                <a:spcPts val="0"/>
              </a:spcBef>
              <a:spcAft>
                <a:spcPts val="0"/>
              </a:spcAft>
              <a:buClr>
                <a:schemeClr val="dk1"/>
              </a:buClr>
              <a:buSzPts val="1100"/>
              <a:buFont typeface="Arial"/>
              <a:buNone/>
            </a:pPr>
            <a:r>
              <a:rPr lang="it" sz="1000">
                <a:solidFill>
                  <a:schemeClr val="dk1"/>
                </a:solidFill>
                <a:latin typeface="Calibri"/>
                <a:ea typeface="Calibri"/>
                <a:cs typeface="Calibri"/>
                <a:sym typeface="Calibri"/>
              </a:rPr>
              <a:t>Local Outlier Factor is one of the density-based outlier detections that overcomes some drawbacks of the other distance approaches. LOF measures the density of a point and compares this density to the densities of its neighbors which makes this algorithm able to detect the outliers in a density diverse dataset. LOF algorithm goes as follows:</a:t>
            </a:r>
            <a:endParaRPr sz="1000">
              <a:solidFill>
                <a:schemeClr val="dk1"/>
              </a:solidFill>
              <a:latin typeface="Calibri"/>
              <a:ea typeface="Calibri"/>
              <a:cs typeface="Calibri"/>
              <a:sym typeface="Calibri"/>
            </a:endParaRPr>
          </a:p>
          <a:p>
            <a:pPr indent="0" lvl="0" marL="0" rtl="0" algn="l">
              <a:lnSpc>
                <a:spcPct val="100000"/>
              </a:lnSpc>
              <a:spcBef>
                <a:spcPts val="2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Two major types of clustering, partitioning clustering and hierarchical clustering. Partitioning is based on </a:t>
            </a:r>
            <a:r>
              <a:rPr lang="it"/>
              <a:t>dividing</a:t>
            </a:r>
            <a:r>
              <a:rPr lang="it"/>
              <a:t> the data into non-overlapping clusters like K-means and DBScan. </a:t>
            </a:r>
            <a:br>
              <a:rPr lang="it"/>
            </a:br>
            <a:br>
              <a:rPr lang="it"/>
            </a:br>
            <a:r>
              <a:rPr lang="it"/>
              <a:t>In hierarchical clustering any number of cluster can be acheved by cutting the dendrigram tree at cettain distances.</a:t>
            </a:r>
            <a:br>
              <a:rPr lang="it"/>
            </a:br>
            <a:br>
              <a:rPr lang="it"/>
            </a:br>
            <a:r>
              <a:rPr lang="it"/>
              <a:t>Two types: </a:t>
            </a:r>
            <a:r>
              <a:rPr lang="it" sz="1000">
                <a:solidFill>
                  <a:schemeClr val="dk1"/>
                </a:solidFill>
                <a:latin typeface="Calibri"/>
                <a:ea typeface="Calibri"/>
                <a:cs typeface="Calibri"/>
                <a:sym typeface="Calibri"/>
              </a:rPr>
              <a:t>Hierarchical clustering itself is divided into two types: Agglomerative and Divisive clustering. In Divisive clustering, we keep splitting until each cluster contains a single point or we reach a certain number of clusters. Onthe other hand, Agglomerative clustering, which we have used in our paper, starts with each point as a cluster and keeps merging the closest pair of clusters until there is one single cluster or a certain number of clusters left. One of the most important things to consider while performing agglomerative clustering is the linkage method, as the results differ completely depending on the linkage method used whether it is </a:t>
            </a:r>
            <a:r>
              <a:rPr b="1" lang="it" sz="1000">
                <a:solidFill>
                  <a:schemeClr val="dk1"/>
                </a:solidFill>
                <a:latin typeface="Calibri"/>
                <a:ea typeface="Calibri"/>
                <a:cs typeface="Calibri"/>
                <a:sym typeface="Calibri"/>
              </a:rPr>
              <a:t>single</a:t>
            </a:r>
            <a:r>
              <a:rPr lang="it" sz="1000">
                <a:solidFill>
                  <a:schemeClr val="dk1"/>
                </a:solidFill>
                <a:latin typeface="Calibri"/>
                <a:ea typeface="Calibri"/>
                <a:cs typeface="Calibri"/>
                <a:sym typeface="Calibri"/>
              </a:rPr>
              <a:t>, </a:t>
            </a:r>
            <a:r>
              <a:rPr b="1" lang="it" sz="1000">
                <a:solidFill>
                  <a:schemeClr val="dk1"/>
                </a:solidFill>
                <a:latin typeface="Calibri"/>
                <a:ea typeface="Calibri"/>
                <a:cs typeface="Calibri"/>
                <a:sym typeface="Calibri"/>
              </a:rPr>
              <a:t>complete, average, centroid, ward, or median. </a:t>
            </a:r>
            <a:r>
              <a:rPr lang="it" sz="1000">
                <a:solidFill>
                  <a:schemeClr val="dk1"/>
                </a:solidFill>
                <a:latin typeface="Calibri"/>
                <a:ea typeface="Calibri"/>
                <a:cs typeface="Calibri"/>
                <a:sym typeface="Calibri"/>
              </a:rPr>
              <a:t>The differences between those linkage types are as follows:</a:t>
            </a:r>
            <a:br>
              <a:rPr lang="it" sz="1000">
                <a:solidFill>
                  <a:schemeClr val="dk1"/>
                </a:solidFill>
                <a:latin typeface="Calibri"/>
                <a:ea typeface="Calibri"/>
                <a:cs typeface="Calibri"/>
                <a:sym typeface="Calibri"/>
              </a:rPr>
            </a:br>
            <a:endParaRPr sz="1000">
              <a:solidFill>
                <a:schemeClr val="dk1"/>
              </a:solidFill>
              <a:latin typeface="Calibri"/>
              <a:ea typeface="Calibri"/>
              <a:cs typeface="Calibri"/>
              <a:sym typeface="Calibri"/>
            </a:endParaRPr>
          </a:p>
          <a:p>
            <a:pPr indent="-292100" lvl="0" marL="457200" rtl="0" algn="l">
              <a:lnSpc>
                <a:spcPct val="107916"/>
              </a:lnSpc>
              <a:spcBef>
                <a:spcPts val="0"/>
              </a:spcBef>
              <a:spcAft>
                <a:spcPts val="0"/>
              </a:spcAft>
              <a:buClr>
                <a:schemeClr val="dk1"/>
              </a:buClr>
              <a:buSzPts val="1000"/>
              <a:buFont typeface="Aptos"/>
              <a:buChar char="●"/>
            </a:pPr>
            <a:r>
              <a:rPr b="1" lang="it" sz="1000">
                <a:solidFill>
                  <a:schemeClr val="dk1"/>
                </a:solidFill>
                <a:latin typeface="Aptos"/>
                <a:ea typeface="Aptos"/>
                <a:cs typeface="Aptos"/>
                <a:sym typeface="Aptos"/>
              </a:rPr>
              <a:t>Single or minimum</a:t>
            </a:r>
            <a:r>
              <a:rPr lang="it" sz="1000">
                <a:solidFill>
                  <a:schemeClr val="dk1"/>
                </a:solidFill>
                <a:latin typeface="Aptos"/>
                <a:ea typeface="Aptos"/>
                <a:cs typeface="Aptos"/>
                <a:sym typeface="Aptos"/>
              </a:rPr>
              <a:t>: Measures the distance between the closest pair of points between two clusters.</a:t>
            </a:r>
            <a:endParaRPr sz="1000">
              <a:solidFill>
                <a:schemeClr val="dk1"/>
              </a:solidFill>
              <a:latin typeface="Aptos"/>
              <a:ea typeface="Aptos"/>
              <a:cs typeface="Aptos"/>
              <a:sym typeface="Aptos"/>
            </a:endParaRPr>
          </a:p>
          <a:p>
            <a:pPr indent="-292100" lvl="0" marL="457200" rtl="0" algn="l">
              <a:lnSpc>
                <a:spcPct val="107916"/>
              </a:lnSpc>
              <a:spcBef>
                <a:spcPts val="0"/>
              </a:spcBef>
              <a:spcAft>
                <a:spcPts val="0"/>
              </a:spcAft>
              <a:buClr>
                <a:schemeClr val="dk1"/>
              </a:buClr>
              <a:buSzPts val="1000"/>
              <a:buFont typeface="Aptos"/>
              <a:buChar char="●"/>
            </a:pPr>
            <a:r>
              <a:rPr b="1" lang="it" sz="1000">
                <a:solidFill>
                  <a:schemeClr val="dk1"/>
                </a:solidFill>
                <a:latin typeface="Aptos"/>
                <a:ea typeface="Aptos"/>
                <a:cs typeface="Aptos"/>
                <a:sym typeface="Aptos"/>
              </a:rPr>
              <a:t>Complete or maximum</a:t>
            </a:r>
            <a:r>
              <a:rPr lang="it" sz="1000">
                <a:solidFill>
                  <a:schemeClr val="dk1"/>
                </a:solidFill>
                <a:latin typeface="Aptos"/>
                <a:ea typeface="Aptos"/>
                <a:cs typeface="Aptos"/>
                <a:sym typeface="Aptos"/>
              </a:rPr>
              <a:t>: Measures the greatest distance between a pair of points between two clusters.</a:t>
            </a:r>
            <a:endParaRPr sz="1000">
              <a:solidFill>
                <a:schemeClr val="dk1"/>
              </a:solidFill>
              <a:latin typeface="Aptos"/>
              <a:ea typeface="Aptos"/>
              <a:cs typeface="Aptos"/>
              <a:sym typeface="Aptos"/>
            </a:endParaRPr>
          </a:p>
          <a:p>
            <a:pPr indent="-292100" lvl="0" marL="457200" rtl="0" algn="l">
              <a:lnSpc>
                <a:spcPct val="107916"/>
              </a:lnSpc>
              <a:spcBef>
                <a:spcPts val="0"/>
              </a:spcBef>
              <a:spcAft>
                <a:spcPts val="0"/>
              </a:spcAft>
              <a:buClr>
                <a:schemeClr val="dk1"/>
              </a:buClr>
              <a:buSzPts val="1000"/>
              <a:buFont typeface="Aptos"/>
              <a:buChar char="●"/>
            </a:pPr>
            <a:r>
              <a:rPr b="1" lang="it" sz="1000">
                <a:solidFill>
                  <a:schemeClr val="dk1"/>
                </a:solidFill>
                <a:latin typeface="Aptos"/>
                <a:ea typeface="Aptos"/>
                <a:cs typeface="Aptos"/>
                <a:sym typeface="Aptos"/>
              </a:rPr>
              <a:t>Average</a:t>
            </a:r>
            <a:r>
              <a:rPr lang="it" sz="1000">
                <a:solidFill>
                  <a:schemeClr val="dk1"/>
                </a:solidFill>
                <a:latin typeface="Aptos"/>
                <a:ea typeface="Aptos"/>
                <a:cs typeface="Aptos"/>
                <a:sym typeface="Aptos"/>
              </a:rPr>
              <a:t>: Measures the average distance between all pairs of points, one in each cluster.</a:t>
            </a:r>
            <a:endParaRPr sz="1000">
              <a:solidFill>
                <a:schemeClr val="dk1"/>
              </a:solidFill>
              <a:latin typeface="Aptos"/>
              <a:ea typeface="Aptos"/>
              <a:cs typeface="Aptos"/>
              <a:sym typeface="Aptos"/>
            </a:endParaRPr>
          </a:p>
          <a:p>
            <a:pPr indent="-292100" lvl="0" marL="457200" rtl="0" algn="l">
              <a:lnSpc>
                <a:spcPct val="107916"/>
              </a:lnSpc>
              <a:spcBef>
                <a:spcPts val="0"/>
              </a:spcBef>
              <a:spcAft>
                <a:spcPts val="0"/>
              </a:spcAft>
              <a:buClr>
                <a:schemeClr val="dk1"/>
              </a:buClr>
              <a:buSzPts val="1000"/>
              <a:buFont typeface="Aptos"/>
              <a:buChar char="●"/>
            </a:pPr>
            <a:r>
              <a:rPr b="1" lang="it" sz="1000">
                <a:solidFill>
                  <a:schemeClr val="dk1"/>
                </a:solidFill>
                <a:latin typeface="Aptos"/>
                <a:ea typeface="Aptos"/>
                <a:cs typeface="Aptos"/>
                <a:sym typeface="Aptos"/>
              </a:rPr>
              <a:t>Centroid</a:t>
            </a:r>
            <a:r>
              <a:rPr lang="it" sz="1000">
                <a:solidFill>
                  <a:schemeClr val="dk1"/>
                </a:solidFill>
                <a:latin typeface="Aptos"/>
                <a:ea typeface="Aptos"/>
                <a:cs typeface="Aptos"/>
                <a:sym typeface="Aptos"/>
              </a:rPr>
              <a:t>: Measures the distance between the centroids of the clusters.</a:t>
            </a:r>
            <a:endParaRPr sz="1000">
              <a:solidFill>
                <a:schemeClr val="dk1"/>
              </a:solidFill>
              <a:latin typeface="Aptos"/>
              <a:ea typeface="Aptos"/>
              <a:cs typeface="Aptos"/>
              <a:sym typeface="Aptos"/>
            </a:endParaRPr>
          </a:p>
          <a:p>
            <a:pPr indent="-292100" lvl="0" marL="457200" rtl="0" algn="l">
              <a:lnSpc>
                <a:spcPct val="107916"/>
              </a:lnSpc>
              <a:spcBef>
                <a:spcPts val="0"/>
              </a:spcBef>
              <a:spcAft>
                <a:spcPts val="0"/>
              </a:spcAft>
              <a:buClr>
                <a:schemeClr val="dk1"/>
              </a:buClr>
              <a:buSzPts val="1000"/>
              <a:buFont typeface="Aptos"/>
              <a:buChar char="●"/>
            </a:pPr>
            <a:r>
              <a:rPr b="1" lang="it" sz="1000">
                <a:solidFill>
                  <a:schemeClr val="dk1"/>
                </a:solidFill>
                <a:latin typeface="Aptos"/>
                <a:ea typeface="Aptos"/>
                <a:cs typeface="Aptos"/>
                <a:sym typeface="Aptos"/>
              </a:rPr>
              <a:t>Ward</a:t>
            </a:r>
            <a:r>
              <a:rPr lang="it" sz="1000">
                <a:solidFill>
                  <a:schemeClr val="dk1"/>
                </a:solidFill>
                <a:latin typeface="Aptos"/>
                <a:ea typeface="Aptos"/>
                <a:cs typeface="Aptos"/>
                <a:sym typeface="Aptos"/>
              </a:rPr>
              <a:t>: Measures the increase in the total within-cluster variance when two clusters are merged.</a:t>
            </a:r>
            <a:endParaRPr sz="1000">
              <a:solidFill>
                <a:schemeClr val="dk1"/>
              </a:solidFill>
              <a:latin typeface="Aptos"/>
              <a:ea typeface="Aptos"/>
              <a:cs typeface="Aptos"/>
              <a:sym typeface="Aptos"/>
            </a:endParaRPr>
          </a:p>
          <a:p>
            <a:pPr indent="-292100" lvl="0" marL="457200" rtl="0" algn="l">
              <a:lnSpc>
                <a:spcPct val="107916"/>
              </a:lnSpc>
              <a:spcBef>
                <a:spcPts val="0"/>
              </a:spcBef>
              <a:spcAft>
                <a:spcPts val="0"/>
              </a:spcAft>
              <a:buClr>
                <a:schemeClr val="dk1"/>
              </a:buClr>
              <a:buSzPts val="1000"/>
              <a:buFont typeface="Aptos"/>
              <a:buChar char="●"/>
            </a:pPr>
            <a:r>
              <a:rPr b="1" lang="it" sz="1000">
                <a:solidFill>
                  <a:schemeClr val="dk1"/>
                </a:solidFill>
                <a:latin typeface="Aptos"/>
                <a:ea typeface="Aptos"/>
                <a:cs typeface="Aptos"/>
                <a:sym typeface="Aptos"/>
              </a:rPr>
              <a:t>Median</a:t>
            </a:r>
            <a:r>
              <a:rPr lang="it" sz="1000">
                <a:solidFill>
                  <a:schemeClr val="dk1"/>
                </a:solidFill>
                <a:latin typeface="Aptos"/>
                <a:ea typeface="Aptos"/>
                <a:cs typeface="Aptos"/>
                <a:sym typeface="Aptos"/>
              </a:rPr>
              <a:t>: Measures the distance between the median points of clusters.</a:t>
            </a:r>
            <a:endParaRPr sz="1000">
              <a:solidFill>
                <a:schemeClr val="dk1"/>
              </a:solidFill>
              <a:latin typeface="Aptos"/>
              <a:ea typeface="Aptos"/>
              <a:cs typeface="Aptos"/>
              <a:sym typeface="Aptos"/>
            </a:endParaRPr>
          </a:p>
          <a:p>
            <a:pPr indent="-6350" lvl="0" marL="6350" rtl="0" algn="just">
              <a:lnSpc>
                <a:spcPct val="95833"/>
              </a:lnSpc>
              <a:spcBef>
                <a:spcPts val="800"/>
              </a:spcBef>
              <a:spcAft>
                <a:spcPts val="0"/>
              </a:spcAft>
              <a:buNone/>
            </a:pPr>
            <a:r>
              <a:rPr lang="it" sz="1000">
                <a:solidFill>
                  <a:schemeClr val="dk1"/>
                </a:solidFill>
                <a:latin typeface="Calibri"/>
                <a:ea typeface="Calibri"/>
                <a:cs typeface="Calibri"/>
                <a:sym typeface="Calibri"/>
              </a:rPr>
              <a:t>After comparing different types of linkage, we chose the Ward as it has the best results in clustering such diverse data. We cut the forest at a distance = 39 so we could get a decent number of clusters after analyzing the dendrogram which was 11 clusters.  However, this method fails to capture all the outliers accurately despite achieving a very good silhouette score which was 0.438.</a:t>
            </a:r>
            <a:endParaRPr sz="1000">
              <a:solidFill>
                <a:schemeClr val="dk1"/>
              </a:solidFill>
              <a:latin typeface="Calibri"/>
              <a:ea typeface="Calibri"/>
              <a:cs typeface="Calibri"/>
              <a:sym typeface="Calibri"/>
            </a:endParaRPr>
          </a:p>
          <a:p>
            <a:pPr indent="0" lvl="0" marL="0" rtl="0" algn="l">
              <a:lnSpc>
                <a:spcPct val="107916"/>
              </a:lnSpc>
              <a:spcBef>
                <a:spcPts val="20"/>
              </a:spcBef>
              <a:spcAft>
                <a:spcPts val="0"/>
              </a:spcAft>
              <a:buNone/>
            </a:pPr>
            <a:r>
              <a:t/>
            </a:r>
            <a:endParaRPr sz="1000">
              <a:solidFill>
                <a:schemeClr val="dk1"/>
              </a:solidFill>
              <a:latin typeface="Aptos"/>
              <a:ea typeface="Aptos"/>
              <a:cs typeface="Aptos"/>
              <a:sym typeface="Aptos"/>
            </a:endParaRPr>
          </a:p>
          <a:p>
            <a:pPr indent="0" lvl="0" marL="0" rtl="0" algn="l">
              <a:lnSpc>
                <a:spcPct val="107916"/>
              </a:lnSpc>
              <a:spcBef>
                <a:spcPts val="800"/>
              </a:spcBef>
              <a:spcAft>
                <a:spcPts val="0"/>
              </a:spcAft>
              <a:buNone/>
            </a:pPr>
            <a:r>
              <a:t/>
            </a:r>
            <a:endParaRPr sz="1000">
              <a:solidFill>
                <a:schemeClr val="dk1"/>
              </a:solidFill>
              <a:latin typeface="Aptos"/>
              <a:ea typeface="Aptos"/>
              <a:cs typeface="Aptos"/>
              <a:sym typeface="Aptos"/>
            </a:endParaRPr>
          </a:p>
          <a:p>
            <a:pPr indent="-6350" lvl="0" marL="6350" rtl="0" algn="just">
              <a:lnSpc>
                <a:spcPct val="95833"/>
              </a:lnSpc>
              <a:spcBef>
                <a:spcPts val="800"/>
              </a:spcBef>
              <a:spcAft>
                <a:spcPts val="0"/>
              </a:spcAft>
              <a:buClr>
                <a:schemeClr val="dk1"/>
              </a:buClr>
              <a:buSzPts val="1100"/>
              <a:buFont typeface="Arial"/>
              <a:buNone/>
            </a:pPr>
            <a:r>
              <a:rPr lang="it" sz="1000">
                <a:solidFill>
                  <a:schemeClr val="dk1"/>
                </a:solidFill>
                <a:latin typeface="Calibri"/>
                <a:ea typeface="Calibri"/>
                <a:cs typeface="Calibri"/>
                <a:sym typeface="Calibri"/>
              </a:rPr>
              <a:t>A Variational Autoencoder (VAE) belongs to the family of autoencoders, which are neural networks designed to learn efficient representations of data, typically for dimensionality reduction and feature learning. The VAE works as follows:</a:t>
            </a:r>
            <a:endParaRPr sz="1000">
              <a:solidFill>
                <a:schemeClr val="dk1"/>
              </a:solidFill>
              <a:latin typeface="Calibri"/>
              <a:ea typeface="Calibri"/>
              <a:cs typeface="Calibri"/>
              <a:sym typeface="Calibri"/>
            </a:endParaRPr>
          </a:p>
          <a:p>
            <a:pPr indent="0" lvl="0" marL="0" rtl="0" algn="l">
              <a:lnSpc>
                <a:spcPct val="107916"/>
              </a:lnSpc>
              <a:spcBef>
                <a:spcPts val="20"/>
              </a:spcBef>
              <a:spcAft>
                <a:spcPts val="800"/>
              </a:spcAft>
              <a:buNone/>
            </a:pPr>
            <a:r>
              <a:t/>
            </a:r>
            <a:endParaRPr sz="1000">
              <a:solidFill>
                <a:schemeClr val="dk1"/>
              </a:solidFill>
              <a:latin typeface="Aptos"/>
              <a:ea typeface="Aptos"/>
              <a:cs typeface="Aptos"/>
              <a:sym typeface="Apto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350" lvl="0" marL="6350" rtl="0" algn="just">
              <a:lnSpc>
                <a:spcPct val="95833"/>
              </a:lnSpc>
              <a:spcBef>
                <a:spcPts val="0"/>
              </a:spcBef>
              <a:spcAft>
                <a:spcPts val="0"/>
              </a:spcAft>
              <a:buSzPts val="1100"/>
              <a:buNone/>
            </a:pPr>
            <a:r>
              <a:t/>
            </a:r>
            <a:endParaRPr sz="1000">
              <a:solidFill>
                <a:schemeClr val="dk1"/>
              </a:solidFill>
              <a:latin typeface="Calibri"/>
              <a:ea typeface="Calibri"/>
              <a:cs typeface="Calibri"/>
              <a:sym typeface="Calibri"/>
            </a:endParaRPr>
          </a:p>
          <a:p>
            <a:pPr indent="-6350" lvl="0" marL="6350" rtl="0" algn="just">
              <a:lnSpc>
                <a:spcPct val="95833"/>
              </a:lnSpc>
              <a:spcBef>
                <a:spcPts val="20"/>
              </a:spcBef>
              <a:spcAft>
                <a:spcPts val="0"/>
              </a:spcAft>
              <a:buSzPts val="1100"/>
              <a:buNone/>
            </a:pPr>
            <a:r>
              <a:rPr lang="it" sz="1000">
                <a:solidFill>
                  <a:schemeClr val="dk1"/>
                </a:solidFill>
                <a:latin typeface="Calibri"/>
                <a:ea typeface="Calibri"/>
                <a:cs typeface="Calibri"/>
                <a:sym typeface="Calibri"/>
              </a:rPr>
              <a:t>After training our model on 50 epochs with 100 batch size while using the MSE (Mean-Squared Error) as the reconstruction error and setting the threshold to be the 99th percentile of the MSE loss, we were able to achieve our most accurate outlier detection algorithm that succeeded in detecting 72 outliers.</a:t>
            </a:r>
            <a:endParaRPr sz="1000">
              <a:solidFill>
                <a:schemeClr val="dk1"/>
              </a:solidFill>
              <a:latin typeface="Calibri"/>
              <a:ea typeface="Calibri"/>
              <a:cs typeface="Calibri"/>
              <a:sym typeface="Calibri"/>
            </a:endParaRPr>
          </a:p>
          <a:p>
            <a:pPr indent="-6350" lvl="0" marL="6350" rtl="0" algn="just">
              <a:lnSpc>
                <a:spcPct val="95833"/>
              </a:lnSpc>
              <a:spcBef>
                <a:spcPts val="20"/>
              </a:spcBef>
              <a:spcAft>
                <a:spcPts val="0"/>
              </a:spcAft>
              <a:buSzPts val="1100"/>
              <a:buNone/>
            </a:pPr>
            <a:r>
              <a:t/>
            </a:r>
            <a:endParaRPr sz="1000">
              <a:solidFill>
                <a:schemeClr val="dk1"/>
              </a:solidFill>
              <a:latin typeface="Calibri"/>
              <a:ea typeface="Calibri"/>
              <a:cs typeface="Calibri"/>
              <a:sym typeface="Calibri"/>
            </a:endParaRPr>
          </a:p>
          <a:p>
            <a:pPr indent="-6350" lvl="0" marL="6350" rtl="0" algn="just">
              <a:lnSpc>
                <a:spcPct val="95833"/>
              </a:lnSpc>
              <a:spcBef>
                <a:spcPts val="20"/>
              </a:spcBef>
              <a:spcAft>
                <a:spcPts val="0"/>
              </a:spcAft>
              <a:buClr>
                <a:schemeClr val="dk1"/>
              </a:buClr>
              <a:buSzPts val="1100"/>
              <a:buFont typeface="Arial"/>
              <a:buNone/>
            </a:pPr>
            <a:br>
              <a:rPr lang="it" sz="1000">
                <a:solidFill>
                  <a:schemeClr val="dk1"/>
                </a:solidFill>
                <a:latin typeface="Calibri"/>
                <a:ea typeface="Calibri"/>
                <a:cs typeface="Calibri"/>
                <a:sym typeface="Calibri"/>
              </a:rPr>
            </a:br>
            <a:endParaRPr sz="1000">
              <a:solidFill>
                <a:schemeClr val="dk1"/>
              </a:solidFill>
              <a:latin typeface="Calibri"/>
              <a:ea typeface="Calibri"/>
              <a:cs typeface="Calibri"/>
              <a:sym typeface="Calibri"/>
            </a:endParaRPr>
          </a:p>
          <a:p>
            <a:pPr indent="0" lvl="0" marL="0" rtl="0" algn="l">
              <a:lnSpc>
                <a:spcPct val="100000"/>
              </a:lnSpc>
              <a:spcBef>
                <a:spcPts val="2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it is very crucial in adjusting the values of columns in a dataset </a:t>
            </a:r>
            <a:endParaRPr/>
          </a:p>
          <a:p>
            <a:pPr indent="0" lvl="0" marL="0" rtl="0" algn="l">
              <a:lnSpc>
                <a:spcPct val="100000"/>
              </a:lnSpc>
              <a:spcBef>
                <a:spcPts val="0"/>
              </a:spcBef>
              <a:spcAft>
                <a:spcPts val="0"/>
              </a:spcAft>
              <a:buSzPts val="1100"/>
              <a:buNone/>
            </a:pPr>
            <a:r>
              <a:rPr lang="it"/>
              <a:t>without distorting differences in the ranges of values or losing information.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Given the nature of our data which is a mixed dataset of binary and continuous attributes, itwas crucial togo throughvariousalgorithmsand techniques thatdealwiththiskindofdataasmanyalgorithmsfailto do so.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3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30"/>
          <p:cNvGrpSpPr/>
          <p:nvPr/>
        </p:nvGrpSpPr>
        <p:grpSpPr>
          <a:xfrm>
            <a:off x="830392" y="1191256"/>
            <a:ext cx="745763" cy="45826"/>
            <a:chOff x="4580561" y="2589004"/>
            <a:chExt cx="1064464" cy="25200"/>
          </a:xfrm>
        </p:grpSpPr>
        <p:sp>
          <p:nvSpPr>
            <p:cNvPr id="12" name="Google Shape;12;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30"/>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30"/>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9"/>
          <p:cNvGrpSpPr/>
          <p:nvPr/>
        </p:nvGrpSpPr>
        <p:grpSpPr>
          <a:xfrm>
            <a:off x="830392" y="4169130"/>
            <a:ext cx="745763" cy="45826"/>
            <a:chOff x="4580561" y="2589004"/>
            <a:chExt cx="1064464" cy="25200"/>
          </a:xfrm>
        </p:grpSpPr>
        <p:sp>
          <p:nvSpPr>
            <p:cNvPr id="75" name="Google Shape;75;p3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9"/>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9"/>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4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1"/>
          <p:cNvGrpSpPr/>
          <p:nvPr/>
        </p:nvGrpSpPr>
        <p:grpSpPr>
          <a:xfrm>
            <a:off x="830392" y="1191256"/>
            <a:ext cx="745763" cy="45826"/>
            <a:chOff x="4580561" y="2589004"/>
            <a:chExt cx="1064464" cy="25200"/>
          </a:xfrm>
        </p:grpSpPr>
        <p:sp>
          <p:nvSpPr>
            <p:cNvPr id="20" name="Google Shape;20;p3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3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32"/>
          <p:cNvGrpSpPr/>
          <p:nvPr/>
        </p:nvGrpSpPr>
        <p:grpSpPr>
          <a:xfrm>
            <a:off x="830392" y="1191256"/>
            <a:ext cx="745763" cy="45826"/>
            <a:chOff x="4580561" y="2589004"/>
            <a:chExt cx="1064464" cy="25200"/>
          </a:xfrm>
        </p:grpSpPr>
        <p:sp>
          <p:nvSpPr>
            <p:cNvPr id="27" name="Google Shape;27;p3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32"/>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3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33"/>
          <p:cNvGrpSpPr/>
          <p:nvPr/>
        </p:nvGrpSpPr>
        <p:grpSpPr>
          <a:xfrm>
            <a:off x="830392" y="1191256"/>
            <a:ext cx="745763" cy="45826"/>
            <a:chOff x="4580561" y="2589004"/>
            <a:chExt cx="1064464" cy="25200"/>
          </a:xfrm>
        </p:grpSpPr>
        <p:sp>
          <p:nvSpPr>
            <p:cNvPr id="34" name="Google Shape;34;p3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33"/>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33"/>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3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34"/>
          <p:cNvGrpSpPr/>
          <p:nvPr/>
        </p:nvGrpSpPr>
        <p:grpSpPr>
          <a:xfrm>
            <a:off x="830392" y="1191256"/>
            <a:ext cx="745763" cy="45826"/>
            <a:chOff x="4580561" y="2589004"/>
            <a:chExt cx="1064464" cy="25200"/>
          </a:xfrm>
        </p:grpSpPr>
        <p:sp>
          <p:nvSpPr>
            <p:cNvPr id="43" name="Google Shape;43;p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34"/>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3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35"/>
          <p:cNvGrpSpPr/>
          <p:nvPr/>
        </p:nvGrpSpPr>
        <p:grpSpPr>
          <a:xfrm>
            <a:off x="830392" y="1191256"/>
            <a:ext cx="745763" cy="45826"/>
            <a:chOff x="4580561" y="2589004"/>
            <a:chExt cx="1064464" cy="25200"/>
          </a:xfrm>
        </p:grpSpPr>
        <p:sp>
          <p:nvSpPr>
            <p:cNvPr id="50" name="Google Shape;50;p3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35"/>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35"/>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36"/>
          <p:cNvGrpSpPr/>
          <p:nvPr/>
        </p:nvGrpSpPr>
        <p:grpSpPr>
          <a:xfrm>
            <a:off x="830392" y="4169130"/>
            <a:ext cx="745763" cy="45826"/>
            <a:chOff x="4580561" y="2589004"/>
            <a:chExt cx="1064464" cy="25200"/>
          </a:xfrm>
        </p:grpSpPr>
        <p:sp>
          <p:nvSpPr>
            <p:cNvPr id="57" name="Google Shape;57;p3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36"/>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37"/>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37"/>
          <p:cNvGrpSpPr/>
          <p:nvPr/>
        </p:nvGrpSpPr>
        <p:grpSpPr>
          <a:xfrm>
            <a:off x="830392" y="1191256"/>
            <a:ext cx="745763" cy="45826"/>
            <a:chOff x="4580561" y="2589004"/>
            <a:chExt cx="1064464" cy="25200"/>
          </a:xfrm>
        </p:grpSpPr>
        <p:sp>
          <p:nvSpPr>
            <p:cNvPr id="64" name="Google Shape;64;p3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37"/>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37"/>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37"/>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38"/>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895400" cy="1850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
              <a:t>Hypothyroidism: An Unsupervised  Approach to Anomaly Detection</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87" name="Google Shape;87;p1"/>
          <p:cNvSpPr txBox="1"/>
          <p:nvPr>
            <p:ph idx="1" type="subTitle"/>
          </p:nvPr>
        </p:nvSpPr>
        <p:spPr>
          <a:xfrm>
            <a:off x="727950" y="3432225"/>
            <a:ext cx="7688100" cy="10671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b="1" lang="it" sz="1405">
                <a:solidFill>
                  <a:srgbClr val="000000"/>
                </a:solidFill>
                <a:latin typeface="Arial"/>
                <a:ea typeface="Arial"/>
                <a:cs typeface="Arial"/>
                <a:sym typeface="Arial"/>
              </a:rPr>
              <a:t>Presenters:</a:t>
            </a:r>
            <a:r>
              <a:rPr lang="it" sz="1405">
                <a:solidFill>
                  <a:srgbClr val="000000"/>
                </a:solidFill>
                <a:latin typeface="Arial"/>
                <a:ea typeface="Arial"/>
                <a:cs typeface="Arial"/>
                <a:sym typeface="Arial"/>
              </a:rPr>
              <a:t> Ahmed ElAlfy, Hero Rfaat Mohammed, Mohammed Faidi</a:t>
            </a:r>
            <a:br>
              <a:rPr lang="it" sz="1405">
                <a:solidFill>
                  <a:srgbClr val="000000"/>
                </a:solidFill>
                <a:latin typeface="Arial"/>
                <a:ea typeface="Arial"/>
                <a:cs typeface="Arial"/>
                <a:sym typeface="Arial"/>
              </a:rPr>
            </a:br>
            <a:endParaRPr sz="1405">
              <a:solidFill>
                <a:srgbClr val="000000"/>
              </a:solidFill>
              <a:latin typeface="Arial"/>
              <a:ea typeface="Arial"/>
              <a:cs typeface="Arial"/>
              <a:sym typeface="Arial"/>
            </a:endParaRPr>
          </a:p>
          <a:p>
            <a:pPr indent="0" lvl="0" marL="0" rtl="0" algn="l">
              <a:lnSpc>
                <a:spcPct val="80000"/>
              </a:lnSpc>
              <a:spcBef>
                <a:spcPts val="0"/>
              </a:spcBef>
              <a:spcAft>
                <a:spcPts val="0"/>
              </a:spcAft>
              <a:buSzPts val="605"/>
              <a:buNone/>
            </a:pPr>
            <a:r>
              <a:rPr b="1" lang="it" sz="1405">
                <a:solidFill>
                  <a:srgbClr val="000000"/>
                </a:solidFill>
                <a:latin typeface="Arial"/>
                <a:ea typeface="Arial"/>
                <a:cs typeface="Arial"/>
                <a:sym typeface="Arial"/>
              </a:rPr>
              <a:t>Affiliation:</a:t>
            </a:r>
            <a:r>
              <a:rPr lang="it" sz="1405">
                <a:solidFill>
                  <a:srgbClr val="000000"/>
                </a:solidFill>
                <a:latin typeface="Arial"/>
                <a:ea typeface="Arial"/>
                <a:cs typeface="Arial"/>
                <a:sym typeface="Arial"/>
              </a:rPr>
              <a:t> MSc AI4ST, University of Milan-Bicocca</a:t>
            </a:r>
            <a:endParaRPr sz="1405">
              <a:solidFill>
                <a:srgbClr val="000000"/>
              </a:solidFill>
              <a:latin typeface="Arial"/>
              <a:ea typeface="Arial"/>
              <a:cs typeface="Arial"/>
              <a:sym typeface="Arial"/>
            </a:endParaRPr>
          </a:p>
          <a:p>
            <a:pPr indent="0" lvl="0" marL="0" rtl="0" algn="l">
              <a:lnSpc>
                <a:spcPct val="80000"/>
              </a:lnSpc>
              <a:spcBef>
                <a:spcPts val="0"/>
              </a:spcBef>
              <a:spcAft>
                <a:spcPts val="0"/>
              </a:spcAft>
              <a:buSzPts val="605"/>
              <a:buNone/>
            </a:pPr>
            <a:r>
              <a:t/>
            </a:r>
            <a:endParaRPr sz="8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
              <a:t>Binary Attributes Analysis</a:t>
            </a:r>
            <a:endParaRPr/>
          </a:p>
        </p:txBody>
      </p:sp>
      <p:sp>
        <p:nvSpPr>
          <p:cNvPr id="142" name="Google Shape;142;p10"/>
          <p:cNvSpPr txBox="1"/>
          <p:nvPr>
            <p:ph idx="1" type="body"/>
          </p:nvPr>
        </p:nvSpPr>
        <p:spPr>
          <a:xfrm>
            <a:off x="729450" y="2078875"/>
            <a:ext cx="4859100" cy="27987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300"/>
              <a:buNone/>
            </a:pPr>
            <a:r>
              <a:rPr b="1" lang="it" sz="1400">
                <a:solidFill>
                  <a:srgbClr val="000000"/>
                </a:solidFill>
                <a:latin typeface="Arial"/>
                <a:ea typeface="Arial"/>
                <a:cs typeface="Arial"/>
                <a:sym typeface="Arial"/>
              </a:rPr>
              <a:t>Mahalanobis Distance:</a:t>
            </a:r>
            <a:r>
              <a:rPr lang="it" sz="1400">
                <a:solidFill>
                  <a:srgbClr val="000000"/>
                </a:solidFill>
                <a:latin typeface="Arial"/>
                <a:ea typeface="Arial"/>
                <a:cs typeface="Arial"/>
                <a:sym typeface="Arial"/>
              </a:rPr>
              <a:t> 90 outliers detected.</a:t>
            </a:r>
            <a:endParaRPr sz="1000">
              <a:solidFill>
                <a:srgbClr val="000000"/>
              </a:solidFill>
              <a:latin typeface="Calibri"/>
              <a:ea typeface="Calibri"/>
              <a:cs typeface="Calibri"/>
              <a:sym typeface="Calibri"/>
            </a:endParaRPr>
          </a:p>
          <a:p>
            <a:pPr indent="0" lvl="0" marL="0" rtl="0" algn="l">
              <a:lnSpc>
                <a:spcPct val="115000"/>
              </a:lnSpc>
              <a:spcBef>
                <a:spcPts val="1200"/>
              </a:spcBef>
              <a:spcAft>
                <a:spcPts val="0"/>
              </a:spcAft>
              <a:buSzPts val="1300"/>
              <a:buNone/>
            </a:pPr>
            <a:r>
              <a:rPr lang="it" sz="1400">
                <a:solidFill>
                  <a:srgbClr val="000000"/>
                </a:solidFill>
                <a:latin typeface="Arial"/>
                <a:ea typeface="Arial"/>
                <a:cs typeface="Arial"/>
                <a:sym typeface="Arial"/>
              </a:rPr>
              <a:t>A measure of distance between a point and its </a:t>
            </a:r>
            <a:r>
              <a:rPr lang="it" sz="1400">
                <a:solidFill>
                  <a:srgbClr val="000000"/>
                </a:solidFill>
                <a:latin typeface="Arial"/>
                <a:ea typeface="Arial"/>
                <a:cs typeface="Arial"/>
                <a:sym typeface="Arial"/>
              </a:rPr>
              <a:t>distributribution by taking into account the correlations.</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b="1" lang="it" sz="1400">
                <a:solidFill>
                  <a:srgbClr val="000000"/>
                </a:solidFill>
                <a:latin typeface="Arial"/>
                <a:ea typeface="Arial"/>
                <a:cs typeface="Arial"/>
                <a:sym typeface="Arial"/>
              </a:rPr>
              <a:t>Isolation Forest:</a:t>
            </a:r>
            <a:r>
              <a:rPr lang="it" sz="1400">
                <a:solidFill>
                  <a:srgbClr val="000000"/>
                </a:solidFill>
                <a:latin typeface="Arial"/>
                <a:ea typeface="Arial"/>
                <a:cs typeface="Arial"/>
                <a:sym typeface="Arial"/>
              </a:rPr>
              <a:t> 36 outliers detected.</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lang="it" sz="1400">
                <a:solidFill>
                  <a:srgbClr val="000000"/>
                </a:solidFill>
                <a:latin typeface="Arial"/>
                <a:ea typeface="Arial"/>
                <a:cs typeface="Arial"/>
                <a:sym typeface="Arial"/>
              </a:rPr>
              <a:t>Build</a:t>
            </a:r>
            <a:r>
              <a:rPr lang="it" sz="1400">
                <a:solidFill>
                  <a:srgbClr val="000000"/>
                </a:solidFill>
                <a:latin typeface="Arial"/>
                <a:ea typeface="Arial"/>
                <a:cs typeface="Arial"/>
                <a:sym typeface="Arial"/>
              </a:rPr>
              <a:t> an ensemble of trees for a given dataset. </a:t>
            </a:r>
            <a:r>
              <a:rPr lang="it" sz="1400">
                <a:solidFill>
                  <a:srgbClr val="000000"/>
                </a:solidFill>
                <a:latin typeface="Arial"/>
                <a:ea typeface="Arial"/>
                <a:cs typeface="Arial"/>
                <a:sym typeface="Arial"/>
              </a:rPr>
              <a:t>Anomalies</a:t>
            </a:r>
            <a:r>
              <a:rPr lang="it" sz="1400">
                <a:solidFill>
                  <a:srgbClr val="000000"/>
                </a:solidFill>
                <a:latin typeface="Arial"/>
                <a:ea typeface="Arial"/>
                <a:cs typeface="Arial"/>
                <a:sym typeface="Arial"/>
              </a:rPr>
              <a:t> are instances with short average path lengths.</a:t>
            </a:r>
            <a:br>
              <a:rPr lang="it" sz="1400">
                <a:solidFill>
                  <a:srgbClr val="000000"/>
                </a:solidFill>
                <a:latin typeface="Arial"/>
                <a:ea typeface="Arial"/>
                <a:cs typeface="Arial"/>
                <a:sym typeface="Arial"/>
              </a:rPr>
            </a:b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lang="it" sz="1400">
                <a:solidFill>
                  <a:srgbClr val="000000"/>
                </a:solidFill>
                <a:latin typeface="Arial"/>
                <a:ea typeface="Arial"/>
                <a:cs typeface="Arial"/>
                <a:sym typeface="Arial"/>
              </a:rPr>
              <a:t>Common outliers between methods: 14.</a:t>
            </a:r>
            <a:endParaRPr sz="14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400"/>
          </a:p>
        </p:txBody>
      </p:sp>
      <p:pic>
        <p:nvPicPr>
          <p:cNvPr id="143" name="Google Shape;143;p10"/>
          <p:cNvPicPr preferRelativeResize="0"/>
          <p:nvPr/>
        </p:nvPicPr>
        <p:blipFill rotWithShape="1">
          <a:blip r:embed="rId3">
            <a:alphaModFix/>
          </a:blip>
          <a:srcRect b="0" l="0" r="0" t="0"/>
          <a:stretch/>
        </p:blipFill>
        <p:spPr>
          <a:xfrm>
            <a:off x="6203575" y="3210375"/>
            <a:ext cx="2378900" cy="932275"/>
          </a:xfrm>
          <a:prstGeom prst="rect">
            <a:avLst/>
          </a:prstGeom>
          <a:noFill/>
          <a:ln>
            <a:noFill/>
          </a:ln>
        </p:spPr>
      </p:pic>
      <p:pic>
        <p:nvPicPr>
          <p:cNvPr id="144" name="Google Shape;144;p10"/>
          <p:cNvPicPr preferRelativeResize="0"/>
          <p:nvPr/>
        </p:nvPicPr>
        <p:blipFill rotWithShape="1">
          <a:blip r:embed="rId4">
            <a:alphaModFix/>
          </a:blip>
          <a:srcRect b="0" l="0" r="0" t="0"/>
          <a:stretch/>
        </p:blipFill>
        <p:spPr>
          <a:xfrm>
            <a:off x="5145456" y="2065976"/>
            <a:ext cx="4039858" cy="932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txBox="1"/>
          <p:nvPr/>
        </p:nvSpPr>
        <p:spPr>
          <a:xfrm>
            <a:off x="2426975" y="863350"/>
            <a:ext cx="4998600" cy="391200"/>
          </a:xfrm>
          <a:prstGeom prst="rect">
            <a:avLst/>
          </a:prstGeom>
          <a:noFill/>
          <a:ln>
            <a:noFill/>
          </a:ln>
        </p:spPr>
        <p:txBody>
          <a:bodyPr anchorCtr="0" anchor="t" bIns="91425" lIns="91425" spcFirstLastPara="1" rIns="91425" wrap="square" tIns="91425">
            <a:spAutoFit/>
          </a:bodyPr>
          <a:lstStyle/>
          <a:p>
            <a:pPr indent="-6350" lvl="0" marL="6350" marR="0" rtl="0" algn="ctr">
              <a:lnSpc>
                <a:spcPct val="95833"/>
              </a:lnSpc>
              <a:spcBef>
                <a:spcPts val="0"/>
              </a:spcBef>
              <a:spcAft>
                <a:spcPts val="20"/>
              </a:spcAft>
              <a:buClr>
                <a:srgbClr val="000000"/>
              </a:buClr>
              <a:buSzPts val="1400"/>
              <a:buFont typeface="Arial"/>
              <a:buNone/>
            </a:pPr>
            <a:r>
              <a:rPr b="0" i="0" lang="it" sz="1400" u="none" cap="none" strike="noStrike">
                <a:solidFill>
                  <a:srgbClr val="000000"/>
                </a:solidFill>
                <a:latin typeface="Calibri"/>
                <a:ea typeface="Calibri"/>
                <a:cs typeface="Calibri"/>
                <a:sym typeface="Calibri"/>
              </a:rPr>
              <a:t>Figure 4. Scatterplot of Mahalanobis Distance for binary data</a:t>
            </a:r>
            <a:endParaRPr b="0" i="0" sz="1400" u="none" cap="none" strike="noStrike">
              <a:solidFill>
                <a:srgbClr val="000000"/>
              </a:solidFill>
              <a:latin typeface="Calibri"/>
              <a:ea typeface="Calibri"/>
              <a:cs typeface="Calibri"/>
              <a:sym typeface="Calibri"/>
            </a:endParaRPr>
          </a:p>
        </p:txBody>
      </p:sp>
      <p:pic>
        <p:nvPicPr>
          <p:cNvPr descr="A green and red dotted line&#10;&#10;Description automatically generated" id="150" name="Google Shape;150;p11"/>
          <p:cNvPicPr preferRelativeResize="0"/>
          <p:nvPr/>
        </p:nvPicPr>
        <p:blipFill rotWithShape="1">
          <a:blip r:embed="rId3">
            <a:alphaModFix/>
          </a:blip>
          <a:srcRect b="0" l="0" r="0" t="0"/>
          <a:stretch/>
        </p:blipFill>
        <p:spPr>
          <a:xfrm>
            <a:off x="1473575" y="1362000"/>
            <a:ext cx="6905411" cy="3781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txBox="1"/>
          <p:nvPr/>
        </p:nvSpPr>
        <p:spPr>
          <a:xfrm>
            <a:off x="2426975" y="863350"/>
            <a:ext cx="4998600" cy="391200"/>
          </a:xfrm>
          <a:prstGeom prst="rect">
            <a:avLst/>
          </a:prstGeom>
          <a:noFill/>
          <a:ln>
            <a:noFill/>
          </a:ln>
        </p:spPr>
        <p:txBody>
          <a:bodyPr anchorCtr="0" anchor="t" bIns="91425" lIns="91425" spcFirstLastPara="1" rIns="91425" wrap="square" tIns="91425">
            <a:spAutoFit/>
          </a:bodyPr>
          <a:lstStyle/>
          <a:p>
            <a:pPr indent="-6350" lvl="0" marL="6350" marR="0" rtl="0" algn="ctr">
              <a:lnSpc>
                <a:spcPct val="95833"/>
              </a:lnSpc>
              <a:spcBef>
                <a:spcPts val="0"/>
              </a:spcBef>
              <a:spcAft>
                <a:spcPts val="20"/>
              </a:spcAft>
              <a:buClr>
                <a:srgbClr val="000000"/>
              </a:buClr>
              <a:buSzPts val="1400"/>
              <a:buFont typeface="Arial"/>
              <a:buNone/>
            </a:pPr>
            <a:r>
              <a:rPr b="0" i="0" lang="it" sz="1400" u="none" cap="none" strike="noStrike">
                <a:solidFill>
                  <a:srgbClr val="000000"/>
                </a:solidFill>
                <a:latin typeface="Calibri"/>
                <a:ea typeface="Calibri"/>
                <a:cs typeface="Calibri"/>
                <a:sym typeface="Calibri"/>
              </a:rPr>
              <a:t>Figure 5. Scatterplot of Isolation Forest for binary data</a:t>
            </a:r>
            <a:endParaRPr b="0" i="0" sz="1400" u="none" cap="none" strike="noStrike">
              <a:solidFill>
                <a:srgbClr val="000000"/>
              </a:solidFill>
              <a:latin typeface="Calibri"/>
              <a:ea typeface="Calibri"/>
              <a:cs typeface="Calibri"/>
              <a:sym typeface="Calibri"/>
            </a:endParaRPr>
          </a:p>
        </p:txBody>
      </p:sp>
      <p:pic>
        <p:nvPicPr>
          <p:cNvPr descr="A diagram of a line with red dots&#10;&#10;Description automatically generated with medium confidence" id="156" name="Google Shape;156;p12"/>
          <p:cNvPicPr preferRelativeResize="0"/>
          <p:nvPr/>
        </p:nvPicPr>
        <p:blipFill rotWithShape="1">
          <a:blip r:embed="rId3">
            <a:alphaModFix/>
          </a:blip>
          <a:srcRect b="0" l="0" r="0" t="0"/>
          <a:stretch/>
        </p:blipFill>
        <p:spPr>
          <a:xfrm>
            <a:off x="2146025" y="1254550"/>
            <a:ext cx="5857600" cy="3771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
              <a:t>Continuous Attributes Analysis</a:t>
            </a:r>
            <a:endParaRPr/>
          </a:p>
        </p:txBody>
      </p:sp>
      <p:sp>
        <p:nvSpPr>
          <p:cNvPr id="162" name="Google Shape;162;p13"/>
          <p:cNvSpPr txBox="1"/>
          <p:nvPr>
            <p:ph idx="1" type="body"/>
          </p:nvPr>
        </p:nvSpPr>
        <p:spPr>
          <a:xfrm>
            <a:off x="729450" y="2078875"/>
            <a:ext cx="5249100" cy="30147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300"/>
              <a:buNone/>
            </a:pPr>
            <a:r>
              <a:rPr b="1" lang="it" sz="1400">
                <a:solidFill>
                  <a:srgbClr val="000000"/>
                </a:solidFill>
                <a:latin typeface="Arial"/>
                <a:ea typeface="Arial"/>
                <a:cs typeface="Arial"/>
                <a:sym typeface="Arial"/>
              </a:rPr>
              <a:t>PCA:</a:t>
            </a:r>
            <a:r>
              <a:rPr lang="it" sz="1400">
                <a:solidFill>
                  <a:srgbClr val="000000"/>
                </a:solidFill>
                <a:latin typeface="Arial"/>
                <a:ea typeface="Arial"/>
                <a:cs typeface="Arial"/>
                <a:sym typeface="Arial"/>
              </a:rPr>
              <a:t> 15 outliers detected.</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rPr lang="it" sz="1400">
                <a:solidFill>
                  <a:srgbClr val="000000"/>
                </a:solidFill>
                <a:latin typeface="Arial"/>
                <a:ea typeface="Arial"/>
                <a:cs typeface="Arial"/>
                <a:sym typeface="Arial"/>
              </a:rPr>
              <a:t>A statistical </a:t>
            </a:r>
            <a:r>
              <a:rPr lang="it" sz="1400">
                <a:solidFill>
                  <a:srgbClr val="000000"/>
                </a:solidFill>
                <a:latin typeface="Arial"/>
                <a:ea typeface="Arial"/>
                <a:cs typeface="Arial"/>
                <a:sym typeface="Arial"/>
              </a:rPr>
              <a:t>technique</a:t>
            </a:r>
            <a:r>
              <a:rPr lang="it" sz="1400">
                <a:solidFill>
                  <a:srgbClr val="000000"/>
                </a:solidFill>
                <a:latin typeface="Arial"/>
                <a:ea typeface="Arial"/>
                <a:cs typeface="Arial"/>
                <a:sym typeface="Arial"/>
              </a:rPr>
              <a:t> for  </a:t>
            </a:r>
            <a:r>
              <a:rPr lang="it" sz="1400">
                <a:solidFill>
                  <a:srgbClr val="000000"/>
                </a:solidFill>
                <a:latin typeface="Arial"/>
                <a:ea typeface="Arial"/>
                <a:cs typeface="Arial"/>
                <a:sym typeface="Arial"/>
              </a:rPr>
              <a:t>dimensionality</a:t>
            </a:r>
            <a:r>
              <a:rPr lang="it" sz="1400">
                <a:solidFill>
                  <a:srgbClr val="000000"/>
                </a:solidFill>
                <a:latin typeface="Arial"/>
                <a:ea typeface="Arial"/>
                <a:cs typeface="Arial"/>
                <a:sym typeface="Arial"/>
              </a:rPr>
              <a:t> reduction. . Computes a </a:t>
            </a:r>
            <a:r>
              <a:rPr lang="it" sz="1400">
                <a:solidFill>
                  <a:srgbClr val="000000"/>
                </a:solidFill>
                <a:latin typeface="Arial"/>
                <a:ea typeface="Arial"/>
                <a:cs typeface="Arial"/>
                <a:sym typeface="Arial"/>
              </a:rPr>
              <a:t>reconstruction</a:t>
            </a:r>
            <a:r>
              <a:rPr lang="it" sz="1400">
                <a:solidFill>
                  <a:srgbClr val="000000"/>
                </a:solidFill>
                <a:latin typeface="Arial"/>
                <a:ea typeface="Arial"/>
                <a:cs typeface="Arial"/>
                <a:sym typeface="Arial"/>
              </a:rPr>
              <a:t> error using MSE.</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b="1" lang="it" sz="1400">
                <a:solidFill>
                  <a:srgbClr val="000000"/>
                </a:solidFill>
                <a:latin typeface="Arial"/>
                <a:ea typeface="Arial"/>
                <a:cs typeface="Arial"/>
                <a:sym typeface="Arial"/>
              </a:rPr>
              <a:t>Isolation Forest:</a:t>
            </a:r>
            <a:r>
              <a:rPr lang="it" sz="1400">
                <a:solidFill>
                  <a:srgbClr val="000000"/>
                </a:solidFill>
                <a:latin typeface="Arial"/>
                <a:ea typeface="Arial"/>
                <a:cs typeface="Arial"/>
                <a:sym typeface="Arial"/>
              </a:rPr>
              <a:t> 36 outliers detected.</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b="1" lang="it" sz="1400">
                <a:solidFill>
                  <a:srgbClr val="000000"/>
                </a:solidFill>
                <a:latin typeface="Arial"/>
                <a:ea typeface="Arial"/>
                <a:cs typeface="Arial"/>
                <a:sym typeface="Arial"/>
              </a:rPr>
              <a:t>LOF:</a:t>
            </a:r>
            <a:r>
              <a:rPr lang="it" sz="1400">
                <a:solidFill>
                  <a:srgbClr val="000000"/>
                </a:solidFill>
                <a:latin typeface="Arial"/>
                <a:ea typeface="Arial"/>
                <a:cs typeface="Arial"/>
                <a:sym typeface="Arial"/>
              </a:rPr>
              <a:t> 36 outliers detected.</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lang="it" sz="1400">
                <a:solidFill>
                  <a:srgbClr val="000000"/>
                </a:solidFill>
                <a:latin typeface="Arial"/>
                <a:ea typeface="Arial"/>
                <a:cs typeface="Arial"/>
                <a:sym typeface="Arial"/>
              </a:rPr>
              <a:t>Density-based. Measures </a:t>
            </a:r>
            <a:r>
              <a:rPr lang="it" sz="1400">
                <a:solidFill>
                  <a:srgbClr val="000000"/>
                </a:solidFill>
                <a:latin typeface="Arial"/>
                <a:ea typeface="Arial"/>
                <a:cs typeface="Arial"/>
                <a:sym typeface="Arial"/>
              </a:rPr>
              <a:t>the density of a point and compare sto density of its neighbors.</a:t>
            </a:r>
            <a:br>
              <a:rPr lang="it" sz="1400">
                <a:solidFill>
                  <a:srgbClr val="000000"/>
                </a:solidFill>
                <a:latin typeface="Arial"/>
                <a:ea typeface="Arial"/>
                <a:cs typeface="Arial"/>
                <a:sym typeface="Arial"/>
              </a:rPr>
            </a:b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lang="it" sz="1400">
                <a:solidFill>
                  <a:srgbClr val="000000"/>
                </a:solidFill>
                <a:latin typeface="Arial"/>
                <a:ea typeface="Arial"/>
                <a:cs typeface="Arial"/>
                <a:sym typeface="Arial"/>
              </a:rPr>
              <a:t>Common outliers between methods: 13.</a:t>
            </a:r>
            <a:endParaRPr sz="14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400"/>
          </a:p>
        </p:txBody>
      </p:sp>
      <p:pic>
        <p:nvPicPr>
          <p:cNvPr id="163" name="Google Shape;163;p13"/>
          <p:cNvPicPr preferRelativeResize="0"/>
          <p:nvPr/>
        </p:nvPicPr>
        <p:blipFill>
          <a:blip r:embed="rId3">
            <a:alphaModFix/>
          </a:blip>
          <a:stretch>
            <a:fillRect/>
          </a:stretch>
        </p:blipFill>
        <p:spPr>
          <a:xfrm>
            <a:off x="5978675" y="2078875"/>
            <a:ext cx="2677950" cy="209378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4"/>
          <p:cNvSpPr txBox="1"/>
          <p:nvPr/>
        </p:nvSpPr>
        <p:spPr>
          <a:xfrm>
            <a:off x="2426975" y="863350"/>
            <a:ext cx="4998600" cy="391200"/>
          </a:xfrm>
          <a:prstGeom prst="rect">
            <a:avLst/>
          </a:prstGeom>
          <a:noFill/>
          <a:ln>
            <a:noFill/>
          </a:ln>
        </p:spPr>
        <p:txBody>
          <a:bodyPr anchorCtr="0" anchor="t" bIns="91425" lIns="91425" spcFirstLastPara="1" rIns="91425" wrap="square" tIns="91425">
            <a:spAutoFit/>
          </a:bodyPr>
          <a:lstStyle/>
          <a:p>
            <a:pPr indent="-6350" lvl="0" marL="6350" marR="0" rtl="0" algn="ctr">
              <a:lnSpc>
                <a:spcPct val="95833"/>
              </a:lnSpc>
              <a:spcBef>
                <a:spcPts val="0"/>
              </a:spcBef>
              <a:spcAft>
                <a:spcPts val="20"/>
              </a:spcAft>
              <a:buClr>
                <a:srgbClr val="000000"/>
              </a:buClr>
              <a:buSzPts val="1400"/>
              <a:buFont typeface="Arial"/>
              <a:buNone/>
            </a:pPr>
            <a:r>
              <a:rPr b="0" i="0" lang="it" sz="1400" u="none" cap="none" strike="noStrike">
                <a:solidFill>
                  <a:srgbClr val="000000"/>
                </a:solidFill>
                <a:latin typeface="Calibri"/>
                <a:ea typeface="Calibri"/>
                <a:cs typeface="Calibri"/>
                <a:sym typeface="Calibri"/>
              </a:rPr>
              <a:t>Figure 6. Outlier Detection using PCA</a:t>
            </a:r>
            <a:endParaRPr b="0" i="0" sz="1400" u="none" cap="none" strike="noStrike">
              <a:solidFill>
                <a:srgbClr val="000000"/>
              </a:solidFill>
              <a:latin typeface="Calibri"/>
              <a:ea typeface="Calibri"/>
              <a:cs typeface="Calibri"/>
              <a:sym typeface="Calibri"/>
            </a:endParaRPr>
          </a:p>
        </p:txBody>
      </p:sp>
      <p:pic>
        <p:nvPicPr>
          <p:cNvPr descr="A graph with a number of dots&#10;&#10;Description automatically generated with medium confidence" id="169" name="Google Shape;169;p14"/>
          <p:cNvPicPr preferRelativeResize="0"/>
          <p:nvPr/>
        </p:nvPicPr>
        <p:blipFill rotWithShape="1">
          <a:blip r:embed="rId3">
            <a:alphaModFix/>
          </a:blip>
          <a:srcRect b="0" l="0" r="0" t="0"/>
          <a:stretch/>
        </p:blipFill>
        <p:spPr>
          <a:xfrm>
            <a:off x="2119050" y="1330175"/>
            <a:ext cx="5422489" cy="3715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nvSpPr>
        <p:spPr>
          <a:xfrm>
            <a:off x="2033525" y="863350"/>
            <a:ext cx="6720900" cy="809400"/>
          </a:xfrm>
          <a:prstGeom prst="rect">
            <a:avLst/>
          </a:prstGeom>
          <a:noFill/>
          <a:ln>
            <a:noFill/>
          </a:ln>
        </p:spPr>
        <p:txBody>
          <a:bodyPr anchorCtr="0" anchor="t" bIns="91425" lIns="91425" spcFirstLastPara="1" rIns="91425" wrap="square" tIns="91425">
            <a:spAutoFit/>
          </a:bodyPr>
          <a:lstStyle/>
          <a:p>
            <a:pPr indent="-6350" lvl="0" marL="6350" marR="0" rtl="0" algn="ctr">
              <a:lnSpc>
                <a:spcPct val="95833"/>
              </a:lnSpc>
              <a:spcBef>
                <a:spcPts val="0"/>
              </a:spcBef>
              <a:spcAft>
                <a:spcPts val="0"/>
              </a:spcAft>
              <a:buClr>
                <a:srgbClr val="000000"/>
              </a:buClr>
              <a:buSzPts val="1400"/>
              <a:buFont typeface="Arial"/>
              <a:buNone/>
            </a:pPr>
            <a:r>
              <a:rPr b="0" i="0" lang="it" sz="1400" u="none" cap="none" strike="noStrike">
                <a:solidFill>
                  <a:srgbClr val="000000"/>
                </a:solidFill>
                <a:latin typeface="Calibri"/>
                <a:ea typeface="Calibri"/>
                <a:cs typeface="Calibri"/>
                <a:sym typeface="Calibri"/>
              </a:rPr>
              <a:t>Figure 7. Scatterplot of outlier detection on continuous data using Isolation Forest</a:t>
            </a:r>
            <a:endParaRPr b="0" i="0" sz="1400" u="none" cap="none" strike="noStrike">
              <a:solidFill>
                <a:srgbClr val="000000"/>
              </a:solidFill>
              <a:latin typeface="Calibri"/>
              <a:ea typeface="Calibri"/>
              <a:cs typeface="Calibri"/>
              <a:sym typeface="Calibri"/>
            </a:endParaRPr>
          </a:p>
          <a:p>
            <a:pPr indent="-6350" lvl="0" marL="6350" marR="0" rtl="0" algn="ctr">
              <a:lnSpc>
                <a:spcPct val="95833"/>
              </a:lnSpc>
              <a:spcBef>
                <a:spcPts val="2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6350" lvl="0" marL="6350" marR="0" rtl="0" algn="ctr">
              <a:lnSpc>
                <a:spcPct val="95833"/>
              </a:lnSpc>
              <a:spcBef>
                <a:spcPts val="20"/>
              </a:spcBef>
              <a:spcAft>
                <a:spcPts val="2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descr="A screen shot of a screen&#10;&#10;Description automatically generated" id="175" name="Google Shape;175;p15"/>
          <p:cNvPicPr preferRelativeResize="0"/>
          <p:nvPr/>
        </p:nvPicPr>
        <p:blipFill rotWithShape="1">
          <a:blip r:embed="rId3">
            <a:alphaModFix/>
          </a:blip>
          <a:srcRect b="0" l="0" r="0" t="0"/>
          <a:stretch/>
        </p:blipFill>
        <p:spPr>
          <a:xfrm>
            <a:off x="2194650" y="1384225"/>
            <a:ext cx="5677675" cy="3687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6"/>
          <p:cNvSpPr txBox="1"/>
          <p:nvPr/>
        </p:nvSpPr>
        <p:spPr>
          <a:xfrm>
            <a:off x="2033525" y="863350"/>
            <a:ext cx="6720900" cy="391200"/>
          </a:xfrm>
          <a:prstGeom prst="rect">
            <a:avLst/>
          </a:prstGeom>
          <a:noFill/>
          <a:ln>
            <a:noFill/>
          </a:ln>
        </p:spPr>
        <p:txBody>
          <a:bodyPr anchorCtr="0" anchor="t" bIns="91425" lIns="91425" spcFirstLastPara="1" rIns="91425" wrap="square" tIns="91425">
            <a:spAutoFit/>
          </a:bodyPr>
          <a:lstStyle/>
          <a:p>
            <a:pPr indent="-6350" lvl="0" marL="6350" marR="0" rtl="0" algn="ctr">
              <a:lnSpc>
                <a:spcPct val="95833"/>
              </a:lnSpc>
              <a:spcBef>
                <a:spcPts val="0"/>
              </a:spcBef>
              <a:spcAft>
                <a:spcPts val="20"/>
              </a:spcAft>
              <a:buClr>
                <a:srgbClr val="000000"/>
              </a:buClr>
              <a:buSzPts val="1400"/>
              <a:buFont typeface="Arial"/>
              <a:buNone/>
            </a:pPr>
            <a:r>
              <a:rPr b="0" i="0" lang="it" sz="1400" u="none" cap="none" strike="noStrike">
                <a:solidFill>
                  <a:srgbClr val="000000"/>
                </a:solidFill>
                <a:latin typeface="Calibri"/>
                <a:ea typeface="Calibri"/>
                <a:cs typeface="Calibri"/>
                <a:sym typeface="Calibri"/>
              </a:rPr>
              <a:t>Figure 8. Scatterplot of outlier detection on continuous data using Isolation Forest</a:t>
            </a:r>
            <a:endParaRPr b="0" i="0" sz="1400" u="none" cap="none" strike="noStrike">
              <a:solidFill>
                <a:srgbClr val="000000"/>
              </a:solidFill>
              <a:latin typeface="Calibri"/>
              <a:ea typeface="Calibri"/>
              <a:cs typeface="Calibri"/>
              <a:sym typeface="Calibri"/>
            </a:endParaRPr>
          </a:p>
        </p:txBody>
      </p:sp>
      <p:pic>
        <p:nvPicPr>
          <p:cNvPr descr="A screen shot of a screen&#10;&#10;Description automatically generated" id="181" name="Google Shape;181;p16"/>
          <p:cNvPicPr preferRelativeResize="0"/>
          <p:nvPr/>
        </p:nvPicPr>
        <p:blipFill rotWithShape="1">
          <a:blip r:embed="rId3">
            <a:alphaModFix/>
          </a:blip>
          <a:srcRect b="0" l="0" r="0" t="0"/>
          <a:stretch/>
        </p:blipFill>
        <p:spPr>
          <a:xfrm>
            <a:off x="2702900" y="1427475"/>
            <a:ext cx="5382150" cy="3511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
              <a:t>Mixed Attributes Analysis</a:t>
            </a:r>
            <a:endParaRPr/>
          </a:p>
        </p:txBody>
      </p:sp>
      <p:sp>
        <p:nvSpPr>
          <p:cNvPr id="187" name="Google Shape;187;p17"/>
          <p:cNvSpPr txBox="1"/>
          <p:nvPr>
            <p:ph idx="1" type="body"/>
          </p:nvPr>
        </p:nvSpPr>
        <p:spPr>
          <a:xfrm>
            <a:off x="729450" y="2078875"/>
            <a:ext cx="5183400" cy="29715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300"/>
              <a:buNone/>
            </a:pPr>
            <a:r>
              <a:rPr b="1" lang="it" sz="1400">
                <a:solidFill>
                  <a:srgbClr val="000000"/>
                </a:solidFill>
                <a:latin typeface="Arial"/>
                <a:ea typeface="Arial"/>
                <a:cs typeface="Arial"/>
                <a:sym typeface="Arial"/>
              </a:rPr>
              <a:t>Hierarchical Clustering:</a:t>
            </a:r>
            <a:r>
              <a:rPr lang="it" sz="1400">
                <a:solidFill>
                  <a:srgbClr val="000000"/>
                </a:solidFill>
                <a:latin typeface="Arial"/>
                <a:ea typeface="Arial"/>
                <a:cs typeface="Arial"/>
                <a:sym typeface="Arial"/>
              </a:rPr>
              <a:t> 11 clusters, limited outlier detection.</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rPr lang="it" sz="1400">
                <a:solidFill>
                  <a:srgbClr val="000000"/>
                </a:solidFill>
                <a:latin typeface="Arial"/>
                <a:ea typeface="Arial"/>
                <a:cs typeface="Arial"/>
                <a:sym typeface="Arial"/>
              </a:rPr>
              <a:t>Based on nested clustering organized like a hierarchical clustering. We do not need to assume the number of clusters. Agglomerative clustering using Ward as the linkage method.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rPr lang="it" sz="1400">
                <a:solidFill>
                  <a:srgbClr val="000000"/>
                </a:solidFill>
                <a:latin typeface="Arial"/>
                <a:ea typeface="Arial"/>
                <a:cs typeface="Arial"/>
                <a:sym typeface="Arial"/>
              </a:rPr>
              <a:t>Ward measure the increase in the total within-cluster variance when two clusters are merged.</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b="1" lang="it" sz="1400">
                <a:solidFill>
                  <a:srgbClr val="000000"/>
                </a:solidFill>
                <a:latin typeface="Arial"/>
                <a:ea typeface="Arial"/>
                <a:cs typeface="Arial"/>
                <a:sym typeface="Arial"/>
              </a:rPr>
              <a:t>Isolation Forest:</a:t>
            </a:r>
            <a:r>
              <a:rPr lang="it" sz="1400">
                <a:solidFill>
                  <a:srgbClr val="000000"/>
                </a:solidFill>
                <a:latin typeface="Arial"/>
                <a:ea typeface="Arial"/>
                <a:cs typeface="Arial"/>
                <a:sym typeface="Arial"/>
              </a:rPr>
              <a:t> Limited success.</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b="1" lang="it" sz="1400">
                <a:solidFill>
                  <a:srgbClr val="000000"/>
                </a:solidFill>
                <a:latin typeface="Arial"/>
                <a:ea typeface="Arial"/>
                <a:cs typeface="Arial"/>
                <a:sym typeface="Arial"/>
              </a:rPr>
              <a:t>Variational AutoEncoder (VAE):</a:t>
            </a:r>
            <a:r>
              <a:rPr lang="it" sz="1400">
                <a:solidFill>
                  <a:srgbClr val="000000"/>
                </a:solidFill>
                <a:latin typeface="Arial"/>
                <a:ea typeface="Arial"/>
                <a:cs typeface="Arial"/>
                <a:sym typeface="Arial"/>
              </a:rPr>
              <a:t> Effective, 72 outliers detected.</a:t>
            </a:r>
            <a:endParaRPr sz="14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400"/>
          </a:p>
        </p:txBody>
      </p:sp>
      <p:pic>
        <p:nvPicPr>
          <p:cNvPr id="188" name="Google Shape;188;p17"/>
          <p:cNvPicPr preferRelativeResize="0"/>
          <p:nvPr/>
        </p:nvPicPr>
        <p:blipFill>
          <a:blip r:embed="rId3">
            <a:alphaModFix/>
          </a:blip>
          <a:stretch>
            <a:fillRect/>
          </a:stretch>
        </p:blipFill>
        <p:spPr>
          <a:xfrm>
            <a:off x="5838350" y="2635975"/>
            <a:ext cx="2926350" cy="24144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8"/>
          <p:cNvSpPr txBox="1"/>
          <p:nvPr/>
        </p:nvSpPr>
        <p:spPr>
          <a:xfrm>
            <a:off x="2033525" y="863350"/>
            <a:ext cx="6720900" cy="391200"/>
          </a:xfrm>
          <a:prstGeom prst="rect">
            <a:avLst/>
          </a:prstGeom>
          <a:noFill/>
          <a:ln>
            <a:noFill/>
          </a:ln>
        </p:spPr>
        <p:txBody>
          <a:bodyPr anchorCtr="0" anchor="t" bIns="91425" lIns="91425" spcFirstLastPara="1" rIns="91425" wrap="square" tIns="91425">
            <a:spAutoFit/>
          </a:bodyPr>
          <a:lstStyle/>
          <a:p>
            <a:pPr indent="-6350" lvl="0" marL="6350" marR="0" rtl="0" algn="ctr">
              <a:lnSpc>
                <a:spcPct val="95833"/>
              </a:lnSpc>
              <a:spcBef>
                <a:spcPts val="0"/>
              </a:spcBef>
              <a:spcAft>
                <a:spcPts val="20"/>
              </a:spcAft>
              <a:buClr>
                <a:srgbClr val="000000"/>
              </a:buClr>
              <a:buSzPts val="1400"/>
              <a:buFont typeface="Arial"/>
              <a:buNone/>
            </a:pPr>
            <a:r>
              <a:rPr b="0" i="0" lang="it" sz="1400" u="none" cap="none" strike="noStrike">
                <a:solidFill>
                  <a:srgbClr val="000000"/>
                </a:solidFill>
                <a:latin typeface="Calibri"/>
                <a:ea typeface="Calibri"/>
                <a:cs typeface="Calibri"/>
                <a:sym typeface="Calibri"/>
              </a:rPr>
              <a:t>Figure 10. Dendrogram of Gower Distance - Hierarchical Clustering</a:t>
            </a:r>
            <a:endParaRPr b="0" i="0" sz="1400" u="none" cap="none" strike="noStrike">
              <a:solidFill>
                <a:srgbClr val="000000"/>
              </a:solidFill>
              <a:latin typeface="Calibri"/>
              <a:ea typeface="Calibri"/>
              <a:cs typeface="Calibri"/>
              <a:sym typeface="Calibri"/>
            </a:endParaRPr>
          </a:p>
        </p:txBody>
      </p:sp>
      <p:pic>
        <p:nvPicPr>
          <p:cNvPr descr="A graph of a diagram&#10;&#10;Description automatically generated with medium confidence" id="194" name="Google Shape;194;p18"/>
          <p:cNvPicPr preferRelativeResize="0"/>
          <p:nvPr/>
        </p:nvPicPr>
        <p:blipFill rotWithShape="1">
          <a:blip r:embed="rId3">
            <a:alphaModFix/>
          </a:blip>
          <a:srcRect b="0" l="0" r="0" t="0"/>
          <a:stretch/>
        </p:blipFill>
        <p:spPr>
          <a:xfrm>
            <a:off x="2918675" y="1297775"/>
            <a:ext cx="4679750" cy="3740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9"/>
          <p:cNvSpPr txBox="1"/>
          <p:nvPr/>
        </p:nvSpPr>
        <p:spPr>
          <a:xfrm>
            <a:off x="2033525" y="863350"/>
            <a:ext cx="6720900" cy="391200"/>
          </a:xfrm>
          <a:prstGeom prst="rect">
            <a:avLst/>
          </a:prstGeom>
          <a:noFill/>
          <a:ln>
            <a:noFill/>
          </a:ln>
        </p:spPr>
        <p:txBody>
          <a:bodyPr anchorCtr="0" anchor="t" bIns="91425" lIns="91425" spcFirstLastPara="1" rIns="91425" wrap="square" tIns="91425">
            <a:spAutoFit/>
          </a:bodyPr>
          <a:lstStyle/>
          <a:p>
            <a:pPr indent="-6350" lvl="0" marL="6350" marR="0" rtl="0" algn="ctr">
              <a:lnSpc>
                <a:spcPct val="95833"/>
              </a:lnSpc>
              <a:spcBef>
                <a:spcPts val="0"/>
              </a:spcBef>
              <a:spcAft>
                <a:spcPts val="20"/>
              </a:spcAft>
              <a:buClr>
                <a:srgbClr val="000000"/>
              </a:buClr>
              <a:buSzPts val="1400"/>
              <a:buFont typeface="Arial"/>
              <a:buNone/>
            </a:pPr>
            <a:r>
              <a:rPr b="0" i="0" lang="it" sz="1400" u="none" cap="none" strike="noStrike">
                <a:solidFill>
                  <a:srgbClr val="000000"/>
                </a:solidFill>
                <a:latin typeface="Calibri"/>
                <a:ea typeface="Calibri"/>
                <a:cs typeface="Calibri"/>
                <a:sym typeface="Calibri"/>
              </a:rPr>
              <a:t>Figure 11. Outlier detection using Hierarchical Clustering</a:t>
            </a:r>
            <a:endParaRPr b="0" i="0" sz="1400" u="none" cap="none" strike="noStrike">
              <a:solidFill>
                <a:srgbClr val="000000"/>
              </a:solidFill>
              <a:latin typeface="Calibri"/>
              <a:ea typeface="Calibri"/>
              <a:cs typeface="Calibri"/>
              <a:sym typeface="Calibri"/>
            </a:endParaRPr>
          </a:p>
        </p:txBody>
      </p:sp>
      <p:pic>
        <p:nvPicPr>
          <p:cNvPr descr="A diagram of a fruit with colored dots&#10;&#10;Description automatically generated with medium confidence" id="200" name="Google Shape;200;p19"/>
          <p:cNvPicPr preferRelativeResize="0"/>
          <p:nvPr/>
        </p:nvPicPr>
        <p:blipFill rotWithShape="1">
          <a:blip r:embed="rId3">
            <a:alphaModFix/>
          </a:blip>
          <a:srcRect b="0" l="0" r="0" t="0"/>
          <a:stretch/>
        </p:blipFill>
        <p:spPr>
          <a:xfrm>
            <a:off x="2379300" y="1416675"/>
            <a:ext cx="6126800" cy="3536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
              <a:t>Introduction</a:t>
            </a:r>
            <a:endParaRPr/>
          </a:p>
        </p:txBody>
      </p:sp>
      <p:sp>
        <p:nvSpPr>
          <p:cNvPr id="93" name="Google Shape;93;p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it" sz="1400"/>
              <a:t>Anomalies in data can result from faults, glitches, or cyber-attacks, requiring effective detection techniques.</a:t>
            </a:r>
            <a:br>
              <a:rPr lang="it" sz="1400"/>
            </a:br>
            <a:endParaRPr sz="1400"/>
          </a:p>
          <a:p>
            <a:pPr indent="-317500" lvl="0" marL="457200" rtl="0" algn="l">
              <a:lnSpc>
                <a:spcPct val="115000"/>
              </a:lnSpc>
              <a:spcBef>
                <a:spcPts val="0"/>
              </a:spcBef>
              <a:spcAft>
                <a:spcPts val="0"/>
              </a:spcAft>
              <a:buSzPts val="1400"/>
              <a:buChar char="●"/>
            </a:pPr>
            <a:r>
              <a:rPr lang="it" sz="1400"/>
              <a:t>Applications span healthcare, manufacturing, and environmental fields.</a:t>
            </a:r>
            <a:br>
              <a:rPr lang="it" sz="1400"/>
            </a:br>
            <a:endParaRPr sz="1400"/>
          </a:p>
          <a:p>
            <a:pPr indent="-317500" lvl="0" marL="457200" rtl="0" algn="l">
              <a:lnSpc>
                <a:spcPct val="115000"/>
              </a:lnSpc>
              <a:spcBef>
                <a:spcPts val="0"/>
              </a:spcBef>
              <a:spcAft>
                <a:spcPts val="0"/>
              </a:spcAft>
              <a:buSzPts val="1400"/>
              <a:buChar char="●"/>
            </a:pPr>
            <a:r>
              <a:rPr lang="it" sz="1400"/>
              <a:t>Focus on unsupervised anomaly detection without prior data knowledge.</a:t>
            </a:r>
            <a:endParaRPr sz="1400"/>
          </a:p>
          <a:p>
            <a:pPr indent="0" lvl="0" marL="0" rtl="0" algn="l">
              <a:lnSpc>
                <a:spcPct val="115000"/>
              </a:lnSpc>
              <a:spcBef>
                <a:spcPts val="1200"/>
              </a:spcBef>
              <a:spcAft>
                <a:spcPts val="1200"/>
              </a:spcAft>
              <a:buSzPts val="1300"/>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0"/>
          <p:cNvSpPr txBox="1"/>
          <p:nvPr/>
        </p:nvSpPr>
        <p:spPr>
          <a:xfrm>
            <a:off x="2033525" y="863350"/>
            <a:ext cx="6720900" cy="391200"/>
          </a:xfrm>
          <a:prstGeom prst="rect">
            <a:avLst/>
          </a:prstGeom>
          <a:noFill/>
          <a:ln>
            <a:noFill/>
          </a:ln>
        </p:spPr>
        <p:txBody>
          <a:bodyPr anchorCtr="0" anchor="t" bIns="91425" lIns="91425" spcFirstLastPara="1" rIns="91425" wrap="square" tIns="91425">
            <a:spAutoFit/>
          </a:bodyPr>
          <a:lstStyle/>
          <a:p>
            <a:pPr indent="-6350" lvl="0" marL="6350" marR="0" rtl="0" algn="ctr">
              <a:lnSpc>
                <a:spcPct val="95833"/>
              </a:lnSpc>
              <a:spcBef>
                <a:spcPts val="0"/>
              </a:spcBef>
              <a:spcAft>
                <a:spcPts val="20"/>
              </a:spcAft>
              <a:buClr>
                <a:srgbClr val="000000"/>
              </a:buClr>
              <a:buSzPts val="1400"/>
              <a:buFont typeface="Arial"/>
              <a:buNone/>
            </a:pPr>
            <a:r>
              <a:rPr b="0" i="0" lang="it" sz="1400" u="none" cap="none" strike="noStrike">
                <a:solidFill>
                  <a:srgbClr val="000000"/>
                </a:solidFill>
                <a:latin typeface="Calibri"/>
                <a:ea typeface="Calibri"/>
                <a:cs typeface="Calibri"/>
                <a:sym typeface="Calibri"/>
              </a:rPr>
              <a:t>Figure 12. Anomalies score distribution</a:t>
            </a:r>
            <a:endParaRPr b="0" i="0" sz="1400" u="none" cap="none" strike="noStrike">
              <a:solidFill>
                <a:srgbClr val="000000"/>
              </a:solidFill>
              <a:latin typeface="Calibri"/>
              <a:ea typeface="Calibri"/>
              <a:cs typeface="Calibri"/>
              <a:sym typeface="Calibri"/>
            </a:endParaRPr>
          </a:p>
        </p:txBody>
      </p:sp>
      <p:pic>
        <p:nvPicPr>
          <p:cNvPr descr="A green and red graph&#10;&#10;Description automatically generated" id="206" name="Google Shape;206;p20"/>
          <p:cNvPicPr preferRelativeResize="0"/>
          <p:nvPr/>
        </p:nvPicPr>
        <p:blipFill rotWithShape="1">
          <a:blip r:embed="rId3">
            <a:alphaModFix/>
          </a:blip>
          <a:srcRect b="0" l="0" r="0" t="0"/>
          <a:stretch/>
        </p:blipFill>
        <p:spPr>
          <a:xfrm>
            <a:off x="2389150" y="1254550"/>
            <a:ext cx="5717150" cy="3688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1"/>
          <p:cNvSpPr txBox="1"/>
          <p:nvPr/>
        </p:nvSpPr>
        <p:spPr>
          <a:xfrm>
            <a:off x="2033525" y="863350"/>
            <a:ext cx="6720900" cy="391200"/>
          </a:xfrm>
          <a:prstGeom prst="rect">
            <a:avLst/>
          </a:prstGeom>
          <a:noFill/>
          <a:ln>
            <a:noFill/>
          </a:ln>
        </p:spPr>
        <p:txBody>
          <a:bodyPr anchorCtr="0" anchor="t" bIns="91425" lIns="91425" spcFirstLastPara="1" rIns="91425" wrap="square" tIns="91425">
            <a:spAutoFit/>
          </a:bodyPr>
          <a:lstStyle/>
          <a:p>
            <a:pPr indent="-6350" lvl="0" marL="6350" marR="0" rtl="0" algn="ctr">
              <a:lnSpc>
                <a:spcPct val="95833"/>
              </a:lnSpc>
              <a:spcBef>
                <a:spcPts val="0"/>
              </a:spcBef>
              <a:spcAft>
                <a:spcPts val="20"/>
              </a:spcAft>
              <a:buClr>
                <a:srgbClr val="000000"/>
              </a:buClr>
              <a:buSzPts val="1400"/>
              <a:buFont typeface="Arial"/>
              <a:buNone/>
            </a:pPr>
            <a:r>
              <a:rPr b="0" i="0" lang="it" sz="1400" u="none" cap="none" strike="noStrike">
                <a:solidFill>
                  <a:srgbClr val="000000"/>
                </a:solidFill>
                <a:latin typeface="Calibri"/>
                <a:ea typeface="Calibri"/>
                <a:cs typeface="Calibri"/>
                <a:sym typeface="Calibri"/>
              </a:rPr>
              <a:t>Figure 13. Scatter plot of anomalies detected by Isolation Forest</a:t>
            </a:r>
            <a:endParaRPr b="0" i="0" sz="1400" u="none" cap="none" strike="noStrike">
              <a:solidFill>
                <a:srgbClr val="000000"/>
              </a:solidFill>
              <a:latin typeface="Calibri"/>
              <a:ea typeface="Calibri"/>
              <a:cs typeface="Calibri"/>
              <a:sym typeface="Calibri"/>
            </a:endParaRPr>
          </a:p>
        </p:txBody>
      </p:sp>
      <p:pic>
        <p:nvPicPr>
          <p:cNvPr descr="A white graph with black text&#10;&#10;Description automatically generated" id="212" name="Google Shape;212;p21"/>
          <p:cNvPicPr preferRelativeResize="0"/>
          <p:nvPr/>
        </p:nvPicPr>
        <p:blipFill rotWithShape="1">
          <a:blip r:embed="rId3">
            <a:alphaModFix/>
          </a:blip>
          <a:srcRect b="0" l="0" r="0" t="0"/>
          <a:stretch/>
        </p:blipFill>
        <p:spPr>
          <a:xfrm>
            <a:off x="2567825" y="1319374"/>
            <a:ext cx="5652300" cy="3655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txBox="1"/>
          <p:nvPr/>
        </p:nvSpPr>
        <p:spPr>
          <a:xfrm>
            <a:off x="2033525" y="863350"/>
            <a:ext cx="6720900" cy="391200"/>
          </a:xfrm>
          <a:prstGeom prst="rect">
            <a:avLst/>
          </a:prstGeom>
          <a:noFill/>
          <a:ln>
            <a:noFill/>
          </a:ln>
        </p:spPr>
        <p:txBody>
          <a:bodyPr anchorCtr="0" anchor="t" bIns="91425" lIns="91425" spcFirstLastPara="1" rIns="91425" wrap="square" tIns="91425">
            <a:spAutoFit/>
          </a:bodyPr>
          <a:lstStyle/>
          <a:p>
            <a:pPr indent="-6350" lvl="0" marL="6350" marR="0" rtl="0" algn="ctr">
              <a:lnSpc>
                <a:spcPct val="95833"/>
              </a:lnSpc>
              <a:spcBef>
                <a:spcPts val="0"/>
              </a:spcBef>
              <a:spcAft>
                <a:spcPts val="20"/>
              </a:spcAft>
              <a:buClr>
                <a:srgbClr val="000000"/>
              </a:buClr>
              <a:buSzPts val="1400"/>
              <a:buFont typeface="Arial"/>
              <a:buNone/>
            </a:pPr>
            <a:r>
              <a:rPr b="0" i="0" lang="it" sz="1400" u="none" cap="none" strike="noStrike">
                <a:solidFill>
                  <a:srgbClr val="000000"/>
                </a:solidFill>
                <a:latin typeface="Calibri"/>
                <a:ea typeface="Calibri"/>
                <a:cs typeface="Calibri"/>
                <a:sym typeface="Calibri"/>
              </a:rPr>
              <a:t>Figure 14. Histogram of MSE for binary and continuous attributes</a:t>
            </a:r>
            <a:endParaRPr b="0" i="0" sz="1400" u="none" cap="none" strike="noStrike">
              <a:solidFill>
                <a:srgbClr val="000000"/>
              </a:solidFill>
              <a:latin typeface="Calibri"/>
              <a:ea typeface="Calibri"/>
              <a:cs typeface="Calibri"/>
              <a:sym typeface="Calibri"/>
            </a:endParaRPr>
          </a:p>
        </p:txBody>
      </p:sp>
      <p:pic>
        <p:nvPicPr>
          <p:cNvPr descr="A screenshot of a graph&#10;&#10;Description automatically generated" id="218" name="Google Shape;218;p22"/>
          <p:cNvPicPr preferRelativeResize="0"/>
          <p:nvPr/>
        </p:nvPicPr>
        <p:blipFill rotWithShape="1">
          <a:blip r:embed="rId3">
            <a:alphaModFix/>
          </a:blip>
          <a:srcRect b="0" l="0" r="0" t="0"/>
          <a:stretch/>
        </p:blipFill>
        <p:spPr>
          <a:xfrm>
            <a:off x="2259500" y="1438275"/>
            <a:ext cx="6494925" cy="322741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3"/>
          <p:cNvSpPr txBox="1"/>
          <p:nvPr/>
        </p:nvSpPr>
        <p:spPr>
          <a:xfrm>
            <a:off x="2033525" y="863350"/>
            <a:ext cx="6720900" cy="391200"/>
          </a:xfrm>
          <a:prstGeom prst="rect">
            <a:avLst/>
          </a:prstGeom>
          <a:noFill/>
          <a:ln>
            <a:noFill/>
          </a:ln>
        </p:spPr>
        <p:txBody>
          <a:bodyPr anchorCtr="0" anchor="t" bIns="91425" lIns="91425" spcFirstLastPara="1" rIns="91425" wrap="square" tIns="91425">
            <a:spAutoFit/>
          </a:bodyPr>
          <a:lstStyle/>
          <a:p>
            <a:pPr indent="-6350" lvl="0" marL="6350" marR="0" rtl="0" algn="ctr">
              <a:lnSpc>
                <a:spcPct val="95833"/>
              </a:lnSpc>
              <a:spcBef>
                <a:spcPts val="0"/>
              </a:spcBef>
              <a:spcAft>
                <a:spcPts val="20"/>
              </a:spcAft>
              <a:buClr>
                <a:srgbClr val="000000"/>
              </a:buClr>
              <a:buSzPts val="1400"/>
              <a:buFont typeface="Arial"/>
              <a:buNone/>
            </a:pPr>
            <a:r>
              <a:rPr b="0" i="0" lang="it" sz="1400" u="none" cap="none" strike="noStrike">
                <a:solidFill>
                  <a:srgbClr val="000000"/>
                </a:solidFill>
                <a:latin typeface="Calibri"/>
                <a:ea typeface="Calibri"/>
                <a:cs typeface="Calibri"/>
                <a:sym typeface="Calibri"/>
              </a:rPr>
              <a:t>Figure 15. Scatterplot of outlier detection using VAE</a:t>
            </a:r>
            <a:endParaRPr b="0" i="0" sz="1400" u="none" cap="none" strike="noStrike">
              <a:solidFill>
                <a:srgbClr val="000000"/>
              </a:solidFill>
              <a:latin typeface="Calibri"/>
              <a:ea typeface="Calibri"/>
              <a:cs typeface="Calibri"/>
              <a:sym typeface="Calibri"/>
            </a:endParaRPr>
          </a:p>
        </p:txBody>
      </p:sp>
      <p:pic>
        <p:nvPicPr>
          <p:cNvPr descr="A graph of blue and orange dots&#10;&#10;Description automatically generated" id="224" name="Google Shape;224;p23"/>
          <p:cNvPicPr preferRelativeResize="0"/>
          <p:nvPr/>
        </p:nvPicPr>
        <p:blipFill rotWithShape="1">
          <a:blip r:embed="rId3">
            <a:alphaModFix/>
          </a:blip>
          <a:srcRect b="0" l="0" r="0" t="0"/>
          <a:stretch/>
        </p:blipFill>
        <p:spPr>
          <a:xfrm>
            <a:off x="2557200" y="1344725"/>
            <a:ext cx="5673550" cy="3711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
              <a:t>Discussion</a:t>
            </a:r>
            <a:endParaRPr/>
          </a:p>
        </p:txBody>
      </p:sp>
      <p:sp>
        <p:nvSpPr>
          <p:cNvPr id="230" name="Google Shape;230;p2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it" sz="1400"/>
              <a:t>Challenges:</a:t>
            </a:r>
            <a:r>
              <a:rPr lang="it" sz="1400"/>
              <a:t> mixed data types, dataset context, evaluation.</a:t>
            </a:r>
            <a:endParaRPr sz="1400"/>
          </a:p>
          <a:p>
            <a:pPr indent="0" lvl="0" marL="0" rtl="0" algn="l">
              <a:lnSpc>
                <a:spcPct val="115000"/>
              </a:lnSpc>
              <a:spcBef>
                <a:spcPts val="1200"/>
              </a:spcBef>
              <a:spcAft>
                <a:spcPts val="0"/>
              </a:spcAft>
              <a:buSzPts val="1300"/>
              <a:buNone/>
            </a:pPr>
            <a:r>
              <a:rPr b="1" lang="it" sz="1400"/>
              <a:t>Impact on results:</a:t>
            </a:r>
            <a:r>
              <a:rPr lang="it" sz="1400"/>
              <a:t> Difficulty in accurate outlier detection and evaluation.</a:t>
            </a:r>
            <a:endParaRPr sz="1400"/>
          </a:p>
          <a:p>
            <a:pPr indent="0" lvl="0" marL="0" rtl="0" algn="l">
              <a:lnSpc>
                <a:spcPct val="115000"/>
              </a:lnSpc>
              <a:spcBef>
                <a:spcPts val="1200"/>
              </a:spcBef>
              <a:spcAft>
                <a:spcPts val="1200"/>
              </a:spcAft>
              <a:buSzPts val="1300"/>
              <a:buNone/>
            </a:pPr>
            <a:r>
              <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
              <a:t>Future Work</a:t>
            </a:r>
            <a:endParaRPr/>
          </a:p>
        </p:txBody>
      </p:sp>
      <p:sp>
        <p:nvSpPr>
          <p:cNvPr id="236" name="Google Shape;236;p2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it" sz="1400"/>
              <a:t>Advanced feature engineering techniques.</a:t>
            </a:r>
            <a:br>
              <a:rPr lang="it" sz="1400"/>
            </a:br>
            <a:endParaRPr sz="1400"/>
          </a:p>
          <a:p>
            <a:pPr indent="-317500" lvl="0" marL="457200" rtl="0" algn="l">
              <a:lnSpc>
                <a:spcPct val="115000"/>
              </a:lnSpc>
              <a:spcBef>
                <a:spcPts val="0"/>
              </a:spcBef>
              <a:spcAft>
                <a:spcPts val="0"/>
              </a:spcAft>
              <a:buSzPts val="1400"/>
              <a:buChar char="●"/>
            </a:pPr>
            <a:r>
              <a:rPr lang="it" sz="1400"/>
              <a:t>Specialized algorithms for mixed-type datasets.</a:t>
            </a:r>
            <a:br>
              <a:rPr lang="it" sz="1400"/>
            </a:br>
            <a:endParaRPr sz="1400"/>
          </a:p>
          <a:p>
            <a:pPr indent="-317500" lvl="0" marL="457200" rtl="0" algn="l">
              <a:lnSpc>
                <a:spcPct val="115000"/>
              </a:lnSpc>
              <a:spcBef>
                <a:spcPts val="0"/>
              </a:spcBef>
              <a:spcAft>
                <a:spcPts val="0"/>
              </a:spcAft>
              <a:buSzPts val="1400"/>
              <a:buChar char="●"/>
            </a:pPr>
            <a:r>
              <a:rPr lang="it" sz="1400"/>
              <a:t>Contextual information to enhance model performance.</a:t>
            </a:r>
            <a:endParaRPr sz="1400"/>
          </a:p>
          <a:p>
            <a:pPr indent="0" lvl="0" marL="0" rtl="0" algn="l">
              <a:lnSpc>
                <a:spcPct val="115000"/>
              </a:lnSpc>
              <a:spcBef>
                <a:spcPts val="1200"/>
              </a:spcBef>
              <a:spcAft>
                <a:spcPts val="1200"/>
              </a:spcAft>
              <a:buSzPts val="1300"/>
              <a:buNone/>
            </a:pPr>
            <a:r>
              <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
              <a:t>Conclusion</a:t>
            </a:r>
            <a:endParaRPr/>
          </a:p>
        </p:txBody>
      </p:sp>
      <p:sp>
        <p:nvSpPr>
          <p:cNvPr id="242" name="Google Shape;242;p26"/>
          <p:cNvSpPr txBox="1"/>
          <p:nvPr>
            <p:ph idx="1" type="body"/>
          </p:nvPr>
        </p:nvSpPr>
        <p:spPr>
          <a:xfrm>
            <a:off x="686225" y="1915500"/>
            <a:ext cx="3324600" cy="3064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5200"/>
              <a:buNone/>
            </a:pPr>
            <a:r>
              <a:rPr b="1" lang="it"/>
              <a:t>Binary Data: </a:t>
            </a:r>
            <a:endParaRPr/>
          </a:p>
          <a:p>
            <a:pPr indent="0" lvl="0" marL="0" rtl="0" algn="l">
              <a:lnSpc>
                <a:spcPct val="115000"/>
              </a:lnSpc>
              <a:spcBef>
                <a:spcPts val="0"/>
              </a:spcBef>
              <a:spcAft>
                <a:spcPts val="0"/>
              </a:spcAft>
              <a:buSzPts val="5200"/>
              <a:buNone/>
            </a:pPr>
            <a:r>
              <a:t/>
            </a:r>
            <a:endParaRPr/>
          </a:p>
          <a:p>
            <a:pPr indent="0" lvl="0" marL="0" rtl="0" algn="l">
              <a:lnSpc>
                <a:spcPct val="115000"/>
              </a:lnSpc>
              <a:spcBef>
                <a:spcPts val="0"/>
              </a:spcBef>
              <a:spcAft>
                <a:spcPts val="0"/>
              </a:spcAft>
              <a:buSzPts val="5200"/>
              <a:buNone/>
            </a:pPr>
            <a:r>
              <a:rPr lang="it"/>
              <a:t>- Mahalanobis Distance: </a:t>
            </a:r>
            <a:r>
              <a:rPr b="1" lang="it"/>
              <a:t>90</a:t>
            </a:r>
            <a:endParaRPr b="1"/>
          </a:p>
          <a:p>
            <a:pPr indent="0" lvl="0" marL="0" rtl="0" algn="l">
              <a:lnSpc>
                <a:spcPct val="115000"/>
              </a:lnSpc>
              <a:spcBef>
                <a:spcPts val="0"/>
              </a:spcBef>
              <a:spcAft>
                <a:spcPts val="0"/>
              </a:spcAft>
              <a:buSzPts val="5200"/>
              <a:buNone/>
            </a:pPr>
            <a:r>
              <a:rPr lang="it"/>
              <a:t>- Isolation Forest: </a:t>
            </a:r>
            <a:r>
              <a:rPr b="1" lang="it"/>
              <a:t>36</a:t>
            </a:r>
            <a:r>
              <a:rPr lang="it"/>
              <a:t>. however, it wasn’t that</a:t>
            </a:r>
            <a:r>
              <a:rPr lang="it"/>
              <a:t> </a:t>
            </a:r>
            <a:r>
              <a:rPr lang="it"/>
              <a:t>effective.</a:t>
            </a:r>
            <a:endParaRPr/>
          </a:p>
          <a:p>
            <a:pPr indent="0" lvl="0" marL="0" rtl="0" algn="l">
              <a:lnSpc>
                <a:spcPct val="115000"/>
              </a:lnSpc>
              <a:spcBef>
                <a:spcPts val="0"/>
              </a:spcBef>
              <a:spcAft>
                <a:spcPts val="0"/>
              </a:spcAft>
              <a:buSzPts val="5200"/>
              <a:buNone/>
            </a:pPr>
            <a:r>
              <a:t/>
            </a:r>
            <a:endParaRPr/>
          </a:p>
          <a:p>
            <a:pPr indent="0" lvl="0" marL="0" rtl="0" algn="l">
              <a:lnSpc>
                <a:spcPct val="115000"/>
              </a:lnSpc>
              <a:spcBef>
                <a:spcPts val="0"/>
              </a:spcBef>
              <a:spcAft>
                <a:spcPts val="0"/>
              </a:spcAft>
              <a:buSzPts val="5200"/>
              <a:buNone/>
            </a:pPr>
            <a:r>
              <a:rPr lang="it"/>
              <a:t>- common outliers: </a:t>
            </a:r>
            <a:r>
              <a:rPr b="1" lang="it"/>
              <a:t>14</a:t>
            </a:r>
            <a:endParaRPr/>
          </a:p>
          <a:p>
            <a:pPr indent="0" lvl="0" marL="0" rtl="0" algn="l">
              <a:lnSpc>
                <a:spcPct val="115000"/>
              </a:lnSpc>
              <a:spcBef>
                <a:spcPts val="0"/>
              </a:spcBef>
              <a:spcAft>
                <a:spcPts val="0"/>
              </a:spcAft>
              <a:buSzPts val="5200"/>
              <a:buNone/>
            </a:pPr>
            <a:r>
              <a:t/>
            </a:r>
            <a:endParaRPr/>
          </a:p>
          <a:p>
            <a:pPr indent="0" lvl="0" marL="0" rtl="0" algn="l">
              <a:lnSpc>
                <a:spcPct val="115000"/>
              </a:lnSpc>
              <a:spcBef>
                <a:spcPts val="0"/>
              </a:spcBef>
              <a:spcAft>
                <a:spcPts val="0"/>
              </a:spcAft>
              <a:buSzPts val="5200"/>
              <a:buNone/>
            </a:pPr>
            <a:r>
              <a:t/>
            </a:r>
            <a:endParaRPr/>
          </a:p>
          <a:p>
            <a:pPr indent="0" lvl="0" marL="0" rtl="0" algn="l">
              <a:lnSpc>
                <a:spcPct val="115000"/>
              </a:lnSpc>
              <a:spcBef>
                <a:spcPts val="1200"/>
              </a:spcBef>
              <a:spcAft>
                <a:spcPts val="1200"/>
              </a:spcAft>
              <a:buSzPts val="5200"/>
              <a:buNone/>
            </a:pPr>
            <a:r>
              <a:t/>
            </a:r>
            <a:endParaRPr/>
          </a:p>
        </p:txBody>
      </p:sp>
      <p:sp>
        <p:nvSpPr>
          <p:cNvPr id="243" name="Google Shape;243;p26"/>
          <p:cNvSpPr txBox="1"/>
          <p:nvPr/>
        </p:nvSpPr>
        <p:spPr>
          <a:xfrm>
            <a:off x="4993425" y="1188975"/>
            <a:ext cx="2831100" cy="318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5200"/>
              <a:buFont typeface="Arial"/>
              <a:buNone/>
            </a:pPr>
            <a:r>
              <a:rPr b="1" lang="it" sz="1300">
                <a:solidFill>
                  <a:schemeClr val="accent1"/>
                </a:solidFill>
                <a:latin typeface="Lato"/>
                <a:ea typeface="Lato"/>
                <a:cs typeface="Lato"/>
                <a:sym typeface="Lato"/>
              </a:rPr>
              <a:t>Continuous data:</a:t>
            </a:r>
            <a:br>
              <a:rPr lang="it" sz="1300">
                <a:solidFill>
                  <a:schemeClr val="accent1"/>
                </a:solidFill>
                <a:latin typeface="Lato"/>
                <a:ea typeface="Lato"/>
                <a:cs typeface="Lato"/>
                <a:sym typeface="Lato"/>
              </a:rPr>
            </a:br>
            <a:endParaRPr sz="13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it" sz="1300">
                <a:solidFill>
                  <a:schemeClr val="accent1"/>
                </a:solidFill>
                <a:latin typeface="Lato"/>
                <a:ea typeface="Lato"/>
                <a:cs typeface="Lato"/>
                <a:sym typeface="Lato"/>
              </a:rPr>
              <a:t>-  PCA: </a:t>
            </a:r>
            <a:r>
              <a:rPr b="1" lang="it" sz="1300">
                <a:solidFill>
                  <a:schemeClr val="accent1"/>
                </a:solidFill>
                <a:latin typeface="Lato"/>
                <a:ea typeface="Lato"/>
                <a:cs typeface="Lato"/>
                <a:sym typeface="Lato"/>
              </a:rPr>
              <a:t>15</a:t>
            </a:r>
            <a:endParaRPr b="1" sz="1300">
              <a:solidFill>
                <a:schemeClr val="accent1"/>
              </a:solidFill>
              <a:latin typeface="Lato"/>
              <a:ea typeface="Lato"/>
              <a:cs typeface="Lato"/>
              <a:sym typeface="Lato"/>
            </a:endParaRPr>
          </a:p>
          <a:p>
            <a:pPr indent="0" lvl="0" marL="0" rtl="0" algn="l">
              <a:lnSpc>
                <a:spcPct val="115000"/>
              </a:lnSpc>
              <a:spcBef>
                <a:spcPts val="0"/>
              </a:spcBef>
              <a:spcAft>
                <a:spcPts val="0"/>
              </a:spcAft>
              <a:buClr>
                <a:srgbClr val="000000"/>
              </a:buClr>
              <a:buSzPts val="5200"/>
              <a:buFont typeface="Arial"/>
              <a:buNone/>
            </a:pPr>
            <a:r>
              <a:t/>
            </a:r>
            <a:endParaRPr b="1" sz="1300">
              <a:solidFill>
                <a:schemeClr val="accent1"/>
              </a:solidFill>
              <a:latin typeface="Lato"/>
              <a:ea typeface="Lato"/>
              <a:cs typeface="Lato"/>
              <a:sym typeface="Lato"/>
            </a:endParaRPr>
          </a:p>
          <a:p>
            <a:pPr indent="0" lvl="0" marL="0" rtl="0" algn="l">
              <a:lnSpc>
                <a:spcPct val="115000"/>
              </a:lnSpc>
              <a:spcBef>
                <a:spcPts val="0"/>
              </a:spcBef>
              <a:spcAft>
                <a:spcPts val="0"/>
              </a:spcAft>
              <a:buClr>
                <a:srgbClr val="000000"/>
              </a:buClr>
              <a:buSzPts val="5200"/>
              <a:buFont typeface="Arial"/>
              <a:buNone/>
            </a:pPr>
            <a:r>
              <a:rPr lang="it" sz="1300">
                <a:solidFill>
                  <a:schemeClr val="accent1"/>
                </a:solidFill>
                <a:latin typeface="Lato"/>
                <a:ea typeface="Lato"/>
                <a:cs typeface="Lato"/>
                <a:sym typeface="Lato"/>
              </a:rPr>
              <a:t> - Isolation Forest: Failed to detect many outliers with several outliers detected equal to </a:t>
            </a:r>
            <a:r>
              <a:rPr b="1" lang="it" sz="1300">
                <a:solidFill>
                  <a:schemeClr val="accent1"/>
                </a:solidFill>
                <a:latin typeface="Lato"/>
                <a:ea typeface="Lato"/>
                <a:cs typeface="Lato"/>
                <a:sym typeface="Lato"/>
              </a:rPr>
              <a:t>36</a:t>
            </a:r>
            <a:r>
              <a:rPr lang="it" sz="1300">
                <a:solidFill>
                  <a:schemeClr val="accent1"/>
                </a:solidFill>
                <a:latin typeface="Lato"/>
                <a:ea typeface="Lato"/>
                <a:cs typeface="Lato"/>
                <a:sym typeface="Lato"/>
              </a:rPr>
              <a:t>.</a:t>
            </a:r>
            <a:br>
              <a:rPr lang="it" sz="1300">
                <a:solidFill>
                  <a:schemeClr val="accent1"/>
                </a:solidFill>
                <a:latin typeface="Lato"/>
                <a:ea typeface="Lato"/>
                <a:cs typeface="Lato"/>
                <a:sym typeface="Lato"/>
              </a:rPr>
            </a:br>
            <a:endParaRPr sz="13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it" sz="1300">
                <a:solidFill>
                  <a:schemeClr val="accent1"/>
                </a:solidFill>
                <a:latin typeface="Lato"/>
                <a:ea typeface="Lato"/>
                <a:cs typeface="Lato"/>
                <a:sym typeface="Lato"/>
              </a:rPr>
              <a:t> - Local Outlier Factor (LOF): Also, failed to detect many of the outliers to 36.</a:t>
            </a:r>
            <a:endParaRPr sz="1300">
              <a:solidFill>
                <a:schemeClr val="accent1"/>
              </a:solidFill>
              <a:latin typeface="Lato"/>
              <a:ea typeface="Lato"/>
              <a:cs typeface="Lato"/>
              <a:sym typeface="Lato"/>
            </a:endParaRPr>
          </a:p>
          <a:p>
            <a:pPr indent="0" lvl="0" marL="0" rtl="0" algn="l">
              <a:lnSpc>
                <a:spcPct val="115000"/>
              </a:lnSpc>
              <a:spcBef>
                <a:spcPts val="0"/>
              </a:spcBef>
              <a:spcAft>
                <a:spcPts val="0"/>
              </a:spcAft>
              <a:buClr>
                <a:srgbClr val="000000"/>
              </a:buClr>
              <a:buSzPts val="5200"/>
              <a:buFont typeface="Arial"/>
              <a:buNone/>
            </a:pPr>
            <a:r>
              <a:t/>
            </a:r>
            <a:endParaRPr sz="1300">
              <a:solidFill>
                <a:schemeClr val="accent1"/>
              </a:solidFill>
              <a:latin typeface="Lato"/>
              <a:ea typeface="Lato"/>
              <a:cs typeface="Lato"/>
              <a:sym typeface="Lato"/>
            </a:endParaRPr>
          </a:p>
          <a:p>
            <a:pPr indent="0" lvl="0" marL="0" rtl="0" algn="l">
              <a:lnSpc>
                <a:spcPct val="115000"/>
              </a:lnSpc>
              <a:spcBef>
                <a:spcPts val="0"/>
              </a:spcBef>
              <a:spcAft>
                <a:spcPts val="0"/>
              </a:spcAft>
              <a:buClr>
                <a:srgbClr val="000000"/>
              </a:buClr>
              <a:buSzPts val="5200"/>
              <a:buFont typeface="Arial"/>
              <a:buNone/>
            </a:pPr>
            <a:r>
              <a:rPr lang="it" sz="1300">
                <a:solidFill>
                  <a:schemeClr val="accent1"/>
                </a:solidFill>
                <a:latin typeface="Lato"/>
                <a:ea typeface="Lato"/>
                <a:cs typeface="Lato"/>
                <a:sym typeface="Lato"/>
              </a:rPr>
              <a:t>- common outliers between</a:t>
            </a:r>
            <a:endParaRPr sz="1300">
              <a:solidFill>
                <a:schemeClr val="accent1"/>
              </a:solidFill>
              <a:latin typeface="Lato"/>
              <a:ea typeface="Lato"/>
              <a:cs typeface="Lato"/>
              <a:sym typeface="Lato"/>
            </a:endParaRPr>
          </a:p>
          <a:p>
            <a:pPr indent="0" lvl="0" marL="0" rtl="0" algn="l">
              <a:lnSpc>
                <a:spcPct val="115000"/>
              </a:lnSpc>
              <a:spcBef>
                <a:spcPts val="0"/>
              </a:spcBef>
              <a:spcAft>
                <a:spcPts val="0"/>
              </a:spcAft>
              <a:buClr>
                <a:srgbClr val="000000"/>
              </a:buClr>
              <a:buSzPts val="5200"/>
              <a:buFont typeface="Arial"/>
              <a:buNone/>
            </a:pPr>
            <a:r>
              <a:rPr lang="it" sz="1300">
                <a:solidFill>
                  <a:schemeClr val="accent1"/>
                </a:solidFill>
                <a:latin typeface="Lato"/>
                <a:ea typeface="Lato"/>
                <a:cs typeface="Lato"/>
                <a:sym typeface="Lato"/>
              </a:rPr>
              <a:t> them which were </a:t>
            </a:r>
            <a:r>
              <a:rPr b="1" lang="it" sz="1300">
                <a:solidFill>
                  <a:schemeClr val="accent1"/>
                </a:solidFill>
                <a:latin typeface="Lato"/>
                <a:ea typeface="Lato"/>
                <a:cs typeface="Lato"/>
                <a:sym typeface="Lato"/>
              </a:rPr>
              <a:t>13</a:t>
            </a:r>
            <a:r>
              <a:rPr lang="it" sz="1300">
                <a:solidFill>
                  <a:schemeClr val="accent1"/>
                </a:solidFill>
                <a:latin typeface="Lato"/>
                <a:ea typeface="Lato"/>
                <a:cs typeface="Lato"/>
                <a:sym typeface="Lato"/>
              </a:rPr>
              <a:t>.</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
              <a:t>Conclusion</a:t>
            </a:r>
            <a:endParaRPr/>
          </a:p>
        </p:txBody>
      </p:sp>
      <p:sp>
        <p:nvSpPr>
          <p:cNvPr id="249" name="Google Shape;249;p27"/>
          <p:cNvSpPr txBox="1"/>
          <p:nvPr>
            <p:ph idx="1" type="body"/>
          </p:nvPr>
        </p:nvSpPr>
        <p:spPr>
          <a:xfrm>
            <a:off x="729450" y="2078874"/>
            <a:ext cx="7688700" cy="3064625"/>
          </a:xfrm>
          <a:prstGeom prst="rect">
            <a:avLst/>
          </a:prstGeom>
          <a:noFill/>
          <a:ln>
            <a:noFill/>
          </a:ln>
        </p:spPr>
        <p:txBody>
          <a:bodyPr anchorCtr="0" anchor="t" bIns="91425" lIns="91425" spcFirstLastPara="1" rIns="91425" wrap="square" tIns="91425">
            <a:normAutofit fontScale="40000" lnSpcReduction="20000"/>
          </a:bodyPr>
          <a:lstStyle/>
          <a:p>
            <a:pPr indent="0" lvl="0" marL="0" rtl="0" algn="l">
              <a:lnSpc>
                <a:spcPct val="115000"/>
              </a:lnSpc>
              <a:spcBef>
                <a:spcPts val="0"/>
              </a:spcBef>
              <a:spcAft>
                <a:spcPts val="0"/>
              </a:spcAft>
              <a:buSzPct val="100000"/>
              <a:buNone/>
            </a:pPr>
            <a:r>
              <a:rPr lang="it" sz="4000"/>
              <a:t>Whole (Mixed) Data:</a:t>
            </a:r>
            <a:br>
              <a:rPr lang="it" sz="4000"/>
            </a:br>
            <a:br>
              <a:rPr lang="it" sz="4000"/>
            </a:br>
            <a:r>
              <a:rPr lang="it" sz="4000"/>
              <a:t>-  </a:t>
            </a:r>
            <a:r>
              <a:rPr b="1" lang="it" sz="4000"/>
              <a:t>Hierarchical Clustering: </a:t>
            </a:r>
            <a:r>
              <a:rPr lang="it" sz="4000"/>
              <a:t>after using the</a:t>
            </a:r>
            <a:endParaRPr/>
          </a:p>
          <a:p>
            <a:pPr indent="0" lvl="0" marL="0" rtl="0" algn="l">
              <a:lnSpc>
                <a:spcPct val="115000"/>
              </a:lnSpc>
              <a:spcBef>
                <a:spcPts val="0"/>
              </a:spcBef>
              <a:spcAft>
                <a:spcPts val="0"/>
              </a:spcAft>
              <a:buSzPct val="100000"/>
              <a:buNone/>
            </a:pPr>
            <a:r>
              <a:rPr lang="it" sz="4000"/>
              <a:t> Gower distance as a distance metric, it</a:t>
            </a:r>
            <a:r>
              <a:rPr lang="it"/>
              <a:t> </a:t>
            </a:r>
            <a:r>
              <a:rPr lang="it" sz="4000"/>
              <a:t> failed to detect many of the outliers. However, we achieved a silhouette score of </a:t>
            </a:r>
            <a:r>
              <a:rPr b="1" lang="it" sz="4000"/>
              <a:t>0.438</a:t>
            </a:r>
            <a:endParaRPr/>
          </a:p>
          <a:p>
            <a:pPr indent="0" lvl="0" marL="0" rtl="0" algn="l">
              <a:lnSpc>
                <a:spcPct val="115000"/>
              </a:lnSpc>
              <a:spcBef>
                <a:spcPts val="0"/>
              </a:spcBef>
              <a:spcAft>
                <a:spcPts val="0"/>
              </a:spcAft>
              <a:buSzPct val="100000"/>
              <a:buNone/>
            </a:pPr>
            <a:r>
              <a:t/>
            </a:r>
            <a:endParaRPr sz="4000"/>
          </a:p>
          <a:p>
            <a:pPr indent="0" lvl="0" marL="0" rtl="0" algn="l">
              <a:lnSpc>
                <a:spcPct val="115000"/>
              </a:lnSpc>
              <a:spcBef>
                <a:spcPts val="0"/>
              </a:spcBef>
              <a:spcAft>
                <a:spcPts val="0"/>
              </a:spcAft>
              <a:buSzPct val="100000"/>
              <a:buNone/>
            </a:pPr>
            <a:r>
              <a:rPr lang="it" sz="4000"/>
              <a:t>-  </a:t>
            </a:r>
            <a:r>
              <a:rPr b="1" lang="it" sz="4000"/>
              <a:t>Isolation Forest</a:t>
            </a:r>
            <a:r>
              <a:rPr lang="it" sz="4000"/>
              <a:t>: as usual it failed to</a:t>
            </a:r>
            <a:r>
              <a:rPr lang="it"/>
              <a:t> </a:t>
            </a:r>
            <a:r>
              <a:rPr lang="it" sz="4000"/>
              <a:t>detect many outliers.</a:t>
            </a:r>
            <a:endParaRPr/>
          </a:p>
          <a:p>
            <a:pPr indent="0" lvl="0" marL="0" rtl="0" algn="l">
              <a:lnSpc>
                <a:spcPct val="115000"/>
              </a:lnSpc>
              <a:spcBef>
                <a:spcPts val="0"/>
              </a:spcBef>
              <a:spcAft>
                <a:spcPts val="0"/>
              </a:spcAft>
              <a:buNone/>
            </a:pPr>
            <a:r>
              <a:t/>
            </a:r>
            <a:endParaRPr sz="4000"/>
          </a:p>
          <a:p>
            <a:pPr indent="0" lvl="0" marL="0" rtl="0" algn="l">
              <a:lnSpc>
                <a:spcPct val="115000"/>
              </a:lnSpc>
              <a:spcBef>
                <a:spcPts val="0"/>
              </a:spcBef>
              <a:spcAft>
                <a:spcPts val="0"/>
              </a:spcAft>
              <a:buNone/>
            </a:pPr>
            <a:r>
              <a:rPr lang="it" sz="4000"/>
              <a:t>- </a:t>
            </a:r>
            <a:r>
              <a:rPr b="1" lang="it" sz="4400"/>
              <a:t>Variational Autoencoder (VAE): </a:t>
            </a:r>
            <a:r>
              <a:rPr lang="it" sz="4400"/>
              <a:t>final decision, 72</a:t>
            </a:r>
            <a:endParaRPr sz="4400"/>
          </a:p>
          <a:p>
            <a:pPr indent="0" lvl="0" marL="0" rtl="0" algn="l">
              <a:lnSpc>
                <a:spcPct val="115000"/>
              </a:lnSpc>
              <a:spcBef>
                <a:spcPts val="1200"/>
              </a:spcBef>
              <a:spcAft>
                <a:spcPts val="0"/>
              </a:spcAft>
              <a:buSzPct val="90909"/>
              <a:buNone/>
            </a:pPr>
            <a:r>
              <a:rPr b="1" lang="it" sz="4400"/>
              <a:t>VAE's effectiveness in anomaly detection.</a:t>
            </a:r>
            <a:endParaRPr b="1" sz="4400"/>
          </a:p>
          <a:p>
            <a:pPr indent="0" lvl="0" marL="0" rtl="0" algn="l">
              <a:lnSpc>
                <a:spcPct val="115000"/>
              </a:lnSpc>
              <a:spcBef>
                <a:spcPts val="1200"/>
              </a:spcBef>
              <a:spcAft>
                <a:spcPts val="1200"/>
              </a:spcAft>
              <a:buSzPct val="285714"/>
              <a:buNone/>
            </a:pPr>
            <a:r>
              <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729450" y="1318650"/>
            <a:ext cx="7688700" cy="1473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8040"/>
              <a:t>Questions?</a:t>
            </a:r>
            <a:endParaRPr sz="804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
              <a:t>Dataset Description</a:t>
            </a:r>
            <a:endParaRPr/>
          </a:p>
        </p:txBody>
      </p:sp>
      <p:sp>
        <p:nvSpPr>
          <p:cNvPr id="99" name="Google Shape;99;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1200"/>
              </a:spcBef>
              <a:spcAft>
                <a:spcPts val="0"/>
              </a:spcAft>
              <a:buClr>
                <a:srgbClr val="000000"/>
              </a:buClr>
              <a:buSzPts val="1400"/>
              <a:buFont typeface="Arial"/>
              <a:buChar char="●"/>
            </a:pPr>
            <a:r>
              <a:rPr lang="it" sz="1400"/>
              <a:t>Dataset details: 21 attributes, 15 binary, 6 continuous, 7200 objects.</a:t>
            </a:r>
            <a:br>
              <a:rPr lang="it" sz="1400"/>
            </a:br>
            <a:endParaRPr sz="1400"/>
          </a:p>
          <a:p>
            <a:pPr indent="-317500" lvl="0" marL="457200" rtl="0" algn="l">
              <a:lnSpc>
                <a:spcPct val="115000"/>
              </a:lnSpc>
              <a:spcBef>
                <a:spcPts val="0"/>
              </a:spcBef>
              <a:spcAft>
                <a:spcPts val="0"/>
              </a:spcAft>
              <a:buClr>
                <a:srgbClr val="000000"/>
              </a:buClr>
              <a:buSzPts val="1400"/>
              <a:buFont typeface="Arial"/>
              <a:buChar char="●"/>
            </a:pPr>
            <a:r>
              <a:rPr lang="it" sz="1400"/>
              <a:t>No information on attribute significance, adding complexity.</a:t>
            </a:r>
            <a:endParaRPr sz="1400"/>
          </a:p>
          <a:p>
            <a:pPr indent="0" lvl="0" marL="0" rtl="0" algn="l">
              <a:lnSpc>
                <a:spcPct val="115000"/>
              </a:lnSpc>
              <a:spcBef>
                <a:spcPts val="1200"/>
              </a:spcBef>
              <a:spcAft>
                <a:spcPts val="1200"/>
              </a:spcAft>
              <a:buSzPts val="1300"/>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A group of blue and white graphs&#10;&#10;Description automatically generated" id="104" name="Google Shape;104;p4"/>
          <p:cNvPicPr preferRelativeResize="0"/>
          <p:nvPr/>
        </p:nvPicPr>
        <p:blipFill rotWithShape="1">
          <a:blip r:embed="rId3">
            <a:alphaModFix/>
          </a:blip>
          <a:srcRect b="0" l="0" r="0" t="0"/>
          <a:stretch/>
        </p:blipFill>
        <p:spPr>
          <a:xfrm>
            <a:off x="1924513" y="1254550"/>
            <a:ext cx="5382175" cy="3588125"/>
          </a:xfrm>
          <a:prstGeom prst="rect">
            <a:avLst/>
          </a:prstGeom>
          <a:noFill/>
          <a:ln>
            <a:noFill/>
          </a:ln>
        </p:spPr>
      </p:pic>
      <p:sp>
        <p:nvSpPr>
          <p:cNvPr id="105" name="Google Shape;105;p4"/>
          <p:cNvSpPr txBox="1"/>
          <p:nvPr/>
        </p:nvSpPr>
        <p:spPr>
          <a:xfrm>
            <a:off x="2426977" y="863350"/>
            <a:ext cx="4501500" cy="391200"/>
          </a:xfrm>
          <a:prstGeom prst="rect">
            <a:avLst/>
          </a:prstGeom>
          <a:noFill/>
          <a:ln>
            <a:noFill/>
          </a:ln>
        </p:spPr>
        <p:txBody>
          <a:bodyPr anchorCtr="0" anchor="t" bIns="91425" lIns="91425" spcFirstLastPara="1" rIns="91425" wrap="square" tIns="91425">
            <a:spAutoFit/>
          </a:bodyPr>
          <a:lstStyle/>
          <a:p>
            <a:pPr indent="-6350" lvl="0" marL="6350" marR="0" rtl="0" algn="ctr">
              <a:lnSpc>
                <a:spcPct val="95833"/>
              </a:lnSpc>
              <a:spcBef>
                <a:spcPts val="0"/>
              </a:spcBef>
              <a:spcAft>
                <a:spcPts val="20"/>
              </a:spcAft>
              <a:buClr>
                <a:srgbClr val="000000"/>
              </a:buClr>
              <a:buSzPts val="1400"/>
              <a:buFont typeface="Arial"/>
              <a:buNone/>
            </a:pPr>
            <a:r>
              <a:rPr b="0" i="0" lang="it" sz="1400" u="none" cap="none" strike="noStrike">
                <a:solidFill>
                  <a:srgbClr val="000000"/>
                </a:solidFill>
                <a:latin typeface="Calibri"/>
                <a:ea typeface="Calibri"/>
                <a:cs typeface="Calibri"/>
                <a:sym typeface="Calibri"/>
              </a:rPr>
              <a:t>Figure 1. Grid of histograms for continuous attributes</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nvSpPr>
        <p:spPr>
          <a:xfrm>
            <a:off x="2426977" y="863350"/>
            <a:ext cx="4501500" cy="391200"/>
          </a:xfrm>
          <a:prstGeom prst="rect">
            <a:avLst/>
          </a:prstGeom>
          <a:noFill/>
          <a:ln>
            <a:noFill/>
          </a:ln>
        </p:spPr>
        <p:txBody>
          <a:bodyPr anchorCtr="0" anchor="t" bIns="91425" lIns="91425" spcFirstLastPara="1" rIns="91425" wrap="square" tIns="91425">
            <a:spAutoFit/>
          </a:bodyPr>
          <a:lstStyle/>
          <a:p>
            <a:pPr indent="-6350" lvl="0" marL="6350" marR="0" rtl="0" algn="ctr">
              <a:lnSpc>
                <a:spcPct val="95833"/>
              </a:lnSpc>
              <a:spcBef>
                <a:spcPts val="0"/>
              </a:spcBef>
              <a:spcAft>
                <a:spcPts val="20"/>
              </a:spcAft>
              <a:buClr>
                <a:srgbClr val="000000"/>
              </a:buClr>
              <a:buSzPts val="1400"/>
              <a:buFont typeface="Arial"/>
              <a:buNone/>
            </a:pPr>
            <a:r>
              <a:rPr b="0" i="0" lang="it" sz="1400" u="none" cap="none" strike="noStrike">
                <a:solidFill>
                  <a:srgbClr val="000000"/>
                </a:solidFill>
                <a:latin typeface="Calibri"/>
                <a:ea typeface="Calibri"/>
                <a:cs typeface="Calibri"/>
                <a:sym typeface="Calibri"/>
              </a:rPr>
              <a:t>Figure 2. Grid of bar plots for binary attributes</a:t>
            </a:r>
            <a:endParaRPr b="0" i="0" sz="1400" u="none" cap="none" strike="noStrike">
              <a:solidFill>
                <a:srgbClr val="000000"/>
              </a:solidFill>
              <a:latin typeface="Calibri"/>
              <a:ea typeface="Calibri"/>
              <a:cs typeface="Calibri"/>
              <a:sym typeface="Calibri"/>
            </a:endParaRPr>
          </a:p>
        </p:txBody>
      </p:sp>
      <p:pic>
        <p:nvPicPr>
          <p:cNvPr descr="A screenshot of a graph&#10;&#10;Description automatically generated" id="111" name="Google Shape;111;p5"/>
          <p:cNvPicPr preferRelativeResize="0"/>
          <p:nvPr/>
        </p:nvPicPr>
        <p:blipFill rotWithShape="1">
          <a:blip r:embed="rId3">
            <a:alphaModFix/>
          </a:blip>
          <a:srcRect b="0" l="0" r="0" t="0"/>
          <a:stretch/>
        </p:blipFill>
        <p:spPr>
          <a:xfrm>
            <a:off x="1617574" y="1470700"/>
            <a:ext cx="6121351" cy="3672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nvSpPr>
        <p:spPr>
          <a:xfrm>
            <a:off x="2426977" y="863350"/>
            <a:ext cx="4501500" cy="391200"/>
          </a:xfrm>
          <a:prstGeom prst="rect">
            <a:avLst/>
          </a:prstGeom>
          <a:noFill/>
          <a:ln>
            <a:noFill/>
          </a:ln>
        </p:spPr>
        <p:txBody>
          <a:bodyPr anchorCtr="0" anchor="t" bIns="91425" lIns="91425" spcFirstLastPara="1" rIns="91425" wrap="square" tIns="91425">
            <a:spAutoFit/>
          </a:bodyPr>
          <a:lstStyle/>
          <a:p>
            <a:pPr indent="-6350" lvl="0" marL="6350" marR="0" rtl="0" algn="ctr">
              <a:lnSpc>
                <a:spcPct val="95833"/>
              </a:lnSpc>
              <a:spcBef>
                <a:spcPts val="0"/>
              </a:spcBef>
              <a:spcAft>
                <a:spcPts val="20"/>
              </a:spcAft>
              <a:buClr>
                <a:srgbClr val="000000"/>
              </a:buClr>
              <a:buSzPts val="1400"/>
              <a:buFont typeface="Arial"/>
              <a:buNone/>
            </a:pPr>
            <a:r>
              <a:rPr b="0" i="0" lang="it" sz="1400" u="none" cap="none" strike="noStrike">
                <a:solidFill>
                  <a:srgbClr val="000000"/>
                </a:solidFill>
                <a:latin typeface="Calibri"/>
                <a:ea typeface="Calibri"/>
                <a:cs typeface="Calibri"/>
                <a:sym typeface="Calibri"/>
              </a:rPr>
              <a:t>Figure 3. PCA and tSNE visualization for the whole dataset </a:t>
            </a:r>
            <a:endParaRPr b="0" i="0" sz="1400" u="none" cap="none" strike="noStrike">
              <a:solidFill>
                <a:srgbClr val="000000"/>
              </a:solidFill>
              <a:latin typeface="Calibri"/>
              <a:ea typeface="Calibri"/>
              <a:cs typeface="Calibri"/>
              <a:sym typeface="Calibri"/>
            </a:endParaRPr>
          </a:p>
        </p:txBody>
      </p:sp>
      <p:pic>
        <p:nvPicPr>
          <p:cNvPr descr="A diagram of a number of dots&#10;&#10;Description automatically generated with medium confidence" id="117" name="Google Shape;117;p6"/>
          <p:cNvPicPr preferRelativeResize="0"/>
          <p:nvPr/>
        </p:nvPicPr>
        <p:blipFill rotWithShape="1">
          <a:blip r:embed="rId3">
            <a:alphaModFix/>
          </a:blip>
          <a:srcRect b="0" l="0" r="0" t="0"/>
          <a:stretch/>
        </p:blipFill>
        <p:spPr>
          <a:xfrm>
            <a:off x="1601338" y="1395050"/>
            <a:ext cx="6152783" cy="3553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
              <a:t>Pre-Processing</a:t>
            </a:r>
            <a:endParaRPr/>
          </a:p>
        </p:txBody>
      </p:sp>
      <p:sp>
        <p:nvSpPr>
          <p:cNvPr id="123" name="Google Shape;123;p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it" sz="1400"/>
              <a:t>Data cleaning: removing headers, correcting continuous values.</a:t>
            </a:r>
            <a:br>
              <a:rPr lang="it" sz="1400"/>
            </a:br>
            <a:endParaRPr sz="1400"/>
          </a:p>
          <a:p>
            <a:pPr indent="-317500" lvl="0" marL="457200" rtl="0" algn="l">
              <a:lnSpc>
                <a:spcPct val="115000"/>
              </a:lnSpc>
              <a:spcBef>
                <a:spcPts val="0"/>
              </a:spcBef>
              <a:spcAft>
                <a:spcPts val="0"/>
              </a:spcAft>
              <a:buSzPts val="1400"/>
              <a:buChar char="●"/>
            </a:pPr>
            <a:r>
              <a:rPr lang="it" sz="1400"/>
              <a:t>Normalization using Z-score standardization for consistent data ranges.</a:t>
            </a:r>
            <a:endParaRPr sz="1400"/>
          </a:p>
          <a:p>
            <a:pPr indent="-6350" lvl="0" marL="6350" rtl="0" algn="ctr">
              <a:lnSpc>
                <a:spcPct val="95833"/>
              </a:lnSpc>
              <a:spcBef>
                <a:spcPts val="1200"/>
              </a:spcBef>
              <a:spcAft>
                <a:spcPts val="0"/>
              </a:spcAft>
              <a:buSzPts val="1300"/>
              <a:buNone/>
            </a:pPr>
            <a:r>
              <a:t/>
            </a:r>
            <a:endParaRPr sz="1400">
              <a:solidFill>
                <a:srgbClr val="000000"/>
              </a:solidFill>
              <a:latin typeface="Cambria Math"/>
              <a:ea typeface="Cambria Math"/>
              <a:cs typeface="Cambria Math"/>
              <a:sym typeface="Cambria Math"/>
            </a:endParaRPr>
          </a:p>
          <a:p>
            <a:pPr indent="-6350" lvl="0" marL="6350" rtl="0" algn="ctr">
              <a:lnSpc>
                <a:spcPct val="95833"/>
              </a:lnSpc>
              <a:spcBef>
                <a:spcPts val="20"/>
              </a:spcBef>
              <a:spcAft>
                <a:spcPts val="0"/>
              </a:spcAft>
              <a:buSzPts val="1300"/>
              <a:buNone/>
            </a:pPr>
            <a:r>
              <a:rPr b="1" lang="it" sz="1800">
                <a:solidFill>
                  <a:srgbClr val="000000"/>
                </a:solidFill>
                <a:latin typeface="Cambria Math"/>
                <a:ea typeface="Cambria Math"/>
                <a:cs typeface="Cambria Math"/>
                <a:sym typeface="Cambria Math"/>
              </a:rPr>
              <a:t>Z= (x-μ)/std</a:t>
            </a:r>
            <a:endParaRPr b="1" sz="1800">
              <a:solidFill>
                <a:srgbClr val="000000"/>
              </a:solidFill>
              <a:latin typeface="Cambria Math"/>
              <a:ea typeface="Cambria Math"/>
              <a:cs typeface="Cambria Math"/>
              <a:sym typeface="Cambria Math"/>
            </a:endParaRPr>
          </a:p>
          <a:p>
            <a:pPr indent="0" lvl="0" marL="0" rtl="0" algn="l">
              <a:lnSpc>
                <a:spcPct val="115000"/>
              </a:lnSpc>
              <a:spcBef>
                <a:spcPts val="20"/>
              </a:spcBef>
              <a:spcAft>
                <a:spcPts val="1200"/>
              </a:spcAft>
              <a:buSzPts val="1300"/>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
              <a:t>Proximity Measure</a:t>
            </a:r>
            <a:endParaRPr/>
          </a:p>
        </p:txBody>
      </p:sp>
      <p:sp>
        <p:nvSpPr>
          <p:cNvPr id="129" name="Google Shape;129;p8"/>
          <p:cNvSpPr txBox="1"/>
          <p:nvPr>
            <p:ph idx="1" type="body"/>
          </p:nvPr>
        </p:nvSpPr>
        <p:spPr>
          <a:xfrm>
            <a:off x="729450" y="2078875"/>
            <a:ext cx="49023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it" sz="1400">
                <a:solidFill>
                  <a:srgbClr val="000000"/>
                </a:solidFill>
                <a:latin typeface="Arial"/>
                <a:ea typeface="Arial"/>
                <a:cs typeface="Arial"/>
                <a:sym typeface="Arial"/>
              </a:rPr>
              <a:t>Gower Distance:</a:t>
            </a:r>
            <a:r>
              <a:rPr lang="it" sz="1400">
                <a:solidFill>
                  <a:srgbClr val="000000"/>
                </a:solidFill>
                <a:latin typeface="Arial"/>
                <a:ea typeface="Arial"/>
                <a:cs typeface="Arial"/>
                <a:sym typeface="Arial"/>
              </a:rPr>
              <a:t> Effective for mixed attributes, values between 0 (identical) and 1 (maximally dissimilar).</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b="1" lang="it" sz="1400">
                <a:solidFill>
                  <a:srgbClr val="000000"/>
                </a:solidFill>
                <a:latin typeface="Arial"/>
                <a:ea typeface="Arial"/>
                <a:cs typeface="Arial"/>
                <a:sym typeface="Arial"/>
              </a:rPr>
              <a:t>Mahalanobis Distance:</a:t>
            </a:r>
            <a:r>
              <a:rPr lang="it" sz="1400">
                <a:solidFill>
                  <a:srgbClr val="000000"/>
                </a:solidFill>
                <a:latin typeface="Arial"/>
                <a:ea typeface="Arial"/>
                <a:cs typeface="Arial"/>
                <a:sym typeface="Arial"/>
              </a:rPr>
              <a:t> Considers correlations within the dataset, suitable for binary data.</a:t>
            </a:r>
            <a:endParaRPr sz="14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400"/>
          </a:p>
        </p:txBody>
      </p:sp>
      <p:pic>
        <p:nvPicPr>
          <p:cNvPr id="130" name="Google Shape;130;p8"/>
          <p:cNvPicPr preferRelativeResize="0"/>
          <p:nvPr/>
        </p:nvPicPr>
        <p:blipFill rotWithShape="1">
          <a:blip r:embed="rId3">
            <a:alphaModFix/>
          </a:blip>
          <a:srcRect b="0" l="0" r="0" t="0"/>
          <a:stretch/>
        </p:blipFill>
        <p:spPr>
          <a:xfrm>
            <a:off x="5364238" y="1169663"/>
            <a:ext cx="3667125" cy="3495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
              <a:t>Anomaly Detection Methods</a:t>
            </a:r>
            <a:endParaRPr/>
          </a:p>
        </p:txBody>
      </p:sp>
      <p:sp>
        <p:nvSpPr>
          <p:cNvPr id="136" name="Google Shape;136;p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1200"/>
              </a:spcBef>
              <a:spcAft>
                <a:spcPts val="0"/>
              </a:spcAft>
              <a:buClr>
                <a:srgbClr val="000000"/>
              </a:buClr>
              <a:buSzPts val="1400"/>
              <a:buFont typeface="Arial"/>
              <a:buChar char="●"/>
            </a:pPr>
            <a:r>
              <a:rPr b="1" lang="it" sz="1400">
                <a:solidFill>
                  <a:srgbClr val="000000"/>
                </a:solidFill>
                <a:latin typeface="Arial"/>
                <a:ea typeface="Arial"/>
                <a:cs typeface="Arial"/>
                <a:sym typeface="Arial"/>
              </a:rPr>
              <a:t>Binary Attributes:</a:t>
            </a:r>
            <a:r>
              <a:rPr lang="it" sz="1400">
                <a:solidFill>
                  <a:srgbClr val="000000"/>
                </a:solidFill>
                <a:latin typeface="Arial"/>
                <a:ea typeface="Arial"/>
                <a:cs typeface="Arial"/>
                <a:sym typeface="Arial"/>
              </a:rPr>
              <a:t> Mahalanobis Distance, Isolation Forest.</a:t>
            </a:r>
            <a:br>
              <a:rPr lang="it" sz="1400">
                <a:solidFill>
                  <a:srgbClr val="000000"/>
                </a:solidFill>
                <a:latin typeface="Arial"/>
                <a:ea typeface="Arial"/>
                <a:cs typeface="Arial"/>
                <a:sym typeface="Arial"/>
              </a:rPr>
            </a:b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b="1" lang="it" sz="1400">
                <a:solidFill>
                  <a:srgbClr val="000000"/>
                </a:solidFill>
                <a:latin typeface="Arial"/>
                <a:ea typeface="Arial"/>
                <a:cs typeface="Arial"/>
                <a:sym typeface="Arial"/>
              </a:rPr>
              <a:t>Continuous Attributes:</a:t>
            </a:r>
            <a:r>
              <a:rPr lang="it" sz="1400">
                <a:solidFill>
                  <a:srgbClr val="000000"/>
                </a:solidFill>
                <a:latin typeface="Arial"/>
                <a:ea typeface="Arial"/>
                <a:cs typeface="Arial"/>
                <a:sym typeface="Arial"/>
              </a:rPr>
              <a:t> PCA, Isolation Forest, LOF.</a:t>
            </a:r>
            <a:br>
              <a:rPr lang="it" sz="1400">
                <a:solidFill>
                  <a:srgbClr val="000000"/>
                </a:solidFill>
                <a:latin typeface="Arial"/>
                <a:ea typeface="Arial"/>
                <a:cs typeface="Arial"/>
                <a:sym typeface="Arial"/>
              </a:rPr>
            </a:b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b="1" lang="it" sz="1400">
                <a:solidFill>
                  <a:srgbClr val="000000"/>
                </a:solidFill>
                <a:latin typeface="Arial"/>
                <a:ea typeface="Arial"/>
                <a:cs typeface="Arial"/>
                <a:sym typeface="Arial"/>
              </a:rPr>
              <a:t>Mixed Attributes:</a:t>
            </a:r>
            <a:r>
              <a:rPr lang="it" sz="1400">
                <a:solidFill>
                  <a:srgbClr val="000000"/>
                </a:solidFill>
                <a:latin typeface="Arial"/>
                <a:ea typeface="Arial"/>
                <a:cs typeface="Arial"/>
                <a:sym typeface="Arial"/>
              </a:rPr>
              <a:t> Hierarchical Clustering, Isolation Forest, VAE.</a:t>
            </a:r>
            <a:endParaRPr b="1" sz="14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Alfy</dc:creator>
</cp:coreProperties>
</file>