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72" r:id="rId20"/>
    <p:sldId id="276" r:id="rId21"/>
    <p:sldId id="277" r:id="rId22"/>
    <p:sldId id="279" r:id="rId23"/>
    <p:sldId id="273" r:id="rId24"/>
    <p:sldId id="274" r:id="rId25"/>
    <p:sldId id="275" r:id="rId26"/>
    <p:sldId id="281" r:id="rId27"/>
    <p:sldId id="282" r:id="rId28"/>
    <p:sldId id="293" r:id="rId29"/>
    <p:sldId id="292" r:id="rId30"/>
    <p:sldId id="294" r:id="rId31"/>
    <p:sldId id="298" r:id="rId32"/>
    <p:sldId id="295" r:id="rId33"/>
    <p:sldId id="296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8" r:id="rId44"/>
    <p:sldId id="307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>
                <a:solidFill>
                  <a:srgbClr val="FF0000"/>
                </a:solidFill>
              </a:rPr>
              <a:t>Graduation project</a:t>
            </a:r>
            <a:endParaRPr lang="en-US" sz="480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GPS module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RS232 protocol to TTL protocol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max232-pi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735" y="2453640"/>
            <a:ext cx="2912745" cy="32061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9290" y="2453640"/>
            <a:ext cx="53060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*</a:t>
            </a:r>
            <a:r>
              <a:rPr lang="en-US" sz="2800">
                <a:solidFill>
                  <a:srgbClr val="FF0000"/>
                </a:solidFill>
              </a:rPr>
              <a:t>Using max232 IC as logic    shifter.</a:t>
            </a:r>
            <a:r>
              <a:rPr lang="en-US" sz="2800"/>
              <a:t> </a:t>
            </a:r>
            <a:r>
              <a:rPr lang="en-US" sz="3600"/>
              <a:t> </a:t>
            </a:r>
            <a:endParaRPr 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MAX232 connection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max2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3540" y="866775"/>
            <a:ext cx="5264785" cy="51117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08685" y="2339340"/>
            <a:ext cx="318833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</a:rPr>
              <a:t>Using Atmega 128 instead of Arduino in our case</a:t>
            </a:r>
            <a:r>
              <a:rPr lang="en-US">
                <a:solidFill>
                  <a:srgbClr val="FF0000"/>
                </a:solidFill>
              </a:rPr>
              <a:t>.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Protocol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4750"/>
            <a:ext cx="11201400" cy="5490845"/>
          </a:xfrm>
        </p:spPr>
        <p:txBody>
          <a:bodyPr/>
          <a:p>
            <a:pPr marL="0" indent="0">
              <a:buNone/>
            </a:pPr>
            <a:r>
              <a:rPr lang="en-US" altLang="en-US" b="1" u="sng"/>
              <a:t> </a:t>
            </a:r>
            <a:r>
              <a:rPr lang="en-US" b="1" u="sng"/>
              <a:t>NMEA 0183 Protocol</a:t>
            </a:r>
            <a:r>
              <a:rPr lang="en-US" u="sng"/>
              <a:t> :</a:t>
            </a:r>
            <a:endParaRPr lang="en-US" u="sng"/>
          </a:p>
          <a:p>
            <a:r>
              <a:rPr lang="en-US"/>
              <a:t> The NMEA protocol is an ASCII-based protocol,</a:t>
            </a:r>
            <a:endParaRPr lang="en-US"/>
          </a:p>
          <a:p>
            <a:pPr marL="0" indent="0">
              <a:buNone/>
            </a:pPr>
            <a:r>
              <a:rPr lang="en-US"/>
              <a:t>   records start with a </a:t>
            </a:r>
            <a:r>
              <a:rPr lang="en-US" altLang="en-US"/>
              <a:t>“</a:t>
            </a:r>
            <a:r>
              <a:rPr lang="en-US">
                <a:solidFill>
                  <a:srgbClr val="FF0000"/>
                </a:solidFill>
              </a:rPr>
              <a:t>$</a:t>
            </a:r>
            <a:r>
              <a:rPr lang="en-US"/>
              <a:t> </a:t>
            </a:r>
            <a:r>
              <a:rPr lang="en-US" altLang="en-US"/>
              <a:t>“</a:t>
            </a:r>
            <a:r>
              <a:rPr lang="en-US"/>
              <a:t>and with carriage return/line feed.</a:t>
            </a:r>
            <a:endParaRPr lang="en-US"/>
          </a:p>
          <a:p>
            <a:pPr marL="0" indent="0">
              <a:buNone/>
            </a:pPr>
            <a:r>
              <a:rPr lang="en-US"/>
              <a:t>   GPS specific messages all start with </a:t>
            </a:r>
            <a:r>
              <a:rPr lang="en-US">
                <a:solidFill>
                  <a:srgbClr val="FF0000"/>
                </a:solidFill>
              </a:rPr>
              <a:t>$GPxxx</a:t>
            </a:r>
            <a:r>
              <a:rPr lang="en-US"/>
              <a:t> where </a:t>
            </a:r>
            <a:r>
              <a:rPr lang="en-US">
                <a:solidFill>
                  <a:srgbClr val="FF0000"/>
                </a:solidFill>
              </a:rPr>
              <a:t>xxx</a:t>
            </a:r>
            <a:endParaRPr lang="en-US"/>
          </a:p>
          <a:p>
            <a:pPr marL="0" indent="0">
              <a:buNone/>
            </a:pPr>
            <a:r>
              <a:rPr lang="en-US"/>
              <a:t>   is a</a:t>
            </a:r>
            <a:r>
              <a:rPr lang="en-US">
                <a:solidFill>
                  <a:srgbClr val="FF0000"/>
                </a:solidFill>
              </a:rPr>
              <a:t> three-letter identifier</a:t>
            </a:r>
            <a:r>
              <a:rPr lang="en-US"/>
              <a:t> of the message data that</a:t>
            </a:r>
            <a:endParaRPr lang="en-US"/>
          </a:p>
          <a:p>
            <a:pPr marL="0" indent="0">
              <a:buNone/>
            </a:pPr>
            <a:r>
              <a:rPr lang="en-US"/>
              <a:t>   follows.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NMEA messages have a checksum, which allows detection of corrupted data transfers.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Protocol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207750" cy="5431155"/>
          </a:xfrm>
        </p:spPr>
        <p:txBody>
          <a:bodyPr/>
          <a:p>
            <a:pPr marL="0" indent="0">
              <a:buNone/>
            </a:pPr>
            <a:r>
              <a:rPr lang="en-US" b="1" u="sng"/>
              <a:t>NMEA Record</a:t>
            </a:r>
            <a:r>
              <a:rPr lang="en-US"/>
              <a:t>        </a:t>
            </a:r>
            <a:r>
              <a:rPr lang="en-US" b="1" u="sng"/>
              <a:t>Description </a:t>
            </a:r>
            <a:endParaRPr lang="en-US"/>
          </a:p>
          <a:p>
            <a:pPr algn="l"/>
            <a:r>
              <a:rPr lang="en-US"/>
              <a:t>GGA                        Global positioning system fixed data.</a:t>
            </a:r>
            <a:endParaRPr lang="en-US"/>
          </a:p>
          <a:p>
            <a:pPr algn="l"/>
            <a:r>
              <a:rPr lang="en-US"/>
              <a:t>GLL                         Geographic position-latitude/longitude.</a:t>
            </a:r>
            <a:endParaRPr lang="en-US"/>
          </a:p>
          <a:p>
            <a:pPr algn="l"/>
            <a:r>
              <a:rPr lang="en-US"/>
              <a:t>GSA                        GNSS DOP and active satellites. </a:t>
            </a:r>
            <a:endParaRPr lang="en-US"/>
          </a:p>
          <a:p>
            <a:pPr algn="l"/>
            <a:r>
              <a:rPr lang="en-US"/>
              <a:t>GSV                        GNSS satellites in view .</a:t>
            </a:r>
            <a:endParaRPr lang="en-US"/>
          </a:p>
          <a:p>
            <a:pPr algn="l"/>
            <a:r>
              <a:rPr lang="en-US"/>
              <a:t>RMC                       Recommended minimum specific                         </a:t>
            </a:r>
            <a:endParaRPr lang="en-US"/>
          </a:p>
          <a:p>
            <a:pPr marL="0" indent="0" algn="l">
              <a:buNone/>
            </a:pPr>
            <a:r>
              <a:rPr lang="en-US"/>
              <a:t>                                  GNSS data .</a:t>
            </a:r>
            <a:endParaRPr lang="en-US"/>
          </a:p>
          <a:p>
            <a:pPr algn="l"/>
            <a:r>
              <a:rPr lang="en-US"/>
              <a:t>VTG                       Course over ground and ground speed</a:t>
            </a:r>
            <a:r>
              <a:rPr lang="en-US" altLang="en-US"/>
              <a:t>.</a:t>
            </a:r>
            <a:r>
              <a:rPr lang="en-US"/>
              <a:t> </a:t>
            </a:r>
            <a:endParaRPr lang="en-US"/>
          </a:p>
          <a:p>
            <a:r>
              <a:rPr lang="en-US"/>
              <a:t>ZDA                        Date and Time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Protocol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 u="sng"/>
              <a:t>GGA-Global Positioning System Fixed Data</a:t>
            </a:r>
            <a:r>
              <a:rPr lang="en-US"/>
              <a:t>  </a:t>
            </a:r>
            <a:r>
              <a:rPr lang="en-US" altLang="en-US"/>
              <a:t>: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“</a:t>
            </a:r>
            <a:r>
              <a:rPr lang="en-US" altLang="en-US">
                <a:solidFill>
                  <a:srgbClr val="FF0000"/>
                </a:solidFill>
              </a:rPr>
              <a:t>$GPGGA,</a:t>
            </a:r>
            <a:r>
              <a:rPr lang="en-US" altLang="en-US">
                <a:solidFill>
                  <a:srgbClr val="0070C0"/>
                </a:solidFill>
              </a:rPr>
              <a:t>021514.000</a:t>
            </a:r>
            <a:r>
              <a:rPr lang="en-US" altLang="en-US">
                <a:solidFill>
                  <a:srgbClr val="FF0000"/>
                </a:solidFill>
              </a:rPr>
              <a:t>,2232.1799,N,11401.1823,E,1,6,1.25,84.0,M,-2.2,M,,*74 “.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This sentence contains the position, time and quality of the navigation fix. </a:t>
            </a:r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“Nema protocol,</a:t>
            </a:r>
            <a:r>
              <a:rPr lang="en-US" altLang="en-US">
                <a:solidFill>
                  <a:srgbClr val="FF0000"/>
                </a:solidFill>
              </a:rPr>
              <a:t>UTC</a:t>
            </a:r>
            <a:r>
              <a:rPr lang="en-US" altLang="en-US">
                <a:solidFill>
                  <a:schemeClr val="tx1"/>
                </a:solidFill>
              </a:rPr>
              <a:t>,Latitude,N,Longitude,E,PF,......”</a:t>
            </a:r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nema 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" y="-31750"/>
            <a:ext cx="12177395" cy="67811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layers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" name="Content Placeholder 4" descr="develop-ment-in-basic-software-layer-for-autos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174750"/>
            <a:ext cx="9688195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layers</a:t>
            </a:r>
            <a:endParaRPr lang="en-US"/>
          </a:p>
        </p:txBody>
      </p:sp>
      <p:pic>
        <p:nvPicPr>
          <p:cNvPr id="4" name="Content Placeholder 3" descr="lay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770" y="1176655"/>
            <a:ext cx="3805555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code using embedded C</a:t>
            </a:r>
            <a:endParaRPr lang="en-US"/>
          </a:p>
        </p:txBody>
      </p:sp>
      <p:pic>
        <p:nvPicPr>
          <p:cNvPr id="4" name="Content Placeholder 3" descr="main 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020" y="922655"/>
            <a:ext cx="9175750" cy="53733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code using embedded C</a:t>
            </a:r>
            <a:endParaRPr lang="en-US"/>
          </a:p>
        </p:txBody>
      </p:sp>
      <p:pic>
        <p:nvPicPr>
          <p:cNvPr id="4" name="Content Placeholder 3" descr="uart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840105"/>
            <a:ext cx="9276715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u="sng"/>
              <a:t>GPS in WAP</a:t>
            </a:r>
            <a:endParaRPr lang="en-US" sz="40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the phasor, and, in particular, its phase-angle, is calculated using Coordinated Universal Time (UTC) as a time reference. </a:t>
            </a:r>
            <a:endParaRPr lang="en-US"/>
          </a:p>
          <a:p>
            <a:endParaRPr lang="en-US"/>
          </a:p>
          <a:p>
            <a:r>
              <a:rPr lang="en-US"/>
              <a:t>Such choice allows having a unique reference for all the sinusoidal signals to be measured in a wide or global area, because the time dissemination relies on satellite systems</a:t>
            </a:r>
            <a:r>
              <a:rPr lang="en-US" sz="4000"/>
              <a:t>. 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code using embedded C</a:t>
            </a:r>
            <a:endParaRPr lang="en-US"/>
          </a:p>
        </p:txBody>
      </p:sp>
      <p:pic>
        <p:nvPicPr>
          <p:cNvPr id="4" name="Content Placeholder 3" descr="uart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325" y="1000125"/>
            <a:ext cx="9302115" cy="53200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code using embedded C</a:t>
            </a:r>
            <a:endParaRPr lang="en-US"/>
          </a:p>
        </p:txBody>
      </p:sp>
      <p:pic>
        <p:nvPicPr>
          <p:cNvPr id="4" name="Content Placeholder 3" descr="uartc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155" y="1527810"/>
            <a:ext cx="9806940" cy="3498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code using embedded C</a:t>
            </a:r>
            <a:endParaRPr lang="en-US"/>
          </a:p>
        </p:txBody>
      </p:sp>
      <p:pic>
        <p:nvPicPr>
          <p:cNvPr id="4" name="Content Placeholder 3" descr="gps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88770"/>
            <a:ext cx="9211945" cy="3679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code using embedded C</a:t>
            </a:r>
            <a:endParaRPr lang="en-US"/>
          </a:p>
        </p:txBody>
      </p:sp>
      <p:pic>
        <p:nvPicPr>
          <p:cNvPr id="5" name="Content Placeholder 4" descr="gps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970" y="925195"/>
            <a:ext cx="10355580" cy="5815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code using embedded C</a:t>
            </a:r>
            <a:endParaRPr lang="en-US"/>
          </a:p>
        </p:txBody>
      </p:sp>
      <p:pic>
        <p:nvPicPr>
          <p:cNvPr id="5" name="Content Placeholder 4" descr="gpsc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169670"/>
            <a:ext cx="8632190" cy="49987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i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" y="2540"/>
            <a:ext cx="121672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540" y="635"/>
            <a:ext cx="1050798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>
                <a:solidFill>
                  <a:srgbClr val="FF0000"/>
                </a:solidFill>
              </a:rPr>
              <a:t>Graduation project</a:t>
            </a:r>
            <a:endParaRPr lang="en-US" sz="480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HMI modules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 LM016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LCD-Display-Front-Side[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4275" y="1402715"/>
            <a:ext cx="977138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 LM016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31-768x66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0765" y="1174750"/>
            <a:ext cx="9712960" cy="5186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 u="sng">
                <a:sym typeface="+mn-ea"/>
              </a:rPr>
            </a:br>
            <a:r>
              <a:rPr lang="en-US" u="sng">
                <a:sym typeface="+mn-ea"/>
              </a:rPr>
              <a:t>GPS in WAP</a:t>
            </a:r>
            <a:br>
              <a:rPr lang="en-US" u="sng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Two synchrophasors, calculated at different points in a network, can be easily compared because they are related to common instants.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/>
              <a:t> In other words, the synchrophasor measured at a generic UTC reference time instant “Tr “represents the rms amplitude and the phase-angle of the sinusoidal signal at T 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lcd char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1109345"/>
            <a:ext cx="9622155" cy="43345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timing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820" y="946785"/>
            <a:ext cx="10090150" cy="56629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timing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1655" y="773430"/>
            <a:ext cx="10752455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6" name="Content Placeholder 5" descr="h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285" y="860425"/>
            <a:ext cx="10043160" cy="53365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h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035050"/>
            <a:ext cx="9958705" cy="50184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c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265" y="952500"/>
            <a:ext cx="990219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c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2625" y="1011555"/>
            <a:ext cx="9432925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c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" y="931545"/>
            <a:ext cx="10147935" cy="57848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c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363345"/>
            <a:ext cx="9628505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c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0" y="1010285"/>
            <a:ext cx="9940925" cy="5422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 u="sng">
                <a:sym typeface="+mn-ea"/>
              </a:rPr>
            </a:br>
            <a:r>
              <a:rPr lang="en-US" u="sng">
                <a:sym typeface="+mn-ea"/>
              </a:rPr>
              <a:t>GPS module”SKM55RM”</a:t>
            </a:r>
            <a:br>
              <a:rPr lang="en-US" u="sng"/>
            </a:br>
            <a:endParaRPr lang="en-US" altLang="en-US"/>
          </a:p>
        </p:txBody>
      </p:sp>
      <p:pic>
        <p:nvPicPr>
          <p:cNvPr id="4" name="Content Placeholder 3" descr="skm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0" y="1378585"/>
            <a:ext cx="7828280" cy="393128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c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665" y="1204595"/>
            <a:ext cx="10032365" cy="52470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LCD LM016</a:t>
            </a:r>
            <a:endParaRPr lang="en-US"/>
          </a:p>
        </p:txBody>
      </p:sp>
      <p:pic>
        <p:nvPicPr>
          <p:cNvPr id="4" name="Content Placeholder 3" descr="c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869315"/>
            <a:ext cx="9761220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18" y="1640205"/>
            <a:ext cx="10949517" cy="1752600"/>
          </a:xfrm>
        </p:spPr>
        <p:txBody>
          <a:bodyPr/>
          <a:p>
            <a:r>
              <a:rPr 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SMART TOUCH LCD</a:t>
            </a:r>
            <a:endParaRPr 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SMART TOUCH LCD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Topway-RS232-Interface-Smart-TFT-LCD-Module-LCD-Display-with-Housing[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825" y="1174750"/>
            <a:ext cx="918781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SMART TOUCH LCD</a:t>
            </a:r>
            <a:endParaRPr lang="en-US"/>
          </a:p>
        </p:txBody>
      </p:sp>
      <p:pic>
        <p:nvPicPr>
          <p:cNvPr id="4" name="Content Placeholder 3" descr="hm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831215"/>
            <a:ext cx="9156065" cy="2233295"/>
          </a:xfrm>
          <a:prstGeom prst="rect">
            <a:avLst/>
          </a:prstGeom>
        </p:spPr>
      </p:pic>
      <p:pic>
        <p:nvPicPr>
          <p:cNvPr id="5" name="Content Placeholder 4" descr="HM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385820"/>
            <a:ext cx="9156065" cy="237553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SMART TOUCH LCD</a:t>
            </a:r>
            <a:endParaRPr lang="en-US"/>
          </a:p>
        </p:txBody>
      </p:sp>
      <p:pic>
        <p:nvPicPr>
          <p:cNvPr id="8" name="Content Placeholder 7" descr="hm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73570" y="3931920"/>
            <a:ext cx="2481580" cy="2595880"/>
          </a:xfrm>
          <a:prstGeom prst="rect">
            <a:avLst/>
          </a:prstGeom>
        </p:spPr>
      </p:pic>
      <p:pic>
        <p:nvPicPr>
          <p:cNvPr id="7" name="Content Placeholder 6" descr="hm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6720" y="1334770"/>
            <a:ext cx="6297295" cy="25971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SMART TOUCH LCD</a:t>
            </a:r>
            <a:endParaRPr lang="en-US"/>
          </a:p>
        </p:txBody>
      </p:sp>
      <p:pic>
        <p:nvPicPr>
          <p:cNvPr id="5" name="Content Placeholder 4" descr="Hm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38530"/>
            <a:ext cx="8708390" cy="484949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SMART TOUCH LCD</a:t>
            </a:r>
            <a:endParaRPr lang="en-US"/>
          </a:p>
        </p:txBody>
      </p:sp>
      <p:pic>
        <p:nvPicPr>
          <p:cNvPr id="5" name="Content Placeholder 4" descr="hm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403860" y="-48260"/>
            <a:ext cx="12680950" cy="69183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SMART TOUCH LCD</a:t>
            </a:r>
            <a:endParaRPr lang="en-US"/>
          </a:p>
        </p:txBody>
      </p:sp>
      <p:pic>
        <p:nvPicPr>
          <p:cNvPr id="6" name="Content Placeholder 5" descr="hm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953135"/>
            <a:ext cx="9612630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SMART TOUCH LCD</a:t>
            </a:r>
            <a:endParaRPr lang="en-US"/>
          </a:p>
        </p:txBody>
      </p:sp>
      <p:pic>
        <p:nvPicPr>
          <p:cNvPr id="7" name="Content Placeholder 6" descr="hm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864870"/>
            <a:ext cx="8962390" cy="5683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 u="sng">
                <a:sym typeface="+mn-ea"/>
              </a:rPr>
            </a:br>
            <a:br>
              <a:rPr lang="en-US" u="sng">
                <a:sym typeface="+mn-ea"/>
              </a:rPr>
            </a:br>
            <a:r>
              <a:rPr lang="en-US" u="sng">
                <a:sym typeface="+mn-ea"/>
              </a:rPr>
              <a:t>GPS module”SKM55RM”</a:t>
            </a:r>
            <a:br>
              <a:rPr lang="en-US" u="sng">
                <a:sym typeface="+mn-ea"/>
              </a:rPr>
            </a:br>
            <a:br>
              <a:rPr lang="en-US" altLang="en-US"/>
            </a:br>
            <a:endParaRPr lang="en-US"/>
          </a:p>
        </p:txBody>
      </p:sp>
      <p:pic>
        <p:nvPicPr>
          <p:cNvPr id="4" name="Content Placeholder 3" descr="gp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9300" y="773430"/>
            <a:ext cx="7727315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SMART TOUCH LCD</a:t>
            </a:r>
            <a:endParaRPr lang="en-US"/>
          </a:p>
        </p:txBody>
      </p:sp>
      <p:pic>
        <p:nvPicPr>
          <p:cNvPr id="5" name="Content Placeholder 4" descr="hm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117600"/>
            <a:ext cx="5384800" cy="5432425"/>
          </a:xfrm>
          <a:prstGeom prst="rect">
            <a:avLst/>
          </a:prstGeom>
        </p:spPr>
      </p:pic>
      <p:pic>
        <p:nvPicPr>
          <p:cNvPr id="6" name="Content Placeholder 5" descr="hm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8815" y="2444115"/>
            <a:ext cx="5169535" cy="197040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SMART TOUCH LCD</a:t>
            </a:r>
            <a:endParaRPr lang="en-US"/>
          </a:p>
        </p:txBody>
      </p:sp>
      <p:pic>
        <p:nvPicPr>
          <p:cNvPr id="5" name="Content Placeholder 4" descr="hm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774065"/>
            <a:ext cx="9156065" cy="550735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Embedded C programing code </a:t>
            </a:r>
            <a:endParaRPr lang="en-US"/>
          </a:p>
        </p:txBody>
      </p:sp>
      <p:pic>
        <p:nvPicPr>
          <p:cNvPr id="5" name="Content Placeholder 4" descr="hm code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77610" y="2337435"/>
            <a:ext cx="5227320" cy="2183130"/>
          </a:xfrm>
          <a:prstGeom prst="rect">
            <a:avLst/>
          </a:prstGeom>
        </p:spPr>
      </p:pic>
      <p:pic>
        <p:nvPicPr>
          <p:cNvPr id="6" name="Content Placeholder 5" descr="hm cod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1052830"/>
            <a:ext cx="5384800" cy="529145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Embedded C programing code </a:t>
            </a:r>
            <a:endParaRPr lang="en-US"/>
          </a:p>
        </p:txBody>
      </p:sp>
      <p:pic>
        <p:nvPicPr>
          <p:cNvPr id="5" name="Content Placeholder 4" descr="hm code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282065"/>
            <a:ext cx="941133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023475" cy="495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endParaRPr lang="en-US" sz="6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The End.</a:t>
            </a:r>
            <a:endParaRPr lang="en-US" sz="6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 u="sng">
                <a:sym typeface="+mn-ea"/>
              </a:rPr>
            </a:br>
            <a:br>
              <a:rPr lang="en-US" u="sng">
                <a:sym typeface="+mn-ea"/>
              </a:rPr>
            </a:br>
            <a:r>
              <a:rPr lang="en-US" u="sng">
                <a:sym typeface="+mn-ea"/>
              </a:rPr>
              <a:t>GPS module”SKM55RM”</a:t>
            </a:r>
            <a:br>
              <a:rPr lang="en-US" u="sng">
                <a:sym typeface="+mn-ea"/>
              </a:rPr>
            </a:br>
            <a:br>
              <a:rPr lang="en-US" altLang="en-US"/>
            </a:br>
            <a:endParaRPr lang="en-US"/>
          </a:p>
        </p:txBody>
      </p:sp>
      <p:pic>
        <p:nvPicPr>
          <p:cNvPr id="4" name="Content Placeholder 3" descr="microfi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9450" y="1662430"/>
            <a:ext cx="5753100" cy="2652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Interfaces Configuration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 u="sng"/>
              <a:t> </a:t>
            </a:r>
            <a:r>
              <a:rPr lang="en-US" sz="2800" b="1" u="sng"/>
              <a:t>UART Ports</a:t>
            </a:r>
            <a:r>
              <a:rPr lang="en-US" sz="2800"/>
              <a:t>: 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The SKM55 series supports one full duplex serial channels UART.</a:t>
            </a:r>
            <a:endParaRPr lang="en-US" sz="2800"/>
          </a:p>
          <a:p>
            <a:endParaRPr lang="en-US" sz="2800"/>
          </a:p>
          <a:p>
            <a:r>
              <a:rPr lang="en-US" sz="2800"/>
              <a:t>The serial connections are at 2.85V LVTTL logic levels, if need different voltage levels, use appropriate level shifters. the data format is however fixed: X, N, 8, 1, i.e. X baud rate, no parity,</a:t>
            </a:r>
            <a:r>
              <a:rPr lang="en-US"/>
              <a:t>  </a:t>
            </a:r>
            <a:r>
              <a:rPr lang="en-US" sz="2800"/>
              <a:t>eight data bits and one stop bit, no other data formats are    supported, LSB is sent first. The modules default baud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rate is set up 9600bps. 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Hardware Interfaces Configuration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800" b="1" u="sng"/>
          </a:p>
          <a:p>
            <a:pPr marL="0" indent="0">
              <a:buNone/>
            </a:pPr>
            <a:r>
              <a:rPr lang="en-US" sz="2800" b="1" u="sng"/>
              <a:t> RS232 Ports: </a:t>
            </a:r>
            <a:endParaRPr lang="en-US" sz="2800" b="1" u="sng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The SKM55 series uses single-chip RS232 to UART bridge, It is 3V powered EIA/TIA-232 and V.28/V.24 communication interfaces with low power requirements.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Hardware Interfaces Configuration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gps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390" y="1147445"/>
            <a:ext cx="9785350" cy="5341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3290</Words>
  <Application>WPS Presentation</Application>
  <PresentationFormat>Widescreen</PresentationFormat>
  <Paragraphs>158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Blue Waves</vt:lpstr>
      <vt:lpstr>Graduation project</vt:lpstr>
      <vt:lpstr>GPS in WAP</vt:lpstr>
      <vt:lpstr> GPS in WAP </vt:lpstr>
      <vt:lpstr> GPS module”SKM55RM” </vt:lpstr>
      <vt:lpstr>  GPS module”SKM55RM”  </vt:lpstr>
      <vt:lpstr>  GPS module”SKM55RM”  </vt:lpstr>
      <vt:lpstr>Hardware Interfaces Configuration </vt:lpstr>
      <vt:lpstr>Hardware Interfaces Configuration </vt:lpstr>
      <vt:lpstr>Hardware Interfaces Configuration </vt:lpstr>
      <vt:lpstr>RS232 protocol to TTL protocol</vt:lpstr>
      <vt:lpstr>MAX232 connection</vt:lpstr>
      <vt:lpstr>Software Protocol </vt:lpstr>
      <vt:lpstr>Software Protocol </vt:lpstr>
      <vt:lpstr>Software Protocol </vt:lpstr>
      <vt:lpstr>PowerPoint 演示文稿</vt:lpstr>
      <vt:lpstr>Software layers</vt:lpstr>
      <vt:lpstr>Software layers</vt:lpstr>
      <vt:lpstr>Software code using embedded C</vt:lpstr>
      <vt:lpstr>Software code using embedded C</vt:lpstr>
      <vt:lpstr>Software code using embedded C</vt:lpstr>
      <vt:lpstr>Software code using embedded C</vt:lpstr>
      <vt:lpstr>Software code using embedded C</vt:lpstr>
      <vt:lpstr>Software code using embedded C</vt:lpstr>
      <vt:lpstr>Software code using embedded C</vt:lpstr>
      <vt:lpstr>PowerPoint 演示文稿</vt:lpstr>
      <vt:lpstr>PowerPoint 演示文稿</vt:lpstr>
      <vt:lpstr>Graduation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Graduation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dc:creator>Mohamed ELameer</dc:creator>
  <cp:lastModifiedBy>Mohamed ELameer</cp:lastModifiedBy>
  <cp:revision>6</cp:revision>
  <dcterms:created xsi:type="dcterms:W3CDTF">2019-07-04T00:07:00Z</dcterms:created>
  <dcterms:modified xsi:type="dcterms:W3CDTF">2019-07-06T02:57:34Z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