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4E6142-AA38-4D07-8D38-3FE19FA154B0}"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168439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E6142-AA38-4D07-8D38-3FE19FA154B0}"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37264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E6142-AA38-4D07-8D38-3FE19FA154B0}"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389451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E6142-AA38-4D07-8D38-3FE19FA154B0}"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190107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4E6142-AA38-4D07-8D38-3FE19FA154B0}"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340723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4E6142-AA38-4D07-8D38-3FE19FA154B0}"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139766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4E6142-AA38-4D07-8D38-3FE19FA154B0}" type="datetimeFigureOut">
              <a:rPr lang="en-US" smtClean="0"/>
              <a:t>7/6/2019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23565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E6142-AA38-4D07-8D38-3FE19FA154B0}" type="datetimeFigureOut">
              <a:rPr lang="en-US" smtClean="0"/>
              <a:t>7/6/2019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134042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E6142-AA38-4D07-8D38-3FE19FA154B0}" type="datetimeFigureOut">
              <a:rPr lang="en-US" smtClean="0"/>
              <a:t>7/6/2019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340498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E6142-AA38-4D07-8D38-3FE19FA154B0}"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424841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E6142-AA38-4D07-8D38-3FE19FA154B0}"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E747D-A463-44BA-86C8-1455FDA29C07}" type="slidenum">
              <a:rPr lang="en-US" smtClean="0"/>
              <a:t>‹#›</a:t>
            </a:fld>
            <a:endParaRPr lang="en-US"/>
          </a:p>
        </p:txBody>
      </p:sp>
    </p:spTree>
    <p:extLst>
      <p:ext uri="{BB962C8B-B14F-4D97-AF65-F5344CB8AC3E}">
        <p14:creationId xmlns:p14="http://schemas.microsoft.com/office/powerpoint/2010/main" val="334243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E6142-AA38-4D07-8D38-3FE19FA154B0}" type="datetimeFigureOut">
              <a:rPr lang="en-US" smtClean="0"/>
              <a:t>7/6/2019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E747D-A463-44BA-86C8-1455FDA29C07}" type="slidenum">
              <a:rPr lang="en-US" smtClean="0"/>
              <a:t>‹#›</a:t>
            </a:fld>
            <a:endParaRPr lang="en-US"/>
          </a:p>
        </p:txBody>
      </p:sp>
    </p:spTree>
    <p:extLst>
      <p:ext uri="{BB962C8B-B14F-4D97-AF65-F5344CB8AC3E}">
        <p14:creationId xmlns:p14="http://schemas.microsoft.com/office/powerpoint/2010/main" val="257603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5333999"/>
          </a:xfrm>
        </p:spPr>
        <p:txBody>
          <a:bodyPr>
            <a:normAutofit fontScale="90000"/>
          </a:bodyPr>
          <a:lstStyle/>
          <a:p>
            <a:r>
              <a:rPr lang="en-US" b="1" i="1" u="sng" dirty="0" smtClean="0">
                <a:solidFill>
                  <a:srgbClr val="FF0000"/>
                </a:solidFill>
                <a:latin typeface="Arial Black" panose="020B0A04020102020204" pitchFamily="34" charset="0"/>
              </a:rPr>
              <a:t>Introduction to Wide Area</a:t>
            </a:r>
            <a:br>
              <a:rPr lang="en-US" b="1" i="1" u="sng" dirty="0" smtClean="0">
                <a:solidFill>
                  <a:srgbClr val="FF0000"/>
                </a:solidFill>
                <a:latin typeface="Arial Black" panose="020B0A04020102020204" pitchFamily="34" charset="0"/>
              </a:rPr>
            </a:br>
            <a:r>
              <a:rPr lang="en-US" b="1" i="1" u="sng" dirty="0" smtClean="0">
                <a:solidFill>
                  <a:srgbClr val="FF0000"/>
                </a:solidFill>
                <a:latin typeface="Arial Black" panose="020B0A04020102020204" pitchFamily="34" charset="0"/>
              </a:rPr>
              <a:t>protection (WAPS).</a:t>
            </a:r>
            <a:br>
              <a:rPr lang="en-US" b="1" i="1" u="sng" dirty="0" smtClean="0">
                <a:solidFill>
                  <a:srgbClr val="FF0000"/>
                </a:solidFill>
                <a:latin typeface="Arial Black" panose="020B0A04020102020204" pitchFamily="34" charset="0"/>
              </a:rPr>
            </a:br>
            <a:r>
              <a:rPr lang="en-US" b="1" i="1" u="sng" dirty="0">
                <a:solidFill>
                  <a:srgbClr val="FF0000"/>
                </a:solidFill>
                <a:latin typeface="Arial Black" panose="020B0A04020102020204" pitchFamily="34" charset="0"/>
              </a:rPr>
              <a:t/>
            </a:r>
            <a:br>
              <a:rPr lang="en-US" b="1" i="1" u="sng" dirty="0">
                <a:solidFill>
                  <a:srgbClr val="FF0000"/>
                </a:solidFill>
                <a:latin typeface="Arial Black" panose="020B0A04020102020204" pitchFamily="34" charset="0"/>
              </a:rPr>
            </a:br>
            <a:r>
              <a:rPr lang="en-US" b="1" i="1" u="sng" dirty="0" smtClean="0">
                <a:solidFill>
                  <a:srgbClr val="FF0000"/>
                </a:solidFill>
                <a:latin typeface="Arial Black" panose="020B0A04020102020204" pitchFamily="34" charset="0"/>
              </a:rPr>
              <a:t/>
            </a:r>
            <a:br>
              <a:rPr lang="en-US" b="1" i="1" u="sng" dirty="0" smtClean="0">
                <a:solidFill>
                  <a:srgbClr val="FF0000"/>
                </a:solidFill>
                <a:latin typeface="Arial Black" panose="020B0A04020102020204" pitchFamily="34" charset="0"/>
              </a:rPr>
            </a:br>
            <a:r>
              <a:rPr lang="en-US" b="1" i="1" u="sng" dirty="0">
                <a:solidFill>
                  <a:srgbClr val="FF0000"/>
                </a:solidFill>
                <a:latin typeface="Arial Black" panose="020B0A04020102020204" pitchFamily="34" charset="0"/>
              </a:rPr>
              <a:t/>
            </a:r>
            <a:br>
              <a:rPr lang="en-US" b="1" i="1" u="sng" dirty="0">
                <a:solidFill>
                  <a:srgbClr val="FF0000"/>
                </a:solidFill>
                <a:latin typeface="Arial Black" panose="020B0A04020102020204" pitchFamily="34" charset="0"/>
              </a:rPr>
            </a:br>
            <a:r>
              <a:rPr lang="en-US" b="1" i="1" u="sng" dirty="0" smtClean="0">
                <a:solidFill>
                  <a:srgbClr val="FF0000"/>
                </a:solidFill>
                <a:latin typeface="Arial Black" panose="020B0A04020102020204" pitchFamily="34" charset="0"/>
              </a:rPr>
              <a:t/>
            </a:r>
            <a:br>
              <a:rPr lang="en-US" b="1" i="1" u="sng" dirty="0" smtClean="0">
                <a:solidFill>
                  <a:srgbClr val="FF0000"/>
                </a:solidFill>
                <a:latin typeface="Arial Black" panose="020B0A04020102020204" pitchFamily="34" charset="0"/>
              </a:rPr>
            </a:br>
            <a:r>
              <a:rPr lang="en-US" b="1" i="1" u="sng" dirty="0">
                <a:solidFill>
                  <a:srgbClr val="FF0000"/>
                </a:solidFill>
                <a:latin typeface="Arial Black" panose="020B0A04020102020204" pitchFamily="34" charset="0"/>
              </a:rPr>
              <a:t/>
            </a:r>
            <a:br>
              <a:rPr lang="en-US" b="1" i="1" u="sng" dirty="0">
                <a:solidFill>
                  <a:srgbClr val="FF0000"/>
                </a:solidFill>
                <a:latin typeface="Arial Black" panose="020B0A04020102020204" pitchFamily="34" charset="0"/>
              </a:rPr>
            </a:br>
            <a:endParaRPr lang="en-US" b="1" i="1" u="sng"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1371600" y="5562600"/>
            <a:ext cx="6400800" cy="609600"/>
          </a:xfrm>
        </p:spPr>
        <p:txBody>
          <a:bodyPr>
            <a:normAutofit fontScale="47500" lnSpcReduction="20000"/>
          </a:bodyPr>
          <a:lstStyle/>
          <a:p>
            <a:endParaRPr lang="en-US" dirty="0"/>
          </a:p>
          <a:p>
            <a:pPr algn="l"/>
            <a:r>
              <a:rPr lang="en-US" sz="4200" b="1" u="sng" dirty="0" smtClean="0">
                <a:solidFill>
                  <a:schemeClr val="tx1"/>
                </a:solidFill>
              </a:rPr>
              <a:t>Presented by : </a:t>
            </a:r>
            <a:r>
              <a:rPr lang="en-US" sz="4200" b="1" u="sng" dirty="0" err="1" smtClean="0">
                <a:solidFill>
                  <a:schemeClr val="tx1"/>
                </a:solidFill>
              </a:rPr>
              <a:t>fathy</a:t>
            </a:r>
            <a:r>
              <a:rPr lang="en-US" sz="4200" b="1" u="sng" dirty="0" smtClean="0">
                <a:solidFill>
                  <a:schemeClr val="tx1"/>
                </a:solidFill>
              </a:rPr>
              <a:t> </a:t>
            </a:r>
            <a:r>
              <a:rPr lang="en-US" sz="4200" b="1" u="sng" dirty="0" err="1" smtClean="0">
                <a:solidFill>
                  <a:schemeClr val="tx1"/>
                </a:solidFill>
              </a:rPr>
              <a:t>wahed</a:t>
            </a:r>
            <a:endParaRPr lang="en-US" sz="4200" b="1" u="sng"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52600"/>
            <a:ext cx="8001001" cy="3905296"/>
          </a:xfrm>
          <a:prstGeom prst="rect">
            <a:avLst/>
          </a:prstGeom>
        </p:spPr>
      </p:pic>
    </p:spTree>
    <p:extLst>
      <p:ext uri="{BB962C8B-B14F-4D97-AF65-F5344CB8AC3E}">
        <p14:creationId xmlns:p14="http://schemas.microsoft.com/office/powerpoint/2010/main" val="143995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pPr marL="0" indent="0">
              <a:buNone/>
            </a:pPr>
            <a:r>
              <a:rPr lang="en-US" sz="2500" b="1" dirty="0" smtClean="0">
                <a:solidFill>
                  <a:srgbClr val="002060"/>
                </a:solidFill>
                <a:latin typeface="Arial" panose="020B0604020202020204" pitchFamily="34" charset="0"/>
                <a:cs typeface="Arial" panose="020B0604020202020204" pitchFamily="34" charset="0"/>
              </a:rPr>
              <a:t>C- human machine interface </a:t>
            </a:r>
            <a:r>
              <a:rPr lang="en-US" sz="2500" b="1" dirty="0" smtClean="0">
                <a:solidFill>
                  <a:schemeClr val="accent3">
                    <a:lumMod val="50000"/>
                  </a:schemeClr>
                </a:solidFill>
                <a:latin typeface="Arial" panose="020B0604020202020204" pitchFamily="34" charset="0"/>
                <a:cs typeface="Arial" panose="020B0604020202020204" pitchFamily="34" charset="0"/>
              </a:rPr>
              <a:t>(HMI):</a:t>
            </a:r>
          </a:p>
          <a:p>
            <a:pPr marL="0" indent="0">
              <a:buNone/>
            </a:pPr>
            <a:r>
              <a:rPr lang="en-US" sz="2200" b="1" dirty="0" smtClean="0">
                <a:latin typeface="Arial" panose="020B0604020202020204" pitchFamily="34" charset="0"/>
                <a:cs typeface="Arial" panose="020B0604020202020204" pitchFamily="34" charset="0"/>
              </a:rPr>
              <a:t>- We represent it as a touchscreen to display the readings of the system</a:t>
            </a:r>
            <a:r>
              <a:rPr lang="ar-EG" sz="2200" b="1" dirty="0" smtClean="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500" b="1" dirty="0" smtClean="0">
                <a:solidFill>
                  <a:srgbClr val="002060"/>
                </a:solidFill>
                <a:latin typeface="Arial" panose="020B0604020202020204" pitchFamily="34" charset="0"/>
                <a:cs typeface="Arial" panose="020B0604020202020204" pitchFamily="34" charset="0"/>
              </a:rPr>
              <a:t>D- 1 microcontroller (work as protection function) :</a:t>
            </a:r>
          </a:p>
          <a:p>
            <a:pPr marL="0" indent="0">
              <a:buNone/>
            </a:pPr>
            <a:r>
              <a:rPr lang="en-US" sz="2200" b="1" dirty="0" smtClean="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It is possible to take reads of voltage and current from VT and CS or PMU .</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4500" b="1" dirty="0" smtClean="0">
                <a:solidFill>
                  <a:srgbClr val="0070C0"/>
                </a:solidFill>
                <a:latin typeface="Bauhaus 93" panose="04030905020B02020C02" pitchFamily="82" charset="0"/>
                <a:cs typeface="Arial" panose="020B0604020202020204" pitchFamily="34" charset="0"/>
              </a:rPr>
              <a:t>                      - Note -</a:t>
            </a:r>
          </a:p>
          <a:p>
            <a:pPr marL="0" indent="0">
              <a:buNone/>
            </a:pPr>
            <a:r>
              <a:rPr lang="en-US" sz="3000" b="1" dirty="0" smtClean="0">
                <a:solidFill>
                  <a:srgbClr val="0070C0"/>
                </a:solidFill>
                <a:latin typeface="Berlin Sans FB Demi" panose="020E0802020502020306" pitchFamily="34" charset="0"/>
                <a:cs typeface="Arial" panose="020B0604020202020204" pitchFamily="34" charset="0"/>
              </a:rPr>
              <a:t>--  All the microcontrollers used in the project are ATMEGA128 and this type contains an A / D converter inside it  --</a:t>
            </a:r>
          </a:p>
        </p:txBody>
      </p:sp>
    </p:spTree>
    <p:extLst>
      <p:ext uri="{BB962C8B-B14F-4D97-AF65-F5344CB8AC3E}">
        <p14:creationId xmlns:p14="http://schemas.microsoft.com/office/powerpoint/2010/main" val="33872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marL="0" indent="0">
              <a:buNone/>
            </a:pPr>
            <a:r>
              <a:rPr lang="en-US" b="1" u="sng" dirty="0" smtClean="0">
                <a:solidFill>
                  <a:srgbClr val="FF0000"/>
                </a:solidFill>
                <a:latin typeface="Arial Black" panose="020B0A04020102020204" pitchFamily="34" charset="0"/>
              </a:rPr>
              <a:t>How does it work ???????</a:t>
            </a:r>
          </a:p>
          <a:p>
            <a:pPr marL="0" indent="0">
              <a:buNone/>
            </a:pPr>
            <a:r>
              <a:rPr lang="en-US" sz="2500" b="1" dirty="0" smtClean="0">
                <a:latin typeface="Arial" panose="020B0604020202020204" pitchFamily="34" charset="0"/>
                <a:cs typeface="Arial" panose="020B0604020202020204" pitchFamily="34" charset="0"/>
              </a:rPr>
              <a:t>- The project contains 2 PMUs and each one for one area .</a:t>
            </a:r>
          </a:p>
          <a:p>
            <a:pPr marL="0" indent="0">
              <a:buNone/>
            </a:pPr>
            <a:r>
              <a:rPr lang="ar-EG" sz="2500" b="1" dirty="0" smtClean="0">
                <a:latin typeface="Arial" panose="020B0604020202020204" pitchFamily="34" charset="0"/>
                <a:cs typeface="Arial" panose="020B0604020202020204" pitchFamily="34" charset="0"/>
              </a:rPr>
              <a:t>- </a:t>
            </a:r>
            <a:r>
              <a:rPr lang="en-US" sz="2500" b="1" dirty="0" smtClean="0">
                <a:latin typeface="Arial" panose="020B0604020202020204" pitchFamily="34" charset="0"/>
                <a:cs typeface="Arial" panose="020B0604020202020204" pitchFamily="34" charset="0"/>
              </a:rPr>
              <a:t>Its advantage is that it synchronizes the data by time, it is biased by </a:t>
            </a:r>
            <a:r>
              <a:rPr lang="en-US" sz="2500" b="1" dirty="0" err="1" smtClean="0">
                <a:latin typeface="Arial" panose="020B0604020202020204" pitchFamily="34" charset="0"/>
                <a:cs typeface="Arial" panose="020B0604020202020204" pitchFamily="34" charset="0"/>
              </a:rPr>
              <a:t>GPSmodule</a:t>
            </a:r>
            <a:r>
              <a:rPr lang="en-US" sz="2500" b="1" dirty="0" smtClean="0">
                <a:latin typeface="Arial" panose="020B0604020202020204" pitchFamily="34" charset="0"/>
                <a:cs typeface="Arial" panose="020B0604020202020204" pitchFamily="34" charset="0"/>
              </a:rPr>
              <a:t> in certain time, then DATA follows the PDC, which collects the data and sends it to the HMI as a display .</a:t>
            </a:r>
            <a:endParaRPr lang="ar-EG" sz="2500" b="1" dirty="0" smtClean="0">
              <a:latin typeface="Arial" panose="020B0604020202020204" pitchFamily="34" charset="0"/>
              <a:cs typeface="Arial" panose="020B0604020202020204" pitchFamily="34" charset="0"/>
            </a:endParaRPr>
          </a:p>
          <a:p>
            <a:pPr marL="0" indent="0">
              <a:buNone/>
            </a:pPr>
            <a:r>
              <a:rPr lang="ar-EG" sz="2500" b="1" dirty="0" smtClean="0">
                <a:latin typeface="Arial" panose="020B0604020202020204" pitchFamily="34" charset="0"/>
                <a:cs typeface="Arial" panose="020B0604020202020204" pitchFamily="34" charset="0"/>
              </a:rPr>
              <a:t>-</a:t>
            </a:r>
            <a:r>
              <a:rPr lang="en-US" sz="2500" b="1" dirty="0" smtClean="0">
                <a:latin typeface="Arial" panose="020B0604020202020204" pitchFamily="34" charset="0"/>
                <a:cs typeface="Arial" panose="020B0604020202020204" pitchFamily="34" charset="0"/>
              </a:rPr>
              <a:t>The microcontroller which work as protection </a:t>
            </a:r>
            <a:r>
              <a:rPr lang="en-US" sz="2500" b="1" dirty="0" err="1" smtClean="0">
                <a:latin typeface="Arial" panose="020B0604020202020204" pitchFamily="34" charset="0"/>
                <a:cs typeface="Arial" panose="020B0604020202020204" pitchFamily="34" charset="0"/>
              </a:rPr>
              <a:t>functionis</a:t>
            </a:r>
            <a:r>
              <a:rPr lang="en-US" sz="2500" b="1" dirty="0" smtClean="0">
                <a:latin typeface="Arial" panose="020B0604020202020204" pitchFamily="34" charset="0"/>
                <a:cs typeface="Arial" panose="020B0604020202020204" pitchFamily="34" charset="0"/>
              </a:rPr>
              <a:t> </a:t>
            </a:r>
            <a:r>
              <a:rPr lang="en-US" sz="2500" b="1" dirty="0" smtClean="0">
                <a:latin typeface="Arial" panose="020B0604020202020204" pitchFamily="34" charset="0"/>
                <a:cs typeface="Arial" panose="020B0604020202020204" pitchFamily="34" charset="0"/>
              </a:rPr>
              <a:t>read voltage and current And on its basis</a:t>
            </a:r>
            <a:r>
              <a:rPr lang="ar-EG" sz="2500" b="1" dirty="0" smtClean="0">
                <a:latin typeface="Arial" panose="020B0604020202020204" pitchFamily="34" charset="0"/>
                <a:cs typeface="Arial" panose="020B0604020202020204" pitchFamily="34" charset="0"/>
              </a:rPr>
              <a:t> </a:t>
            </a:r>
            <a:r>
              <a:rPr lang="en-US" sz="2500" b="1" dirty="0" smtClean="0">
                <a:latin typeface="Arial" panose="020B0604020202020204" pitchFamily="34" charset="0"/>
                <a:cs typeface="Arial" panose="020B0604020202020204" pitchFamily="34" charset="0"/>
              </a:rPr>
              <a:t> if fault happen ,it send a signal to kit relay to open the contactor that the fault happen on it .</a:t>
            </a:r>
          </a:p>
          <a:p>
            <a:pPr marL="0" indent="0">
              <a:buNone/>
            </a:pPr>
            <a:r>
              <a:rPr lang="ar-EG" sz="2500" b="1" dirty="0" smtClean="0">
                <a:latin typeface="Arial" panose="020B0604020202020204" pitchFamily="34" charset="0"/>
                <a:cs typeface="Arial" panose="020B0604020202020204" pitchFamily="34" charset="0"/>
              </a:rPr>
              <a:t>- </a:t>
            </a:r>
            <a:r>
              <a:rPr lang="en-US" sz="2500" b="1" dirty="0" smtClean="0">
                <a:latin typeface="Arial" panose="020B0604020202020204" pitchFamily="34" charset="0"/>
                <a:cs typeface="Arial" panose="020B0604020202020204" pitchFamily="34" charset="0"/>
              </a:rPr>
              <a:t>Touch screen shows the location of the</a:t>
            </a:r>
            <a:r>
              <a:rPr lang="ar-EG" sz="2500" b="1" dirty="0" smtClean="0">
                <a:latin typeface="Arial" panose="020B0604020202020204" pitchFamily="34" charset="0"/>
                <a:cs typeface="Arial" panose="020B0604020202020204" pitchFamily="34" charset="0"/>
              </a:rPr>
              <a:t> </a:t>
            </a:r>
            <a:r>
              <a:rPr lang="en-US" sz="2500" b="1" dirty="0" smtClean="0">
                <a:latin typeface="Arial" panose="020B0604020202020204" pitchFamily="34" charset="0"/>
                <a:cs typeface="Arial" panose="020B0604020202020204" pitchFamily="34" charset="0"/>
              </a:rPr>
              <a:t> fault and shows its value</a:t>
            </a:r>
            <a:endParaRPr lang="en-US"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41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lstStyle/>
          <a:p>
            <a:pPr marL="0" indent="0">
              <a:buNone/>
            </a:pPr>
            <a:r>
              <a:rPr lang="en-US" b="1" u="sng" dirty="0" smtClean="0">
                <a:solidFill>
                  <a:srgbClr val="FF0000"/>
                </a:solidFill>
                <a:latin typeface="Arial Black" panose="020B0A04020102020204" pitchFamily="34" charset="0"/>
              </a:rPr>
              <a:t>Our project is divided into two main parts:</a:t>
            </a:r>
            <a:endParaRPr lang="ar-EG" b="1" u="sng" dirty="0" smtClean="0">
              <a:solidFill>
                <a:srgbClr val="FF0000"/>
              </a:solidFill>
              <a:latin typeface="Arial Black" panose="020B0A04020102020204" pitchFamily="34" charset="0"/>
            </a:endParaRPr>
          </a:p>
          <a:p>
            <a:pPr marL="0" indent="0">
              <a:buNone/>
            </a:pPr>
            <a:r>
              <a:rPr lang="en-US" sz="2500" dirty="0" smtClean="0">
                <a:solidFill>
                  <a:srgbClr val="002060"/>
                </a:solidFill>
                <a:latin typeface="Arial" panose="020B0604020202020204" pitchFamily="34" charset="0"/>
                <a:cs typeface="Arial" panose="020B0604020202020204" pitchFamily="34" charset="0"/>
              </a:rPr>
              <a:t>A- hardware.</a:t>
            </a:r>
          </a:p>
          <a:p>
            <a:pPr marL="0" indent="0">
              <a:buNone/>
            </a:pPr>
            <a:r>
              <a:rPr lang="en-US" sz="2500" dirty="0" smtClean="0">
                <a:solidFill>
                  <a:srgbClr val="002060"/>
                </a:solidFill>
                <a:latin typeface="Arial" panose="020B0604020202020204" pitchFamily="34" charset="0"/>
                <a:cs typeface="Arial" panose="020B0604020202020204" pitchFamily="34" charset="0"/>
              </a:rPr>
              <a:t>B- software</a:t>
            </a:r>
            <a:r>
              <a:rPr lang="en-US" dirty="0">
                <a:solidFill>
                  <a:srgbClr val="002060"/>
                </a:solidFill>
                <a:latin typeface="Arial" panose="020B0604020202020204" pitchFamily="34" charset="0"/>
                <a:cs typeface="Arial" panose="020B0604020202020204" pitchFamily="34" charset="0"/>
              </a:rPr>
              <a:t>.</a:t>
            </a:r>
            <a:endParaRPr lang="en-US" dirty="0" smtClean="0">
              <a:solidFill>
                <a:srgbClr val="002060"/>
              </a:solidFill>
              <a:latin typeface="Arial" panose="020B0604020202020204" pitchFamily="34" charset="0"/>
              <a:cs typeface="Arial" panose="020B0604020202020204" pitchFamily="34"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2667000"/>
            <a:ext cx="6858000" cy="3886200"/>
          </a:xfrm>
          <a:prstGeom prst="rect">
            <a:avLst/>
          </a:prstGeom>
        </p:spPr>
      </p:pic>
    </p:spTree>
    <p:extLst>
      <p:ext uri="{BB962C8B-B14F-4D97-AF65-F5344CB8AC3E}">
        <p14:creationId xmlns:p14="http://schemas.microsoft.com/office/powerpoint/2010/main" val="2876691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i="1" u="sng" dirty="0" smtClean="0">
                <a:solidFill>
                  <a:srgbClr val="FF0000"/>
                </a:solidFill>
                <a:latin typeface="Arial Black" panose="020B0A04020102020204" pitchFamily="34" charset="0"/>
              </a:rPr>
              <a:t>A- hardware </a:t>
            </a:r>
            <a:r>
              <a:rPr lang="en-US" i="1" u="sng" dirty="0">
                <a:solidFill>
                  <a:srgbClr val="FF0000"/>
                </a:solidFill>
                <a:latin typeface="Arial Black" panose="020B0A04020102020204" pitchFamily="34" charset="0"/>
              </a:rPr>
              <a:t>d</a:t>
            </a:r>
            <a:r>
              <a:rPr lang="en-US" i="1" u="sng" dirty="0" smtClean="0">
                <a:solidFill>
                  <a:srgbClr val="FF0000"/>
                </a:solidFill>
                <a:latin typeface="Arial Black" panose="020B0A04020102020204" pitchFamily="34" charset="0"/>
              </a:rPr>
              <a:t>ivided into :</a:t>
            </a:r>
            <a:endParaRPr lang="en-US" i="1" u="sng" dirty="0" smtClean="0">
              <a:solidFill>
                <a:srgbClr val="FF0000"/>
              </a:solidFill>
              <a:latin typeface="Arial Black" panose="020B0A04020102020204" pitchFamily="34" charset="0"/>
            </a:endParaRPr>
          </a:p>
          <a:p>
            <a:pPr marL="0" lvl="0" indent="0">
              <a:buNone/>
            </a:pPr>
            <a:r>
              <a:rPr lang="en-US" sz="2500" b="1" dirty="0" smtClean="0">
                <a:solidFill>
                  <a:srgbClr val="002060"/>
                </a:solidFill>
                <a:latin typeface="Arial" panose="020B0604020202020204" pitchFamily="34" charset="0"/>
                <a:cs typeface="Arial" panose="020B0604020202020204" pitchFamily="34" charset="0"/>
              </a:rPr>
              <a:t>A- </a:t>
            </a:r>
            <a:r>
              <a:rPr lang="en-US" sz="2500" dirty="0" smtClean="0">
                <a:solidFill>
                  <a:srgbClr val="002060"/>
                </a:solidFill>
                <a:latin typeface="Arial" panose="020B0604020202020204" pitchFamily="34" charset="0"/>
                <a:cs typeface="Arial" panose="020B0604020202020204" pitchFamily="34" charset="0"/>
              </a:rPr>
              <a:t> </a:t>
            </a:r>
            <a:r>
              <a:rPr lang="en-US" sz="2500" b="1" dirty="0" smtClean="0">
                <a:solidFill>
                  <a:srgbClr val="002060"/>
                </a:solidFill>
                <a:latin typeface="Arial" panose="020B0604020202020204" pitchFamily="34" charset="0"/>
                <a:cs typeface="Arial" panose="020B0604020202020204" pitchFamily="34" charset="0"/>
              </a:rPr>
              <a:t>2 </a:t>
            </a:r>
            <a:r>
              <a:rPr lang="en-US" sz="2500" b="1" dirty="0">
                <a:solidFill>
                  <a:srgbClr val="002060"/>
                </a:solidFill>
                <a:latin typeface="Arial" panose="020B0604020202020204" pitchFamily="34" charset="0"/>
                <a:cs typeface="Arial" panose="020B0604020202020204" pitchFamily="34" charset="0"/>
              </a:rPr>
              <a:t>transformers 1.5 MVA </a:t>
            </a:r>
            <a:r>
              <a:rPr lang="en-US" sz="2500" b="1" dirty="0" smtClean="0">
                <a:solidFill>
                  <a:srgbClr val="002060"/>
                </a:solidFill>
                <a:latin typeface="Arial" panose="020B0604020202020204" pitchFamily="34" charset="0"/>
                <a:cs typeface="Arial" panose="020B0604020202020204" pitchFamily="34" charset="0"/>
              </a:rPr>
              <a:t>:</a:t>
            </a:r>
            <a:endParaRPr lang="en-US" sz="2500" b="1" dirty="0">
              <a:solidFill>
                <a:srgbClr val="002060"/>
              </a:solidFill>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 We </a:t>
            </a:r>
            <a:r>
              <a:rPr lang="en-US" sz="2200" b="1" dirty="0">
                <a:latin typeface="Arial" panose="020B0604020202020204" pitchFamily="34" charset="0"/>
                <a:cs typeface="Arial" panose="020B0604020202020204" pitchFamily="34" charset="0"/>
              </a:rPr>
              <a:t>used two transformers that convert the voltage from 380 to 220 volts by a delta connection to a star </a:t>
            </a:r>
            <a:r>
              <a:rPr lang="en-US" sz="2200" b="1" dirty="0" smtClean="0">
                <a:latin typeface="Arial" panose="020B0604020202020204" pitchFamily="34" charset="0"/>
                <a:cs typeface="Arial" panose="020B0604020202020204" pitchFamily="34" charset="0"/>
              </a:rPr>
              <a:t>connection .</a:t>
            </a:r>
          </a:p>
          <a:p>
            <a:pPr marL="0" indent="0">
              <a:buNone/>
            </a:pPr>
            <a:r>
              <a:rPr lang="en-US" sz="2200" b="1" dirty="0" smtClean="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We used the transformers in this MVA to cope with the loads and </a:t>
            </a:r>
            <a:r>
              <a:rPr lang="en-US" sz="2200" b="1" dirty="0" smtClean="0">
                <a:latin typeface="Arial" panose="020B0604020202020204" pitchFamily="34" charset="0"/>
                <a:cs typeface="Arial" panose="020B0604020202020204" pitchFamily="34" charset="0"/>
              </a:rPr>
              <a:t>transmission lines manufactured for this project . </a:t>
            </a:r>
            <a:r>
              <a:rPr lang="ar-EG" sz="2200" b="1" dirty="0" smtClean="0">
                <a:latin typeface="Arial" panose="020B0604020202020204" pitchFamily="34" charset="0"/>
                <a:cs typeface="Arial" panose="020B0604020202020204" pitchFamily="34" charset="0"/>
              </a:rPr>
              <a:t>     </a:t>
            </a:r>
            <a:endParaRPr lang="en-US" sz="2200" dirty="0" smtClean="0">
              <a:latin typeface="Arial" panose="020B0604020202020204" pitchFamily="34" charset="0"/>
              <a:cs typeface="Arial" panose="020B0604020202020204" pitchFamily="34" charset="0"/>
            </a:endParaRPr>
          </a:p>
          <a:p>
            <a:endParaRPr lang="en-US" dirty="0"/>
          </a:p>
          <a:p>
            <a:pPr marL="0" indent="0">
              <a:buNone/>
            </a:pPr>
            <a:endParaRPr lang="en-US" dirty="0"/>
          </a:p>
          <a:p>
            <a:pPr marL="0" indent="0">
              <a:buNone/>
            </a:pPr>
            <a:endParaRPr lang="en-US" dirty="0" smtClean="0"/>
          </a:p>
        </p:txBody>
      </p:sp>
      <p:pic>
        <p:nvPicPr>
          <p:cNvPr id="6" name="Picture 5" descr="ÙØªÙØ¬Ø© Ø¨Ø­Ø« Ø§ÙØµÙØ± Ø¹Ù âªtransformers 3 phaseâ¬â"/>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124200"/>
            <a:ext cx="4762500" cy="3200400"/>
          </a:xfrm>
          <a:prstGeom prst="rect">
            <a:avLst/>
          </a:prstGeom>
          <a:noFill/>
          <a:ln>
            <a:noFill/>
          </a:ln>
        </p:spPr>
      </p:pic>
    </p:spTree>
    <p:extLst>
      <p:ext uri="{BB962C8B-B14F-4D97-AF65-F5344CB8AC3E}">
        <p14:creationId xmlns:p14="http://schemas.microsoft.com/office/powerpoint/2010/main" val="335257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199"/>
          </a:xfrm>
        </p:spPr>
        <p:txBody>
          <a:bodyPr>
            <a:normAutofit/>
          </a:bodyPr>
          <a:lstStyle/>
          <a:p>
            <a:pPr marL="0" lvl="0" indent="0">
              <a:buNone/>
            </a:pPr>
            <a:r>
              <a:rPr lang="en-US" sz="2500" b="1" dirty="0" smtClean="0">
                <a:solidFill>
                  <a:srgbClr val="002060"/>
                </a:solidFill>
                <a:latin typeface="Arial" panose="020B0604020202020204" pitchFamily="34" charset="0"/>
                <a:cs typeface="Arial" panose="020B0604020202020204" pitchFamily="34" charset="0"/>
              </a:rPr>
              <a:t>B-</a:t>
            </a:r>
            <a:r>
              <a:rPr lang="en-US" sz="2500" dirty="0" smtClean="0">
                <a:solidFill>
                  <a:srgbClr val="002060"/>
                </a:solidFill>
                <a:latin typeface="Arial" panose="020B0604020202020204" pitchFamily="34" charset="0"/>
                <a:cs typeface="Arial" panose="020B0604020202020204" pitchFamily="34" charset="0"/>
              </a:rPr>
              <a:t> </a:t>
            </a:r>
            <a:r>
              <a:rPr lang="en-US" sz="2500" b="1" dirty="0" smtClean="0">
                <a:solidFill>
                  <a:srgbClr val="002060"/>
                </a:solidFill>
                <a:latin typeface="Arial" panose="020B0604020202020204" pitchFamily="34" charset="0"/>
                <a:cs typeface="Arial" panose="020B0604020202020204" pitchFamily="34" charset="0"/>
              </a:rPr>
              <a:t>2 </a:t>
            </a:r>
            <a:r>
              <a:rPr lang="en-US" sz="2500" b="1" dirty="0">
                <a:solidFill>
                  <a:srgbClr val="002060"/>
                </a:solidFill>
                <a:latin typeface="Arial" panose="020B0604020202020204" pitchFamily="34" charset="0"/>
                <a:cs typeface="Arial" panose="020B0604020202020204" pitchFamily="34" charset="0"/>
              </a:rPr>
              <a:t>Transmission lines </a:t>
            </a:r>
            <a:r>
              <a:rPr lang="en-US" sz="2500" b="1" dirty="0" smtClean="0">
                <a:solidFill>
                  <a:srgbClr val="002060"/>
                </a:solidFill>
                <a:latin typeface="Arial" panose="020B0604020202020204" pitchFamily="34" charset="0"/>
                <a:cs typeface="Arial" panose="020B0604020202020204" pitchFamily="34" charset="0"/>
              </a:rPr>
              <a:t>:</a:t>
            </a:r>
            <a:endParaRPr lang="en-US" sz="2500" b="1" dirty="0"/>
          </a:p>
          <a:p>
            <a:pPr lvl="0"/>
            <a:r>
              <a:rPr lang="en-US" sz="2200" b="1" dirty="0">
                <a:latin typeface="Arial" panose="020B0604020202020204" pitchFamily="34" charset="0"/>
                <a:cs typeface="Arial" panose="020B0604020202020204" pitchFamily="34" charset="0"/>
              </a:rPr>
              <a:t>For the first transmission line the length of the wire is 115 meters and the number of rolls is 332 </a:t>
            </a:r>
            <a:r>
              <a:rPr lang="en-US" sz="2200" b="1" dirty="0" err="1">
                <a:latin typeface="Arial" panose="020B0604020202020204" pitchFamily="34" charset="0"/>
                <a:cs typeface="Arial" panose="020B0604020202020204" pitchFamily="34" charset="0"/>
              </a:rPr>
              <a:t>lps</a:t>
            </a:r>
            <a:r>
              <a:rPr lang="en-US" sz="2200" b="1" dirty="0">
                <a:latin typeface="Arial" panose="020B0604020202020204" pitchFamily="34" charset="0"/>
                <a:cs typeface="Arial" panose="020B0604020202020204" pitchFamily="34" charset="0"/>
              </a:rPr>
              <a:t>, while it consists of four layers, the DC resistance is equal to 1.7 ohm , and the impedance equals 2.5 ohm , And thus L equals 0.0079577 </a:t>
            </a:r>
            <a:r>
              <a:rPr lang="en-US" sz="2200" b="1" dirty="0" smtClean="0">
                <a:latin typeface="Arial" panose="020B0604020202020204" pitchFamily="34" charset="0"/>
                <a:cs typeface="Arial" panose="020B0604020202020204" pitchFamily="34" charset="0"/>
              </a:rPr>
              <a:t>Henry .</a:t>
            </a:r>
            <a:r>
              <a:rPr lang="en-US" sz="2200" b="1"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lvl="0"/>
            <a:r>
              <a:rPr lang="en-US" sz="2200" b="1" dirty="0">
                <a:latin typeface="Arial" panose="020B0604020202020204" pitchFamily="34" charset="0"/>
                <a:cs typeface="Arial" panose="020B0604020202020204" pitchFamily="34" charset="0"/>
              </a:rPr>
              <a:t>For the second transmission line the length of the wire is 90 meters and the number of rolls of the transformer is 285 rolls, while it consists of three layers, DC resistance equals 2.3 ohm, and </a:t>
            </a:r>
            <a:r>
              <a:rPr lang="en-US" sz="2200" b="1" dirty="0" err="1">
                <a:latin typeface="Arial" panose="020B0604020202020204" pitchFamily="34" charset="0"/>
                <a:cs typeface="Arial" panose="020B0604020202020204" pitchFamily="34" charset="0"/>
              </a:rPr>
              <a:t>impedence</a:t>
            </a:r>
            <a:r>
              <a:rPr lang="en-US" sz="2200" b="1" dirty="0">
                <a:latin typeface="Arial" panose="020B0604020202020204" pitchFamily="34" charset="0"/>
                <a:cs typeface="Arial" panose="020B0604020202020204" pitchFamily="34" charset="0"/>
              </a:rPr>
              <a:t> equals 3.749 ohm</a:t>
            </a:r>
            <a:r>
              <a:rPr lang="ar-EG" sz="2200" b="1" dirty="0">
                <a:latin typeface="Arial" panose="020B0604020202020204" pitchFamily="34" charset="0"/>
                <a:cs typeface="Arial" panose="020B0604020202020204" pitchFamily="34" charset="0"/>
              </a:rPr>
              <a:t> , </a:t>
            </a:r>
            <a:r>
              <a:rPr lang="en-US" sz="2200" b="1" dirty="0">
                <a:latin typeface="Arial" panose="020B0604020202020204" pitchFamily="34" charset="0"/>
                <a:cs typeface="Arial" panose="020B0604020202020204" pitchFamily="34" charset="0"/>
              </a:rPr>
              <a:t> And thus L equals 0.01193 </a:t>
            </a:r>
            <a:r>
              <a:rPr lang="en-US" sz="2200" b="1" dirty="0" smtClean="0">
                <a:latin typeface="Arial" panose="020B0604020202020204" pitchFamily="34" charset="0"/>
                <a:cs typeface="Arial" panose="020B0604020202020204" pitchFamily="34" charset="0"/>
              </a:rPr>
              <a:t>Henry .</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pic>
        <p:nvPicPr>
          <p:cNvPr id="4" name="Picture 3" descr="ÙØªÙØ¬Ø© Ø¨Ø­Ø« Ø§ÙØµÙØ± Ø¹Ù âªcoilâ¬â"/>
          <p:cNvPicPr/>
          <p:nvPr/>
        </p:nvPicPr>
        <p:blipFill>
          <a:blip r:embed="rId2">
            <a:extLst>
              <a:ext uri="{28A0092B-C50C-407E-A947-70E740481C1C}">
                <a14:useLocalDpi xmlns:a14="http://schemas.microsoft.com/office/drawing/2010/main" val="0"/>
              </a:ext>
            </a:extLst>
          </a:blip>
          <a:srcRect/>
          <a:stretch>
            <a:fillRect/>
          </a:stretch>
        </p:blipFill>
        <p:spPr bwMode="auto">
          <a:xfrm>
            <a:off x="2962275" y="4267200"/>
            <a:ext cx="4048125" cy="2514600"/>
          </a:xfrm>
          <a:prstGeom prst="rect">
            <a:avLst/>
          </a:prstGeom>
          <a:noFill/>
          <a:ln>
            <a:noFill/>
          </a:ln>
        </p:spPr>
      </p:pic>
    </p:spTree>
    <p:extLst>
      <p:ext uri="{BB962C8B-B14F-4D97-AF65-F5344CB8AC3E}">
        <p14:creationId xmlns:p14="http://schemas.microsoft.com/office/powerpoint/2010/main" val="825116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buNone/>
            </a:pPr>
            <a:r>
              <a:rPr lang="en-US" sz="2500" b="1" dirty="0" smtClean="0">
                <a:solidFill>
                  <a:srgbClr val="002060"/>
                </a:solidFill>
                <a:latin typeface="Arial" panose="020B0604020202020204" pitchFamily="34" charset="0"/>
                <a:cs typeface="Arial" panose="020B0604020202020204" pitchFamily="34" charset="0"/>
              </a:rPr>
              <a:t>C-</a:t>
            </a:r>
            <a:r>
              <a:rPr lang="en-US" sz="2500" dirty="0" smtClean="0">
                <a:solidFill>
                  <a:srgbClr val="002060"/>
                </a:solidFill>
                <a:latin typeface="Arial" panose="020B0604020202020204" pitchFamily="34" charset="0"/>
                <a:cs typeface="Arial" panose="020B0604020202020204" pitchFamily="34" charset="0"/>
              </a:rPr>
              <a:t> </a:t>
            </a:r>
            <a:r>
              <a:rPr lang="en-US" sz="2500" b="1" dirty="0" smtClean="0">
                <a:solidFill>
                  <a:srgbClr val="002060"/>
                </a:solidFill>
                <a:latin typeface="Arial" panose="020B0604020202020204" pitchFamily="34" charset="0"/>
                <a:cs typeface="Arial" panose="020B0604020202020204" pitchFamily="34" charset="0"/>
              </a:rPr>
              <a:t>1 </a:t>
            </a:r>
            <a:r>
              <a:rPr lang="en-US" sz="2500" b="1" dirty="0">
                <a:solidFill>
                  <a:srgbClr val="002060"/>
                </a:solidFill>
                <a:latin typeface="Arial" panose="020B0604020202020204" pitchFamily="34" charset="0"/>
                <a:cs typeface="Arial" panose="020B0604020202020204" pitchFamily="34" charset="0"/>
              </a:rPr>
              <a:t>three phase  induction motor :</a:t>
            </a:r>
            <a:endParaRPr lang="en-US" sz="2500" dirty="0">
              <a:solidFill>
                <a:srgbClr val="002060"/>
              </a:solidFill>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 The </a:t>
            </a:r>
            <a:r>
              <a:rPr lang="en-US" sz="2200" b="1" dirty="0">
                <a:latin typeface="Arial" panose="020B0604020202020204" pitchFamily="34" charset="0"/>
                <a:cs typeface="Arial" panose="020B0604020202020204" pitchFamily="34" charset="0"/>
              </a:rPr>
              <a:t>name of the </a:t>
            </a:r>
            <a:r>
              <a:rPr lang="en-US" sz="2200" b="1" dirty="0" smtClean="0">
                <a:latin typeface="Arial" panose="020B0604020202020204" pitchFamily="34" charset="0"/>
                <a:cs typeface="Arial" panose="020B0604020202020204" pitchFamily="34" charset="0"/>
              </a:rPr>
              <a:t>motor run </a:t>
            </a:r>
            <a:r>
              <a:rPr lang="en-US" sz="2200" b="1" dirty="0">
                <a:latin typeface="Arial" panose="020B0604020202020204" pitchFamily="34" charset="0"/>
                <a:cs typeface="Arial" panose="020B0604020202020204" pitchFamily="34" charset="0"/>
              </a:rPr>
              <a:t>on 380 volts, rated current has 2 amperes, its capacity is 1 </a:t>
            </a:r>
            <a:r>
              <a:rPr lang="en-US" sz="2200" b="1" dirty="0" err="1" smtClean="0">
                <a:latin typeface="Arial" panose="020B0604020202020204" pitchFamily="34" charset="0"/>
                <a:cs typeface="Arial" panose="020B0604020202020204" pitchFamily="34" charset="0"/>
              </a:rPr>
              <a:t>hp</a:t>
            </a:r>
            <a:r>
              <a:rPr lang="en-US" sz="2200" b="1" dirty="0" smtClean="0">
                <a:latin typeface="Arial" panose="020B0604020202020204" pitchFamily="34" charset="0"/>
                <a:cs typeface="Arial" panose="020B0604020202020204" pitchFamily="34" charset="0"/>
              </a:rPr>
              <a:t> .</a:t>
            </a:r>
          </a:p>
          <a:p>
            <a:pPr marL="0" lvl="0" indent="0">
              <a:buNone/>
            </a:pPr>
            <a:endParaRPr lang="en-US" sz="2200" dirty="0" smtClean="0">
              <a:latin typeface="Arial" panose="020B0604020202020204" pitchFamily="34" charset="0"/>
              <a:cs typeface="Arial" panose="020B0604020202020204" pitchFamily="34" charset="0"/>
            </a:endParaRPr>
          </a:p>
          <a:p>
            <a:pPr marL="0" lvl="0" indent="0">
              <a:buNone/>
            </a:pPr>
            <a:r>
              <a:rPr lang="en-US" sz="2500" b="1" dirty="0" smtClean="0">
                <a:solidFill>
                  <a:srgbClr val="002060"/>
                </a:solidFill>
                <a:latin typeface="Arial" panose="020B0604020202020204" pitchFamily="34" charset="0"/>
                <a:cs typeface="Arial" panose="020B0604020202020204" pitchFamily="34" charset="0"/>
              </a:rPr>
              <a:t>D- 3 </a:t>
            </a:r>
            <a:r>
              <a:rPr lang="en-US" sz="2500" b="1" dirty="0">
                <a:solidFill>
                  <a:srgbClr val="002060"/>
                </a:solidFill>
                <a:latin typeface="Arial" panose="020B0604020202020204" pitchFamily="34" charset="0"/>
                <a:cs typeface="Arial" panose="020B0604020202020204" pitchFamily="34" charset="0"/>
              </a:rPr>
              <a:t>static loads :</a:t>
            </a:r>
            <a:endParaRPr lang="en-US" sz="2500" dirty="0">
              <a:solidFill>
                <a:srgbClr val="002060"/>
              </a:solidFill>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The </a:t>
            </a:r>
            <a:r>
              <a:rPr lang="en-US" sz="2400" b="1" dirty="0">
                <a:latin typeface="Arial" panose="020B0604020202020204" pitchFamily="34" charset="0"/>
                <a:cs typeface="Arial" panose="020B0604020202020204" pitchFamily="34" charset="0"/>
              </a:rPr>
              <a:t>three static loads have the same power 610 watt.</a:t>
            </a:r>
            <a:endParaRPr lang="en-US" sz="2400" dirty="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Each </a:t>
            </a:r>
            <a:r>
              <a:rPr lang="en-US" sz="2400" b="1" dirty="0">
                <a:latin typeface="Arial" panose="020B0604020202020204" pitchFamily="34" charset="0"/>
                <a:cs typeface="Arial" panose="020B0604020202020204" pitchFamily="34" charset="0"/>
              </a:rPr>
              <a:t>phase of static load was represented by three lamps with 247-ohm , and to achieve the required resistance equal to </a:t>
            </a:r>
            <a:r>
              <a:rPr lang="en-US" sz="2400" b="1" dirty="0" smtClean="0">
                <a:latin typeface="Arial" panose="020B0604020202020204" pitchFamily="34" charset="0"/>
                <a:cs typeface="Arial" panose="020B0604020202020204" pitchFamily="34" charset="0"/>
              </a:rPr>
              <a:t>82 </a:t>
            </a:r>
            <a:r>
              <a:rPr lang="en-US" sz="2400" b="1" dirty="0">
                <a:latin typeface="Arial" panose="020B0604020202020204" pitchFamily="34" charset="0"/>
                <a:cs typeface="Arial" panose="020B0604020202020204" pitchFamily="34" charset="0"/>
              </a:rPr>
              <a:t>ohms , each phase was connected to three parallel </a:t>
            </a:r>
            <a:r>
              <a:rPr lang="en-US" sz="2400" b="1" dirty="0" smtClean="0">
                <a:latin typeface="Arial" panose="020B0604020202020204" pitchFamily="34" charset="0"/>
                <a:cs typeface="Arial" panose="020B0604020202020204" pitchFamily="34" charset="0"/>
              </a:rPr>
              <a:t>lamps .</a:t>
            </a:r>
            <a:endParaRPr lang="en-US" sz="2400" dirty="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All </a:t>
            </a:r>
            <a:r>
              <a:rPr lang="en-US" sz="2400" b="1" dirty="0">
                <a:latin typeface="Arial" panose="020B0604020202020204" pitchFamily="34" charset="0"/>
                <a:cs typeface="Arial" panose="020B0604020202020204" pitchFamily="34" charset="0"/>
              </a:rPr>
              <a:t>of the above has been done in each phase of three phase of three static loads </a:t>
            </a:r>
            <a:r>
              <a:rPr lang="en-US" sz="2400" b="1"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p:txBody>
      </p:sp>
      <p:pic>
        <p:nvPicPr>
          <p:cNvPr id="4" name="Picture 3" descr="ÙØªÙØ¬Ø© Ø¨Ø­Ø« Ø§ÙØµÙØ± Ø¹Ù âª3 phase induction motorâ¬â"/>
          <p:cNvPicPr/>
          <p:nvPr/>
        </p:nvPicPr>
        <p:blipFill>
          <a:blip r:embed="rId2">
            <a:extLst>
              <a:ext uri="{28A0092B-C50C-407E-A947-70E740481C1C}">
                <a14:useLocalDpi xmlns:a14="http://schemas.microsoft.com/office/drawing/2010/main" val="0"/>
              </a:ext>
            </a:extLst>
          </a:blip>
          <a:srcRect/>
          <a:stretch>
            <a:fillRect/>
          </a:stretch>
        </p:blipFill>
        <p:spPr bwMode="auto">
          <a:xfrm>
            <a:off x="5167313" y="1066801"/>
            <a:ext cx="3443287" cy="1295400"/>
          </a:xfrm>
          <a:prstGeom prst="rect">
            <a:avLst/>
          </a:prstGeom>
          <a:noFill/>
          <a:ln>
            <a:noFill/>
          </a:ln>
        </p:spPr>
      </p:pic>
      <p:pic>
        <p:nvPicPr>
          <p:cNvPr id="5" name="Picture 4" descr="ÙØªÙØ¬Ø© Ø¨Ø­Ø« Ø§ÙØµÙØ± Ø¹Ù ÙÙØ¨Ø© ÙÙØ§Ø²Ø§ 200 ÙØ§Øª"/>
          <p:cNvPicPr/>
          <p:nvPr/>
        </p:nvPicPr>
        <p:blipFill>
          <a:blip r:embed="rId3">
            <a:extLst>
              <a:ext uri="{28A0092B-C50C-407E-A947-70E740481C1C}">
                <a14:useLocalDpi xmlns:a14="http://schemas.microsoft.com/office/drawing/2010/main" val="0"/>
              </a:ext>
            </a:extLst>
          </a:blip>
          <a:srcRect/>
          <a:stretch>
            <a:fillRect/>
          </a:stretch>
        </p:blipFill>
        <p:spPr bwMode="auto">
          <a:xfrm>
            <a:off x="5825815" y="4733925"/>
            <a:ext cx="2562225" cy="2124075"/>
          </a:xfrm>
          <a:prstGeom prst="rect">
            <a:avLst/>
          </a:prstGeom>
          <a:noFill/>
          <a:ln>
            <a:noFill/>
          </a:ln>
        </p:spPr>
      </p:pic>
    </p:spTree>
    <p:extLst>
      <p:ext uri="{BB962C8B-B14F-4D97-AF65-F5344CB8AC3E}">
        <p14:creationId xmlns:p14="http://schemas.microsoft.com/office/powerpoint/2010/main" val="348067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lvl="0" indent="0">
              <a:buNone/>
            </a:pPr>
            <a:r>
              <a:rPr lang="en-US" sz="2500" b="1" dirty="0" smtClean="0">
                <a:solidFill>
                  <a:srgbClr val="002060"/>
                </a:solidFill>
                <a:latin typeface="Arial" panose="020B0604020202020204" pitchFamily="34" charset="0"/>
                <a:cs typeface="Arial" panose="020B0604020202020204" pitchFamily="34" charset="0"/>
              </a:rPr>
              <a:t>E-  </a:t>
            </a:r>
            <a:r>
              <a:rPr lang="en-US" sz="2500" b="1" dirty="0">
                <a:solidFill>
                  <a:srgbClr val="002060"/>
                </a:solidFill>
                <a:latin typeface="Arial" panose="020B0604020202020204" pitchFamily="34" charset="0"/>
                <a:cs typeface="Arial" panose="020B0604020202020204" pitchFamily="34" charset="0"/>
              </a:rPr>
              <a:t>5  three phase </a:t>
            </a:r>
            <a:r>
              <a:rPr lang="en-US" sz="2500" b="1" dirty="0" smtClean="0">
                <a:solidFill>
                  <a:srgbClr val="002060"/>
                </a:solidFill>
                <a:latin typeface="Arial" panose="020B0604020202020204" pitchFamily="34" charset="0"/>
                <a:cs typeface="Arial" panose="020B0604020202020204" pitchFamily="34" charset="0"/>
              </a:rPr>
              <a:t>contactors :</a:t>
            </a:r>
          </a:p>
          <a:p>
            <a:pPr marL="0" lvl="0" indent="0">
              <a:buNone/>
            </a:pPr>
            <a:r>
              <a:rPr lang="en-US" sz="2500" b="1" dirty="0" smtClean="0">
                <a:solidFill>
                  <a:srgbClr val="002060"/>
                </a:solidFill>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380 </a:t>
            </a:r>
            <a:r>
              <a:rPr lang="en-US" sz="2200" b="1" dirty="0">
                <a:latin typeface="Arial" panose="020B0604020202020204" pitchFamily="34" charset="0"/>
                <a:cs typeface="Arial" panose="020B0604020202020204" pitchFamily="34" charset="0"/>
              </a:rPr>
              <a:t>volt  and 9-ampere were </a:t>
            </a:r>
            <a:r>
              <a:rPr lang="en-US" sz="2200" b="1" dirty="0" smtClean="0">
                <a:latin typeface="Arial" panose="020B0604020202020204" pitchFamily="34" charset="0"/>
                <a:cs typeface="Arial" panose="020B0604020202020204" pitchFamily="34" charset="0"/>
              </a:rPr>
              <a:t>used .</a:t>
            </a:r>
          </a:p>
          <a:p>
            <a:pPr marL="0" lvl="0" indent="0">
              <a:buNone/>
            </a:pPr>
            <a:endParaRPr lang="en-US" sz="2200" b="1" dirty="0">
              <a:latin typeface="Arial" panose="020B0604020202020204" pitchFamily="34" charset="0"/>
              <a:cs typeface="Arial" panose="020B0604020202020204" pitchFamily="34" charset="0"/>
            </a:endParaRPr>
          </a:p>
          <a:p>
            <a:pPr marL="0" lvl="0" indent="0">
              <a:buNone/>
            </a:pPr>
            <a:endParaRPr lang="en-US" sz="2200" b="1" dirty="0" smtClean="0">
              <a:latin typeface="Arial" panose="020B0604020202020204" pitchFamily="34" charset="0"/>
              <a:cs typeface="Arial" panose="020B0604020202020204" pitchFamily="34" charset="0"/>
            </a:endParaRPr>
          </a:p>
          <a:p>
            <a:pPr marL="0" lvl="0" indent="0">
              <a:buNone/>
            </a:pPr>
            <a:endParaRPr lang="en-US" sz="2200" b="1" dirty="0" smtClean="0">
              <a:latin typeface="Arial" panose="020B0604020202020204" pitchFamily="34" charset="0"/>
              <a:cs typeface="Arial" panose="020B0604020202020204" pitchFamily="34" charset="0"/>
            </a:endParaRPr>
          </a:p>
          <a:p>
            <a:pPr marL="0" lvl="0" indent="0">
              <a:buNone/>
            </a:pPr>
            <a:r>
              <a:rPr lang="en-US" sz="2500" b="1" dirty="0" smtClean="0">
                <a:solidFill>
                  <a:srgbClr val="002060"/>
                </a:solidFill>
                <a:latin typeface="Arial" panose="020B0604020202020204" pitchFamily="34" charset="0"/>
                <a:cs typeface="Arial" panose="020B0604020202020204" pitchFamily="34" charset="0"/>
              </a:rPr>
              <a:t>F- 7 </a:t>
            </a:r>
            <a:r>
              <a:rPr lang="en-US" sz="2500" b="1" dirty="0">
                <a:solidFill>
                  <a:srgbClr val="002060"/>
                </a:solidFill>
                <a:latin typeface="Arial" panose="020B0604020202020204" pitchFamily="34" charset="0"/>
                <a:cs typeface="Arial" panose="020B0604020202020204" pitchFamily="34" charset="0"/>
              </a:rPr>
              <a:t>three phase </a:t>
            </a:r>
            <a:r>
              <a:rPr lang="en-US" sz="2500" b="1" dirty="0" smtClean="0">
                <a:solidFill>
                  <a:srgbClr val="002060"/>
                </a:solidFill>
                <a:latin typeface="Arial" panose="020B0604020202020204" pitchFamily="34" charset="0"/>
                <a:cs typeface="Arial" panose="020B0604020202020204" pitchFamily="34" charset="0"/>
              </a:rPr>
              <a:t>contactors :</a:t>
            </a:r>
          </a:p>
          <a:p>
            <a:pPr marL="0" lvl="0" indent="0">
              <a:buNone/>
            </a:pPr>
            <a:r>
              <a:rPr lang="en-US" sz="2200" b="1" dirty="0" smtClean="0">
                <a:solidFill>
                  <a:srgbClr val="002060"/>
                </a:solidFill>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220 </a:t>
            </a:r>
            <a:r>
              <a:rPr lang="en-US" sz="2200" b="1" dirty="0">
                <a:latin typeface="Arial" panose="020B0604020202020204" pitchFamily="34" charset="0"/>
                <a:cs typeface="Arial" panose="020B0604020202020204" pitchFamily="34" charset="0"/>
              </a:rPr>
              <a:t>volt and 9 ampere were used </a:t>
            </a:r>
            <a:r>
              <a:rPr lang="en-US" sz="2200" b="1" dirty="0" smtClean="0">
                <a:latin typeface="Arial" panose="020B0604020202020204" pitchFamily="34" charset="0"/>
                <a:cs typeface="Arial" panose="020B0604020202020204" pitchFamily="34" charset="0"/>
              </a:rPr>
              <a:t>.</a:t>
            </a:r>
          </a:p>
          <a:p>
            <a:pPr marL="0" lvl="0" indent="0">
              <a:buNone/>
            </a:pPr>
            <a:endParaRPr lang="en-US" sz="2200" b="1" dirty="0">
              <a:latin typeface="Arial" panose="020B0604020202020204" pitchFamily="34" charset="0"/>
              <a:cs typeface="Arial" panose="020B0604020202020204" pitchFamily="34" charset="0"/>
            </a:endParaRPr>
          </a:p>
          <a:p>
            <a:pPr marL="0" lvl="0" indent="0">
              <a:buNone/>
            </a:pPr>
            <a:endParaRPr lang="en-US" sz="2200" b="1" dirty="0" smtClean="0">
              <a:latin typeface="Arial" panose="020B0604020202020204" pitchFamily="34" charset="0"/>
              <a:cs typeface="Arial" panose="020B0604020202020204" pitchFamily="34" charset="0"/>
            </a:endParaRPr>
          </a:p>
          <a:p>
            <a:pPr marL="0" lvl="0" indent="0">
              <a:buNone/>
            </a:pPr>
            <a:endParaRPr lang="en-US" sz="2200" b="1" dirty="0">
              <a:latin typeface="Arial" panose="020B0604020202020204" pitchFamily="34" charset="0"/>
              <a:cs typeface="Arial" panose="020B0604020202020204" pitchFamily="34" charset="0"/>
            </a:endParaRPr>
          </a:p>
          <a:p>
            <a:pPr marL="0" indent="0">
              <a:buNone/>
            </a:pPr>
            <a:r>
              <a:rPr lang="en-US" sz="2500" b="1" dirty="0" smtClean="0">
                <a:solidFill>
                  <a:srgbClr val="002060"/>
                </a:solidFill>
                <a:latin typeface="Arial" panose="020B0604020202020204" pitchFamily="34" charset="0"/>
                <a:cs typeface="Arial" panose="020B0604020202020204" pitchFamily="34" charset="0"/>
              </a:rPr>
              <a:t>G-</a:t>
            </a:r>
            <a:r>
              <a:rPr lang="en-US" sz="2500" dirty="0" smtClean="0">
                <a:solidFill>
                  <a:srgbClr val="002060"/>
                </a:solidFill>
                <a:latin typeface="Arial" panose="020B0604020202020204" pitchFamily="34" charset="0"/>
                <a:cs typeface="Arial" panose="020B0604020202020204" pitchFamily="34" charset="0"/>
              </a:rPr>
              <a:t> </a:t>
            </a:r>
            <a:r>
              <a:rPr lang="en-US" sz="2500" b="1" dirty="0" smtClean="0">
                <a:solidFill>
                  <a:srgbClr val="002060"/>
                </a:solidFill>
                <a:latin typeface="Arial" panose="020B0604020202020204" pitchFamily="34" charset="0"/>
                <a:cs typeface="Arial" panose="020B0604020202020204" pitchFamily="34" charset="0"/>
              </a:rPr>
              <a:t>We </a:t>
            </a:r>
            <a:r>
              <a:rPr lang="en-US" sz="2500" b="1" dirty="0">
                <a:solidFill>
                  <a:srgbClr val="002060"/>
                </a:solidFill>
                <a:latin typeface="Arial" panose="020B0604020202020204" pitchFamily="34" charset="0"/>
                <a:cs typeface="Arial" panose="020B0604020202020204" pitchFamily="34" charset="0"/>
              </a:rPr>
              <a:t>used a kit relay to contact with the contactor and connect the kit with micro controller (ATMEGA 128) </a:t>
            </a:r>
            <a:r>
              <a:rPr lang="en-US" sz="2500" b="1" dirty="0" smtClean="0">
                <a:solidFill>
                  <a:srgbClr val="002060"/>
                </a:solidFill>
                <a:latin typeface="Arial" panose="020B0604020202020204" pitchFamily="34" charset="0"/>
                <a:cs typeface="Arial" panose="020B0604020202020204" pitchFamily="34" charset="0"/>
              </a:rPr>
              <a:t>.</a:t>
            </a:r>
            <a:endParaRPr lang="en-US" sz="2500" dirty="0">
              <a:solidFill>
                <a:srgbClr val="002060"/>
              </a:solidFill>
              <a:latin typeface="Arial" panose="020B0604020202020204" pitchFamily="34" charset="0"/>
              <a:cs typeface="Arial" panose="020B0604020202020204" pitchFamily="34" charset="0"/>
            </a:endParaRPr>
          </a:p>
        </p:txBody>
      </p:sp>
      <p:pic>
        <p:nvPicPr>
          <p:cNvPr id="4" name="Picture 3" descr="ÙØªÙØ¬Ø© Ø¨Ø­Ø« Ø§ÙØµÙØ± Ø¹Ù âªcontactor chint 3 phaseâ¬â"/>
          <p:cNvPicPr/>
          <p:nvPr/>
        </p:nvPicPr>
        <p:blipFill>
          <a:blip r:embed="rId2">
            <a:extLst>
              <a:ext uri="{28A0092B-C50C-407E-A947-70E740481C1C}">
                <a14:useLocalDpi xmlns:a14="http://schemas.microsoft.com/office/drawing/2010/main" val="0"/>
              </a:ext>
            </a:extLst>
          </a:blip>
          <a:srcRect/>
          <a:stretch>
            <a:fillRect/>
          </a:stretch>
        </p:blipFill>
        <p:spPr bwMode="auto">
          <a:xfrm>
            <a:off x="5623560" y="228600"/>
            <a:ext cx="2758440" cy="2133600"/>
          </a:xfrm>
          <a:prstGeom prst="rect">
            <a:avLst/>
          </a:prstGeom>
          <a:noFill/>
          <a:ln>
            <a:noFill/>
          </a:ln>
        </p:spPr>
      </p:pic>
      <p:pic>
        <p:nvPicPr>
          <p:cNvPr id="5" name="Picture 4" descr="ÙØªÙØ¬Ø© Ø¨Ø­Ø« Ø§ÙØµÙØ± Ø¹Ù âªcontactor HYUNDAI 3 phaseâ¬â"/>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362200"/>
            <a:ext cx="2632710" cy="1981200"/>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5486400"/>
            <a:ext cx="6019800" cy="1219200"/>
          </a:xfrm>
          <a:prstGeom prst="rect">
            <a:avLst/>
          </a:prstGeom>
        </p:spPr>
      </p:pic>
    </p:spTree>
    <p:extLst>
      <p:ext uri="{BB962C8B-B14F-4D97-AF65-F5344CB8AC3E}">
        <p14:creationId xmlns:p14="http://schemas.microsoft.com/office/powerpoint/2010/main" val="2966543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a:bodyPr>
          <a:lstStyle/>
          <a:p>
            <a:pPr marL="0" indent="0">
              <a:buNone/>
            </a:pPr>
            <a:r>
              <a:rPr lang="en-US" sz="2700" b="1" dirty="0" smtClean="0">
                <a:solidFill>
                  <a:srgbClr val="002060"/>
                </a:solidFill>
                <a:latin typeface="Arial" panose="020B0604020202020204" pitchFamily="34" charset="0"/>
                <a:cs typeface="Arial" panose="020B0604020202020204" pitchFamily="34" charset="0"/>
              </a:rPr>
              <a:t>H- we </a:t>
            </a:r>
            <a:r>
              <a:rPr lang="en-US" sz="2700" b="1" dirty="0">
                <a:solidFill>
                  <a:srgbClr val="002060"/>
                </a:solidFill>
                <a:latin typeface="Arial" panose="020B0604020202020204" pitchFamily="34" charset="0"/>
                <a:cs typeface="Arial" panose="020B0604020202020204" pitchFamily="34" charset="0"/>
              </a:rPr>
              <a:t>used a three circuit </a:t>
            </a:r>
            <a:r>
              <a:rPr lang="en-US" sz="2700" b="1" dirty="0" smtClean="0">
                <a:solidFill>
                  <a:srgbClr val="002060"/>
                </a:solidFill>
                <a:latin typeface="Arial" panose="020B0604020202020204" pitchFamily="34" charset="0"/>
                <a:cs typeface="Arial" panose="020B0604020202020204" pitchFamily="34" charset="0"/>
              </a:rPr>
              <a:t>breakers:</a:t>
            </a:r>
          </a:p>
          <a:p>
            <a:pPr marL="0" indent="0">
              <a:buNone/>
            </a:pPr>
            <a:r>
              <a:rPr lang="en-US" sz="2700" b="1" dirty="0" smtClean="0">
                <a:solidFill>
                  <a:srgbClr val="002060"/>
                </a:solidFill>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single </a:t>
            </a:r>
            <a:r>
              <a:rPr lang="en-US" sz="2200" b="1" dirty="0">
                <a:latin typeface="Arial" panose="020B0604020202020204" pitchFamily="34" charset="0"/>
                <a:cs typeface="Arial" panose="020B0604020202020204" pitchFamily="34" charset="0"/>
              </a:rPr>
              <a:t>phase to each phase </a:t>
            </a:r>
            <a:endParaRPr lang="en-US" sz="2200" b="1" dirty="0" smtClean="0">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before the slag bus 220 volt , 6 ampere </a:t>
            </a:r>
            <a:r>
              <a:rPr lang="en-US" sz="2200" b="1" dirty="0" smtClean="0">
                <a:solidFill>
                  <a:srgbClr val="002060"/>
                </a:solidFill>
                <a:latin typeface="Arial" panose="020B0604020202020204" pitchFamily="34" charset="0"/>
                <a:cs typeface="Arial" panose="020B0604020202020204" pitchFamily="34" charset="0"/>
              </a:rPr>
              <a:t>.</a:t>
            </a:r>
          </a:p>
          <a:p>
            <a:pPr marL="0" indent="0">
              <a:buNone/>
            </a:pPr>
            <a:endParaRPr lang="en-US" sz="2900" dirty="0">
              <a:solidFill>
                <a:srgbClr val="002060"/>
              </a:solidFill>
              <a:latin typeface="Arial" panose="020B0604020202020204" pitchFamily="34" charset="0"/>
              <a:cs typeface="Arial" panose="020B0604020202020204" pitchFamily="34" charset="0"/>
            </a:endParaRPr>
          </a:p>
          <a:p>
            <a:pPr marL="0" indent="0">
              <a:buNone/>
            </a:pPr>
            <a:endParaRPr lang="en-US" b="1" dirty="0" smtClean="0"/>
          </a:p>
          <a:p>
            <a:pPr marL="0" lvl="0" indent="0">
              <a:buNone/>
            </a:pPr>
            <a:r>
              <a:rPr lang="en-US" sz="2500" b="1" dirty="0" smtClean="0">
                <a:solidFill>
                  <a:srgbClr val="002060"/>
                </a:solidFill>
                <a:latin typeface="Arial" panose="020B0604020202020204" pitchFamily="34" charset="0"/>
                <a:cs typeface="Arial" panose="020B0604020202020204" pitchFamily="34" charset="0"/>
              </a:rPr>
              <a:t>I- We </a:t>
            </a:r>
            <a:r>
              <a:rPr lang="en-US" sz="2500" b="1" dirty="0">
                <a:solidFill>
                  <a:srgbClr val="002060"/>
                </a:solidFill>
                <a:latin typeface="Arial" panose="020B0604020202020204" pitchFamily="34" charset="0"/>
                <a:cs typeface="Arial" panose="020B0604020202020204" pitchFamily="34" charset="0"/>
              </a:rPr>
              <a:t>used 2 </a:t>
            </a:r>
            <a:r>
              <a:rPr lang="en-US" sz="2500" b="1" dirty="0" smtClean="0">
                <a:solidFill>
                  <a:srgbClr val="002060"/>
                </a:solidFill>
                <a:latin typeface="Arial" panose="020B0604020202020204" pitchFamily="34" charset="0"/>
                <a:cs typeface="Arial" panose="020B0604020202020204" pitchFamily="34" charset="0"/>
              </a:rPr>
              <a:t>voltage </a:t>
            </a:r>
            <a:r>
              <a:rPr lang="en-US" sz="2500" b="1" dirty="0">
                <a:solidFill>
                  <a:srgbClr val="002060"/>
                </a:solidFill>
                <a:latin typeface="Arial" panose="020B0604020202020204" pitchFamily="34" charset="0"/>
                <a:cs typeface="Arial" panose="020B0604020202020204" pitchFamily="34" charset="0"/>
              </a:rPr>
              <a:t>transformers convert </a:t>
            </a:r>
            <a:r>
              <a:rPr lang="en-US" sz="2500" b="1" dirty="0" smtClean="0">
                <a:solidFill>
                  <a:srgbClr val="002060"/>
                </a:solidFill>
                <a:latin typeface="Arial" panose="020B0604020202020204" pitchFamily="34" charset="0"/>
                <a:cs typeface="Arial" panose="020B0604020202020204" pitchFamily="34" charset="0"/>
              </a:rPr>
              <a:t>400 </a:t>
            </a:r>
            <a:r>
              <a:rPr lang="en-US" sz="2500" b="1" dirty="0">
                <a:solidFill>
                  <a:srgbClr val="002060"/>
                </a:solidFill>
                <a:latin typeface="Arial" panose="020B0604020202020204" pitchFamily="34" charset="0"/>
                <a:cs typeface="Arial" panose="020B0604020202020204" pitchFamily="34" charset="0"/>
              </a:rPr>
              <a:t>volt to 5 volt and used 3 voltage transformers convert 250 volt to 5 volt each one installed of each BUS-BAR .</a:t>
            </a:r>
            <a:endParaRPr lang="en-US" sz="2500" dirty="0">
              <a:solidFill>
                <a:srgbClr val="002060"/>
              </a:solidFill>
              <a:latin typeface="Arial" panose="020B0604020202020204" pitchFamily="34" charset="0"/>
              <a:cs typeface="Arial" panose="020B0604020202020204" pitchFamily="34" charset="0"/>
            </a:endParaRPr>
          </a:p>
          <a:p>
            <a:pPr marL="0" indent="0">
              <a:buNone/>
            </a:pPr>
            <a:endParaRPr lang="en-US" dirty="0">
              <a:solidFill>
                <a:srgbClr val="002060"/>
              </a:solidFill>
            </a:endParaRPr>
          </a:p>
          <a:p>
            <a:pPr marL="0" indent="0">
              <a:buNone/>
            </a:pPr>
            <a:endParaRPr lang="en-US" dirty="0"/>
          </a:p>
        </p:txBody>
      </p:sp>
      <p:pic>
        <p:nvPicPr>
          <p:cNvPr id="13" name="Picture 12" descr="ÙØªÙØ¬Ø© Ø¨Ø­Ø« Ø§ÙØµÙØ± Ø¹Ù âªsingle phase circuit breaker hyundaiâ¬â"/>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
            <a:ext cx="2667000" cy="2362200"/>
          </a:xfrm>
          <a:prstGeom prst="rect">
            <a:avLst/>
          </a:prstGeom>
          <a:noFill/>
          <a:ln>
            <a:noFill/>
          </a:ln>
        </p:spPr>
      </p:pic>
      <p:pic>
        <p:nvPicPr>
          <p:cNvPr id="14" name="Picture 13" descr="ÙØªÙØ¬Ø© Ø¨Ø­Ø« Ø§ÙØµÙØ± Ø¹Ù âªlow power transformer single phaseâ¬â"/>
          <p:cNvPicPr/>
          <p:nvPr/>
        </p:nvPicPr>
        <p:blipFill>
          <a:blip r:embed="rId3">
            <a:extLst>
              <a:ext uri="{28A0092B-C50C-407E-A947-70E740481C1C}">
                <a14:useLocalDpi xmlns:a14="http://schemas.microsoft.com/office/drawing/2010/main" val="0"/>
              </a:ext>
            </a:extLst>
          </a:blip>
          <a:srcRect/>
          <a:stretch>
            <a:fillRect/>
          </a:stretch>
        </p:blipFill>
        <p:spPr bwMode="auto">
          <a:xfrm>
            <a:off x="2538412" y="4038600"/>
            <a:ext cx="4067175" cy="2514600"/>
          </a:xfrm>
          <a:prstGeom prst="rect">
            <a:avLst/>
          </a:prstGeom>
          <a:noFill/>
          <a:ln>
            <a:noFill/>
          </a:ln>
        </p:spPr>
      </p:pic>
    </p:spTree>
    <p:extLst>
      <p:ext uri="{BB962C8B-B14F-4D97-AF65-F5344CB8AC3E}">
        <p14:creationId xmlns:p14="http://schemas.microsoft.com/office/powerpoint/2010/main" val="337916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10600" cy="6019800"/>
          </a:xfrm>
        </p:spPr>
        <p:txBody>
          <a:bodyPr>
            <a:normAutofit/>
          </a:bodyPr>
          <a:lstStyle/>
          <a:p>
            <a:pPr marL="0" lvl="0" indent="0">
              <a:buNone/>
            </a:pPr>
            <a:r>
              <a:rPr lang="en-US" sz="2500" b="1" dirty="0" smtClean="0">
                <a:solidFill>
                  <a:srgbClr val="002060"/>
                </a:solidFill>
                <a:latin typeface="Arial" panose="020B0604020202020204" pitchFamily="34" charset="0"/>
                <a:cs typeface="Arial" panose="020B0604020202020204" pitchFamily="34" charset="0"/>
              </a:rPr>
              <a:t>J- We used 36 single phase current sensors:</a:t>
            </a:r>
          </a:p>
          <a:p>
            <a:pPr lvl="0">
              <a:buFontTx/>
              <a:buChar char="-"/>
            </a:pPr>
            <a:r>
              <a:rPr lang="en-US" sz="2500" b="1" dirty="0" smtClean="0">
                <a:latin typeface="Arial" panose="020B0604020202020204" pitchFamily="34" charset="0"/>
                <a:cs typeface="Arial" panose="020B0604020202020204" pitchFamily="34" charset="0"/>
              </a:rPr>
              <a:t>30 ampere in our project to sense the current and connected with the  part of communication </a:t>
            </a:r>
            <a:r>
              <a:rPr lang="en-US" b="1" dirty="0" smtClean="0"/>
              <a:t>. </a:t>
            </a:r>
          </a:p>
          <a:p>
            <a:pPr lvl="0">
              <a:buFontTx/>
              <a:buChar char="-"/>
            </a:pPr>
            <a:endParaRPr lang="en-US" b="1" dirty="0"/>
          </a:p>
          <a:p>
            <a:pPr lvl="0">
              <a:buFontTx/>
              <a:buChar char="-"/>
            </a:pPr>
            <a:endParaRPr lang="en-US" b="1" dirty="0" smtClean="0"/>
          </a:p>
          <a:p>
            <a:pPr marL="0" lvl="0" indent="0">
              <a:buNone/>
            </a:pPr>
            <a:endParaRPr lang="en-US" dirty="0" smtClean="0"/>
          </a:p>
          <a:p>
            <a:pPr marL="0" lvl="0" indent="0">
              <a:buNone/>
            </a:pPr>
            <a:r>
              <a:rPr lang="en-US" sz="2500" b="1" dirty="0" smtClean="0">
                <a:solidFill>
                  <a:srgbClr val="002060"/>
                </a:solidFill>
                <a:latin typeface="Arial" panose="020B0604020202020204" pitchFamily="34" charset="0"/>
                <a:cs typeface="Arial" panose="020B0604020202020204" pitchFamily="34" charset="0"/>
              </a:rPr>
              <a:t>H- We used 20 Aluminum BUS-BARS on our Graduation project and we used it as collection point .</a:t>
            </a:r>
          </a:p>
          <a:p>
            <a:pPr marL="0" lvl="0" indent="0">
              <a:buNone/>
            </a:pPr>
            <a:endParaRPr lang="en-US" sz="2500" dirty="0">
              <a:solidFill>
                <a:srgbClr val="002060"/>
              </a:solidFill>
              <a:latin typeface="Arial" panose="020B0604020202020204" pitchFamily="34" charset="0"/>
              <a:cs typeface="Arial" panose="020B0604020202020204" pitchFamily="34" charset="0"/>
            </a:endParaRPr>
          </a:p>
        </p:txBody>
      </p:sp>
      <p:pic>
        <p:nvPicPr>
          <p:cNvPr id="4" name="Picture 3" descr="ÙØªÙØ¬Ø© Ø¨Ø­Ø« Ø§ÙØµÙØ± Ø¹Ù âªcurrent sensor 30 ampereâ¬â"/>
          <p:cNvPicPr/>
          <p:nvPr/>
        </p:nvPicPr>
        <p:blipFill>
          <a:blip r:embed="rId2">
            <a:extLst>
              <a:ext uri="{28A0092B-C50C-407E-A947-70E740481C1C}">
                <a14:useLocalDpi xmlns:a14="http://schemas.microsoft.com/office/drawing/2010/main" val="0"/>
              </a:ext>
            </a:extLst>
          </a:blip>
          <a:srcRect/>
          <a:stretch>
            <a:fillRect/>
          </a:stretch>
        </p:blipFill>
        <p:spPr bwMode="auto">
          <a:xfrm>
            <a:off x="1939290" y="1676400"/>
            <a:ext cx="5265420" cy="1447800"/>
          </a:xfrm>
          <a:prstGeom prst="rect">
            <a:avLst/>
          </a:prstGeom>
          <a:noFill/>
          <a:ln>
            <a:noFill/>
          </a:ln>
        </p:spPr>
      </p:pic>
      <p:pic>
        <p:nvPicPr>
          <p:cNvPr id="5" name="Picture 4" descr="ÙØªÙØ¬Ø© Ø¨Ø­Ø« Ø§ÙØµÙØ± Ø¹Ù âªbus bar aluminum Ø­Ø±Ù Ø§Ùâ¬â"/>
          <p:cNvPicPr/>
          <p:nvPr/>
        </p:nvPicPr>
        <p:blipFill>
          <a:blip r:embed="rId3">
            <a:extLst>
              <a:ext uri="{28A0092B-C50C-407E-A947-70E740481C1C}">
                <a14:useLocalDpi xmlns:a14="http://schemas.microsoft.com/office/drawing/2010/main" val="0"/>
              </a:ext>
            </a:extLst>
          </a:blip>
          <a:srcRect/>
          <a:stretch>
            <a:fillRect/>
          </a:stretch>
        </p:blipFill>
        <p:spPr bwMode="auto">
          <a:xfrm>
            <a:off x="1718310" y="4495800"/>
            <a:ext cx="5707380" cy="2059940"/>
          </a:xfrm>
          <a:prstGeom prst="rect">
            <a:avLst/>
          </a:prstGeom>
          <a:noFill/>
          <a:ln>
            <a:noFill/>
          </a:ln>
        </p:spPr>
      </p:pic>
    </p:spTree>
    <p:extLst>
      <p:ext uri="{BB962C8B-B14F-4D97-AF65-F5344CB8AC3E}">
        <p14:creationId xmlns:p14="http://schemas.microsoft.com/office/powerpoint/2010/main" val="138222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553200"/>
          </a:xfrm>
        </p:spPr>
        <p:txBody>
          <a:bodyPr>
            <a:normAutofit fontScale="77500" lnSpcReduction="20000"/>
          </a:bodyPr>
          <a:lstStyle/>
          <a:p>
            <a:pPr marL="0" indent="0">
              <a:buNone/>
            </a:pPr>
            <a:r>
              <a:rPr lang="en-US" sz="4100" i="1" u="sng" dirty="0" smtClean="0">
                <a:solidFill>
                  <a:srgbClr val="FF0000"/>
                </a:solidFill>
                <a:latin typeface="Arial Black" panose="020B0A04020102020204" pitchFamily="34" charset="0"/>
              </a:rPr>
              <a:t>A- software divided into :</a:t>
            </a:r>
          </a:p>
          <a:p>
            <a:pPr marL="0" indent="0">
              <a:buNone/>
            </a:pPr>
            <a:endParaRPr lang="en-US" i="1" u="sng" dirty="0" smtClean="0">
              <a:solidFill>
                <a:srgbClr val="FF0000"/>
              </a:solidFill>
              <a:latin typeface="Arial Black" panose="020B0A04020102020204" pitchFamily="34" charset="0"/>
            </a:endParaRPr>
          </a:p>
          <a:p>
            <a:pPr marL="0" indent="0">
              <a:buNone/>
            </a:pPr>
            <a:r>
              <a:rPr lang="en-US" b="1" dirty="0" smtClean="0">
                <a:solidFill>
                  <a:srgbClr val="002060"/>
                </a:solidFill>
                <a:latin typeface="Arial" panose="020B0604020202020204" pitchFamily="34" charset="0"/>
                <a:cs typeface="Arial" panose="020B0604020202020204" pitchFamily="34" charset="0"/>
              </a:rPr>
              <a:t>A- 2 microcontroller </a:t>
            </a:r>
            <a:r>
              <a:rPr lang="en-US" b="1" dirty="0" smtClean="0">
                <a:solidFill>
                  <a:schemeClr val="accent2">
                    <a:lumMod val="75000"/>
                  </a:schemeClr>
                </a:solidFill>
                <a:latin typeface="Arial" panose="020B0604020202020204" pitchFamily="34" charset="0"/>
                <a:cs typeface="Arial" panose="020B0604020202020204" pitchFamily="34" charset="0"/>
              </a:rPr>
              <a:t>( work as a PMU ) </a:t>
            </a:r>
            <a:r>
              <a:rPr lang="en-US" b="1" dirty="0" smtClean="0">
                <a:solidFill>
                  <a:srgbClr val="002060"/>
                </a:solidFill>
                <a:latin typeface="Arial" panose="020B0604020202020204" pitchFamily="34" charset="0"/>
                <a:cs typeface="Arial" panose="020B0604020202020204" pitchFamily="34" charset="0"/>
              </a:rPr>
              <a:t>.</a:t>
            </a:r>
          </a:p>
          <a:p>
            <a:pPr marL="0" indent="0">
              <a:buNone/>
            </a:pPr>
            <a:r>
              <a:rPr lang="en-US" sz="2800" b="1" dirty="0" smtClean="0">
                <a:latin typeface="Arial" panose="020B0604020202020204" pitchFamily="34" charset="0"/>
                <a:cs typeface="Arial" panose="020B0604020202020204" pitchFamily="34" charset="0"/>
              </a:rPr>
              <a:t>- They are devices which use synchronization signal from the global positioning system(GPS) satellite and provide the phasor voltage and currents measured at a given substation.</a:t>
            </a:r>
          </a:p>
          <a:p>
            <a:pPr marL="0" indent="0">
              <a:buNone/>
            </a:pP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 phasor is a complex number that represents both magnitude</a:t>
            </a:r>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and phase angle of the sine waves found in electricity.</a:t>
            </a:r>
            <a:br>
              <a:rPr lang="en-US" sz="2800" b="1" dirty="0" smtClean="0">
                <a:latin typeface="Arial" panose="020B0604020202020204" pitchFamily="34" charset="0"/>
                <a:cs typeface="Arial" panose="020B0604020202020204" pitchFamily="34" charset="0"/>
              </a:rPr>
            </a:br>
            <a:endParaRPr lang="en-US" sz="2800" b="1"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r>
              <a:rPr lang="en-US" b="1" dirty="0" smtClean="0">
                <a:solidFill>
                  <a:srgbClr val="002060"/>
                </a:solidFill>
                <a:latin typeface="Arial" panose="020B0604020202020204" pitchFamily="34" charset="0"/>
                <a:cs typeface="Arial" panose="020B0604020202020204" pitchFamily="34" charset="0"/>
              </a:rPr>
              <a:t>B- 1 microcontroller </a:t>
            </a:r>
            <a:r>
              <a:rPr lang="en-US" b="1" dirty="0" smtClean="0">
                <a:solidFill>
                  <a:schemeClr val="accent3">
                    <a:lumMod val="50000"/>
                  </a:schemeClr>
                </a:solidFill>
                <a:latin typeface="Arial" panose="020B0604020202020204" pitchFamily="34" charset="0"/>
                <a:cs typeface="Arial" panose="020B0604020202020204" pitchFamily="34" charset="0"/>
              </a:rPr>
              <a:t>(work as a PDC ) </a:t>
            </a:r>
            <a:r>
              <a:rPr lang="en-US" b="1" dirty="0" smtClean="0">
                <a:solidFill>
                  <a:srgbClr val="002060"/>
                </a:solidFill>
                <a:latin typeface="Arial" panose="020B0604020202020204" pitchFamily="34" charset="0"/>
                <a:cs typeface="Arial" panose="020B0604020202020204" pitchFamily="34" charset="0"/>
              </a:rPr>
              <a:t>.</a:t>
            </a:r>
          </a:p>
          <a:p>
            <a:pPr marL="0" indent="0">
              <a:buNone/>
            </a:pPr>
            <a:r>
              <a:rPr lang="en-US" sz="2800" b="1" dirty="0" smtClean="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It is node in a system where phasor data from a number of PMUs or PDCs is correlated and fed out as a single stream to other applications.</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PDC would performs the Real time monitoring, alarming, event triggering.</a:t>
            </a:r>
            <a:br>
              <a:rPr lang="en-US" sz="2800" b="1" dirty="0" smtClean="0">
                <a:latin typeface="Arial" panose="020B0604020202020204" pitchFamily="34" charset="0"/>
                <a:cs typeface="Arial" panose="020B0604020202020204" pitchFamily="34" charset="0"/>
              </a:rPr>
            </a:br>
            <a:endParaRPr lang="en-US" sz="2800" b="1" dirty="0" smtClean="0">
              <a:latin typeface="Arial" panose="020B0604020202020204" pitchFamily="34" charset="0"/>
              <a:cs typeface="Arial" panose="020B0604020202020204" pitchFamily="34" charset="0"/>
            </a:endParaRPr>
          </a:p>
          <a:p>
            <a:pPr marL="0" indent="0">
              <a:buNone/>
            </a:pPr>
            <a:r>
              <a:rPr lang="en-US" sz="2500" b="1" dirty="0" smtClean="0">
                <a:solidFill>
                  <a:srgbClr val="002060"/>
                </a:solidFill>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37971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616</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to Wide Area protection (WAPS).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Protection(WAPS)</dc:title>
  <dc:creator>HP</dc:creator>
  <cp:lastModifiedBy>HP</cp:lastModifiedBy>
  <cp:revision>17</cp:revision>
  <dcterms:created xsi:type="dcterms:W3CDTF">2019-07-05T22:07:01Z</dcterms:created>
  <dcterms:modified xsi:type="dcterms:W3CDTF">2019-07-06T00:26:59Z</dcterms:modified>
</cp:coreProperties>
</file>