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5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1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637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1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020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48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53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8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3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4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3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7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3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2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4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7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AN" TargetMode="External"/><Relationship Id="rId3" Type="http://schemas.openxmlformats.org/officeDocument/2006/relationships/hyperlink" Target="https://en.wikipedia.org/wiki/Intelligent_electronic_device" TargetMode="External"/><Relationship Id="rId7" Type="http://schemas.openxmlformats.org/officeDocument/2006/relationships/hyperlink" Target="https://en.wikipedia.org/wiki/TCP/IP" TargetMode="External"/><Relationship Id="rId2" Type="http://schemas.openxmlformats.org/officeDocument/2006/relationships/hyperlink" Target="https://en.wikipedia.org/wiki/International_Electrotechnical_Commis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eb_Services" TargetMode="External"/><Relationship Id="rId5" Type="http://schemas.openxmlformats.org/officeDocument/2006/relationships/hyperlink" Target="https://en.wikipedia.org/wiki/GOOSE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en.wikipedia.org/wiki/Manufacturing_Message_Specification" TargetMode="External"/><Relationship Id="rId9" Type="http://schemas.openxmlformats.org/officeDocument/2006/relationships/hyperlink" Target="https://en.wikipedia.org/wiki/Etherne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293756" cy="1646302"/>
          </a:xfrm>
        </p:spPr>
        <p:txBody>
          <a:bodyPr/>
          <a:lstStyle/>
          <a:p>
            <a:r>
              <a:rPr lang="en-US" dirty="0" smtClean="0"/>
              <a:t>Phasor measurement unit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558" y="4050836"/>
            <a:ext cx="3362600" cy="109689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Muhammed Hosni </a:t>
            </a:r>
            <a:r>
              <a:rPr lang="en-US" b="1" dirty="0" err="1" smtClean="0">
                <a:solidFill>
                  <a:schemeClr val="tx1"/>
                </a:solidFill>
              </a:rPr>
              <a:t>AbdelAzem</a:t>
            </a:r>
            <a:r>
              <a:rPr lang="en-US" b="1" dirty="0" smtClean="0">
                <a:solidFill>
                  <a:schemeClr val="tx1"/>
                </a:solidFill>
              </a:rPr>
              <a:t>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PMU: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6373"/>
            <a:ext cx="8814396" cy="5499278"/>
          </a:xfrm>
        </p:spPr>
        <p:txBody>
          <a:bodyPr>
            <a:normAutofit fontScale="77500" lnSpcReduction="20000"/>
          </a:bodyPr>
          <a:lstStyle/>
          <a:p>
            <a:r>
              <a:rPr lang="en-US" sz="2100" b="1" i="1" dirty="0" smtClean="0"/>
              <a:t>Def</a:t>
            </a:r>
            <a:r>
              <a:rPr lang="en-US" sz="2100" dirty="0" smtClean="0"/>
              <a:t> :</a:t>
            </a:r>
            <a:r>
              <a:rPr lang="en-US" sz="2400" dirty="0"/>
              <a:t>A </a:t>
            </a:r>
            <a:r>
              <a:rPr lang="en-US" sz="2400" b="1" dirty="0"/>
              <a:t>phasor measurement unit</a:t>
            </a:r>
            <a:r>
              <a:rPr lang="en-US" sz="2400" dirty="0"/>
              <a:t> (PMU) is a device used to estimate the magnitude and phase angle of an electrical </a:t>
            </a:r>
            <a:r>
              <a:rPr lang="en-US" sz="2400" dirty="0" smtClean="0"/>
              <a:t>phasor </a:t>
            </a:r>
            <a:r>
              <a:rPr lang="en-US" sz="2400" dirty="0"/>
              <a:t>quantity (such as voltage or current) in the electricity </a:t>
            </a:r>
            <a:r>
              <a:rPr lang="en-US" sz="2400" dirty="0" smtClean="0"/>
              <a:t>grid using </a:t>
            </a:r>
            <a:r>
              <a:rPr lang="en-US" sz="2400" dirty="0"/>
              <a:t>a common time source for synchronization. Time synchronization is usually provided by GPS and allows synchronized real-time measurements of multiple remote points on the grid. PMUs are capable of capturing samples from a waveform in quick succession and reconstructing the phasor quantity, made up of an angle measurement and a magnitude measurement. The resulting measurement is known as a </a:t>
            </a:r>
            <a:r>
              <a:rPr lang="en-US" sz="2400" b="1" dirty="0" err="1"/>
              <a:t>synchrophasor</a:t>
            </a:r>
            <a:r>
              <a:rPr lang="en-US" sz="2400" dirty="0"/>
              <a:t>. These time synchronized measurements are important because if the grid’s supply and demand are not perfectly matched, frequency imbalances can cause stress on the grid, which is a potential cause for power </a:t>
            </a:r>
            <a:r>
              <a:rPr lang="en-US" sz="2400" dirty="0" smtClean="0"/>
              <a:t>outages</a:t>
            </a:r>
            <a:r>
              <a:rPr lang="en-US" sz="2400" dirty="0"/>
              <a:t>.</a:t>
            </a:r>
          </a:p>
          <a:p>
            <a:r>
              <a:rPr lang="en-US" sz="2400" dirty="0"/>
              <a:t>PMUs can also be used to measure the frequency in the power grid. A typical commercial PMU can report measurements with very high temporal resolution in the order of 30-60 measurements per second. This helps engineers in analyzing dynamic events in the grid which is not possible with traditional </a:t>
            </a:r>
            <a:r>
              <a:rPr lang="en-US" sz="2400" dirty="0" smtClean="0"/>
              <a:t>SCADA</a:t>
            </a:r>
            <a:r>
              <a:rPr lang="en-US" sz="2400" dirty="0"/>
              <a:t> </a:t>
            </a:r>
            <a:r>
              <a:rPr lang="en-US" sz="2400" dirty="0" smtClean="0"/>
              <a:t>measurements </a:t>
            </a:r>
            <a:r>
              <a:rPr lang="en-US" sz="2400" dirty="0"/>
              <a:t>that generate one measurement every 2 or 4 seconds. Therefore, PMUs equip utilities with enhanced monitoring and control capabilities and are considered to be one of the most important measuring devices in the future of power systems</a:t>
            </a:r>
            <a:r>
              <a:rPr lang="en-US" sz="2400" dirty="0" smtClean="0"/>
              <a:t>.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A </a:t>
            </a:r>
            <a:r>
              <a:rPr lang="en-US" sz="2400" dirty="0"/>
              <a:t>PMU can be a dedicated device, or the PMU function can be incorporated into a protective </a:t>
            </a:r>
            <a:r>
              <a:rPr lang="en-US" sz="2400" dirty="0" smtClean="0"/>
              <a:t>relay or </a:t>
            </a:r>
            <a:r>
              <a:rPr lang="en-US" sz="2400" dirty="0"/>
              <a:t>other device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8774" r="8883" b="10545"/>
          <a:stretch/>
        </p:blipFill>
        <p:spPr>
          <a:xfrm rot="3475721">
            <a:off x="9515661" y="2623066"/>
            <a:ext cx="2582401" cy="22285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430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Same Way 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84" t="23637" r="33466" b="10001"/>
          <a:stretch/>
        </p:blipFill>
        <p:spPr>
          <a:xfrm>
            <a:off x="262002" y="1415247"/>
            <a:ext cx="6061525" cy="4592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514" t="22522" r="12430" b="22992"/>
          <a:stretch/>
        </p:blipFill>
        <p:spPr>
          <a:xfrm>
            <a:off x="5325634" y="1502551"/>
            <a:ext cx="5851453" cy="4417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1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68" cy="729803"/>
          </a:xfrm>
        </p:spPr>
        <p:txBody>
          <a:bodyPr>
            <a:normAutofit/>
          </a:bodyPr>
          <a:lstStyle/>
          <a:p>
            <a:r>
              <a:rPr lang="en-US" dirty="0" smtClean="0"/>
              <a:t>IEC 61-850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9403"/>
            <a:ext cx="10025011" cy="4701960"/>
          </a:xfrm>
        </p:spPr>
        <p:txBody>
          <a:bodyPr/>
          <a:lstStyle/>
          <a:p>
            <a:r>
              <a:rPr lang="en-US" dirty="0">
                <a:hlinkClick r:id="rId2" tooltip="International Electrotechnical Commission"/>
              </a:rPr>
              <a:t>International </a:t>
            </a:r>
            <a:r>
              <a:rPr lang="en-US" dirty="0" err="1">
                <a:hlinkClick r:id="rId2" tooltip="International Electrotechnical Commission"/>
              </a:rPr>
              <a:t>Electrotechnical</a:t>
            </a:r>
            <a:r>
              <a:rPr lang="en-US" dirty="0">
                <a:hlinkClick r:id="rId2" tooltip="International Electrotechnical Commission"/>
              </a:rPr>
              <a:t> </a:t>
            </a:r>
            <a:r>
              <a:rPr lang="en-US" dirty="0" smtClean="0">
                <a:hlinkClick r:id="rId2" tooltip="International Electrotechnical Commission"/>
              </a:rPr>
              <a:t>Commission's</a:t>
            </a:r>
            <a:r>
              <a:rPr lang="en-US" dirty="0" smtClean="0"/>
              <a:t> (</a:t>
            </a:r>
            <a:r>
              <a:rPr lang="en-US" b="1" dirty="0" smtClean="0"/>
              <a:t>61-850)</a:t>
            </a:r>
            <a:r>
              <a:rPr lang="en-US" dirty="0"/>
              <a:t> : is an international standard defining communication protocols for </a:t>
            </a:r>
            <a:r>
              <a:rPr lang="en-US" dirty="0">
                <a:hlinkClick r:id="rId3" tooltip="Intelligent electronic device"/>
              </a:rPr>
              <a:t>intelligent electronic </a:t>
            </a:r>
            <a:r>
              <a:rPr lang="en-US" dirty="0" smtClean="0">
                <a:hlinkClick r:id="rId3" tooltip="Intelligent electronic device"/>
              </a:rPr>
              <a:t>devices</a:t>
            </a:r>
            <a:r>
              <a:rPr lang="en-US" dirty="0" smtClean="0"/>
              <a:t>  (IEDS) at </a:t>
            </a:r>
            <a:r>
              <a:rPr lang="en-US" dirty="0"/>
              <a:t>electrical </a:t>
            </a:r>
            <a:r>
              <a:rPr lang="en-US" dirty="0" smtClean="0"/>
              <a:t>substations</a:t>
            </a:r>
            <a:r>
              <a:rPr lang="en-US" dirty="0"/>
              <a:t> . The abstract data models defined in IEC 61850 can be mapped to </a:t>
            </a:r>
            <a:r>
              <a:rPr lang="en-US" dirty="0" smtClean="0"/>
              <a:t>a number </a:t>
            </a:r>
            <a:r>
              <a:rPr lang="en-US" dirty="0"/>
              <a:t>of protocols. Current mappings in the standard are to MMS (</a:t>
            </a:r>
            <a:r>
              <a:rPr lang="en-US" dirty="0">
                <a:hlinkClick r:id="rId4" tooltip="Manufacturing Message Specification"/>
              </a:rPr>
              <a:t>Manufacturing Message Specification</a:t>
            </a:r>
            <a:r>
              <a:rPr lang="en-US" dirty="0"/>
              <a:t>), </a:t>
            </a:r>
            <a:r>
              <a:rPr lang="en-US" dirty="0">
                <a:hlinkClick r:id="rId5" tooltip="GOOSE"/>
              </a:rPr>
              <a:t>GOOSE</a:t>
            </a:r>
            <a:r>
              <a:rPr lang="en-US" dirty="0"/>
              <a:t> (Generic Object Oriented Substation Event), SMV </a:t>
            </a:r>
            <a:r>
              <a:rPr lang="en-US" u="sng" dirty="0">
                <a:solidFill>
                  <a:schemeClr val="accent1"/>
                </a:solidFill>
              </a:rPr>
              <a:t>(Sampled Measured Values</a:t>
            </a:r>
            <a:r>
              <a:rPr lang="en-US" u="sng" dirty="0" smtClean="0">
                <a:solidFill>
                  <a:schemeClr val="accent1"/>
                </a:solidFill>
              </a:rPr>
              <a:t>),</a:t>
            </a:r>
            <a:r>
              <a:rPr lang="en-US" u="sng" baseline="30000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/>
              <a:t>soon to </a:t>
            </a:r>
            <a:r>
              <a:rPr lang="en-US" dirty="0">
                <a:hlinkClick r:id="rId6" tooltip="Web Services"/>
              </a:rPr>
              <a:t>Web Services</a:t>
            </a:r>
            <a:r>
              <a:rPr lang="en-US" dirty="0"/>
              <a:t>. These protocols can run over </a:t>
            </a:r>
            <a:r>
              <a:rPr lang="en-US" dirty="0">
                <a:hlinkClick r:id="rId7" tooltip="TCP/IP"/>
              </a:rPr>
              <a:t>TCP/IP</a:t>
            </a:r>
            <a:r>
              <a:rPr lang="en-US" dirty="0"/>
              <a:t> networks or substation </a:t>
            </a:r>
            <a:r>
              <a:rPr lang="en-US" dirty="0">
                <a:hlinkClick r:id="rId8" tooltip="LAN"/>
              </a:rPr>
              <a:t>LANs</a:t>
            </a:r>
            <a:r>
              <a:rPr lang="en-US" dirty="0"/>
              <a:t> using high speed switched </a:t>
            </a:r>
            <a:r>
              <a:rPr lang="en-US" dirty="0">
                <a:hlinkClick r:id="rId9" tooltip="Ethernet"/>
              </a:rPr>
              <a:t>Ethernet</a:t>
            </a:r>
            <a:r>
              <a:rPr lang="en-US" dirty="0"/>
              <a:t> to obtain the necessary response times below four milliseconds for protective relaying.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7" y="3690383"/>
            <a:ext cx="9733868" cy="28134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308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91" y="236112"/>
            <a:ext cx="8596668" cy="691166"/>
          </a:xfrm>
        </p:spPr>
        <p:txBody>
          <a:bodyPr>
            <a:normAutofit/>
          </a:bodyPr>
          <a:lstStyle/>
          <a:p>
            <a:r>
              <a:rPr lang="en-US" dirty="0" smtClean="0"/>
              <a:t>IEC 61-850 In Side Substation 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4" t="2019" r="7152" b="1005"/>
          <a:stretch/>
        </p:blipFill>
        <p:spPr>
          <a:xfrm>
            <a:off x="1133341" y="862885"/>
            <a:ext cx="7701565" cy="56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4300"/>
            <a:ext cx="10003366" cy="1231900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HOW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We Implementation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IEC</a:t>
            </a:r>
            <a:r>
              <a:rPr lang="ar-EG" dirty="0" smtClean="0">
                <a:solidFill>
                  <a:schemeClr val="accent4">
                    <a:lumMod val="50000"/>
                  </a:schemeClr>
                </a:solidFill>
              </a:rPr>
              <a:t>61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-850 Standard in our Project ?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201"/>
            <a:ext cx="9228666" cy="4695162"/>
          </a:xfrm>
        </p:spPr>
        <p:txBody>
          <a:bodyPr>
            <a:normAutofit/>
          </a:bodyPr>
          <a:lstStyle/>
          <a:p>
            <a:r>
              <a:rPr lang="en-US" sz="2100" dirty="0"/>
              <a:t>our project consist of IEDS Which have  different </a:t>
            </a:r>
            <a:r>
              <a:rPr lang="en-US" sz="2100" dirty="0" smtClean="0"/>
              <a:t>Function </a:t>
            </a:r>
            <a:r>
              <a:rPr lang="en-US" sz="2100" dirty="0"/>
              <a:t>, however Just Two micro controller (at mega 128) act as </a:t>
            </a:r>
            <a:r>
              <a:rPr lang="en-US" sz="2100" dirty="0" err="1"/>
              <a:t>Pmu</a:t>
            </a:r>
            <a:r>
              <a:rPr lang="en-US" sz="2100" dirty="0"/>
              <a:t> which programmed To Receive Data From current sensors and voltage transformer , Then transfer This </a:t>
            </a:r>
            <a:r>
              <a:rPr lang="en-US" sz="2100" dirty="0" smtClean="0"/>
              <a:t>measurement </a:t>
            </a:r>
            <a:r>
              <a:rPr lang="en-US" sz="2100" dirty="0"/>
              <a:t>To Samples Value Which </a:t>
            </a:r>
            <a:r>
              <a:rPr lang="en-US" sz="2100" dirty="0" err="1"/>
              <a:t>Schynrozied</a:t>
            </a:r>
            <a:r>
              <a:rPr lang="en-US" sz="2100" dirty="0"/>
              <a:t> by </a:t>
            </a:r>
            <a:r>
              <a:rPr lang="en-US" sz="2100" dirty="0" smtClean="0"/>
              <a:t>universal time  </a:t>
            </a:r>
            <a:r>
              <a:rPr lang="en-US" sz="2100" dirty="0"/>
              <a:t>constant which produced </a:t>
            </a:r>
            <a:r>
              <a:rPr lang="en-US" sz="2100" dirty="0" smtClean="0"/>
              <a:t>synchro-</a:t>
            </a:r>
            <a:r>
              <a:rPr lang="en-US" sz="2100" dirty="0" err="1" smtClean="0"/>
              <a:t>phsor</a:t>
            </a:r>
            <a:r>
              <a:rPr lang="en-US" sz="2100" dirty="0" smtClean="0"/>
              <a:t> </a:t>
            </a:r>
            <a:r>
              <a:rPr lang="en-US" sz="2100" dirty="0"/>
              <a:t>data .(real Time data </a:t>
            </a:r>
            <a:r>
              <a:rPr lang="en-US" sz="2100" dirty="0" smtClean="0"/>
              <a:t>) .</a:t>
            </a:r>
          </a:p>
          <a:p>
            <a:endParaRPr lang="en-US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3" t="7407" r="7825" b="7778"/>
          <a:stretch/>
        </p:blipFill>
        <p:spPr>
          <a:xfrm>
            <a:off x="3321050" y="2980663"/>
            <a:ext cx="5499100" cy="2908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4311650" y="5888963"/>
            <a:ext cx="450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Atmega</a:t>
            </a:r>
            <a:r>
              <a:rPr lang="en-US" dirty="0" smtClean="0"/>
              <a:t> 128 micro controller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49" y="0"/>
            <a:ext cx="12682645" cy="6756400"/>
          </a:xfrm>
        </p:spPr>
      </p:pic>
    </p:spTree>
    <p:extLst>
      <p:ext uri="{BB962C8B-B14F-4D97-AF65-F5344CB8AC3E}">
        <p14:creationId xmlns:p14="http://schemas.microsoft.com/office/powerpoint/2010/main" val="268679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55561"/>
          </a:xfrm>
        </p:spPr>
        <p:txBody>
          <a:bodyPr>
            <a:normAutofit/>
          </a:bodyPr>
          <a:lstStyle/>
          <a:p>
            <a:r>
              <a:rPr lang="en-US" dirty="0" smtClean="0"/>
              <a:t>PMU of Area 1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14" y="888843"/>
            <a:ext cx="3371844" cy="52144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049" y="888843"/>
            <a:ext cx="2514951" cy="952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76586" y="1995821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6670" y="1519707"/>
            <a:ext cx="557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show in fig The AVR(1) act as </a:t>
            </a:r>
            <a:r>
              <a:rPr lang="en-US" dirty="0" err="1" smtClean="0"/>
              <a:t>Pmu</a:t>
            </a:r>
            <a:r>
              <a:rPr lang="en-US" dirty="0" smtClean="0"/>
              <a:t> which Receive </a:t>
            </a:r>
          </a:p>
          <a:p>
            <a:r>
              <a:rPr lang="en-US" dirty="0" smtClean="0"/>
              <a:t>Data and Send </a:t>
            </a:r>
            <a:r>
              <a:rPr lang="en-US" dirty="0" err="1" smtClean="0"/>
              <a:t>synchrophsor</a:t>
            </a:r>
            <a:r>
              <a:rPr lang="en-US" dirty="0" smtClean="0"/>
              <a:t> Value To PDC Via Ethernet connection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31" y="2443037"/>
            <a:ext cx="3810437" cy="31753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3013" y="5733962"/>
            <a:ext cx="372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 connection of C.S and V.T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PMU Of Area 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82" y="1130278"/>
            <a:ext cx="3288420" cy="52736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039" y="1130278"/>
            <a:ext cx="2514951" cy="952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3792" y="1545464"/>
            <a:ext cx="4726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AVR(2) act as </a:t>
            </a:r>
            <a:r>
              <a:rPr lang="en-US" dirty="0" err="1" smtClean="0"/>
              <a:t>pmu</a:t>
            </a:r>
            <a:r>
              <a:rPr lang="en-US" dirty="0" smtClean="0"/>
              <a:t> which send </a:t>
            </a:r>
            <a:r>
              <a:rPr lang="en-US" dirty="0" err="1" smtClean="0"/>
              <a:t>syncro-phsor</a:t>
            </a:r>
            <a:r>
              <a:rPr lang="en-US" dirty="0" smtClean="0"/>
              <a:t> data via protocol of standard 61-850-90-50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5003" y="2768958"/>
            <a:ext cx="4855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IT Will Presented BY :</a:t>
            </a:r>
          </a:p>
          <a:p>
            <a:r>
              <a:rPr lang="en-US" dirty="0" smtClean="0"/>
              <a:t>Abdullah </a:t>
            </a:r>
            <a:r>
              <a:rPr lang="en-US" dirty="0" err="1"/>
              <a:t>A</a:t>
            </a:r>
            <a:r>
              <a:rPr lang="en-US" dirty="0" err="1" smtClean="0"/>
              <a:t>bdelhai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Bichoy</a:t>
            </a:r>
            <a:r>
              <a:rPr lang="en-US" dirty="0" smtClean="0"/>
              <a:t> </a:t>
            </a:r>
            <a:r>
              <a:rPr lang="en-US" dirty="0" err="1" smtClean="0"/>
              <a:t>Gurigus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519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189</TotalTime>
  <Words>515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Tahoma</vt:lpstr>
      <vt:lpstr>Trebuchet MS</vt:lpstr>
      <vt:lpstr>Wingdings 3</vt:lpstr>
      <vt:lpstr>Facet</vt:lpstr>
      <vt:lpstr>Phasor measurement unit </vt:lpstr>
      <vt:lpstr>PMU:</vt:lpstr>
      <vt:lpstr>In The Same Way …</vt:lpstr>
      <vt:lpstr>IEC 61-850 Standard</vt:lpstr>
      <vt:lpstr>IEC 61-850 In Side Substation </vt:lpstr>
      <vt:lpstr>HOW We Implementation IEC61-850 Standard in our Project ?</vt:lpstr>
      <vt:lpstr>PowerPoint Presentation</vt:lpstr>
      <vt:lpstr>PMU of Area 1 </vt:lpstr>
      <vt:lpstr>PMU Of Area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Phasor measurement unit</dc:title>
  <dc:creator>Windows User</dc:creator>
  <cp:lastModifiedBy>Windows User</cp:lastModifiedBy>
  <cp:revision>15</cp:revision>
  <dcterms:created xsi:type="dcterms:W3CDTF">2019-07-05T12:01:07Z</dcterms:created>
  <dcterms:modified xsi:type="dcterms:W3CDTF">2019-07-05T15:13:15Z</dcterms:modified>
</cp:coreProperties>
</file>